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774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 понимаете  под открытостью бюджетных данных?,%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1070861492733595"/>
          <c:y val="3.139011111973595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42663523827243321"/>
          <c:y val="0.20291801089362893"/>
          <c:w val="0.50351532932527898"/>
          <c:h val="0.73839879361162519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46237678741043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B3-4616-955D-A8F676A8E74C}"/>
                </c:ext>
              </c:extLst>
            </c:dLbl>
            <c:dLbl>
              <c:idx val="1"/>
              <c:layout>
                <c:manualLayout>
                  <c:x val="2.4731548094480901E-2"/>
                  <c:y val="-5.43086656531899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B3-4616-955D-A8F676A8E74C}"/>
                </c:ext>
              </c:extLst>
            </c:dLbl>
            <c:dLbl>
              <c:idx val="2"/>
              <c:layout>
                <c:manualLayout>
                  <c:x val="1.5159625933804129E-2"/>
                  <c:y val="-5.43086656531899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B3-4616-955D-A8F676A8E74C}"/>
                </c:ext>
              </c:extLst>
            </c:dLbl>
            <c:dLbl>
              <c:idx val="3"/>
              <c:layout>
                <c:manualLayout>
                  <c:x val="1.146765265001868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3796252639714666E-2"/>
                  <c:y val="-6.5367220790044572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Возможность получать информацию о бюджете в доступной для граждан форме.</c:v>
                </c:pt>
                <c:pt idx="1">
                  <c:v>Все вышеперечисленное.</c:v>
                </c:pt>
                <c:pt idx="2">
                  <c:v>Возможность учавствовать в выборе направления бюджетных средств.</c:v>
                </c:pt>
                <c:pt idx="3">
                  <c:v>Возможность участвовать в обсуждении вопросов по бюджетной тематике.</c:v>
                </c:pt>
                <c:pt idx="4">
                  <c:v>Возможность использования материалов по бюджетной тематике в учебных целях.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52</c:v>
                </c:pt>
                <c:pt idx="1">
                  <c:v>35</c:v>
                </c:pt>
                <c:pt idx="2">
                  <c:v>9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835264"/>
        <c:axId val="159457280"/>
      </c:barChart>
      <c:valAx>
        <c:axId val="1594572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7835264"/>
        <c:crossBetween val="between"/>
      </c:valAx>
      <c:catAx>
        <c:axId val="1578352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59457280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 информация об исполнении полномочий органа внутреннего муниципального финансового контроля Вам наиболее интересна?, %</a:t>
            </a:r>
          </a:p>
        </c:rich>
      </c:tx>
      <c:layout>
        <c:manualLayout>
          <c:xMode val="edge"/>
          <c:yMode val="edge"/>
          <c:x val="0.10500062148174061"/>
          <c:y val="2.202522011342238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50262475833557763"/>
          <c:y val="0.19035969667055133"/>
          <c:w val="0.45807562228730692"/>
          <c:h val="0.71835232275188998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4410777646647265E-2"/>
                  <c:y val="-4.9524516470743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A7-442E-87CA-83DF3F7A5B6A}"/>
                </c:ext>
              </c:extLst>
            </c:dLbl>
            <c:dLbl>
              <c:idx val="1"/>
              <c:layout>
                <c:manualLayout>
                  <c:x val="2.7235704557780585E-2"/>
                  <c:y val="-7.0868173677367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EA7-442E-87CA-83DF3F7A5B6A}"/>
                </c:ext>
              </c:extLst>
            </c:dLbl>
            <c:dLbl>
              <c:idx val="2"/>
              <c:layout>
                <c:manualLayout>
                  <c:x val="5.5771259234651351E-2"/>
                  <c:y val="-4.62008246033110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A7-442E-87CA-83DF3F7A5B6A}"/>
                </c:ext>
              </c:extLst>
            </c:dLbl>
            <c:dLbl>
              <c:idx val="3"/>
              <c:layout>
                <c:manualLayout>
                  <c:x val="1.1517032554206625E-2"/>
                  <c:y val="-2.91345928390762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EA7-442E-87CA-83DF3F7A5B6A}"/>
                </c:ext>
              </c:extLst>
            </c:dLbl>
            <c:dLbl>
              <c:idx val="4"/>
              <c:layout>
                <c:manualLayout>
                  <c:x val="1.4637859292650632E-2"/>
                  <c:y val="-8.3265342034405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A7-442E-87CA-83DF3F7A5B6A}"/>
                </c:ext>
              </c:extLst>
            </c:dLbl>
            <c:dLbl>
              <c:idx val="5"/>
              <c:layout>
                <c:manualLayout>
                  <c:x val="8.4799419915930711E-3"/>
                  <c:y val="-3.3334255505481101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EA7-442E-87CA-83DF3F7A5B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Все вышеперечисленное</c:v>
                </c:pt>
                <c:pt idx="1">
                  <c:v>Сумма средств сэкономленных, возвращенных в бюджет, принятых к учету товарно-материальных ценностей по результатам проведенных проверок</c:v>
                </c:pt>
                <c:pt idx="2">
                  <c:v>Информация о привлечении должностных лиц к дисциплинарной ответственности</c:v>
                </c:pt>
                <c:pt idx="3">
                  <c:v>Затрудняюсь ответить</c:v>
                </c:pt>
                <c:pt idx="4">
                  <c:v>Объем проверенных средств</c:v>
                </c:pt>
                <c:pt idx="5">
                  <c:v>Объем выявленных нарушений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65.44</c:v>
                </c:pt>
                <c:pt idx="1">
                  <c:v>15.81</c:v>
                </c:pt>
                <c:pt idx="2">
                  <c:v>10.29</c:v>
                </c:pt>
                <c:pt idx="3">
                  <c:v>3.31</c:v>
                </c:pt>
                <c:pt idx="4">
                  <c:v>2.94</c:v>
                </c:pt>
                <c:pt idx="5">
                  <c:v>2.21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22-4ECD-BC17-621FBB810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9679104"/>
        <c:axId val="54779264"/>
      </c:barChart>
      <c:valAx>
        <c:axId val="547792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9679104"/>
        <c:crossesAt val="1"/>
        <c:crossBetween val="between"/>
      </c:valAx>
      <c:catAx>
        <c:axId val="59679104"/>
        <c:scaling>
          <c:orientation val="minMax"/>
        </c:scaling>
        <c:delete val="0"/>
        <c:axPos val="l"/>
        <c:majorTickMark val="out"/>
        <c:minorTickMark val="none"/>
        <c:tickLblPos val="nextTo"/>
        <c:crossAx val="54779264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6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Знаете</a:t>
            </a:r>
            <a:r>
              <a:rPr lang="ru-RU" sz="115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 Вы, что такое консолидированный бюджет муниципального района и бюджет муниципального района?, %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3157297483793168"/>
          <c:y val="2.882513515470359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6456263907276243"/>
          <c:y val="0.34012403430144905"/>
          <c:w val="0.52118239666704358"/>
          <c:h val="0.49275127454732065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1"/>
          <c:dLbls>
            <c:dLbl>
              <c:idx val="0"/>
              <c:layout>
                <c:manualLayout>
                  <c:x val="1.9738760705079558E-2"/>
                  <c:y val="-2.882512861227554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77</a:t>
                    </a:r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B3-4616-955D-A8F676A8E74C}"/>
                </c:ext>
              </c:extLst>
            </c:dLbl>
            <c:dLbl>
              <c:idx val="1"/>
              <c:layout>
                <c:manualLayout>
                  <c:x val="7.4389692755296777E-2"/>
                  <c:y val="4.871673704991482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12</a:t>
                    </a:r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 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B3-4616-955D-A8F676A8E74C}"/>
                </c:ext>
              </c:extLst>
            </c:dLbl>
            <c:dLbl>
              <c:idx val="2"/>
              <c:layout>
                <c:manualLayout>
                  <c:x val="6.8833787826406562E-3"/>
                  <c:y val="-5.4309265939728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11</a:t>
                    </a:r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B3-4616-955D-A8F676A8E74C}"/>
                </c:ext>
              </c:extLst>
            </c:dLbl>
            <c:dLbl>
              <c:idx val="3"/>
              <c:layout>
                <c:manualLayout>
                  <c:x val="1.14676526500186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затрудняюсь ответить</c:v>
                </c:pt>
                <c:pt idx="2">
                  <c:v>нет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12</c:v>
                </c:pt>
                <c:pt idx="2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1614592"/>
        <c:axId val="151614976"/>
      </c:barChart>
      <c:valAx>
        <c:axId val="1516149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1614592"/>
        <c:crossBetween val="between"/>
      </c:valAx>
      <c:catAx>
        <c:axId val="1516145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 algn="just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51614976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Что,</a:t>
            </a:r>
            <a:r>
              <a:rPr lang="ru-RU" sz="115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Вашему мнению, означает участие граждан в бюджетном процессе?,%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8313868029473121"/>
          <c:y val="3.139002309657017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7073322381650089"/>
          <c:y val="0.22998177913711199"/>
          <c:w val="0.43639184762030192"/>
          <c:h val="0.71166200299342752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92045570154399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F22-4ECD-BC17-621FBB810AD3}"/>
                </c:ext>
              </c:extLst>
            </c:dLbl>
            <c:dLbl>
              <c:idx val="1"/>
              <c:layout>
                <c:manualLayout>
                  <c:x val="2.9965911772182639E-2"/>
                  <c:y val="-5.50964187327823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F22-4ECD-BC17-621FBB810AD3}"/>
                </c:ext>
              </c:extLst>
            </c:dLbl>
            <c:dLbl>
              <c:idx val="2"/>
              <c:layout>
                <c:manualLayout>
                  <c:x val="1.9738638129799403E-2"/>
                  <c:y val="-1.101928374655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F22-4ECD-BC17-621FBB810AD3}"/>
                </c:ext>
              </c:extLst>
            </c:dLbl>
            <c:dLbl>
              <c:idx val="3"/>
              <c:layout>
                <c:manualLayout>
                  <c:x val="7.6093063358362925E-2"/>
                  <c:y val="-5.50964187327823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F22-4ECD-BC17-621FBB810A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общественное обсуждение проекта бюджета</c:v>
                </c:pt>
                <c:pt idx="1">
                  <c:v>все вышеперечисленное</c:v>
                </c:pt>
                <c:pt idx="2">
                  <c:v>внесение предложений по направлениям расходования средств бюджета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</c:v>
                </c:pt>
                <c:pt idx="1">
                  <c:v>35</c:v>
                </c:pt>
                <c:pt idx="2">
                  <c:v>14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22-4ECD-BC17-621FBB810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1616896"/>
        <c:axId val="147313024"/>
      </c:barChart>
      <c:valAx>
        <c:axId val="1473130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1616896"/>
        <c:crossBetween val="between"/>
      </c:valAx>
      <c:catAx>
        <c:axId val="151616896"/>
        <c:scaling>
          <c:orientation val="minMax"/>
        </c:scaling>
        <c:delete val="0"/>
        <c:axPos val="l"/>
        <c:majorTickMark val="out"/>
        <c:minorTickMark val="none"/>
        <c:tickLblPos val="nextTo"/>
        <c:crossAx val="147313024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50" b="1" i="0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Хотели бы Вы участвовать в планировании расходов бюджета?,%</a:t>
            </a:r>
            <a:endParaRPr lang="ru-RU" sz="115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09829871944925"/>
          <c:y val="3.139023414937575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730674197078255E-3"/>
                  <c:y val="-1.27289242897720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0728951973619034E-2"/>
                  <c:y val="5.604765834916454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2191083225956558E-2"/>
                  <c:y val="9.4919964293936832E-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83</c:v>
                </c:pt>
                <c:pt idx="1">
                  <c:v>13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BB0-440F-9FA5-B1EDC489CC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6729984"/>
        <c:axId val="160647424"/>
      </c:barChart>
      <c:valAx>
        <c:axId val="1606474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6729984"/>
        <c:crossBetween val="between"/>
      </c:valAx>
      <c:catAx>
        <c:axId val="56729984"/>
        <c:scaling>
          <c:orientation val="minMax"/>
        </c:scaling>
        <c:delete val="0"/>
        <c:axPos val="l"/>
        <c:majorTickMark val="out"/>
        <c:minorTickMark val="none"/>
        <c:tickLblPos val="nextTo"/>
        <c:crossAx val="160647424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dirty="0" smtClean="0"/>
              <a:t>Как Вы считаете, открытость в информационном ресурсе данных о бюджетном процессе повышает грамотность граждан?,</a:t>
            </a:r>
            <a:r>
              <a:rPr lang="ru-RU" sz="1150" baseline="0" dirty="0" smtClean="0"/>
              <a:t> </a:t>
            </a:r>
            <a:r>
              <a:rPr lang="ru-RU" sz="1150" dirty="0" smtClean="0"/>
              <a:t>%</a:t>
            </a:r>
            <a:endParaRPr lang="ru-RU" sz="1150" dirty="0"/>
          </a:p>
        </c:rich>
      </c:tx>
      <c:layout>
        <c:manualLayout>
          <c:xMode val="edge"/>
          <c:yMode val="edge"/>
          <c:x val="0.10832512573406902"/>
          <c:y val="4.240949220190451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43827665580946368"/>
          <c:y val="0.33249933297758805"/>
          <c:w val="0.47570643043353872"/>
          <c:h val="0.59054895944503738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799872151838721E-3"/>
                  <c:y val="-1.7958466737815725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648657836198896E-3"/>
                  <c:y val="2.9751422981146537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6099537727624678E-2"/>
                  <c:y val="7.4684276058337054E-4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0590994574193661E-2"/>
                  <c:y val="3.461846318036803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да, чтобы понимать, куда и в каком объеме направляются бюджетные средства</c:v>
                </c:pt>
                <c:pt idx="1">
                  <c:v>да, чтобы понимать, из каких источников формируется бюджет </c:v>
                </c:pt>
                <c:pt idx="2">
                  <c:v>затрудняюсь ответить</c:v>
                </c:pt>
                <c:pt idx="3">
                  <c:v>нет, изучение информации о бюджете мне не интересно</c:v>
                </c:pt>
                <c:pt idx="4">
                  <c:v>нет, потому что я не являюсь получателем выплат из бюджета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78</c:v>
                </c:pt>
                <c:pt idx="1">
                  <c:v>19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C6-4712-93BB-D3B42B8AA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9681024"/>
        <c:axId val="147315328"/>
      </c:barChart>
      <c:valAx>
        <c:axId val="1473153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9681024"/>
        <c:crossBetween val="between"/>
      </c:valAx>
      <c:catAx>
        <c:axId val="596810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47315328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4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4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4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2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4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4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4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B8B3DAA-3963-4B72-811B-EBAAD96B0F11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9920" y="536029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Протокол опроса граждан по бюджетной тематике в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II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квартале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2019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года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900542204"/>
              </p:ext>
            </p:extLst>
          </p:nvPr>
        </p:nvGraphicFramePr>
        <p:xfrm>
          <a:off x="3846822" y="1801736"/>
          <a:ext cx="3068987" cy="440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87062" y="1432404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опросе участвовало всего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272 человека, результаты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опроса приведены ниже: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53098934"/>
              </p:ext>
            </p:extLst>
          </p:nvPr>
        </p:nvGraphicFramePr>
        <p:xfrm>
          <a:off x="7104994" y="1801736"/>
          <a:ext cx="4382813" cy="4409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77638314"/>
              </p:ext>
            </p:extLst>
          </p:nvPr>
        </p:nvGraphicFramePr>
        <p:xfrm>
          <a:off x="698974" y="1801736"/>
          <a:ext cx="2727399" cy="440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60106671"/>
              </p:ext>
            </p:extLst>
          </p:nvPr>
        </p:nvGraphicFramePr>
        <p:xfrm>
          <a:off x="4414345" y="1019503"/>
          <a:ext cx="3401608" cy="4466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830326566"/>
              </p:ext>
            </p:extLst>
          </p:nvPr>
        </p:nvGraphicFramePr>
        <p:xfrm>
          <a:off x="8238016" y="1030014"/>
          <a:ext cx="3098901" cy="4456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477561"/>
              </p:ext>
            </p:extLst>
          </p:nvPr>
        </p:nvGraphicFramePr>
        <p:xfrm>
          <a:off x="1019502" y="987973"/>
          <a:ext cx="3100553" cy="449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62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807</TotalTime>
  <Words>130</Words>
  <Application>Microsoft Office PowerPoint</Application>
  <PresentationFormat>Произвольный</PresentationFormat>
  <Paragraphs>34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Протокол опроса граждан по бюджетной тематике в II квартале 2019 года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Елена</cp:lastModifiedBy>
  <cp:revision>53</cp:revision>
  <cp:lastPrinted>2017-09-25T08:59:29Z</cp:lastPrinted>
  <dcterms:created xsi:type="dcterms:W3CDTF">2017-06-23T08:41:46Z</dcterms:created>
  <dcterms:modified xsi:type="dcterms:W3CDTF">2019-06-18T11:25:07Z</dcterms:modified>
</cp:coreProperties>
</file>