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ink/ink1.xml" ContentType="application/inkml+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charts/chart3.xml" ContentType="application/vnd.openxmlformats-officedocument.drawingml.chart+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rts/chart4.xml" ContentType="application/vnd.openxmlformats-officedocument.drawingml.chart+xml"/>
  <Override PartName="/ppt/drawings/drawing2.xml" ContentType="application/vnd.openxmlformats-officedocument.drawingml.chartshapes+xml"/>
  <Override PartName="/ppt/charts/chart5.xml" ContentType="application/vnd.openxmlformats-officedocument.drawingml.chart+xml"/>
  <Override PartName="/ppt/drawings/drawing3.xml" ContentType="application/vnd.openxmlformats-officedocument.drawingml.chartshapes+xml"/>
  <Override PartName="/ppt/notesSlides/notesSlide2.xml" ContentType="application/vnd.openxmlformats-officedocument.presentationml.notesSlide+xml"/>
  <Override PartName="/ppt/charts/chart6.xml" ContentType="application/vnd.openxmlformats-officedocument.drawingml.chart+xml"/>
  <Override PartName="/ppt/drawings/drawing4.xml" ContentType="application/vnd.openxmlformats-officedocument.drawingml.chartshapes+xml"/>
  <Override PartName="/ppt/charts/chart7.xml" ContentType="application/vnd.openxmlformats-officedocument.drawingml.chart+xml"/>
  <Override PartName="/ppt/drawings/drawing5.xml" ContentType="application/vnd.openxmlformats-officedocument.drawingml.chartshapes+xml"/>
  <Override PartName="/ppt/charts/chart8.xml" ContentType="application/vnd.openxmlformats-officedocument.drawingml.chart+xml"/>
  <Override PartName="/ppt/notesSlides/notesSlide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charts/chart9.xml" ContentType="application/vnd.openxmlformats-officedocument.drawingml.chart+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charts/chart10.xml" ContentType="application/vnd.openxmlformats-officedocument.drawingml.chart+xml"/>
  <Override PartName="/ppt/charts/chart11.xml" ContentType="application/vnd.openxmlformats-officedocument.drawingml.chart+xml"/>
  <Override PartName="/ppt/drawings/drawing6.xml" ContentType="application/vnd.openxmlformats-officedocument.drawingml.chartshapes+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drawings/drawing7.xml" ContentType="application/vnd.openxmlformats-officedocument.drawingml.chartshapes+xml"/>
  <Override PartName="/ppt/charts/chart15.xml" ContentType="application/vnd.openxmlformats-officedocument.drawingml.chart+xml"/>
  <Override PartName="/ppt/drawings/drawing8.xml" ContentType="application/vnd.openxmlformats-officedocument.drawingml.chartshapes+xml"/>
  <Override PartName="/ppt/charts/chart16.xml" ContentType="application/vnd.openxmlformats-officedocument.drawingml.chart+xml"/>
  <Override PartName="/ppt/drawings/drawing9.xml" ContentType="application/vnd.openxmlformats-officedocument.drawingml.chartshapes+xml"/>
  <Override PartName="/ppt/charts/chart17.xml" ContentType="application/vnd.openxmlformats-officedocument.drawingml.chart+xml"/>
  <Override PartName="/ppt/drawings/drawing10.xml" ContentType="application/vnd.openxmlformats-officedocument.drawingml.chartshapes+xml"/>
  <Override PartName="/ppt/charts/chart18.xml" ContentType="application/vnd.openxmlformats-officedocument.drawingml.chart+xml"/>
  <Override PartName="/ppt/drawings/drawing11.xml" ContentType="application/vnd.openxmlformats-officedocument.drawingml.chartshapes+xml"/>
  <Override PartName="/ppt/charts/chart19.xml" ContentType="application/vnd.openxmlformats-officedocument.drawingml.chart+xml"/>
  <Override PartName="/ppt/drawings/drawing12.xml" ContentType="application/vnd.openxmlformats-officedocument.drawingml.chartshapes+xml"/>
  <Override PartName="/ppt/charts/chart20.xml" ContentType="application/vnd.openxmlformats-officedocument.drawingml.chart+xml"/>
  <Override PartName="/ppt/drawings/drawing13.xml" ContentType="application/vnd.openxmlformats-officedocument.drawingml.chartshapes+xml"/>
  <Override PartName="/ppt/charts/chart21.xml" ContentType="application/vnd.openxmlformats-officedocument.drawingml.chart+xml"/>
  <Override PartName="/ppt/drawings/drawing14.xml" ContentType="application/vnd.openxmlformats-officedocument.drawingml.chartshapes+xml"/>
  <Override PartName="/ppt/charts/chart22.xml" ContentType="application/vnd.openxmlformats-officedocument.drawingml.chart+xml"/>
  <Override PartName="/ppt/drawings/drawing15.xml" ContentType="application/vnd.openxmlformats-officedocument.drawingml.chartshapes+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charts/chart23.xml" ContentType="application/vnd.openxmlformats-officedocument.drawingml.chart+xml"/>
  <Override PartName="/ppt/drawings/drawing16.xml" ContentType="application/vnd.openxmlformats-officedocument.drawingml.chartshapes+xml"/>
  <Override PartName="/ppt/charts/chart24.xml" ContentType="application/vnd.openxmlformats-officedocument.drawingml.chart+xml"/>
  <Override PartName="/ppt/drawings/drawing17.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6"/>
  </p:notesMasterIdLst>
  <p:handoutMasterIdLst>
    <p:handoutMasterId r:id="rId67"/>
  </p:handoutMasterIdLst>
  <p:sldIdLst>
    <p:sldId id="256" r:id="rId2"/>
    <p:sldId id="594" r:id="rId3"/>
    <p:sldId id="432" r:id="rId4"/>
    <p:sldId id="550" r:id="rId5"/>
    <p:sldId id="551" r:id="rId6"/>
    <p:sldId id="552" r:id="rId7"/>
    <p:sldId id="553" r:id="rId8"/>
    <p:sldId id="556" r:id="rId9"/>
    <p:sldId id="443" r:id="rId10"/>
    <p:sldId id="505" r:id="rId11"/>
    <p:sldId id="549" r:id="rId12"/>
    <p:sldId id="507" r:id="rId13"/>
    <p:sldId id="433" r:id="rId14"/>
    <p:sldId id="557" r:id="rId15"/>
    <p:sldId id="437" r:id="rId16"/>
    <p:sldId id="440" r:id="rId17"/>
    <p:sldId id="441" r:id="rId18"/>
    <p:sldId id="511" r:id="rId19"/>
    <p:sldId id="513" r:id="rId20"/>
    <p:sldId id="509" r:id="rId21"/>
    <p:sldId id="428" r:id="rId22"/>
    <p:sldId id="561" r:id="rId23"/>
    <p:sldId id="360" r:id="rId24"/>
    <p:sldId id="546" r:id="rId25"/>
    <p:sldId id="515" r:id="rId26"/>
    <p:sldId id="386" r:id="rId27"/>
    <p:sldId id="562" r:id="rId28"/>
    <p:sldId id="514" r:id="rId29"/>
    <p:sldId id="563" r:id="rId30"/>
    <p:sldId id="516" r:id="rId31"/>
    <p:sldId id="517" r:id="rId32"/>
    <p:sldId id="518" r:id="rId33"/>
    <p:sldId id="519" r:id="rId34"/>
    <p:sldId id="520" r:id="rId35"/>
    <p:sldId id="593" r:id="rId36"/>
    <p:sldId id="521" r:id="rId37"/>
    <p:sldId id="522" r:id="rId38"/>
    <p:sldId id="523" r:id="rId39"/>
    <p:sldId id="524" r:id="rId40"/>
    <p:sldId id="525" r:id="rId41"/>
    <p:sldId id="425" r:id="rId42"/>
    <p:sldId id="426" r:id="rId43"/>
    <p:sldId id="449" r:id="rId44"/>
    <p:sldId id="564" r:id="rId45"/>
    <p:sldId id="570" r:id="rId46"/>
    <p:sldId id="502" r:id="rId47"/>
    <p:sldId id="573" r:id="rId48"/>
    <p:sldId id="596" r:id="rId49"/>
    <p:sldId id="565" r:id="rId50"/>
    <p:sldId id="574" r:id="rId51"/>
    <p:sldId id="575" r:id="rId52"/>
    <p:sldId id="576" r:id="rId53"/>
    <p:sldId id="577" r:id="rId54"/>
    <p:sldId id="597" r:id="rId55"/>
    <p:sldId id="578" r:id="rId56"/>
    <p:sldId id="579" r:id="rId57"/>
    <p:sldId id="580" r:id="rId58"/>
    <p:sldId id="581" r:id="rId59"/>
    <p:sldId id="582" r:id="rId60"/>
    <p:sldId id="583" r:id="rId61"/>
    <p:sldId id="584" r:id="rId62"/>
    <p:sldId id="598" r:id="rId63"/>
    <p:sldId id="446" r:id="rId64"/>
    <p:sldId id="592" r:id="rId65"/>
  </p:sldIdLst>
  <p:sldSz cx="9144000" cy="6858000" type="screen4x3"/>
  <p:notesSz cx="6797675" cy="9926638"/>
  <p:custDataLst>
    <p:tags r:id="rId68"/>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9B3A588F-25C1-459A-95CC-FE0589477610}">
          <p14:sldIdLst/>
        </p14:section>
        <p14:section name="Раздел без заголовка" id="{2ECB99CB-3702-4111-A88A-F62FEE490BC6}">
          <p14:sldIdLst>
            <p14:sldId id="256"/>
            <p14:sldId id="594"/>
            <p14:sldId id="432"/>
            <p14:sldId id="550"/>
            <p14:sldId id="551"/>
            <p14:sldId id="552"/>
            <p14:sldId id="553"/>
            <p14:sldId id="556"/>
            <p14:sldId id="443"/>
            <p14:sldId id="505"/>
            <p14:sldId id="549"/>
            <p14:sldId id="507"/>
            <p14:sldId id="433"/>
            <p14:sldId id="557"/>
            <p14:sldId id="437"/>
            <p14:sldId id="440"/>
            <p14:sldId id="441"/>
            <p14:sldId id="511"/>
            <p14:sldId id="513"/>
            <p14:sldId id="509"/>
            <p14:sldId id="428"/>
            <p14:sldId id="561"/>
            <p14:sldId id="360"/>
            <p14:sldId id="546"/>
            <p14:sldId id="515"/>
            <p14:sldId id="386"/>
            <p14:sldId id="562"/>
            <p14:sldId id="514"/>
            <p14:sldId id="563"/>
            <p14:sldId id="516"/>
            <p14:sldId id="517"/>
            <p14:sldId id="518"/>
            <p14:sldId id="519"/>
            <p14:sldId id="520"/>
            <p14:sldId id="593"/>
            <p14:sldId id="521"/>
            <p14:sldId id="522"/>
            <p14:sldId id="523"/>
            <p14:sldId id="524"/>
            <p14:sldId id="525"/>
            <p14:sldId id="425"/>
            <p14:sldId id="426"/>
            <p14:sldId id="449"/>
            <p14:sldId id="564"/>
            <p14:sldId id="570"/>
            <p14:sldId id="502"/>
            <p14:sldId id="573"/>
            <p14:sldId id="596"/>
            <p14:sldId id="565"/>
            <p14:sldId id="574"/>
            <p14:sldId id="575"/>
            <p14:sldId id="576"/>
            <p14:sldId id="577"/>
            <p14:sldId id="597"/>
            <p14:sldId id="578"/>
            <p14:sldId id="579"/>
            <p14:sldId id="580"/>
            <p14:sldId id="581"/>
            <p14:sldId id="582"/>
            <p14:sldId id="583"/>
            <p14:sldId id="584"/>
            <p14:sldId id="598"/>
            <p14:sldId id="446"/>
            <p14:sldId id="592"/>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216D57"/>
    <a:srgbClr val="CCECFF"/>
    <a:srgbClr val="6DF4F7"/>
    <a:srgbClr val="99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EBBBCC-DAD2-459C-BE2E-F6DE35CF9A28}" styleName="Темный стиль 2 - акцент 3/акцент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Средний стиль 4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C4B1156A-380E-4F78-BDF5-A606A8083BF9}" styleName="Средний стиль 4 - акцент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505E3EF-67EA-436B-97B2-0124C06EBD24}" styleName="Средний стиль 4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60"/>
  </p:normalViewPr>
  <p:slideViewPr>
    <p:cSldViewPr>
      <p:cViewPr>
        <p:scale>
          <a:sx n="75" d="100"/>
          <a:sy n="75" d="100"/>
        </p:scale>
        <p:origin x="-1224" y="-35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gs" Target="tags/tag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3" Type="http://schemas.openxmlformats.org/officeDocument/2006/relationships/chartUserShapes" Target="../drawings/drawing4.xml"/><Relationship Id="rId2" Type="http://schemas.openxmlformats.org/officeDocument/2006/relationships/package" Target="../embeddings/Microsoft_Excel_Worksheet6.xlsx"/><Relationship Id="rId1" Type="http://schemas.openxmlformats.org/officeDocument/2006/relationships/image" Target="../media/image25.jpeg"/></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package" Target="../embeddings/Microsoft_Excel_Work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4.xml.rels><?xml version="1.0" encoding="UTF-8" standalone="yes"?>
<Relationships xmlns="http://schemas.openxmlformats.org/package/2006/relationships"><Relationship Id="rId2" Type="http://schemas.openxmlformats.org/officeDocument/2006/relationships/chartUserShapes" Target="../drawings/drawing7.xml"/><Relationship Id="rId1" Type="http://schemas.openxmlformats.org/officeDocument/2006/relationships/package" Target="../embeddings/Microsoft_Excel_Worksheet14.xlsx"/></Relationships>
</file>

<file path=ppt/charts/_rels/chart15.xml.rels><?xml version="1.0" encoding="UTF-8" standalone="yes"?>
<Relationships xmlns="http://schemas.openxmlformats.org/package/2006/relationships"><Relationship Id="rId2" Type="http://schemas.openxmlformats.org/officeDocument/2006/relationships/chartUserShapes" Target="../drawings/drawing8.xml"/><Relationship Id="rId1" Type="http://schemas.openxmlformats.org/officeDocument/2006/relationships/package" Target="../embeddings/Microsoft_Excel_Worksheet15.xlsx"/></Relationships>
</file>

<file path=ppt/charts/_rels/chart16.xml.rels><?xml version="1.0" encoding="UTF-8" standalone="yes"?>
<Relationships xmlns="http://schemas.openxmlformats.org/package/2006/relationships"><Relationship Id="rId2" Type="http://schemas.openxmlformats.org/officeDocument/2006/relationships/chartUserShapes" Target="../drawings/drawing9.xml"/><Relationship Id="rId1" Type="http://schemas.openxmlformats.org/officeDocument/2006/relationships/package" Target="../embeddings/Microsoft_Excel_Worksheet16.xlsx"/></Relationships>
</file>

<file path=ppt/charts/_rels/chart17.xml.rels><?xml version="1.0" encoding="UTF-8" standalone="yes"?>
<Relationships xmlns="http://schemas.openxmlformats.org/package/2006/relationships"><Relationship Id="rId2" Type="http://schemas.openxmlformats.org/officeDocument/2006/relationships/chartUserShapes" Target="../drawings/drawing10.xml"/><Relationship Id="rId1" Type="http://schemas.openxmlformats.org/officeDocument/2006/relationships/package" Target="../embeddings/Microsoft_Excel_Worksheet17.xlsx"/></Relationships>
</file>

<file path=ppt/charts/_rels/chart18.xml.rels><?xml version="1.0" encoding="UTF-8" standalone="yes"?>
<Relationships xmlns="http://schemas.openxmlformats.org/package/2006/relationships"><Relationship Id="rId2" Type="http://schemas.openxmlformats.org/officeDocument/2006/relationships/chartUserShapes" Target="../drawings/drawing11.xml"/><Relationship Id="rId1" Type="http://schemas.openxmlformats.org/officeDocument/2006/relationships/package" Target="../embeddings/Microsoft_Excel_Worksheet18.xlsx"/></Relationships>
</file>

<file path=ppt/charts/_rels/chart19.xml.rels><?xml version="1.0" encoding="UTF-8" standalone="yes"?>
<Relationships xmlns="http://schemas.openxmlformats.org/package/2006/relationships"><Relationship Id="rId2" Type="http://schemas.openxmlformats.org/officeDocument/2006/relationships/chartUserShapes" Target="../drawings/drawing12.xml"/><Relationship Id="rId1" Type="http://schemas.openxmlformats.org/officeDocument/2006/relationships/package" Target="../embeddings/Microsoft_Excel_Worksheet19.xlsx"/></Relationships>
</file>

<file path=ppt/charts/_rels/chart20.xml.rels><?xml version="1.0" encoding="UTF-8" standalone="yes"?>
<Relationships xmlns="http://schemas.openxmlformats.org/package/2006/relationships"><Relationship Id="rId2" Type="http://schemas.openxmlformats.org/officeDocument/2006/relationships/chartUserShapes" Target="../drawings/drawing13.xml"/><Relationship Id="rId1" Type="http://schemas.openxmlformats.org/officeDocument/2006/relationships/package" Target="../embeddings/Microsoft_Excel_Worksheet20.xlsx"/></Relationships>
</file>

<file path=ppt/charts/_rels/chart21.xml.rels><?xml version="1.0" encoding="UTF-8" standalone="yes"?>
<Relationships xmlns="http://schemas.openxmlformats.org/package/2006/relationships"><Relationship Id="rId2" Type="http://schemas.openxmlformats.org/officeDocument/2006/relationships/chartUserShapes" Target="../drawings/drawing14.xml"/><Relationship Id="rId1" Type="http://schemas.openxmlformats.org/officeDocument/2006/relationships/package" Target="../embeddings/Microsoft_Excel_Worksheet21.xlsx"/></Relationships>
</file>

<file path=ppt/charts/_rels/chart22.xml.rels><?xml version="1.0" encoding="UTF-8" standalone="yes"?>
<Relationships xmlns="http://schemas.openxmlformats.org/package/2006/relationships"><Relationship Id="rId2" Type="http://schemas.openxmlformats.org/officeDocument/2006/relationships/chartUserShapes" Target="../drawings/drawing15.xml"/><Relationship Id="rId1" Type="http://schemas.openxmlformats.org/officeDocument/2006/relationships/package" Target="../embeddings/Microsoft_Excel_Worksheet22.xlsx"/></Relationships>
</file>

<file path=ppt/charts/_rels/chart23.xml.rels><?xml version="1.0" encoding="UTF-8" standalone="yes"?>
<Relationships xmlns="http://schemas.openxmlformats.org/package/2006/relationships"><Relationship Id="rId2" Type="http://schemas.openxmlformats.org/officeDocument/2006/relationships/chartUserShapes" Target="../drawings/drawing16.xml"/><Relationship Id="rId1" Type="http://schemas.openxmlformats.org/officeDocument/2006/relationships/package" Target="../embeddings/Microsoft_Excel_Worksheet23.xlsx"/></Relationships>
</file>

<file path=ppt/charts/_rels/chart24.xml.rels><?xml version="1.0" encoding="UTF-8" standalone="yes"?>
<Relationships xmlns="http://schemas.openxmlformats.org/package/2006/relationships"><Relationship Id="rId2" Type="http://schemas.openxmlformats.org/officeDocument/2006/relationships/chartUserShapes" Target="../drawings/drawing17.xml"/><Relationship Id="rId1" Type="http://schemas.openxmlformats.org/officeDocument/2006/relationships/package" Target="../embeddings/Microsoft_Excel_Worksheet2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0"/>
      <c:perspective val="30"/>
    </c:view3D>
    <c:floor>
      <c:thickness val="0"/>
    </c:floor>
    <c:sideWall>
      <c:thickness val="0"/>
      <c:spPr>
        <a:noFill/>
        <a:ln w="15611">
          <a:noFill/>
        </a:ln>
      </c:spPr>
    </c:sideWall>
    <c:backWall>
      <c:thickness val="0"/>
      <c:spPr>
        <a:noFill/>
        <a:ln w="15611">
          <a:noFill/>
        </a:ln>
      </c:spPr>
    </c:backWall>
    <c:plotArea>
      <c:layout>
        <c:manualLayout>
          <c:layoutTarget val="inner"/>
          <c:xMode val="edge"/>
          <c:yMode val="edge"/>
          <c:x val="0.1167973128505151"/>
          <c:y val="0.32663282511093539"/>
          <c:w val="0.88047553337048134"/>
          <c:h val="0.61325212231320703"/>
        </c:manualLayout>
      </c:layout>
      <c:bar3DChart>
        <c:barDir val="col"/>
        <c:grouping val="clustered"/>
        <c:varyColors val="0"/>
        <c:ser>
          <c:idx val="0"/>
          <c:order val="0"/>
          <c:tx>
            <c:strRef>
              <c:f>Лист1!$B$1</c:f>
              <c:strCache>
                <c:ptCount val="1"/>
                <c:pt idx="0">
                  <c:v>Общая площадь жилых помещений, приходящихся на 1 жителя, кв.м</c:v>
                </c:pt>
              </c:strCache>
            </c:strRef>
          </c:tx>
          <c:spPr>
            <a:solidFill>
              <a:srgbClr val="FF0000"/>
            </a:solidFill>
            <a:ln>
              <a:solidFill>
                <a:schemeClr val="tx1"/>
              </a:solidFill>
            </a:ln>
          </c:spPr>
          <c:invertIfNegative val="0"/>
          <c:dLbls>
            <c:dLbl>
              <c:idx val="0"/>
              <c:layout>
                <c:manualLayout>
                  <c:x val="-2.8158577250833643E-2"/>
                  <c:y val="-1.6822503334680546E-2"/>
                </c:manualLayout>
              </c:layout>
              <c:tx>
                <c:rich>
                  <a:bodyPr/>
                  <a:lstStyle/>
                  <a:p>
                    <a:r>
                      <a:rPr lang="ru-RU" dirty="0" smtClean="0">
                        <a:latin typeface="Times New Roman" panose="02020603050405020304" pitchFamily="18" charset="0"/>
                        <a:cs typeface="Times New Roman" panose="02020603050405020304" pitchFamily="18" charset="0"/>
                      </a:rPr>
                      <a:t>2</a:t>
                    </a:r>
                    <a:r>
                      <a:rPr lang="en-US" dirty="0" smtClean="0">
                        <a:latin typeface="Times New Roman" panose="02020603050405020304" pitchFamily="18" charset="0"/>
                        <a:cs typeface="Times New Roman" panose="02020603050405020304" pitchFamily="18" charset="0"/>
                      </a:rPr>
                      <a:t>8,50</a:t>
                    </a:r>
                    <a:endParaRPr lang="en-US" dirty="0"/>
                  </a:p>
                </c:rich>
              </c:tx>
              <c:showLegendKey val="0"/>
              <c:showVal val="1"/>
              <c:showCatName val="0"/>
              <c:showSerName val="0"/>
              <c:showPercent val="0"/>
              <c:showBubbleSize val="0"/>
            </c:dLbl>
            <c:dLbl>
              <c:idx val="1"/>
              <c:layout>
                <c:manualLayout>
                  <c:x val="-2.6483926807712006E-2"/>
                  <c:y val="-7.3667028449830359E-3"/>
                </c:manualLayout>
              </c:layout>
              <c:tx>
                <c:rich>
                  <a:bodyPr/>
                  <a:lstStyle/>
                  <a:p>
                    <a:r>
                      <a:rPr lang="ru-RU" dirty="0" smtClean="0">
                        <a:latin typeface="Times New Roman" panose="02020603050405020304" pitchFamily="18" charset="0"/>
                        <a:cs typeface="Times New Roman" panose="02020603050405020304" pitchFamily="18" charset="0"/>
                      </a:rPr>
                      <a:t>2</a:t>
                    </a:r>
                    <a:r>
                      <a:rPr lang="en-US" dirty="0" smtClean="0">
                        <a:latin typeface="Times New Roman" panose="02020603050405020304" pitchFamily="18" charset="0"/>
                        <a:cs typeface="Times New Roman" panose="02020603050405020304" pitchFamily="18" charset="0"/>
                      </a:rPr>
                      <a:t>9,40</a:t>
                    </a:r>
                    <a:endParaRPr lang="en-US" dirty="0"/>
                  </a:p>
                </c:rich>
              </c:tx>
              <c:showLegendKey val="0"/>
              <c:showVal val="1"/>
              <c:showCatName val="0"/>
              <c:showSerName val="0"/>
              <c:showPercent val="0"/>
              <c:showBubbleSize val="0"/>
            </c:dLbl>
            <c:dLbl>
              <c:idx val="2"/>
              <c:layout>
                <c:manualLayout>
                  <c:x val="-2.667654686921082E-2"/>
                  <c:y val="-2.7717082591549206E-2"/>
                </c:manualLayout>
              </c:layout>
              <c:tx>
                <c:rich>
                  <a:bodyPr/>
                  <a:lstStyle/>
                  <a:p>
                    <a:r>
                      <a:rPr lang="ru-RU" dirty="0" smtClean="0">
                        <a:latin typeface="Times New Roman" panose="02020603050405020304" pitchFamily="18" charset="0"/>
                        <a:cs typeface="Times New Roman" panose="02020603050405020304" pitchFamily="18" charset="0"/>
                      </a:rPr>
                      <a:t>2</a:t>
                    </a:r>
                    <a:r>
                      <a:rPr lang="en-US" dirty="0" smtClean="0">
                        <a:latin typeface="Times New Roman" panose="02020603050405020304" pitchFamily="18" charset="0"/>
                        <a:cs typeface="Times New Roman" panose="02020603050405020304" pitchFamily="18" charset="0"/>
                      </a:rPr>
                      <a:t>9,60</a:t>
                    </a:r>
                    <a:endParaRPr lang="en-US" dirty="0"/>
                  </a:p>
                </c:rich>
              </c:tx>
              <c:showLegendKey val="0"/>
              <c:showVal val="1"/>
              <c:showCatName val="0"/>
              <c:showSerName val="0"/>
              <c:showPercent val="0"/>
              <c:showBubbleSize val="0"/>
            </c:dLbl>
            <c:dLbl>
              <c:idx val="3"/>
              <c:layout>
                <c:manualLayout>
                  <c:x val="-1.9266394961096701E-2"/>
                  <c:y val="0"/>
                </c:manualLayout>
              </c:layout>
              <c:showLegendKey val="0"/>
              <c:showVal val="1"/>
              <c:showCatName val="0"/>
              <c:showSerName val="0"/>
              <c:showPercent val="0"/>
              <c:showBubbleSize val="0"/>
            </c:dLbl>
            <c:dLbl>
              <c:idx val="4"/>
              <c:layout>
                <c:manualLayout>
                  <c:x val="-2.7243655604064096E-2"/>
                  <c:y val="-3.3917171596318359E-2"/>
                </c:manualLayout>
              </c:layout>
              <c:showLegendKey val="0"/>
              <c:showVal val="1"/>
              <c:showCatName val="0"/>
              <c:showSerName val="0"/>
              <c:showPercent val="0"/>
              <c:showBubbleSize val="0"/>
            </c:dLbl>
            <c:spPr>
              <a:noFill/>
              <a:ln w="15579">
                <a:noFill/>
              </a:ln>
            </c:spPr>
            <c:txPr>
              <a:bodyPr/>
              <a:lstStyle/>
              <a:p>
                <a:pPr>
                  <a:defRPr sz="800" b="1">
                    <a:solidFill>
                      <a:schemeClr val="bg2">
                        <a:lumMod val="50000"/>
                      </a:schemeClr>
                    </a:solidFill>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Лист1!$A$2:$A$4</c:f>
              <c:strCache>
                <c:ptCount val="3"/>
                <c:pt idx="0">
                  <c:v>2017 год</c:v>
                </c:pt>
                <c:pt idx="1">
                  <c:v>2018 год</c:v>
                </c:pt>
                <c:pt idx="2">
                  <c:v>2019 год (оценка)</c:v>
                </c:pt>
              </c:strCache>
            </c:strRef>
          </c:cat>
          <c:val>
            <c:numRef>
              <c:f>Лист1!$B$2:$B$4</c:f>
              <c:numCache>
                <c:formatCode>#,##0.00</c:formatCode>
                <c:ptCount val="3"/>
                <c:pt idx="0">
                  <c:v>18.5</c:v>
                </c:pt>
                <c:pt idx="1">
                  <c:v>19.399999999999999</c:v>
                </c:pt>
                <c:pt idx="2">
                  <c:v>19.600000000000001</c:v>
                </c:pt>
              </c:numCache>
            </c:numRef>
          </c:val>
        </c:ser>
        <c:ser>
          <c:idx val="1"/>
          <c:order val="1"/>
          <c:tx>
            <c:strRef>
              <c:f>Лист1!$C$1</c:f>
              <c:strCache>
                <c:ptCount val="1"/>
                <c:pt idx="0">
                  <c:v>Площадь земельных участков, предоставленных для строительства, в расчете на 10 тыс.человек, га</c:v>
                </c:pt>
              </c:strCache>
            </c:strRef>
          </c:tx>
          <c:spPr>
            <a:solidFill>
              <a:srgbClr val="FFFF00"/>
            </a:solidFill>
          </c:spPr>
          <c:invertIfNegative val="0"/>
          <c:dLbls>
            <c:dLbl>
              <c:idx val="0"/>
              <c:layout>
                <c:manualLayout>
                  <c:x val="8.5289419257129385E-3"/>
                  <c:y val="-3.9894872791912013E-2"/>
                </c:manualLayout>
              </c:layout>
              <c:showLegendKey val="0"/>
              <c:showVal val="1"/>
              <c:showCatName val="0"/>
              <c:showSerName val="0"/>
              <c:showPercent val="0"/>
              <c:showBubbleSize val="0"/>
            </c:dLbl>
            <c:dLbl>
              <c:idx val="1"/>
              <c:layout>
                <c:manualLayout>
                  <c:x val="1.4526642803637566E-2"/>
                  <c:y val="-6.5122104488390176E-2"/>
                </c:manualLayout>
              </c:layout>
              <c:showLegendKey val="0"/>
              <c:showVal val="1"/>
              <c:showCatName val="0"/>
              <c:showSerName val="0"/>
              <c:showPercent val="0"/>
              <c:showBubbleSize val="0"/>
            </c:dLbl>
            <c:dLbl>
              <c:idx val="2"/>
              <c:layout>
                <c:manualLayout>
                  <c:x val="4.4460182401377972E-3"/>
                  <c:y val="-5.2282963929933708E-2"/>
                </c:manualLayout>
              </c:layout>
              <c:showLegendKey val="0"/>
              <c:showVal val="1"/>
              <c:showCatName val="0"/>
              <c:showSerName val="0"/>
              <c:showPercent val="0"/>
              <c:showBubbleSize val="0"/>
            </c:dLbl>
            <c:spPr>
              <a:noFill/>
              <a:ln w="15579">
                <a:noFill/>
              </a:ln>
            </c:spPr>
            <c:txPr>
              <a:bodyPr wrap="square" lIns="38100" tIns="19050" rIns="38100" bIns="19050" anchor="ctr">
                <a:spAutoFit/>
              </a:bodyPr>
              <a:lstStyle/>
              <a:p>
                <a:pPr>
                  <a:defRPr sz="800" b="1">
                    <a:solidFill>
                      <a:schemeClr val="bg2">
                        <a:lumMod val="50000"/>
                      </a:schemeClr>
                    </a:solidFill>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Лист1!$A$2:$A$4</c:f>
              <c:strCache>
                <c:ptCount val="3"/>
                <c:pt idx="0">
                  <c:v>2017 год</c:v>
                </c:pt>
                <c:pt idx="1">
                  <c:v>2018 год</c:v>
                </c:pt>
                <c:pt idx="2">
                  <c:v>2019 год (оценка)</c:v>
                </c:pt>
              </c:strCache>
            </c:strRef>
          </c:cat>
          <c:val>
            <c:numRef>
              <c:f>Лист1!$C$2:$C$4</c:f>
              <c:numCache>
                <c:formatCode>#,##0.00</c:formatCode>
                <c:ptCount val="3"/>
                <c:pt idx="0">
                  <c:v>6.25</c:v>
                </c:pt>
                <c:pt idx="1">
                  <c:v>5.5</c:v>
                </c:pt>
                <c:pt idx="2">
                  <c:v>6.3</c:v>
                </c:pt>
              </c:numCache>
            </c:numRef>
          </c:val>
        </c:ser>
        <c:ser>
          <c:idx val="2"/>
          <c:order val="2"/>
          <c:tx>
            <c:strRef>
              <c:f>Лист1!$D$1</c:f>
              <c:strCache>
                <c:ptCount val="1"/>
                <c:pt idx="0">
                  <c:v>Доля населения, получившего дилые помещения и улучшевшего жилищные условия в общей численности, состоящих на учете в качестве нуждающихся, %</c:v>
                </c:pt>
              </c:strCache>
            </c:strRef>
          </c:tx>
          <c:spPr>
            <a:scene3d>
              <a:camera prst="orthographicFront"/>
              <a:lightRig rig="threePt" dir="t"/>
            </a:scene3d>
            <a:sp3d prstMaterial="metal"/>
          </c:spPr>
          <c:invertIfNegative val="0"/>
          <c:dLbls>
            <c:dLbl>
              <c:idx val="0"/>
              <c:layout>
                <c:manualLayout>
                  <c:x val="2.9159741579659511E-2"/>
                  <c:y val="-1.0001782209384075E-2"/>
                </c:manualLayout>
              </c:layout>
              <c:showLegendKey val="0"/>
              <c:showVal val="1"/>
              <c:showCatName val="0"/>
              <c:showSerName val="0"/>
              <c:showPercent val="0"/>
              <c:showBubbleSize val="0"/>
              <c:separator>; </c:separator>
            </c:dLbl>
            <c:dLbl>
              <c:idx val="1"/>
              <c:layout>
                <c:manualLayout>
                  <c:x val="4.4809995500651609E-2"/>
                  <c:y val="-2.5412106988112432E-2"/>
                </c:manualLayout>
              </c:layout>
              <c:showLegendKey val="0"/>
              <c:showVal val="1"/>
              <c:showCatName val="0"/>
              <c:showSerName val="0"/>
              <c:showPercent val="0"/>
              <c:showBubbleSize val="0"/>
              <c:separator>; </c:separator>
            </c:dLbl>
            <c:dLbl>
              <c:idx val="2"/>
              <c:layout>
                <c:manualLayout>
                  <c:x val="5.5058783721104246E-2"/>
                  <c:y val="-2.0437254656889975E-2"/>
                </c:manualLayout>
              </c:layout>
              <c:showLegendKey val="0"/>
              <c:showVal val="1"/>
              <c:showCatName val="0"/>
              <c:showSerName val="0"/>
              <c:showPercent val="0"/>
              <c:showBubbleSize val="0"/>
              <c:separator>; </c:separator>
            </c:dLbl>
            <c:dLbl>
              <c:idx val="3"/>
              <c:layout>
                <c:manualLayout>
                  <c:x val="5.2893044619422472E-2"/>
                  <c:y val="0.20204942980474946"/>
                </c:manualLayout>
              </c:layout>
              <c:showLegendKey val="0"/>
              <c:showVal val="1"/>
              <c:showCatName val="0"/>
              <c:showSerName val="0"/>
              <c:showPercent val="0"/>
              <c:showBubbleSize val="0"/>
              <c:separator>; </c:separator>
            </c:dLbl>
            <c:dLbl>
              <c:idx val="4"/>
              <c:layout>
                <c:manualLayout>
                  <c:x val="4.027777777777778E-2"/>
                  <c:y val="9.3813453351518861E-2"/>
                </c:manualLayout>
              </c:layout>
              <c:showLegendKey val="0"/>
              <c:showVal val="1"/>
              <c:showCatName val="0"/>
              <c:showSerName val="0"/>
              <c:showPercent val="0"/>
              <c:showBubbleSize val="0"/>
              <c:separator>; </c:separator>
            </c:dLbl>
            <c:spPr>
              <a:noFill/>
              <a:ln w="15579">
                <a:noFill/>
              </a:ln>
            </c:spPr>
            <c:txPr>
              <a:bodyPr wrap="square" lIns="38100" tIns="19050" rIns="38100" bIns="19050" anchor="ctr">
                <a:spAutoFit/>
              </a:bodyPr>
              <a:lstStyle/>
              <a:p>
                <a:pPr>
                  <a:defRPr sz="800" b="1">
                    <a:solidFill>
                      <a:schemeClr val="bg2">
                        <a:lumMod val="50000"/>
                      </a:schemeClr>
                    </a:solidFill>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eparator>; </c:separator>
            <c:showLeaderLines val="0"/>
          </c:dLbls>
          <c:cat>
            <c:strRef>
              <c:f>Лист1!$A$2:$A$4</c:f>
              <c:strCache>
                <c:ptCount val="3"/>
                <c:pt idx="0">
                  <c:v>2017 год</c:v>
                </c:pt>
                <c:pt idx="1">
                  <c:v>2018 год</c:v>
                </c:pt>
                <c:pt idx="2">
                  <c:v>2019 год (оценка)</c:v>
                </c:pt>
              </c:strCache>
            </c:strRef>
          </c:cat>
          <c:val>
            <c:numRef>
              <c:f>Лист1!$D$2:$D$4</c:f>
              <c:numCache>
                <c:formatCode>#,##0.00</c:formatCode>
                <c:ptCount val="3"/>
                <c:pt idx="0">
                  <c:v>10.07</c:v>
                </c:pt>
                <c:pt idx="1">
                  <c:v>14.28</c:v>
                </c:pt>
                <c:pt idx="2">
                  <c:v>14.38</c:v>
                </c:pt>
              </c:numCache>
            </c:numRef>
          </c:val>
        </c:ser>
        <c:dLbls>
          <c:showLegendKey val="0"/>
          <c:showVal val="0"/>
          <c:showCatName val="0"/>
          <c:showSerName val="0"/>
          <c:showPercent val="0"/>
          <c:showBubbleSize val="0"/>
        </c:dLbls>
        <c:gapWidth val="150"/>
        <c:shape val="cylinder"/>
        <c:axId val="103277312"/>
        <c:axId val="103278848"/>
        <c:axId val="0"/>
      </c:bar3DChart>
      <c:catAx>
        <c:axId val="103277312"/>
        <c:scaling>
          <c:orientation val="minMax"/>
        </c:scaling>
        <c:delete val="0"/>
        <c:axPos val="b"/>
        <c:numFmt formatCode="General" sourceLinked="1"/>
        <c:majorTickMark val="out"/>
        <c:minorTickMark val="none"/>
        <c:tickLblPos val="nextTo"/>
        <c:txPr>
          <a:bodyPr/>
          <a:lstStyle/>
          <a:p>
            <a:pPr>
              <a:defRPr sz="1000" b="1">
                <a:latin typeface="Times New Roman" panose="02020603050405020304" pitchFamily="18" charset="0"/>
                <a:cs typeface="Times New Roman" panose="02020603050405020304" pitchFamily="18" charset="0"/>
              </a:defRPr>
            </a:pPr>
            <a:endParaRPr lang="ru-RU"/>
          </a:p>
        </c:txPr>
        <c:crossAx val="103278848"/>
        <c:crosses val="autoZero"/>
        <c:auto val="1"/>
        <c:lblAlgn val="ctr"/>
        <c:lblOffset val="100"/>
        <c:noMultiLvlLbl val="0"/>
      </c:catAx>
      <c:valAx>
        <c:axId val="103278848"/>
        <c:scaling>
          <c:orientation val="minMax"/>
        </c:scaling>
        <c:delete val="0"/>
        <c:axPos val="l"/>
        <c:numFmt formatCode="#,##0.00" sourceLinked="1"/>
        <c:majorTickMark val="out"/>
        <c:minorTickMark val="none"/>
        <c:tickLblPos val="nextTo"/>
        <c:txPr>
          <a:bodyPr/>
          <a:lstStyle/>
          <a:p>
            <a:pPr>
              <a:defRPr sz="675"/>
            </a:pPr>
            <a:endParaRPr lang="ru-RU"/>
          </a:p>
        </c:txPr>
        <c:crossAx val="103277312"/>
        <c:crosses val="autoZero"/>
        <c:crossBetween val="between"/>
      </c:valAx>
    </c:plotArea>
    <c:legend>
      <c:legendPos val="t"/>
      <c:layout>
        <c:manualLayout>
          <c:xMode val="edge"/>
          <c:yMode val="edge"/>
          <c:x val="6.1842364661505909E-2"/>
          <c:y val="4.8415099847293655E-2"/>
          <c:w val="0.9381575502155941"/>
          <c:h val="0.21403014044191168"/>
        </c:manualLayout>
      </c:layout>
      <c:overlay val="0"/>
      <c:txPr>
        <a:bodyPr/>
        <a:lstStyle/>
        <a:p>
          <a:pPr>
            <a:defRPr sz="900">
              <a:latin typeface="Times New Roman" panose="02020603050405020304" pitchFamily="18" charset="0"/>
              <a:cs typeface="Times New Roman" panose="02020603050405020304" pitchFamily="18" charset="0"/>
            </a:defRPr>
          </a:pPr>
          <a:endParaRPr lang="ru-RU"/>
        </a:p>
      </c:txPr>
    </c:legend>
    <c:plotVisOnly val="1"/>
    <c:dispBlanksAs val="gap"/>
    <c:showDLblsOverMax val="0"/>
  </c:chart>
  <c:spPr>
    <a:ln w="0">
      <a:solidFill>
        <a:schemeClr val="bg1"/>
      </a:solidFill>
    </a:ln>
  </c:spPr>
  <c:txPr>
    <a:bodyPr/>
    <a:lstStyle/>
    <a:p>
      <a:pPr>
        <a:defRPr sz="1101"/>
      </a:pPr>
      <a:endParaRPr lang="ru-RU"/>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3.0555555555555555E-2"/>
          <c:y val="2.3004690300111583E-2"/>
          <c:w val="0.5805555555555556"/>
          <c:h val="0.84752992421131956"/>
        </c:manualLayout>
      </c:layout>
      <c:bar3DChart>
        <c:barDir val="col"/>
        <c:grouping val="percentStacked"/>
        <c:varyColors val="0"/>
        <c:ser>
          <c:idx val="0"/>
          <c:order val="0"/>
          <c:tx>
            <c:strRef>
              <c:f>Лист1!$B$1</c:f>
              <c:strCache>
                <c:ptCount val="1"/>
                <c:pt idx="0">
                  <c:v>Среднесписочная численность населения, чел</c:v>
                </c:pt>
              </c:strCache>
            </c:strRef>
          </c:tx>
          <c:invertIfNegative val="0"/>
          <c:dLbls>
            <c:dLbl>
              <c:idx val="0"/>
              <c:layout>
                <c:manualLayout>
                  <c:x val="8.4980971128608918E-2"/>
                  <c:y val="-2.3004690300111652E-2"/>
                </c:manualLayout>
              </c:layout>
              <c:tx>
                <c:rich>
                  <a:bodyPr/>
                  <a:lstStyle/>
                  <a:p>
                    <a:r>
                      <a:rPr lang="ru-RU" sz="1000" dirty="0" smtClean="0">
                        <a:latin typeface="Times New Roman" panose="02020603050405020304" pitchFamily="18" charset="0"/>
                        <a:cs typeface="Times New Roman" panose="02020603050405020304" pitchFamily="18" charset="0"/>
                      </a:rPr>
                      <a:t>8</a:t>
                    </a:r>
                    <a:r>
                      <a:rPr lang="en-US" sz="1000" dirty="0" smtClean="0">
                        <a:latin typeface="Times New Roman" panose="02020603050405020304" pitchFamily="18" charset="0"/>
                        <a:cs typeface="Times New Roman" panose="02020603050405020304" pitchFamily="18" charset="0"/>
                      </a:rPr>
                      <a:t>3 </a:t>
                    </a:r>
                    <a:r>
                      <a:rPr lang="en-US" sz="1000" dirty="0">
                        <a:latin typeface="Times New Roman" panose="02020603050405020304" pitchFamily="18" charset="0"/>
                        <a:cs typeface="Times New Roman" panose="02020603050405020304" pitchFamily="18" charset="0"/>
                      </a:rPr>
                      <a:t>622</a:t>
                    </a:r>
                    <a:endParaRPr lang="en-US" dirty="0"/>
                  </a:p>
                </c:rich>
              </c:tx>
              <c:showLegendKey val="0"/>
              <c:showVal val="1"/>
              <c:showCatName val="0"/>
              <c:showSerName val="0"/>
              <c:showPercent val="0"/>
              <c:showBubbleSize val="0"/>
            </c:dLbl>
            <c:dLbl>
              <c:idx val="1"/>
              <c:layout>
                <c:manualLayout>
                  <c:x val="8.7184164479440066E-2"/>
                  <c:y val="-7.6682301000371936E-3"/>
                </c:manualLayout>
              </c:layout>
              <c:tx>
                <c:rich>
                  <a:bodyPr/>
                  <a:lstStyle/>
                  <a:p>
                    <a:r>
                      <a:rPr lang="ru-RU" sz="1000" dirty="0" smtClean="0">
                        <a:latin typeface="Times New Roman" panose="02020603050405020304" pitchFamily="18" charset="0"/>
                        <a:cs typeface="Times New Roman" panose="02020603050405020304" pitchFamily="18" charset="0"/>
                      </a:rPr>
                      <a:t>8</a:t>
                    </a:r>
                    <a:r>
                      <a:rPr lang="en-US" sz="1000" dirty="0" smtClean="0">
                        <a:latin typeface="Times New Roman" panose="02020603050405020304" pitchFamily="18" charset="0"/>
                        <a:cs typeface="Times New Roman" panose="02020603050405020304" pitchFamily="18" charset="0"/>
                      </a:rPr>
                      <a:t>2 </a:t>
                    </a:r>
                    <a:r>
                      <a:rPr lang="en-US" sz="1000" dirty="0">
                        <a:latin typeface="Times New Roman" panose="02020603050405020304" pitchFamily="18" charset="0"/>
                        <a:cs typeface="Times New Roman" panose="02020603050405020304" pitchFamily="18" charset="0"/>
                      </a:rPr>
                      <a:t>799</a:t>
                    </a:r>
                    <a:endParaRPr lang="en-US" dirty="0"/>
                  </a:p>
                </c:rich>
              </c:tx>
              <c:showLegendKey val="0"/>
              <c:showVal val="1"/>
              <c:showCatName val="0"/>
              <c:showSerName val="0"/>
              <c:showPercent val="0"/>
              <c:showBubbleSize val="0"/>
            </c:dLbl>
            <c:dLbl>
              <c:idx val="2"/>
              <c:layout>
                <c:manualLayout>
                  <c:x val="0.11153193350831146"/>
                  <c:y val="3.8338131511957609E-3"/>
                </c:manualLayout>
              </c:layout>
              <c:tx>
                <c:rich>
                  <a:bodyPr/>
                  <a:lstStyle/>
                  <a:p>
                    <a:r>
                      <a:rPr lang="ru-RU" sz="1000" dirty="0" smtClean="0">
                        <a:latin typeface="Times New Roman" panose="02020603050405020304" pitchFamily="18" charset="0"/>
                        <a:cs typeface="Times New Roman" panose="02020603050405020304" pitchFamily="18" charset="0"/>
                      </a:rPr>
                      <a:t>8</a:t>
                    </a:r>
                    <a:r>
                      <a:rPr lang="en-US" sz="1000" dirty="0" smtClean="0">
                        <a:latin typeface="Times New Roman" panose="02020603050405020304" pitchFamily="18" charset="0"/>
                        <a:cs typeface="Times New Roman" panose="02020603050405020304" pitchFamily="18" charset="0"/>
                      </a:rPr>
                      <a:t>2 </a:t>
                    </a:r>
                    <a:r>
                      <a:rPr lang="en-US" sz="1000" dirty="0">
                        <a:latin typeface="Times New Roman" panose="02020603050405020304" pitchFamily="18" charset="0"/>
                        <a:cs typeface="Times New Roman" panose="02020603050405020304" pitchFamily="18" charset="0"/>
                      </a:rPr>
                      <a:t>385</a:t>
                    </a:r>
                    <a:endParaRPr lang="en-US" dirty="0"/>
                  </a:p>
                </c:rich>
              </c:tx>
              <c:showLegendKey val="0"/>
              <c:showVal val="1"/>
              <c:showCatName val="0"/>
              <c:showSerName val="0"/>
              <c:showPercent val="0"/>
              <c:showBubbleSize val="0"/>
            </c:dLbl>
            <c:txPr>
              <a:bodyPr/>
              <a:lstStyle/>
              <a:p>
                <a:pPr>
                  <a:defRPr sz="100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Лист1!$A$2:$A$4</c:f>
              <c:strCache>
                <c:ptCount val="3"/>
                <c:pt idx="0">
                  <c:v>2017 год</c:v>
                </c:pt>
                <c:pt idx="1">
                  <c:v>2018 год</c:v>
                </c:pt>
                <c:pt idx="2">
                  <c:v>2019 год</c:v>
                </c:pt>
              </c:strCache>
            </c:strRef>
          </c:cat>
          <c:val>
            <c:numRef>
              <c:f>Лист1!$B$2:$B$4</c:f>
              <c:numCache>
                <c:formatCode>#,##0</c:formatCode>
                <c:ptCount val="3"/>
                <c:pt idx="0">
                  <c:v>53622</c:v>
                </c:pt>
                <c:pt idx="1">
                  <c:v>52799</c:v>
                </c:pt>
                <c:pt idx="2">
                  <c:v>52385</c:v>
                </c:pt>
              </c:numCache>
            </c:numRef>
          </c:val>
        </c:ser>
        <c:ser>
          <c:idx val="1"/>
          <c:order val="1"/>
          <c:tx>
            <c:strRef>
              <c:f>Лист1!$C$1</c:f>
              <c:strCache>
                <c:ptCount val="1"/>
                <c:pt idx="0">
                  <c:v>Среднемесячная начисленная зарплата, руб</c:v>
                </c:pt>
              </c:strCache>
            </c:strRef>
          </c:tx>
          <c:invertIfNegative val="0"/>
          <c:dLbls>
            <c:dLbl>
              <c:idx val="0"/>
              <c:layout>
                <c:manualLayout>
                  <c:x val="8.7612860892388456E-2"/>
                  <c:y val="3.4507035450167374E-2"/>
                </c:manualLayout>
              </c:layout>
              <c:showLegendKey val="0"/>
              <c:showVal val="1"/>
              <c:showCatName val="0"/>
              <c:showSerName val="0"/>
              <c:showPercent val="0"/>
              <c:showBubbleSize val="0"/>
            </c:dLbl>
            <c:dLbl>
              <c:idx val="1"/>
              <c:layout>
                <c:manualLayout>
                  <c:x val="9.2366360454943133E-2"/>
                  <c:y val="1.1502345150055791E-2"/>
                </c:manualLayout>
              </c:layout>
              <c:showLegendKey val="0"/>
              <c:showVal val="1"/>
              <c:showCatName val="0"/>
              <c:showSerName val="0"/>
              <c:showPercent val="0"/>
              <c:showBubbleSize val="0"/>
            </c:dLbl>
            <c:dLbl>
              <c:idx val="2"/>
              <c:layout>
                <c:manualLayout>
                  <c:x val="0.11449628171478565"/>
                  <c:y val="-1.5336762098897189E-2"/>
                </c:manualLayout>
              </c:layout>
              <c:showLegendKey val="0"/>
              <c:showVal val="1"/>
              <c:showCatName val="0"/>
              <c:showSerName val="0"/>
              <c:showPercent val="0"/>
              <c:showBubbleSize val="0"/>
            </c:dLbl>
            <c:txPr>
              <a:bodyPr/>
              <a:lstStyle/>
              <a:p>
                <a:pPr>
                  <a:defRPr sz="100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Лист1!$A$2:$A$4</c:f>
              <c:strCache>
                <c:ptCount val="3"/>
                <c:pt idx="0">
                  <c:v>2017 год</c:v>
                </c:pt>
                <c:pt idx="1">
                  <c:v>2018 год</c:v>
                </c:pt>
                <c:pt idx="2">
                  <c:v>2019 год</c:v>
                </c:pt>
              </c:strCache>
            </c:strRef>
          </c:cat>
          <c:val>
            <c:numRef>
              <c:f>Лист1!$C$2:$C$4</c:f>
              <c:numCache>
                <c:formatCode>#,##0.00</c:formatCode>
                <c:ptCount val="3"/>
                <c:pt idx="0">
                  <c:v>23527.1</c:v>
                </c:pt>
                <c:pt idx="1">
                  <c:v>26596.9</c:v>
                </c:pt>
                <c:pt idx="2">
                  <c:v>28005.49</c:v>
                </c:pt>
              </c:numCache>
            </c:numRef>
          </c:val>
        </c:ser>
        <c:ser>
          <c:idx val="2"/>
          <c:order val="2"/>
          <c:tx>
            <c:strRef>
              <c:f>Лист1!$D$1</c:f>
              <c:strCache>
                <c:ptCount val="1"/>
                <c:pt idx="0">
                  <c:v>Численность безработных, чел</c:v>
                </c:pt>
              </c:strCache>
            </c:strRef>
          </c:tx>
          <c:invertIfNegative val="0"/>
          <c:dLbls>
            <c:dLbl>
              <c:idx val="0"/>
              <c:layout>
                <c:manualLayout>
                  <c:x val="6.6666666666666666E-2"/>
                  <c:y val="-3.8341150500185968E-3"/>
                </c:manualLayout>
              </c:layout>
              <c:tx>
                <c:rich>
                  <a:bodyPr/>
                  <a:lstStyle/>
                  <a:p>
                    <a:r>
                      <a:rPr lang="ru-RU" smtClean="0">
                        <a:latin typeface="Times New Roman" panose="02020603050405020304" pitchFamily="18" charset="0"/>
                        <a:cs typeface="Times New Roman" panose="02020603050405020304" pitchFamily="18" charset="0"/>
                      </a:rPr>
                      <a:t>404</a:t>
                    </a:r>
                    <a:endParaRPr lang="en-US" dirty="0"/>
                  </a:p>
                </c:rich>
              </c:tx>
              <c:showLegendKey val="0"/>
              <c:showVal val="1"/>
              <c:showCatName val="0"/>
              <c:showSerName val="0"/>
              <c:showPercent val="0"/>
              <c:showBubbleSize val="0"/>
            </c:dLbl>
            <c:dLbl>
              <c:idx val="1"/>
              <c:layout>
                <c:manualLayout>
                  <c:x val="5.2777777777777778E-2"/>
                  <c:y val="0"/>
                </c:manualLayout>
              </c:layout>
              <c:tx>
                <c:rich>
                  <a:bodyPr/>
                  <a:lstStyle/>
                  <a:p>
                    <a:r>
                      <a:rPr lang="ru-RU" smtClean="0">
                        <a:latin typeface="Times New Roman" panose="02020603050405020304" pitchFamily="18" charset="0"/>
                        <a:cs typeface="Times New Roman" panose="02020603050405020304" pitchFamily="18" charset="0"/>
                      </a:rPr>
                      <a:t>386</a:t>
                    </a:r>
                    <a:endParaRPr lang="en-US"/>
                  </a:p>
                </c:rich>
              </c:tx>
              <c:showLegendKey val="0"/>
              <c:showVal val="1"/>
              <c:showCatName val="0"/>
              <c:showSerName val="0"/>
              <c:showPercent val="0"/>
              <c:showBubbleSize val="0"/>
            </c:dLbl>
            <c:dLbl>
              <c:idx val="2"/>
              <c:layout>
                <c:manualLayout>
                  <c:x val="7.2222222222222215E-2"/>
                  <c:y val="0"/>
                </c:manualLayout>
              </c:layout>
              <c:tx>
                <c:rich>
                  <a:bodyPr/>
                  <a:lstStyle/>
                  <a:p>
                    <a:r>
                      <a:rPr lang="ru-RU" smtClean="0">
                        <a:latin typeface="Times New Roman" panose="02020603050405020304" pitchFamily="18" charset="0"/>
                        <a:cs typeface="Times New Roman" panose="02020603050405020304" pitchFamily="18" charset="0"/>
                      </a:rPr>
                      <a:t>385</a:t>
                    </a:r>
                    <a:endParaRPr lang="en-US"/>
                  </a:p>
                </c:rich>
              </c:tx>
              <c:showLegendKey val="0"/>
              <c:showVal val="1"/>
              <c:showCatName val="0"/>
              <c:showSerName val="0"/>
              <c:showPercent val="0"/>
              <c:showBubbleSize val="0"/>
            </c:dLbl>
            <c:txPr>
              <a:bodyPr/>
              <a:lstStyle/>
              <a:p>
                <a:pPr>
                  <a:defRPr sz="110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Лист1!$A$2:$A$4</c:f>
              <c:strCache>
                <c:ptCount val="3"/>
                <c:pt idx="0">
                  <c:v>2017 год</c:v>
                </c:pt>
                <c:pt idx="1">
                  <c:v>2018 год</c:v>
                </c:pt>
                <c:pt idx="2">
                  <c:v>2019 год</c:v>
                </c:pt>
              </c:strCache>
            </c:strRef>
          </c:cat>
          <c:val>
            <c:numRef>
              <c:f>Лист1!$D$2:$D$4</c:f>
              <c:numCache>
                <c:formatCode>#,##0</c:formatCode>
                <c:ptCount val="3"/>
                <c:pt idx="0">
                  <c:v>10404</c:v>
                </c:pt>
                <c:pt idx="1">
                  <c:v>10385</c:v>
                </c:pt>
                <c:pt idx="2">
                  <c:v>10385</c:v>
                </c:pt>
              </c:numCache>
            </c:numRef>
          </c:val>
        </c:ser>
        <c:ser>
          <c:idx val="3"/>
          <c:order val="3"/>
          <c:tx>
            <c:strRef>
              <c:f>Лист1!$E$1</c:f>
              <c:strCache>
                <c:ptCount val="1"/>
                <c:pt idx="0">
                  <c:v>Уровень безработицы, %</c:v>
                </c:pt>
              </c:strCache>
            </c:strRef>
          </c:tx>
          <c:spPr>
            <a:solidFill>
              <a:srgbClr val="FF0000"/>
            </a:solidFill>
          </c:spPr>
          <c:invertIfNegative val="0"/>
          <c:dLbls>
            <c:dLbl>
              <c:idx val="0"/>
              <c:layout>
                <c:manualLayout>
                  <c:x val="5.9290825701779288E-3"/>
                  <c:y val="-8.4350531100409146E-2"/>
                </c:manualLayout>
              </c:layout>
              <c:tx>
                <c:rich>
                  <a:bodyPr/>
                  <a:lstStyle/>
                  <a:p>
                    <a:r>
                      <a:rPr lang="ru-RU" smtClean="0">
                        <a:latin typeface="Times New Roman" panose="02020603050405020304" pitchFamily="18" charset="0"/>
                        <a:cs typeface="Times New Roman" panose="02020603050405020304" pitchFamily="18" charset="0"/>
                      </a:rPr>
                      <a:t>0,9</a:t>
                    </a:r>
                    <a:endParaRPr lang="en-US" dirty="0"/>
                  </a:p>
                </c:rich>
              </c:tx>
              <c:showLegendKey val="0"/>
              <c:showVal val="1"/>
              <c:showCatName val="0"/>
              <c:showSerName val="0"/>
              <c:showPercent val="0"/>
              <c:showBubbleSize val="0"/>
            </c:dLbl>
            <c:dLbl>
              <c:idx val="1"/>
              <c:layout>
                <c:manualLayout>
                  <c:x val="3.2609954135978607E-2"/>
                  <c:y val="-8.4350531100409132E-2"/>
                </c:manualLayout>
              </c:layout>
              <c:tx>
                <c:rich>
                  <a:bodyPr/>
                  <a:lstStyle/>
                  <a:p>
                    <a:r>
                      <a:rPr lang="ru-RU" smtClean="0">
                        <a:latin typeface="Times New Roman" panose="02020603050405020304" pitchFamily="18" charset="0"/>
                        <a:cs typeface="Times New Roman" panose="02020603050405020304" pitchFamily="18" charset="0"/>
                      </a:rPr>
                      <a:t>0,87</a:t>
                    </a:r>
                    <a:endParaRPr lang="en-US" dirty="0"/>
                  </a:p>
                </c:rich>
              </c:tx>
              <c:showLegendKey val="0"/>
              <c:showVal val="1"/>
              <c:showCatName val="0"/>
              <c:showSerName val="0"/>
              <c:showPercent val="0"/>
              <c:showBubbleSize val="0"/>
            </c:dLbl>
            <c:dLbl>
              <c:idx val="2"/>
              <c:layout>
                <c:manualLayout>
                  <c:x val="3.2820428696412947E-2"/>
                  <c:y val="-8.4350531100409132E-2"/>
                </c:manualLayout>
              </c:layout>
              <c:tx>
                <c:rich>
                  <a:bodyPr/>
                  <a:lstStyle/>
                  <a:p>
                    <a:r>
                      <a:rPr lang="ru-RU" smtClean="0">
                        <a:latin typeface="Times New Roman" panose="02020603050405020304" pitchFamily="18" charset="0"/>
                        <a:cs typeface="Times New Roman" panose="02020603050405020304" pitchFamily="18" charset="0"/>
                      </a:rPr>
                      <a:t>0,87</a:t>
                    </a:r>
                    <a:endParaRPr lang="en-US" dirty="0"/>
                  </a:p>
                </c:rich>
              </c:tx>
              <c:showLegendKey val="0"/>
              <c:showVal val="1"/>
              <c:showCatName val="0"/>
              <c:showSerName val="0"/>
              <c:showPercent val="0"/>
              <c:showBubbleSize val="0"/>
            </c:dLbl>
            <c:txPr>
              <a:bodyPr/>
              <a:lstStyle/>
              <a:p>
                <a:pPr>
                  <a:defRPr sz="110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Лист1!$A$2:$A$4</c:f>
              <c:strCache>
                <c:ptCount val="3"/>
                <c:pt idx="0">
                  <c:v>2017 год</c:v>
                </c:pt>
                <c:pt idx="1">
                  <c:v>2018 год</c:v>
                </c:pt>
                <c:pt idx="2">
                  <c:v>2019 год</c:v>
                </c:pt>
              </c:strCache>
            </c:strRef>
          </c:cat>
          <c:val>
            <c:numRef>
              <c:f>Лист1!$E$2:$E$4</c:f>
              <c:numCache>
                <c:formatCode>#,##0.00</c:formatCode>
                <c:ptCount val="3"/>
                <c:pt idx="0">
                  <c:v>8000</c:v>
                </c:pt>
                <c:pt idx="1">
                  <c:v>8000</c:v>
                </c:pt>
                <c:pt idx="2">
                  <c:v>8000</c:v>
                </c:pt>
              </c:numCache>
            </c:numRef>
          </c:val>
        </c:ser>
        <c:dLbls>
          <c:showLegendKey val="0"/>
          <c:showVal val="0"/>
          <c:showCatName val="0"/>
          <c:showSerName val="0"/>
          <c:showPercent val="0"/>
          <c:showBubbleSize val="0"/>
        </c:dLbls>
        <c:gapWidth val="150"/>
        <c:shape val="cone"/>
        <c:axId val="150532864"/>
        <c:axId val="150534400"/>
        <c:axId val="0"/>
      </c:bar3DChart>
      <c:catAx>
        <c:axId val="150532864"/>
        <c:scaling>
          <c:orientation val="minMax"/>
        </c:scaling>
        <c:delete val="0"/>
        <c:axPos val="b"/>
        <c:majorTickMark val="out"/>
        <c:minorTickMark val="none"/>
        <c:tickLblPos val="nextTo"/>
        <c:txPr>
          <a:bodyPr/>
          <a:lstStyle/>
          <a:p>
            <a:pPr>
              <a:defRPr sz="1200" b="1"/>
            </a:pPr>
            <a:endParaRPr lang="ru-RU"/>
          </a:p>
        </c:txPr>
        <c:crossAx val="150534400"/>
        <c:crosses val="autoZero"/>
        <c:auto val="1"/>
        <c:lblAlgn val="ctr"/>
        <c:lblOffset val="100"/>
        <c:noMultiLvlLbl val="0"/>
      </c:catAx>
      <c:valAx>
        <c:axId val="150534400"/>
        <c:scaling>
          <c:orientation val="minMax"/>
        </c:scaling>
        <c:delete val="1"/>
        <c:axPos val="l"/>
        <c:numFmt formatCode="0%" sourceLinked="1"/>
        <c:majorTickMark val="out"/>
        <c:minorTickMark val="none"/>
        <c:tickLblPos val="nextTo"/>
        <c:crossAx val="150532864"/>
        <c:crosses val="autoZero"/>
        <c:crossBetween val="between"/>
      </c:valAx>
    </c:plotArea>
    <c:legend>
      <c:legendPos val="r"/>
      <c:layout>
        <c:manualLayout>
          <c:xMode val="edge"/>
          <c:yMode val="edge"/>
          <c:x val="0.73888888888888893"/>
          <c:y val="6.4837602585220006E-2"/>
          <c:w val="0.24444444444444444"/>
          <c:h val="0.75913545837902063"/>
        </c:manualLayout>
      </c:layout>
      <c:overlay val="0"/>
      <c:txPr>
        <a:bodyPr/>
        <a:lstStyle/>
        <a:p>
          <a:pPr>
            <a:defRPr sz="1000"/>
          </a:pPr>
          <a:endParaRPr lang="ru-RU"/>
        </a:p>
      </c:txPr>
    </c:legend>
    <c:plotVisOnly val="1"/>
    <c:dispBlanksAs val="gap"/>
    <c:showDLblsOverMax val="0"/>
  </c:chart>
  <c:txPr>
    <a:bodyPr/>
    <a:lstStyle/>
    <a:p>
      <a:pPr>
        <a:defRPr sz="1800"/>
      </a:pPr>
      <a:endParaRPr lang="ru-RU"/>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0"/>
    <c:plotArea>
      <c:layout/>
      <c:lineChart>
        <c:grouping val="standard"/>
        <c:varyColors val="0"/>
        <c:ser>
          <c:idx val="0"/>
          <c:order val="0"/>
          <c:tx>
            <c:strRef>
              <c:f>Лист1!$B$1</c:f>
              <c:strCache>
                <c:ptCount val="1"/>
                <c:pt idx="0">
                  <c:v>Доходы</c:v>
                </c:pt>
              </c:strCache>
            </c:strRef>
          </c:tx>
          <c:marker>
            <c:spPr>
              <a:solidFill>
                <a:schemeClr val="accent1">
                  <a:lumMod val="75000"/>
                </a:schemeClr>
              </a:solidFill>
            </c:spPr>
          </c:marker>
          <c:dLbls>
            <c:dLbl>
              <c:idx val="0"/>
              <c:layout>
                <c:manualLayout>
                  <c:x val="-5.4682414698162728E-2"/>
                  <c:y val="8.7837129874045045E-2"/>
                </c:manualLayout>
              </c:layout>
              <c:dLblPos val="r"/>
              <c:showLegendKey val="0"/>
              <c:showVal val="1"/>
              <c:showCatName val="0"/>
              <c:showSerName val="0"/>
              <c:showPercent val="0"/>
              <c:showBubbleSize val="0"/>
            </c:dLbl>
            <c:dLbl>
              <c:idx val="1"/>
              <c:layout>
                <c:manualLayout>
                  <c:x val="-6.2192578041022767E-2"/>
                  <c:y val="-0.22036441694621042"/>
                </c:manualLayout>
              </c:layout>
              <c:dLblPos val="r"/>
              <c:showLegendKey val="0"/>
              <c:showVal val="1"/>
              <c:showCatName val="0"/>
              <c:showSerName val="0"/>
              <c:showPercent val="0"/>
              <c:showBubbleSize val="0"/>
            </c:dLbl>
            <c:dLbl>
              <c:idx val="2"/>
              <c:layout>
                <c:manualLayout>
                  <c:x val="-5.7052165354330782E-2"/>
                  <c:y val="9.9509838162954681E-2"/>
                </c:manualLayout>
              </c:layout>
              <c:dLblPos val="r"/>
              <c:showLegendKey val="0"/>
              <c:showVal val="1"/>
              <c:showCatName val="0"/>
              <c:showSerName val="0"/>
              <c:showPercent val="0"/>
              <c:showBubbleSize val="0"/>
            </c:dLbl>
            <c:txPr>
              <a:bodyPr rot="0" vert="horz"/>
              <a:lstStyle/>
              <a:p>
                <a:pPr>
                  <a:defRPr sz="1200"/>
                </a:pPr>
                <a:endParaRPr lang="ru-RU"/>
              </a:p>
            </c:txPr>
            <c:dLblPos val="t"/>
            <c:showLegendKey val="0"/>
            <c:showVal val="1"/>
            <c:showCatName val="0"/>
            <c:showSerName val="0"/>
            <c:showPercent val="0"/>
            <c:showBubbleSize val="0"/>
            <c:showLeaderLines val="0"/>
          </c:dLbls>
          <c:cat>
            <c:strRef>
              <c:f>Лист1!$A$2:$A$6</c:f>
              <c:strCache>
                <c:ptCount val="5"/>
                <c:pt idx="0">
                  <c:v>2017 (отчет)</c:v>
                </c:pt>
                <c:pt idx="1">
                  <c:v>2018 (отчет)</c:v>
                </c:pt>
                <c:pt idx="2">
                  <c:v>2019 (план)</c:v>
                </c:pt>
                <c:pt idx="3">
                  <c:v>2020 (план)</c:v>
                </c:pt>
                <c:pt idx="4">
                  <c:v>2021 (план)</c:v>
                </c:pt>
              </c:strCache>
            </c:strRef>
          </c:cat>
          <c:val>
            <c:numRef>
              <c:f>Лист1!$B$2:$B$6</c:f>
              <c:numCache>
                <c:formatCode>General</c:formatCode>
                <c:ptCount val="5"/>
                <c:pt idx="0">
                  <c:v>109.71</c:v>
                </c:pt>
                <c:pt idx="1">
                  <c:v>105.64</c:v>
                </c:pt>
                <c:pt idx="2">
                  <c:v>92.28</c:v>
                </c:pt>
                <c:pt idx="3">
                  <c:v>105.55</c:v>
                </c:pt>
                <c:pt idx="4">
                  <c:v>103.5</c:v>
                </c:pt>
              </c:numCache>
            </c:numRef>
          </c:val>
          <c:smooth val="0"/>
        </c:ser>
        <c:ser>
          <c:idx val="1"/>
          <c:order val="1"/>
          <c:tx>
            <c:strRef>
              <c:f>Лист1!$C$1</c:f>
              <c:strCache>
                <c:ptCount val="1"/>
                <c:pt idx="0">
                  <c:v>Расходы</c:v>
                </c:pt>
              </c:strCache>
            </c:strRef>
          </c:tx>
          <c:marker>
            <c:spPr>
              <a:solidFill>
                <a:schemeClr val="accent4">
                  <a:lumMod val="75000"/>
                </a:schemeClr>
              </a:solidFill>
            </c:spPr>
          </c:marker>
          <c:dLbls>
            <c:dLbl>
              <c:idx val="0"/>
              <c:layout>
                <c:manualLayout>
                  <c:x val="-5.4682414698162728E-2"/>
                  <c:y val="-0.11059891103741884"/>
                </c:manualLayout>
              </c:layout>
              <c:dLblPos val="r"/>
              <c:showLegendKey val="0"/>
              <c:showVal val="1"/>
              <c:showCatName val="0"/>
              <c:showSerName val="0"/>
              <c:showPercent val="0"/>
              <c:showBubbleSize val="0"/>
            </c:dLbl>
            <c:dLbl>
              <c:idx val="1"/>
              <c:layout>
                <c:manualLayout>
                  <c:x val="-6.7848191024081073E-2"/>
                  <c:y val="0.23370992293459616"/>
                </c:manualLayout>
              </c:layout>
              <c:dLblPos val="r"/>
              <c:showLegendKey val="0"/>
              <c:showVal val="1"/>
              <c:showCatName val="0"/>
              <c:showSerName val="0"/>
              <c:showPercent val="0"/>
              <c:showBubbleSize val="0"/>
            </c:dLbl>
            <c:dLbl>
              <c:idx val="3"/>
              <c:layout>
                <c:manualLayout>
                  <c:x val="-4.2182414698162807E-2"/>
                  <c:y val="5.2819005007316122E-2"/>
                </c:manualLayout>
              </c:layout>
              <c:dLblPos val="r"/>
              <c:showLegendKey val="0"/>
              <c:showVal val="1"/>
              <c:showCatName val="0"/>
              <c:showSerName val="0"/>
              <c:showPercent val="0"/>
              <c:showBubbleSize val="0"/>
            </c:dLbl>
            <c:dLbl>
              <c:idx val="4"/>
              <c:layout>
                <c:manualLayout>
                  <c:x val="-3.1065232460307266E-2"/>
                  <c:y val="9.6717931800356816E-2"/>
                </c:manualLayout>
              </c:layout>
              <c:dLblPos val="r"/>
              <c:showLegendKey val="0"/>
              <c:showVal val="1"/>
              <c:showCatName val="0"/>
              <c:showSerName val="0"/>
              <c:showPercent val="0"/>
              <c:showBubbleSize val="0"/>
            </c:dLbl>
            <c:txPr>
              <a:bodyPr rot="0" vert="horz"/>
              <a:lstStyle/>
              <a:p>
                <a:pPr>
                  <a:defRPr sz="1200"/>
                </a:pPr>
                <a:endParaRPr lang="ru-RU"/>
              </a:p>
            </c:txPr>
            <c:dLblPos val="t"/>
            <c:showLegendKey val="0"/>
            <c:showVal val="1"/>
            <c:showCatName val="0"/>
            <c:showSerName val="0"/>
            <c:showPercent val="0"/>
            <c:showBubbleSize val="0"/>
            <c:showLeaderLines val="0"/>
          </c:dLbls>
          <c:cat>
            <c:strRef>
              <c:f>Лист1!$A$2:$A$6</c:f>
              <c:strCache>
                <c:ptCount val="5"/>
                <c:pt idx="0">
                  <c:v>2017 (отчет)</c:v>
                </c:pt>
                <c:pt idx="1">
                  <c:v>2018 (отчет)</c:v>
                </c:pt>
                <c:pt idx="2">
                  <c:v>2019 (план)</c:v>
                </c:pt>
                <c:pt idx="3">
                  <c:v>2020 (план)</c:v>
                </c:pt>
                <c:pt idx="4">
                  <c:v>2021 (план)</c:v>
                </c:pt>
              </c:strCache>
            </c:strRef>
          </c:cat>
          <c:val>
            <c:numRef>
              <c:f>Лист1!$C$2:$C$6</c:f>
              <c:numCache>
                <c:formatCode>General</c:formatCode>
                <c:ptCount val="5"/>
                <c:pt idx="0">
                  <c:v>108.28</c:v>
                </c:pt>
                <c:pt idx="1">
                  <c:v>116.55</c:v>
                </c:pt>
                <c:pt idx="2">
                  <c:v>93.52</c:v>
                </c:pt>
                <c:pt idx="3">
                  <c:v>105.55</c:v>
                </c:pt>
                <c:pt idx="4">
                  <c:v>103.5</c:v>
                </c:pt>
              </c:numCache>
            </c:numRef>
          </c:val>
          <c:smooth val="0"/>
        </c:ser>
        <c:dLbls>
          <c:showLegendKey val="0"/>
          <c:showVal val="0"/>
          <c:showCatName val="0"/>
          <c:showSerName val="0"/>
          <c:showPercent val="0"/>
          <c:showBubbleSize val="0"/>
        </c:dLbls>
        <c:marker val="1"/>
        <c:smooth val="0"/>
        <c:axId val="144242560"/>
        <c:axId val="144244096"/>
      </c:lineChart>
      <c:catAx>
        <c:axId val="144242560"/>
        <c:scaling>
          <c:orientation val="minMax"/>
        </c:scaling>
        <c:delete val="0"/>
        <c:axPos val="b"/>
        <c:numFmt formatCode="General" sourceLinked="1"/>
        <c:majorTickMark val="none"/>
        <c:minorTickMark val="none"/>
        <c:tickLblPos val="nextTo"/>
        <c:txPr>
          <a:bodyPr rot="-60000000" vert="horz"/>
          <a:lstStyle/>
          <a:p>
            <a:pPr>
              <a:defRPr sz="1200"/>
            </a:pPr>
            <a:endParaRPr lang="ru-RU"/>
          </a:p>
        </c:txPr>
        <c:crossAx val="144244096"/>
        <c:crosses val="autoZero"/>
        <c:auto val="1"/>
        <c:lblAlgn val="ctr"/>
        <c:lblOffset val="100"/>
        <c:noMultiLvlLbl val="0"/>
      </c:catAx>
      <c:valAx>
        <c:axId val="144244096"/>
        <c:scaling>
          <c:orientation val="minMax"/>
          <c:min val="80"/>
        </c:scaling>
        <c:delete val="0"/>
        <c:axPos val="l"/>
        <c:majorGridlines/>
        <c:numFmt formatCode="General" sourceLinked="1"/>
        <c:majorTickMark val="none"/>
        <c:minorTickMark val="none"/>
        <c:tickLblPos val="nextTo"/>
        <c:txPr>
          <a:bodyPr rot="-60000000" vert="horz"/>
          <a:lstStyle/>
          <a:p>
            <a:pPr>
              <a:defRPr sz="1400"/>
            </a:pPr>
            <a:endParaRPr lang="ru-RU"/>
          </a:p>
        </c:txPr>
        <c:crossAx val="144242560"/>
        <c:crosses val="autoZero"/>
        <c:crossBetween val="between"/>
      </c:valAx>
    </c:plotArea>
    <c:legend>
      <c:legendPos val="b"/>
      <c:layout/>
      <c:overlay val="0"/>
      <c:txPr>
        <a:bodyPr rot="0" vert="horz"/>
        <a:lstStyle/>
        <a:p>
          <a:pPr>
            <a:defRPr/>
          </a:pPr>
          <a:endParaRPr lang="ru-RU"/>
        </a:p>
      </c:txPr>
    </c:legend>
    <c:plotVisOnly val="1"/>
    <c:dispBlanksAs val="gap"/>
    <c:showDLblsOverMax val="0"/>
  </c:chart>
  <c:txPr>
    <a:bodyPr/>
    <a:lstStyle/>
    <a:p>
      <a:pPr>
        <a:defRPr sz="1800">
          <a:latin typeface="Times New Roman" panose="02020603050405020304" pitchFamily="18" charset="0"/>
          <a:cs typeface="Times New Roman" panose="02020603050405020304" pitchFamily="18" charset="0"/>
        </a:defRPr>
      </a:pPr>
      <a:endParaRPr lang="ru-RU"/>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979826426806139"/>
          <c:y val="9.0210750283433505E-2"/>
          <c:w val="0.88319440467049626"/>
          <c:h val="0.76906301297878532"/>
        </c:manualLayout>
      </c:layout>
      <c:barChart>
        <c:barDir val="col"/>
        <c:grouping val="stacked"/>
        <c:varyColors val="0"/>
        <c:ser>
          <c:idx val="0"/>
          <c:order val="0"/>
          <c:tx>
            <c:strRef>
              <c:f>Лист1!$A$2</c:f>
              <c:strCache>
                <c:ptCount val="1"/>
                <c:pt idx="0">
                  <c:v>Бюджеты поселений</c:v>
                </c:pt>
              </c:strCache>
            </c:strRef>
          </c:tx>
          <c:spPr>
            <a:solidFill>
              <a:schemeClr val="accent4">
                <a:lumMod val="60000"/>
                <a:lumOff val="40000"/>
              </a:schemeClr>
            </a:solidFill>
            <a:ln>
              <a:noFill/>
            </a:ln>
            <a:effectLst/>
          </c:spPr>
          <c:invertIfNegative val="0"/>
          <c:dLbls>
            <c:spPr>
              <a:noFill/>
              <a:ln w="25336">
                <a:noFill/>
              </a:ln>
            </c:spPr>
            <c:txPr>
              <a:bodyPr rot="0" spcFirstLastPara="1" vertOverflow="ellipsis" vert="horz" wrap="square" lIns="38100" tIns="19050" rIns="38100" bIns="19050" anchor="ctr" anchorCtr="1">
                <a:spAutoFit/>
              </a:bodyPr>
              <a:lstStyle/>
              <a:p>
                <a:pPr>
                  <a:defRPr sz="1010" b="1" i="0" u="none" strike="noStrike" kern="1200" baseline="0">
                    <a:solidFill>
                      <a:schemeClr val="tx1">
                        <a:lumMod val="75000"/>
                        <a:lumOff val="25000"/>
                      </a:schemeClr>
                    </a:solidFill>
                    <a:latin typeface="+mn-lt"/>
                    <a:ea typeface="+mn-ea"/>
                    <a:cs typeface="+mn-cs"/>
                  </a:defRPr>
                </a:pPr>
                <a:endParaRPr lang="ru-RU"/>
              </a:p>
            </c:txPr>
            <c:dLblPos val="ctr"/>
            <c:showLegendKey val="0"/>
            <c:showVal val="1"/>
            <c:showCatName val="0"/>
            <c:showSerName val="0"/>
            <c:showPercent val="0"/>
            <c:showBubbleSize val="0"/>
            <c:showLeaderLines val="0"/>
          </c:dLbls>
          <c:cat>
            <c:strRef>
              <c:f>Лист1!$B$1:$D$1</c:f>
              <c:strCache>
                <c:ptCount val="3"/>
                <c:pt idx="0">
                  <c:v>2016 год</c:v>
                </c:pt>
                <c:pt idx="1">
                  <c:v>2017 год</c:v>
                </c:pt>
                <c:pt idx="2">
                  <c:v>2018 год</c:v>
                </c:pt>
              </c:strCache>
            </c:strRef>
          </c:cat>
          <c:val>
            <c:numRef>
              <c:f>Лист1!$B$2:$D$2</c:f>
              <c:numCache>
                <c:formatCode>General</c:formatCode>
                <c:ptCount val="3"/>
                <c:pt idx="0">
                  <c:v>136.97999999999999</c:v>
                </c:pt>
                <c:pt idx="1">
                  <c:v>176.79</c:v>
                </c:pt>
                <c:pt idx="2">
                  <c:v>183.48</c:v>
                </c:pt>
              </c:numCache>
            </c:numRef>
          </c:val>
        </c:ser>
        <c:ser>
          <c:idx val="1"/>
          <c:order val="1"/>
          <c:tx>
            <c:strRef>
              <c:f>Лист1!$A$3</c:f>
              <c:strCache>
                <c:ptCount val="1"/>
                <c:pt idx="0">
                  <c:v>Бюджет МР</c:v>
                </c:pt>
              </c:strCache>
            </c:strRef>
          </c:tx>
          <c:spPr>
            <a:solidFill>
              <a:srgbClr val="5ECCF3"/>
            </a:solidFill>
            <a:ln w="25336">
              <a:noFill/>
            </a:ln>
          </c:spPr>
          <c:invertIfNegative val="0"/>
          <c:dLbls>
            <c:spPr>
              <a:noFill/>
              <a:ln w="25336">
                <a:noFill/>
              </a:ln>
            </c:spPr>
            <c:txPr>
              <a:bodyPr rot="0" spcFirstLastPara="1" vertOverflow="ellipsis" vert="horz" wrap="square" lIns="38100" tIns="19050" rIns="38100" bIns="19050" anchor="ctr" anchorCtr="1">
                <a:spAutoFit/>
              </a:bodyPr>
              <a:lstStyle/>
              <a:p>
                <a:pPr>
                  <a:defRPr sz="1182" b="1" i="0" u="none" strike="noStrike" kern="1200" baseline="0">
                    <a:solidFill>
                      <a:schemeClr val="tx1">
                        <a:lumMod val="75000"/>
                        <a:lumOff val="25000"/>
                      </a:schemeClr>
                    </a:solidFill>
                    <a:latin typeface="+mn-lt"/>
                    <a:ea typeface="+mn-ea"/>
                    <a:cs typeface="+mn-cs"/>
                  </a:defRPr>
                </a:pPr>
                <a:endParaRPr lang="ru-RU"/>
              </a:p>
            </c:txPr>
            <c:dLblPos val="ctr"/>
            <c:showLegendKey val="0"/>
            <c:showVal val="1"/>
            <c:showCatName val="0"/>
            <c:showSerName val="0"/>
            <c:showPercent val="0"/>
            <c:showBubbleSize val="0"/>
            <c:showLeaderLines val="0"/>
          </c:dLbls>
          <c:cat>
            <c:strRef>
              <c:f>Лист1!$B$1:$D$1</c:f>
              <c:strCache>
                <c:ptCount val="3"/>
                <c:pt idx="0">
                  <c:v>2016 год</c:v>
                </c:pt>
                <c:pt idx="1">
                  <c:v>2017 год</c:v>
                </c:pt>
                <c:pt idx="2">
                  <c:v>2018 год</c:v>
                </c:pt>
              </c:strCache>
            </c:strRef>
          </c:cat>
          <c:val>
            <c:numRef>
              <c:f>Лист1!$B$3:$D$3</c:f>
              <c:numCache>
                <c:formatCode>General</c:formatCode>
                <c:ptCount val="3"/>
                <c:pt idx="0">
                  <c:v>556.08000000000004</c:v>
                </c:pt>
                <c:pt idx="1">
                  <c:v>583.62</c:v>
                </c:pt>
                <c:pt idx="2">
                  <c:v>604.69000000000005</c:v>
                </c:pt>
              </c:numCache>
            </c:numRef>
          </c:val>
        </c:ser>
        <c:dLbls>
          <c:showLegendKey val="0"/>
          <c:showVal val="0"/>
          <c:showCatName val="0"/>
          <c:showSerName val="0"/>
          <c:showPercent val="0"/>
          <c:showBubbleSize val="0"/>
        </c:dLbls>
        <c:gapWidth val="150"/>
        <c:overlap val="100"/>
        <c:axId val="145015936"/>
        <c:axId val="145017472"/>
      </c:barChart>
      <c:catAx>
        <c:axId val="145015936"/>
        <c:scaling>
          <c:orientation val="minMax"/>
        </c:scaling>
        <c:delete val="0"/>
        <c:axPos val="b"/>
        <c:numFmt formatCode="General" sourceLinked="1"/>
        <c:majorTickMark val="none"/>
        <c:minorTickMark val="none"/>
        <c:tickLblPos val="nextTo"/>
        <c:spPr>
          <a:noFill/>
          <a:ln w="8043" cap="flat" cmpd="sng" algn="ctr">
            <a:solidFill>
              <a:schemeClr val="tx1">
                <a:lumMod val="15000"/>
                <a:lumOff val="85000"/>
              </a:schemeClr>
            </a:solidFill>
            <a:round/>
          </a:ln>
          <a:effectLst/>
        </c:spPr>
        <c:txPr>
          <a:bodyPr rot="-60000000" spcFirstLastPara="1" vertOverflow="ellipsis" vert="horz" wrap="square" anchor="ctr" anchorCtr="1"/>
          <a:lstStyle/>
          <a:p>
            <a:pPr>
              <a:defRPr sz="1010" b="0" i="0" u="none" strike="noStrike" kern="1200" baseline="0">
                <a:solidFill>
                  <a:schemeClr val="tx1">
                    <a:lumMod val="65000"/>
                    <a:lumOff val="35000"/>
                  </a:schemeClr>
                </a:solidFill>
                <a:latin typeface="+mn-lt"/>
                <a:ea typeface="+mn-ea"/>
                <a:cs typeface="+mn-cs"/>
              </a:defRPr>
            </a:pPr>
            <a:endParaRPr lang="ru-RU"/>
          </a:p>
        </c:txPr>
        <c:crossAx val="145017472"/>
        <c:crosses val="autoZero"/>
        <c:auto val="1"/>
        <c:lblAlgn val="ctr"/>
        <c:lblOffset val="100"/>
        <c:noMultiLvlLbl val="0"/>
      </c:catAx>
      <c:valAx>
        <c:axId val="145017472"/>
        <c:scaling>
          <c:orientation val="minMax"/>
        </c:scaling>
        <c:delete val="0"/>
        <c:axPos val="l"/>
        <c:majorGridlines>
          <c:spPr>
            <a:ln w="2681" cap="flat" cmpd="sng" algn="ctr">
              <a:solidFill>
                <a:schemeClr val="bg2"/>
              </a:solidFill>
              <a:round/>
            </a:ln>
            <a:effectLst/>
          </c:spPr>
        </c:majorGridlines>
        <c:numFmt formatCode="General" sourceLinked="1"/>
        <c:majorTickMark val="none"/>
        <c:minorTickMark val="none"/>
        <c:tickLblPos val="nextTo"/>
        <c:spPr>
          <a:ln w="6334">
            <a:noFill/>
          </a:ln>
        </c:spPr>
        <c:txPr>
          <a:bodyPr rot="-60000000" spcFirstLastPara="1" vertOverflow="ellipsis" vert="horz" wrap="square" anchor="ctr" anchorCtr="1"/>
          <a:lstStyle/>
          <a:p>
            <a:pPr>
              <a:defRPr sz="1010" b="0" i="0" u="none" strike="noStrike" kern="1200" baseline="0">
                <a:solidFill>
                  <a:schemeClr val="tx1">
                    <a:lumMod val="65000"/>
                    <a:lumOff val="35000"/>
                  </a:schemeClr>
                </a:solidFill>
                <a:latin typeface="+mn-lt"/>
                <a:ea typeface="+mn-ea"/>
                <a:cs typeface="+mn-cs"/>
              </a:defRPr>
            </a:pPr>
            <a:endParaRPr lang="ru-RU"/>
          </a:p>
        </c:txPr>
        <c:crossAx val="145015936"/>
        <c:crosses val="autoZero"/>
        <c:crossBetween val="between"/>
      </c:valAx>
      <c:spPr>
        <a:noFill/>
        <a:ln w="25336">
          <a:noFill/>
        </a:ln>
      </c:spPr>
    </c:plotArea>
    <c:legend>
      <c:legendPos val="b"/>
      <c:layout>
        <c:manualLayout>
          <c:xMode val="edge"/>
          <c:yMode val="edge"/>
          <c:x val="0.21583631243174894"/>
          <c:y val="0.90452965568653032"/>
          <c:w val="0.56832714523823213"/>
          <c:h val="9.1525571137927281E-2"/>
        </c:manualLayout>
      </c:layout>
      <c:overlay val="0"/>
      <c:spPr>
        <a:noFill/>
        <a:ln w="25336">
          <a:noFill/>
        </a:ln>
      </c:spPr>
      <c:txPr>
        <a:bodyPr rot="0" spcFirstLastPara="1" vertOverflow="ellipsis" vert="horz" wrap="square" anchor="ctr" anchorCtr="1"/>
        <a:lstStyle/>
        <a:p>
          <a:pPr>
            <a:defRPr sz="1010"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noFill/>
    <a:ln>
      <a:noFill/>
    </a:ln>
  </c:spPr>
  <c:txPr>
    <a:bodyPr/>
    <a:lstStyle/>
    <a:p>
      <a:pPr>
        <a:defRPr/>
      </a:pPr>
      <a:endParaRPr lang="ru-RU"/>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8.6984176413955182E-3"/>
          <c:y val="8.9707555212681533E-2"/>
          <c:w val="0.8956189883032537"/>
          <c:h val="0.81981158035168067"/>
        </c:manualLayout>
      </c:layout>
      <c:bar3DChart>
        <c:barDir val="col"/>
        <c:grouping val="stacked"/>
        <c:varyColors val="0"/>
        <c:ser>
          <c:idx val="0"/>
          <c:order val="0"/>
          <c:tx>
            <c:strRef>
              <c:f>Лист1!$B$1</c:f>
              <c:strCache>
                <c:ptCount val="1"/>
                <c:pt idx="0">
                  <c:v>НФДЛ</c:v>
                </c:pt>
              </c:strCache>
            </c:strRef>
          </c:tx>
          <c:invertIfNegative val="0"/>
          <c:dLbls>
            <c:txPr>
              <a:bodyPr/>
              <a:lstStyle/>
              <a:p>
                <a:pPr>
                  <a:defRPr sz="900">
                    <a:solidFill>
                      <a:schemeClr val="bg1"/>
                    </a:solidFill>
                  </a:defRPr>
                </a:pPr>
                <a:endParaRPr lang="ru-RU"/>
              </a:p>
            </c:txPr>
            <c:showLegendKey val="0"/>
            <c:showVal val="1"/>
            <c:showCatName val="0"/>
            <c:showSerName val="0"/>
            <c:showPercent val="0"/>
            <c:showBubbleSize val="0"/>
            <c:showLeaderLines val="0"/>
          </c:dLbls>
          <c:cat>
            <c:strRef>
              <c:f>Лист1!$A$2:$A$3</c:f>
              <c:strCache>
                <c:ptCount val="2"/>
                <c:pt idx="0">
                  <c:v>2017 год</c:v>
                </c:pt>
                <c:pt idx="1">
                  <c:v>2018 год</c:v>
                </c:pt>
              </c:strCache>
            </c:strRef>
          </c:cat>
          <c:val>
            <c:numRef>
              <c:f>Лист1!$B$2:$B$3</c:f>
              <c:numCache>
                <c:formatCode>General</c:formatCode>
                <c:ptCount val="2"/>
                <c:pt idx="0">
                  <c:v>369.24</c:v>
                </c:pt>
                <c:pt idx="1">
                  <c:v>397.72</c:v>
                </c:pt>
              </c:numCache>
            </c:numRef>
          </c:val>
        </c:ser>
        <c:ser>
          <c:idx val="1"/>
          <c:order val="1"/>
          <c:tx>
            <c:strRef>
              <c:f>Лист1!$C$1</c:f>
              <c:strCache>
                <c:ptCount val="1"/>
                <c:pt idx="0">
                  <c:v>Налоги на совокупный доход</c:v>
                </c:pt>
              </c:strCache>
            </c:strRef>
          </c:tx>
          <c:invertIfNegative val="0"/>
          <c:dLbls>
            <c:txPr>
              <a:bodyPr/>
              <a:lstStyle/>
              <a:p>
                <a:pPr>
                  <a:defRPr sz="900">
                    <a:solidFill>
                      <a:schemeClr val="bg1"/>
                    </a:solidFill>
                  </a:defRPr>
                </a:pPr>
                <a:endParaRPr lang="ru-RU"/>
              </a:p>
            </c:txPr>
            <c:showLegendKey val="0"/>
            <c:showVal val="1"/>
            <c:showCatName val="0"/>
            <c:showSerName val="0"/>
            <c:showPercent val="0"/>
            <c:showBubbleSize val="0"/>
            <c:showLeaderLines val="0"/>
          </c:dLbls>
          <c:cat>
            <c:strRef>
              <c:f>Лист1!$A$2:$A$3</c:f>
              <c:strCache>
                <c:ptCount val="2"/>
                <c:pt idx="0">
                  <c:v>2017 год</c:v>
                </c:pt>
                <c:pt idx="1">
                  <c:v>2018 год</c:v>
                </c:pt>
              </c:strCache>
            </c:strRef>
          </c:cat>
          <c:val>
            <c:numRef>
              <c:f>Лист1!$C$2:$C$3</c:f>
              <c:numCache>
                <c:formatCode>General</c:formatCode>
                <c:ptCount val="2"/>
                <c:pt idx="0">
                  <c:v>126.46</c:v>
                </c:pt>
                <c:pt idx="1">
                  <c:v>120.78</c:v>
                </c:pt>
              </c:numCache>
            </c:numRef>
          </c:val>
        </c:ser>
        <c:ser>
          <c:idx val="2"/>
          <c:order val="2"/>
          <c:tx>
            <c:strRef>
              <c:f>Лист1!$D$1</c:f>
              <c:strCache>
                <c:ptCount val="1"/>
                <c:pt idx="0">
                  <c:v>Доходы от использования имущества</c:v>
                </c:pt>
              </c:strCache>
            </c:strRef>
          </c:tx>
          <c:invertIfNegative val="0"/>
          <c:dLbls>
            <c:txPr>
              <a:bodyPr/>
              <a:lstStyle/>
              <a:p>
                <a:pPr>
                  <a:defRPr sz="900">
                    <a:solidFill>
                      <a:schemeClr val="bg1"/>
                    </a:solidFill>
                  </a:defRPr>
                </a:pPr>
                <a:endParaRPr lang="ru-RU"/>
              </a:p>
            </c:txPr>
            <c:showLegendKey val="0"/>
            <c:showVal val="1"/>
            <c:showCatName val="0"/>
            <c:showSerName val="0"/>
            <c:showPercent val="0"/>
            <c:showBubbleSize val="0"/>
            <c:showLeaderLines val="0"/>
          </c:dLbls>
          <c:cat>
            <c:strRef>
              <c:f>Лист1!$A$2:$A$3</c:f>
              <c:strCache>
                <c:ptCount val="2"/>
                <c:pt idx="0">
                  <c:v>2017 год</c:v>
                </c:pt>
                <c:pt idx="1">
                  <c:v>2018 год</c:v>
                </c:pt>
              </c:strCache>
            </c:strRef>
          </c:cat>
          <c:val>
            <c:numRef>
              <c:f>Лист1!$D$2:$D$3</c:f>
              <c:numCache>
                <c:formatCode>General</c:formatCode>
                <c:ptCount val="2"/>
                <c:pt idx="0">
                  <c:v>98.15</c:v>
                </c:pt>
                <c:pt idx="1">
                  <c:v>97.38</c:v>
                </c:pt>
              </c:numCache>
            </c:numRef>
          </c:val>
        </c:ser>
        <c:ser>
          <c:idx val="3"/>
          <c:order val="3"/>
          <c:tx>
            <c:strRef>
              <c:f>Лист1!$E$1</c:f>
              <c:strCache>
                <c:ptCount val="1"/>
                <c:pt idx="0">
                  <c:v>Налоги на имущество</c:v>
                </c:pt>
              </c:strCache>
            </c:strRef>
          </c:tx>
          <c:invertIfNegative val="0"/>
          <c:dLbls>
            <c:txPr>
              <a:bodyPr/>
              <a:lstStyle/>
              <a:p>
                <a:pPr>
                  <a:defRPr sz="900">
                    <a:solidFill>
                      <a:schemeClr val="bg1"/>
                    </a:solidFill>
                  </a:defRPr>
                </a:pPr>
                <a:endParaRPr lang="ru-RU"/>
              </a:p>
            </c:txPr>
            <c:showLegendKey val="0"/>
            <c:showVal val="1"/>
            <c:showCatName val="0"/>
            <c:showSerName val="0"/>
            <c:showPercent val="0"/>
            <c:showBubbleSize val="0"/>
            <c:showLeaderLines val="0"/>
          </c:dLbls>
          <c:cat>
            <c:strRef>
              <c:f>Лист1!$A$2:$A$3</c:f>
              <c:strCache>
                <c:ptCount val="2"/>
                <c:pt idx="0">
                  <c:v>2017 год</c:v>
                </c:pt>
                <c:pt idx="1">
                  <c:v>2018 год</c:v>
                </c:pt>
              </c:strCache>
            </c:strRef>
          </c:cat>
          <c:val>
            <c:numRef>
              <c:f>Лист1!$E$2:$E$3</c:f>
              <c:numCache>
                <c:formatCode>General</c:formatCode>
                <c:ptCount val="2"/>
                <c:pt idx="0">
                  <c:v>78.83</c:v>
                </c:pt>
                <c:pt idx="1">
                  <c:v>94.62</c:v>
                </c:pt>
              </c:numCache>
            </c:numRef>
          </c:val>
        </c:ser>
        <c:ser>
          <c:idx val="4"/>
          <c:order val="4"/>
          <c:tx>
            <c:strRef>
              <c:f>Лист1!$F$1</c:f>
              <c:strCache>
                <c:ptCount val="1"/>
                <c:pt idx="0">
                  <c:v>Доходы от продажи</c:v>
                </c:pt>
              </c:strCache>
            </c:strRef>
          </c:tx>
          <c:invertIfNegative val="0"/>
          <c:dLbls>
            <c:txPr>
              <a:bodyPr/>
              <a:lstStyle/>
              <a:p>
                <a:pPr>
                  <a:defRPr sz="900">
                    <a:solidFill>
                      <a:schemeClr val="bg1"/>
                    </a:solidFill>
                  </a:defRPr>
                </a:pPr>
                <a:endParaRPr lang="ru-RU"/>
              </a:p>
            </c:txPr>
            <c:showLegendKey val="0"/>
            <c:showVal val="1"/>
            <c:showCatName val="0"/>
            <c:showSerName val="0"/>
            <c:showPercent val="0"/>
            <c:showBubbleSize val="0"/>
            <c:showLeaderLines val="0"/>
          </c:dLbls>
          <c:cat>
            <c:strRef>
              <c:f>Лист1!$A$2:$A$3</c:f>
              <c:strCache>
                <c:ptCount val="2"/>
                <c:pt idx="0">
                  <c:v>2017 год</c:v>
                </c:pt>
                <c:pt idx="1">
                  <c:v>2018 год</c:v>
                </c:pt>
              </c:strCache>
            </c:strRef>
          </c:cat>
          <c:val>
            <c:numRef>
              <c:f>Лист1!$F$2:$F$3</c:f>
              <c:numCache>
                <c:formatCode>General</c:formatCode>
                <c:ptCount val="2"/>
                <c:pt idx="0">
                  <c:v>35.97</c:v>
                </c:pt>
                <c:pt idx="1">
                  <c:v>27.72</c:v>
                </c:pt>
              </c:numCache>
            </c:numRef>
          </c:val>
        </c:ser>
        <c:ser>
          <c:idx val="5"/>
          <c:order val="5"/>
          <c:tx>
            <c:strRef>
              <c:f>Лист1!$G$1</c:f>
              <c:strCache>
                <c:ptCount val="1"/>
                <c:pt idx="0">
                  <c:v>Акцизы</c:v>
                </c:pt>
              </c:strCache>
            </c:strRef>
          </c:tx>
          <c:invertIfNegative val="0"/>
          <c:cat>
            <c:strRef>
              <c:f>Лист1!$A$2:$A$3</c:f>
              <c:strCache>
                <c:ptCount val="2"/>
                <c:pt idx="0">
                  <c:v>2017 год</c:v>
                </c:pt>
                <c:pt idx="1">
                  <c:v>2018 год</c:v>
                </c:pt>
              </c:strCache>
            </c:strRef>
          </c:cat>
          <c:val>
            <c:numRef>
              <c:f>Лист1!$G$2:$G$3</c:f>
              <c:numCache>
                <c:formatCode>General</c:formatCode>
                <c:ptCount val="2"/>
                <c:pt idx="0">
                  <c:v>23.89</c:v>
                </c:pt>
                <c:pt idx="1">
                  <c:v>26.07</c:v>
                </c:pt>
              </c:numCache>
            </c:numRef>
          </c:val>
        </c:ser>
        <c:ser>
          <c:idx val="6"/>
          <c:order val="6"/>
          <c:tx>
            <c:strRef>
              <c:f>Лист1!$H$1</c:f>
              <c:strCache>
                <c:ptCount val="1"/>
                <c:pt idx="0">
                  <c:v>Прочие</c:v>
                </c:pt>
              </c:strCache>
            </c:strRef>
          </c:tx>
          <c:invertIfNegative val="0"/>
          <c:dLbls>
            <c:dLbl>
              <c:idx val="0"/>
              <c:layout>
                <c:manualLayout>
                  <c:x val="-2.3195780377054716E-2"/>
                  <c:y val="-7.4811763001047362E-3"/>
                </c:manualLayout>
              </c:layout>
              <c:showLegendKey val="0"/>
              <c:showVal val="1"/>
              <c:showCatName val="0"/>
              <c:showSerName val="0"/>
              <c:showPercent val="0"/>
              <c:showBubbleSize val="0"/>
            </c:dLbl>
            <c:dLbl>
              <c:idx val="1"/>
              <c:layout>
                <c:manualLayout>
                  <c:x val="-2.3195780377054716E-2"/>
                  <c:y val="-1.1221764450157105E-2"/>
                </c:manualLayout>
              </c:layout>
              <c:showLegendKey val="0"/>
              <c:showVal val="1"/>
              <c:showCatName val="0"/>
              <c:showSerName val="0"/>
              <c:showPercent val="0"/>
              <c:showBubbleSize val="0"/>
            </c:dLbl>
            <c:txPr>
              <a:bodyPr/>
              <a:lstStyle/>
              <a:p>
                <a:pPr>
                  <a:defRPr sz="900">
                    <a:solidFill>
                      <a:schemeClr val="bg1"/>
                    </a:solidFill>
                  </a:defRPr>
                </a:pPr>
                <a:endParaRPr lang="ru-RU"/>
              </a:p>
            </c:txPr>
            <c:showLegendKey val="0"/>
            <c:showVal val="1"/>
            <c:showCatName val="0"/>
            <c:showSerName val="0"/>
            <c:showPercent val="0"/>
            <c:showBubbleSize val="0"/>
            <c:showLeaderLines val="0"/>
          </c:dLbls>
          <c:cat>
            <c:strRef>
              <c:f>Лист1!$A$2:$A$3</c:f>
              <c:strCache>
                <c:ptCount val="2"/>
                <c:pt idx="0">
                  <c:v>2017 год</c:v>
                </c:pt>
                <c:pt idx="1">
                  <c:v>2018 год</c:v>
                </c:pt>
              </c:strCache>
            </c:strRef>
          </c:cat>
          <c:val>
            <c:numRef>
              <c:f>Лист1!$H$2:$H$3</c:f>
              <c:numCache>
                <c:formatCode>General</c:formatCode>
                <c:ptCount val="2"/>
                <c:pt idx="0">
                  <c:v>11.08</c:v>
                </c:pt>
                <c:pt idx="1">
                  <c:v>5.9</c:v>
                </c:pt>
              </c:numCache>
            </c:numRef>
          </c:val>
        </c:ser>
        <c:ser>
          <c:idx val="7"/>
          <c:order val="7"/>
          <c:tx>
            <c:strRef>
              <c:f>Лист1!$I$1</c:f>
              <c:strCache>
                <c:ptCount val="1"/>
                <c:pt idx="0">
                  <c:v>Госпошлина</c:v>
                </c:pt>
              </c:strCache>
            </c:strRef>
          </c:tx>
          <c:invertIfNegative val="0"/>
          <c:cat>
            <c:strRef>
              <c:f>Лист1!$A$2:$A$3</c:f>
              <c:strCache>
                <c:ptCount val="2"/>
                <c:pt idx="0">
                  <c:v>2017 год</c:v>
                </c:pt>
                <c:pt idx="1">
                  <c:v>2018 год</c:v>
                </c:pt>
              </c:strCache>
            </c:strRef>
          </c:cat>
          <c:val>
            <c:numRef>
              <c:f>Лист1!$I$2:$I$3</c:f>
              <c:numCache>
                <c:formatCode>General</c:formatCode>
                <c:ptCount val="2"/>
                <c:pt idx="0">
                  <c:v>9.73</c:v>
                </c:pt>
                <c:pt idx="1">
                  <c:v>10.74</c:v>
                </c:pt>
              </c:numCache>
            </c:numRef>
          </c:val>
        </c:ser>
        <c:ser>
          <c:idx val="8"/>
          <c:order val="8"/>
          <c:tx>
            <c:strRef>
              <c:f>Лист1!$J$1</c:f>
              <c:strCache>
                <c:ptCount val="1"/>
                <c:pt idx="0">
                  <c:v>Штрафы</c:v>
                </c:pt>
              </c:strCache>
            </c:strRef>
          </c:tx>
          <c:spPr>
            <a:solidFill>
              <a:schemeClr val="accent5">
                <a:lumMod val="75000"/>
              </a:schemeClr>
            </a:solidFill>
          </c:spPr>
          <c:invertIfNegative val="0"/>
          <c:dLbls>
            <c:dLbl>
              <c:idx val="0"/>
              <c:layout>
                <c:manualLayout>
                  <c:x val="2.6095024619261584E-2"/>
                  <c:y val="-2.2443528900314209E-2"/>
                </c:manualLayout>
              </c:layout>
              <c:showLegendKey val="0"/>
              <c:showVal val="1"/>
              <c:showCatName val="0"/>
              <c:showSerName val="0"/>
              <c:showPercent val="0"/>
              <c:showBubbleSize val="0"/>
            </c:dLbl>
            <c:dLbl>
              <c:idx val="1"/>
              <c:layout>
                <c:manualLayout>
                  <c:x val="1.4497362735659197E-2"/>
                  <c:y val="-2.2443528900314227E-2"/>
                </c:manualLayout>
              </c:layout>
              <c:showLegendKey val="0"/>
              <c:showVal val="1"/>
              <c:showCatName val="0"/>
              <c:showSerName val="0"/>
              <c:showPercent val="0"/>
              <c:showBubbleSize val="0"/>
            </c:dLbl>
            <c:txPr>
              <a:bodyPr/>
              <a:lstStyle/>
              <a:p>
                <a:pPr>
                  <a:defRPr sz="900">
                    <a:solidFill>
                      <a:schemeClr val="bg1"/>
                    </a:solidFill>
                  </a:defRPr>
                </a:pPr>
                <a:endParaRPr lang="ru-RU"/>
              </a:p>
            </c:txPr>
            <c:showLegendKey val="0"/>
            <c:showVal val="1"/>
            <c:showCatName val="0"/>
            <c:showSerName val="0"/>
            <c:showPercent val="0"/>
            <c:showBubbleSize val="0"/>
            <c:showLeaderLines val="0"/>
          </c:dLbls>
          <c:cat>
            <c:strRef>
              <c:f>Лист1!$A$2:$A$3</c:f>
              <c:strCache>
                <c:ptCount val="2"/>
                <c:pt idx="0">
                  <c:v>2017 год</c:v>
                </c:pt>
                <c:pt idx="1">
                  <c:v>2018 год</c:v>
                </c:pt>
              </c:strCache>
            </c:strRef>
          </c:cat>
          <c:val>
            <c:numRef>
              <c:f>Лист1!$J$2:$J$3</c:f>
              <c:numCache>
                <c:formatCode>General</c:formatCode>
                <c:ptCount val="2"/>
                <c:pt idx="0">
                  <c:v>7.06</c:v>
                </c:pt>
                <c:pt idx="1">
                  <c:v>7.34</c:v>
                </c:pt>
              </c:numCache>
            </c:numRef>
          </c:val>
        </c:ser>
        <c:dLbls>
          <c:showLegendKey val="0"/>
          <c:showVal val="0"/>
          <c:showCatName val="0"/>
          <c:showSerName val="0"/>
          <c:showPercent val="0"/>
          <c:showBubbleSize val="0"/>
        </c:dLbls>
        <c:gapWidth val="150"/>
        <c:shape val="box"/>
        <c:axId val="150914944"/>
        <c:axId val="150916480"/>
        <c:axId val="0"/>
      </c:bar3DChart>
      <c:catAx>
        <c:axId val="150914944"/>
        <c:scaling>
          <c:orientation val="minMax"/>
        </c:scaling>
        <c:delete val="0"/>
        <c:axPos val="b"/>
        <c:majorTickMark val="out"/>
        <c:minorTickMark val="none"/>
        <c:tickLblPos val="nextTo"/>
        <c:txPr>
          <a:bodyPr/>
          <a:lstStyle/>
          <a:p>
            <a:pPr>
              <a:defRPr sz="1000" b="1"/>
            </a:pPr>
            <a:endParaRPr lang="ru-RU"/>
          </a:p>
        </c:txPr>
        <c:crossAx val="150916480"/>
        <c:crosses val="autoZero"/>
        <c:auto val="1"/>
        <c:lblAlgn val="ctr"/>
        <c:lblOffset val="100"/>
        <c:noMultiLvlLbl val="0"/>
      </c:catAx>
      <c:valAx>
        <c:axId val="150916480"/>
        <c:scaling>
          <c:orientation val="minMax"/>
        </c:scaling>
        <c:delete val="1"/>
        <c:axPos val="l"/>
        <c:numFmt formatCode="General" sourceLinked="1"/>
        <c:majorTickMark val="out"/>
        <c:minorTickMark val="none"/>
        <c:tickLblPos val="nextTo"/>
        <c:crossAx val="150914944"/>
        <c:crosses val="autoZero"/>
        <c:crossBetween val="between"/>
      </c:valAx>
      <c:spPr>
        <a:noFill/>
        <a:ln w="25400">
          <a:noFill/>
        </a:ln>
      </c:spPr>
    </c:plotArea>
    <c:legend>
      <c:legendPos val="r"/>
      <c:layout>
        <c:manualLayout>
          <c:xMode val="edge"/>
          <c:yMode val="edge"/>
          <c:x val="0.76146724269521271"/>
          <c:y val="0.2074523300009582"/>
          <c:w val="0.22078113616859132"/>
          <c:h val="0.73720815101089143"/>
        </c:manualLayout>
      </c:layout>
      <c:overlay val="0"/>
      <c:txPr>
        <a:bodyPr/>
        <a:lstStyle/>
        <a:p>
          <a:pPr>
            <a:defRPr sz="800"/>
          </a:pPr>
          <a:endParaRPr lang="ru-RU"/>
        </a:p>
      </c:txPr>
    </c:legend>
    <c:plotVisOnly val="1"/>
    <c:dispBlanksAs val="gap"/>
    <c:showDLblsOverMax val="0"/>
  </c:chart>
  <c:txPr>
    <a:bodyPr/>
    <a:lstStyle/>
    <a:p>
      <a:pPr>
        <a:defRPr sz="1800"/>
      </a:pPr>
      <a:endParaRPr lang="ru-RU"/>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970731624605894E-2"/>
          <c:y val="5.9498074511131961E-2"/>
          <c:w val="0.6100364014096511"/>
          <c:h val="0.91500275069838288"/>
        </c:manualLayout>
      </c:layout>
      <c:doughnutChart>
        <c:varyColors val="1"/>
        <c:ser>
          <c:idx val="0"/>
          <c:order val="0"/>
          <c:tx>
            <c:strRef>
              <c:f>Лист1!$B$1</c:f>
              <c:strCache>
                <c:ptCount val="1"/>
                <c:pt idx="0">
                  <c:v>Продажи</c:v>
                </c:pt>
              </c:strCache>
            </c:strRef>
          </c:tx>
          <c:spPr>
            <a:blipFill>
              <a:blip xmlns:r="http://schemas.openxmlformats.org/officeDocument/2006/relationships" r:embed="rId1"/>
              <a:tile tx="0" ty="0" sx="100000" sy="100000" flip="none" algn="tl"/>
            </a:blipFill>
            <a:ln>
              <a:solidFill>
                <a:srgbClr val="FF0000"/>
              </a:solidFill>
            </a:ln>
          </c:spPr>
          <c:dPt>
            <c:idx val="0"/>
            <c:bubble3D val="0"/>
            <c:spPr>
              <a:gradFill flip="none" rotWithShape="1">
                <a:gsLst>
                  <a:gs pos="0">
                    <a:srgbClr val="FFFF99">
                      <a:shade val="30000"/>
                      <a:satMod val="115000"/>
                    </a:srgbClr>
                  </a:gs>
                  <a:gs pos="50000">
                    <a:srgbClr val="FFFF99">
                      <a:shade val="67500"/>
                      <a:satMod val="115000"/>
                    </a:srgbClr>
                  </a:gs>
                  <a:gs pos="100000">
                    <a:srgbClr val="FFFF99">
                      <a:shade val="100000"/>
                      <a:satMod val="115000"/>
                    </a:srgbClr>
                  </a:gs>
                </a:gsLst>
                <a:lin ang="18900000" scaled="1"/>
                <a:tileRect/>
              </a:gradFill>
              <a:ln w="7284">
                <a:solidFill>
                  <a:srgbClr val="FF0000"/>
                </a:solidFill>
                <a:prstDash val="solid"/>
              </a:ln>
              <a:effectLst>
                <a:glow rad="139700">
                  <a:schemeClr val="accent5">
                    <a:satMod val="175000"/>
                    <a:alpha val="40000"/>
                  </a:schemeClr>
                </a:glow>
              </a:effectLst>
            </c:spPr>
          </c:dPt>
          <c:dPt>
            <c:idx val="1"/>
            <c:bubble3D val="0"/>
            <c:spPr>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path path="circle">
                  <a:fillToRect r="100000" b="100000"/>
                </a:path>
                <a:tileRect l="-100000" t="-100000"/>
              </a:gradFill>
              <a:ln w="7284">
                <a:solidFill>
                  <a:srgbClr val="FF0000"/>
                </a:solidFill>
                <a:prstDash val="solid"/>
              </a:ln>
            </c:spPr>
          </c:dPt>
          <c:dPt>
            <c:idx val="2"/>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3"/>
            <c:bubble3D val="0"/>
            <c:spPr>
              <a:solidFill>
                <a:srgbClr val="FF0000"/>
              </a:solidFill>
              <a:ln w="7284">
                <a:solidFill>
                  <a:schemeClr val="tx1"/>
                </a:solidFill>
                <a:prstDash val="solid"/>
              </a:ln>
            </c:spPr>
          </c:dPt>
          <c:dPt>
            <c:idx val="4"/>
            <c:bubble3D val="0"/>
          </c:dPt>
          <c:dLbls>
            <c:dLbl>
              <c:idx val="0"/>
              <c:layout>
                <c:manualLayout>
                  <c:x val="9.4063622560456254E-3"/>
                  <c:y val="-5.1761996708833677E-2"/>
                </c:manualLayout>
              </c:layout>
              <c:tx>
                <c:rich>
                  <a:bodyPr rot="0" spcFirstLastPara="1" vertOverflow="ellipsis" vert="horz" wrap="square" lIns="38100" tIns="19050" rIns="38100" bIns="19050" anchor="ctr" anchorCtr="1">
                    <a:spAutoFit/>
                  </a:bodyPr>
                  <a:lstStyle/>
                  <a:p>
                    <a:pPr>
                      <a:defRPr sz="914" b="1" i="0" u="none" strike="noStrike" kern="1200" baseline="0">
                        <a:solidFill>
                          <a:schemeClr val="bg1"/>
                        </a:solidFill>
                        <a:latin typeface="+mn-lt"/>
                        <a:ea typeface="+mn-ea"/>
                        <a:cs typeface="+mn-cs"/>
                      </a:defRPr>
                    </a:pPr>
                    <a:r>
                      <a:rPr lang="en-US" dirty="0">
                        <a:solidFill>
                          <a:schemeClr val="tx1"/>
                        </a:solidFill>
                      </a:rPr>
                      <a:t>9,8%</a:t>
                    </a:r>
                  </a:p>
                </c:rich>
              </c:tx>
              <c:spPr>
                <a:noFill/>
                <a:ln w="14494">
                  <a:noFill/>
                </a:ln>
              </c:spPr>
              <c:showLegendKey val="0"/>
              <c:showVal val="0"/>
              <c:showCatName val="0"/>
              <c:showSerName val="0"/>
              <c:showPercent val="0"/>
              <c:showBubbleSize val="0"/>
            </c:dLbl>
            <c:dLbl>
              <c:idx val="1"/>
              <c:layout>
                <c:manualLayout>
                  <c:x val="-1.650015997752511E-2"/>
                  <c:y val="-9.846142132854771E-3"/>
                </c:manualLayout>
              </c:layout>
              <c:spPr>
                <a:noFill/>
                <a:ln w="14494">
                  <a:noFill/>
                </a:ln>
              </c:spPr>
              <c:txPr>
                <a:bodyPr rot="0" spcFirstLastPara="1" vertOverflow="ellipsis" vert="horz" wrap="square" lIns="38100" tIns="19050" rIns="38100" bIns="19050" anchor="ctr" anchorCtr="1">
                  <a:spAutoFit/>
                </a:bodyPr>
                <a:lstStyle/>
                <a:p>
                  <a:pPr>
                    <a:defRPr sz="914" b="1" i="0" u="none" strike="noStrike" kern="1200" baseline="0">
                      <a:solidFill>
                        <a:schemeClr val="tx1"/>
                      </a:solidFill>
                      <a:latin typeface="+mn-lt"/>
                      <a:ea typeface="+mn-ea"/>
                      <a:cs typeface="+mn-cs"/>
                    </a:defRPr>
                  </a:pPr>
                  <a:endParaRPr lang="ru-RU"/>
                </a:p>
              </c:txPr>
              <c:showLegendKey val="0"/>
              <c:showVal val="1"/>
              <c:showCatName val="0"/>
              <c:showSerName val="0"/>
              <c:showPercent val="0"/>
              <c:showBubbleSize val="0"/>
            </c:dLbl>
            <c:dLbl>
              <c:idx val="2"/>
              <c:layout>
                <c:manualLayout>
                  <c:x val="0.16860567990798903"/>
                  <c:y val="9.2496849609332743E-2"/>
                </c:manualLayout>
              </c:layout>
              <c:spPr>
                <a:noFill/>
                <a:ln w="14494">
                  <a:noFill/>
                </a:ln>
              </c:spPr>
              <c:txPr>
                <a:bodyPr rot="0" spcFirstLastPara="1" vertOverflow="ellipsis" vert="horz" wrap="square" lIns="38100" tIns="19050" rIns="38100" bIns="19050" anchor="ctr" anchorCtr="1">
                  <a:spAutoFit/>
                </a:bodyPr>
                <a:lstStyle/>
                <a:p>
                  <a:pPr>
                    <a:defRPr sz="914" b="1" i="0" u="none" strike="noStrike" kern="1200" baseline="0">
                      <a:solidFill>
                        <a:schemeClr val="tx1"/>
                      </a:solidFill>
                      <a:latin typeface="+mn-lt"/>
                      <a:ea typeface="+mn-ea"/>
                      <a:cs typeface="+mn-cs"/>
                    </a:defRPr>
                  </a:pPr>
                  <a:endParaRPr lang="ru-RU"/>
                </a:p>
              </c:txPr>
              <c:showLegendKey val="0"/>
              <c:showVal val="1"/>
              <c:showCatName val="0"/>
              <c:showSerName val="0"/>
              <c:showPercent val="0"/>
              <c:showBubbleSize val="0"/>
            </c:dLbl>
            <c:dLbl>
              <c:idx val="3"/>
              <c:layout>
                <c:manualLayout>
                  <c:x val="6.5309209944262633E-2"/>
                  <c:y val="-0.14975792394977311"/>
                </c:manualLayout>
              </c:layout>
              <c:spPr>
                <a:noFill/>
                <a:ln w="14494">
                  <a:noFill/>
                </a:ln>
              </c:spPr>
              <c:txPr>
                <a:bodyPr rot="0" spcFirstLastPara="1" vertOverflow="ellipsis" vert="horz" wrap="square" lIns="38100" tIns="19050" rIns="38100" bIns="19050" anchor="ctr" anchorCtr="1">
                  <a:spAutoFit/>
                </a:bodyPr>
                <a:lstStyle/>
                <a:p>
                  <a:pPr>
                    <a:defRPr sz="914" b="1" i="0" u="none" strike="noStrike" kern="1200" baseline="0">
                      <a:solidFill>
                        <a:schemeClr val="tx1"/>
                      </a:solidFill>
                      <a:latin typeface="+mn-lt"/>
                      <a:ea typeface="+mn-ea"/>
                      <a:cs typeface="+mn-cs"/>
                    </a:defRPr>
                  </a:pPr>
                  <a:endParaRPr lang="ru-RU"/>
                </a:p>
              </c:txPr>
              <c:showLegendKey val="0"/>
              <c:showVal val="1"/>
              <c:showCatName val="0"/>
              <c:showSerName val="0"/>
              <c:showPercent val="0"/>
              <c:showBubbleSize val="0"/>
            </c:dLbl>
            <c:dLbl>
              <c:idx val="4"/>
              <c:layout>
                <c:manualLayout>
                  <c:x val="-5.3371892417942136E-2"/>
                  <c:y val="-0.14651017609892117"/>
                </c:manualLayout>
              </c:layout>
              <c:showLegendKey val="0"/>
              <c:showVal val="1"/>
              <c:showCatName val="0"/>
              <c:showSerName val="0"/>
              <c:showPercent val="0"/>
              <c:showBubbleSize val="0"/>
            </c:dLbl>
            <c:spPr>
              <a:noFill/>
              <a:ln w="14494">
                <a:noFill/>
              </a:ln>
            </c:spPr>
            <c:txPr>
              <a:bodyPr rot="0" spcFirstLastPara="1" vertOverflow="ellipsis" vert="horz" wrap="square" lIns="38100" tIns="19050" rIns="38100" bIns="19050" anchor="ctr" anchorCtr="1">
                <a:spAutoFit/>
              </a:bodyPr>
              <a:lstStyle/>
              <a:p>
                <a:pPr>
                  <a:defRPr sz="914" b="1"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dLbls>
          <c:cat>
            <c:strRef>
              <c:f>Лист1!$A$2:$A$6</c:f>
              <c:strCache>
                <c:ptCount val="5"/>
                <c:pt idx="0">
                  <c:v>Дотации  - 136,55 млн. руб.</c:v>
                </c:pt>
                <c:pt idx="1">
                  <c:v>Субсидии  - 242,81 млн. руб.</c:v>
                </c:pt>
                <c:pt idx="2">
                  <c:v>Субвенции  - 743,63 млн. руб.</c:v>
                </c:pt>
                <c:pt idx="3">
                  <c:v>Иные межбюджетные трансферты - 6,44 млн. руб.</c:v>
                </c:pt>
                <c:pt idx="4">
                  <c:v>Прочие безвозмездные поступления - 4,35 млн.руб.</c:v>
                </c:pt>
              </c:strCache>
            </c:strRef>
          </c:cat>
          <c:val>
            <c:numRef>
              <c:f>Лист1!$B$2:$B$6</c:f>
              <c:numCache>
                <c:formatCode>0.00%</c:formatCode>
                <c:ptCount val="5"/>
                <c:pt idx="0">
                  <c:v>0.12039999999999999</c:v>
                </c:pt>
                <c:pt idx="1">
                  <c:v>0.2142</c:v>
                </c:pt>
                <c:pt idx="2">
                  <c:v>0.65590000000000004</c:v>
                </c:pt>
                <c:pt idx="3">
                  <c:v>5.7000000000000002E-3</c:v>
                </c:pt>
                <c:pt idx="4">
                  <c:v>3.8E-3</c:v>
                </c:pt>
              </c:numCache>
            </c:numRef>
          </c:val>
        </c:ser>
        <c:dLbls>
          <c:showLegendKey val="0"/>
          <c:showVal val="0"/>
          <c:showCatName val="0"/>
          <c:showSerName val="0"/>
          <c:showPercent val="0"/>
          <c:showBubbleSize val="0"/>
          <c:showLeaderLines val="0"/>
        </c:dLbls>
        <c:firstSliceAng val="0"/>
        <c:holeSize val="50"/>
      </c:doughnutChart>
      <c:spPr>
        <a:noFill/>
        <a:ln w="25344">
          <a:noFill/>
        </a:ln>
      </c:spPr>
    </c:plotArea>
    <c:legend>
      <c:legendPos val="r"/>
      <c:layout>
        <c:manualLayout>
          <c:xMode val="edge"/>
          <c:yMode val="edge"/>
          <c:x val="0.70512370331054952"/>
          <c:y val="3.8898620000982187E-3"/>
          <c:w val="0.28980886862826361"/>
          <c:h val="0.87146594201712313"/>
        </c:manualLayout>
      </c:layout>
      <c:overlay val="0"/>
      <c:spPr>
        <a:noFill/>
        <a:ln w="14494">
          <a:noFill/>
        </a:ln>
      </c:spPr>
      <c:txPr>
        <a:bodyPr rot="0" spcFirstLastPara="1" vertOverflow="ellipsis" vert="horz" wrap="square" anchor="ctr" anchorCtr="1"/>
        <a:lstStyle/>
        <a:p>
          <a:pPr>
            <a:defRPr sz="85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chart>
  <c:spPr>
    <a:gradFill>
      <a:gsLst>
        <a:gs pos="0">
          <a:schemeClr val="accent5">
            <a:lumMod val="40000"/>
            <a:lumOff val="60000"/>
          </a:schemeClr>
        </a:gs>
        <a:gs pos="51000">
          <a:schemeClr val="bg2">
            <a:tint val="95000"/>
            <a:shade val="100000"/>
            <a:satMod val="130000"/>
            <a:lumMod val="130000"/>
          </a:schemeClr>
        </a:gs>
        <a:gs pos="100000">
          <a:schemeClr val="accent5">
            <a:lumMod val="20000"/>
            <a:lumOff val="80000"/>
          </a:schemeClr>
        </a:gs>
      </a:gsLst>
      <a:path path="circle">
        <a:fillToRect l="20000" t="10000" r="20000" b="60000"/>
      </a:path>
    </a:gradFill>
    <a:ln>
      <a:noFill/>
    </a:ln>
  </c:spPr>
  <c:txPr>
    <a:bodyPr/>
    <a:lstStyle/>
    <a:p>
      <a:pPr>
        <a:defRPr/>
      </a:pPr>
      <a:endParaRPr lang="ru-RU"/>
    </a:p>
  </c:txPr>
  <c:externalData r:id="rId2">
    <c:autoUpdate val="0"/>
  </c:externalData>
  <c:userShapes r:id="rId3"/>
</c:chartSpace>
</file>

<file path=ppt/charts/chart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ru-RU" sz="734" b="0" dirty="0" smtClean="0">
                <a:latin typeface="Times New Roman" panose="02020603050405020304" pitchFamily="18" charset="0"/>
                <a:cs typeface="Times New Roman" panose="02020603050405020304" pitchFamily="18" charset="0"/>
              </a:rPr>
              <a:t>                                  Динамика безвозмездных поступлений из бюджетов других уровней</a:t>
            </a:r>
            <a:endParaRPr lang="ru-RU" sz="1200" b="0" dirty="0">
              <a:latin typeface="Times New Roman" panose="02020603050405020304" pitchFamily="18" charset="0"/>
              <a:cs typeface="Times New Roman" panose="02020603050405020304" pitchFamily="18" charset="0"/>
            </a:endParaRPr>
          </a:p>
        </c:rich>
      </c:tx>
      <c:layout>
        <c:manualLayout>
          <c:xMode val="edge"/>
          <c:yMode val="edge"/>
          <c:x val="9.1404655679410335E-2"/>
          <c:y val="6.3749309051794975E-2"/>
        </c:manualLayout>
      </c:layout>
      <c:overlay val="0"/>
    </c:title>
    <c:autoTitleDeleted val="0"/>
    <c:view3D>
      <c:rotX val="15"/>
      <c:rotY val="20"/>
      <c:depthPercent val="100"/>
      <c:rAngAx val="1"/>
    </c:view3D>
    <c:floor>
      <c:thickness val="0"/>
    </c:floor>
    <c:sideWall>
      <c:thickness val="0"/>
    </c:sideWall>
    <c:backWall>
      <c:thickness val="0"/>
    </c:backWall>
    <c:plotArea>
      <c:layout>
        <c:manualLayout>
          <c:layoutTarget val="inner"/>
          <c:xMode val="edge"/>
          <c:yMode val="edge"/>
          <c:x val="9.2980261069301018E-2"/>
          <c:y val="7.4676295236346585E-2"/>
          <c:w val="0.87515281591691496"/>
          <c:h val="0.59313065335783477"/>
        </c:manualLayout>
      </c:layout>
      <c:bar3DChart>
        <c:barDir val="col"/>
        <c:grouping val="clustered"/>
        <c:varyColors val="0"/>
        <c:ser>
          <c:idx val="0"/>
          <c:order val="0"/>
          <c:tx>
            <c:strRef>
              <c:f>Лист1!$B$1</c:f>
              <c:strCache>
                <c:ptCount val="1"/>
                <c:pt idx="0">
                  <c:v>Дотации</c:v>
                </c:pt>
              </c:strCache>
            </c:strRef>
          </c:tx>
          <c:invertIfNegative val="0"/>
          <c:dPt>
            <c:idx val="0"/>
            <c:invertIfNegative val="0"/>
            <c:bubble3D val="0"/>
            <c:spPr>
              <a:solidFill>
                <a:srgbClr val="00B050"/>
              </a:solidFill>
            </c:spPr>
          </c:dPt>
          <c:dPt>
            <c:idx val="1"/>
            <c:invertIfNegative val="0"/>
            <c:bubble3D val="0"/>
            <c:spPr>
              <a:solidFill>
                <a:srgbClr val="00B050"/>
              </a:solidFill>
            </c:spPr>
          </c:dPt>
          <c:dLbls>
            <c:dLbl>
              <c:idx val="0"/>
              <c:layout>
                <c:manualLayout>
                  <c:x val="-1.7635270541082163E-2"/>
                  <c:y val="-2.4089127495595761E-2"/>
                </c:manualLayout>
              </c:layout>
              <c:tx>
                <c:rich>
                  <a:bodyPr/>
                  <a:lstStyle/>
                  <a:p>
                    <a:r>
                      <a:rPr lang="en-US" dirty="0" smtClean="0">
                        <a:latin typeface="Times New Roman" panose="02020603050405020304" pitchFamily="18" charset="0"/>
                        <a:cs typeface="Times New Roman" panose="02020603050405020304" pitchFamily="18" charset="0"/>
                      </a:rPr>
                      <a:t>87</a:t>
                    </a:r>
                    <a:r>
                      <a:rPr lang="ru-RU" dirty="0" smtClean="0">
                        <a:latin typeface="Times New Roman" panose="02020603050405020304" pitchFamily="18" charset="0"/>
                        <a:cs typeface="Times New Roman" panose="02020603050405020304" pitchFamily="18" charset="0"/>
                      </a:rPr>
                      <a:t>,0</a:t>
                    </a:r>
                    <a:endParaRPr lang="en-US" dirty="0"/>
                  </a:p>
                </c:rich>
              </c:tx>
              <c:showLegendKey val="0"/>
              <c:showVal val="1"/>
              <c:showCatName val="0"/>
              <c:showSerName val="0"/>
              <c:showPercent val="0"/>
              <c:showBubbleSize val="0"/>
            </c:dLbl>
            <c:dLbl>
              <c:idx val="1"/>
              <c:layout>
                <c:manualLayout>
                  <c:x val="-3.3266486771623499E-2"/>
                  <c:y val="-1.4453410471960384E-2"/>
                </c:manualLayout>
              </c:layout>
              <c:tx>
                <c:rich>
                  <a:bodyPr/>
                  <a:lstStyle/>
                  <a:p>
                    <a:r>
                      <a:rPr lang="en-US" sz="900" dirty="0" smtClean="0">
                        <a:latin typeface="Times New Roman" panose="02020603050405020304" pitchFamily="18" charset="0"/>
                        <a:cs typeface="Times New Roman" panose="02020603050405020304" pitchFamily="18" charset="0"/>
                      </a:rPr>
                      <a:t>56,6</a:t>
                    </a:r>
                    <a:endParaRPr lang="en-US" dirty="0" smtClean="0"/>
                  </a:p>
                </c:rich>
              </c:tx>
              <c:showLegendKey val="0"/>
              <c:showVal val="0"/>
              <c:showCatName val="0"/>
              <c:showSerName val="0"/>
              <c:showPercent val="0"/>
              <c:showBubbleSize val="0"/>
            </c:dLbl>
            <c:spPr>
              <a:noFill/>
              <a:ln w="10967">
                <a:noFill/>
              </a:ln>
            </c:spPr>
            <c:txPr>
              <a:bodyPr wrap="square" lIns="38100" tIns="19050" rIns="38100" bIns="19050" anchor="ctr">
                <a:spAutoFit/>
              </a:bodyPr>
              <a:lstStyle/>
              <a:p>
                <a:pPr>
                  <a:defRPr sz="90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Лист1!$A$2:$A$4</c:f>
              <c:strCache>
                <c:ptCount val="3"/>
                <c:pt idx="0">
                  <c:v>2016 год</c:v>
                </c:pt>
                <c:pt idx="1">
                  <c:v>2017 год</c:v>
                </c:pt>
                <c:pt idx="2">
                  <c:v>2018 год</c:v>
                </c:pt>
              </c:strCache>
            </c:strRef>
          </c:cat>
          <c:val>
            <c:numRef>
              <c:f>Лист1!$B$2:$B$4</c:f>
              <c:numCache>
                <c:formatCode>General</c:formatCode>
                <c:ptCount val="3"/>
                <c:pt idx="0">
                  <c:v>87</c:v>
                </c:pt>
                <c:pt idx="1">
                  <c:v>71.25</c:v>
                </c:pt>
                <c:pt idx="2">
                  <c:v>136.55000000000001</c:v>
                </c:pt>
              </c:numCache>
            </c:numRef>
          </c:val>
        </c:ser>
        <c:ser>
          <c:idx val="1"/>
          <c:order val="1"/>
          <c:tx>
            <c:strRef>
              <c:f>Лист1!$C$1</c:f>
              <c:strCache>
                <c:ptCount val="1"/>
                <c:pt idx="0">
                  <c:v>Субсидии</c:v>
                </c:pt>
              </c:strCache>
            </c:strRef>
          </c:tx>
          <c:invertIfNegative val="0"/>
          <c:dLbls>
            <c:dLbl>
              <c:idx val="0"/>
              <c:layout>
                <c:manualLayout>
                  <c:x val="-1.4428857715430891E-2"/>
                  <c:y val="-2.1680214746036104E-2"/>
                </c:manualLayout>
              </c:layout>
              <c:spPr>
                <a:noFill/>
                <a:ln w="10967">
                  <a:noFill/>
                </a:ln>
              </c:spPr>
              <c:txPr>
                <a:bodyPr wrap="square" lIns="38100" tIns="19050" rIns="38100" bIns="19050" anchor="ctr">
                  <a:spAutoFit/>
                </a:bodyPr>
                <a:lstStyle/>
                <a:p>
                  <a:pPr>
                    <a:defRPr sz="100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dLbl>
            <c:dLbl>
              <c:idx val="1"/>
              <c:layout>
                <c:manualLayout>
                  <c:x val="-8.0160320641283738E-3"/>
                  <c:y val="-2.649804024515524E-2"/>
                </c:manualLayout>
              </c:layout>
              <c:spPr>
                <a:noFill/>
                <a:ln w="10967">
                  <a:noFill/>
                </a:ln>
              </c:spPr>
              <c:txPr>
                <a:bodyPr wrap="square" lIns="38100" tIns="19050" rIns="38100" bIns="19050" anchor="ctr">
                  <a:spAutoFit/>
                </a:bodyPr>
                <a:lstStyle/>
                <a:p>
                  <a:pPr>
                    <a:defRPr sz="100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dLbl>
            <c:spPr>
              <a:noFill/>
              <a:ln w="10967">
                <a:noFill/>
              </a:ln>
            </c:spPr>
            <c:txPr>
              <a:bodyPr/>
              <a:lstStyle/>
              <a:p>
                <a:pPr>
                  <a:defRPr sz="100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Лист1!$A$2:$A$4</c:f>
              <c:strCache>
                <c:ptCount val="3"/>
                <c:pt idx="0">
                  <c:v>2016 год</c:v>
                </c:pt>
                <c:pt idx="1">
                  <c:v>2017 год</c:v>
                </c:pt>
                <c:pt idx="2">
                  <c:v>2018 год</c:v>
                </c:pt>
              </c:strCache>
            </c:strRef>
          </c:cat>
          <c:val>
            <c:numRef>
              <c:f>Лист1!$C$2:$C$4</c:f>
              <c:numCache>
                <c:formatCode>General</c:formatCode>
                <c:ptCount val="3"/>
                <c:pt idx="0">
                  <c:v>166.5</c:v>
                </c:pt>
                <c:pt idx="1">
                  <c:v>224.74</c:v>
                </c:pt>
                <c:pt idx="2">
                  <c:v>242.81</c:v>
                </c:pt>
              </c:numCache>
            </c:numRef>
          </c:val>
        </c:ser>
        <c:ser>
          <c:idx val="2"/>
          <c:order val="2"/>
          <c:tx>
            <c:strRef>
              <c:f>Лист1!$D$1</c:f>
              <c:strCache>
                <c:ptCount val="1"/>
                <c:pt idx="0">
                  <c:v>Субвенции</c:v>
                </c:pt>
              </c:strCache>
            </c:strRef>
          </c:tx>
          <c:invertIfNegative val="0"/>
          <c:dLbls>
            <c:dLbl>
              <c:idx val="0"/>
              <c:layout>
                <c:manualLayout>
                  <c:x val="1.6032064128256453E-2"/>
                  <c:y val="-2.649804024515524E-2"/>
                </c:manualLayout>
              </c:layout>
              <c:showLegendKey val="0"/>
              <c:showVal val="1"/>
              <c:showCatName val="0"/>
              <c:showSerName val="0"/>
              <c:showPercent val="0"/>
              <c:showBubbleSize val="0"/>
            </c:dLbl>
            <c:dLbl>
              <c:idx val="1"/>
              <c:layout>
                <c:manualLayout>
                  <c:x val="8.9300953223889271E-2"/>
                  <c:y val="5.5570598722181556E-2"/>
                </c:manualLayout>
              </c:layout>
              <c:showLegendKey val="0"/>
              <c:showVal val="1"/>
              <c:showCatName val="0"/>
              <c:showSerName val="0"/>
              <c:showPercent val="0"/>
              <c:showBubbleSize val="0"/>
            </c:dLbl>
            <c:dLbl>
              <c:idx val="2"/>
              <c:layout>
                <c:manualLayout>
                  <c:x val="7.1647701930898325E-2"/>
                  <c:y val="8.9494910637365477E-2"/>
                </c:manualLayout>
              </c:layout>
              <c:showLegendKey val="0"/>
              <c:showVal val="1"/>
              <c:showCatName val="0"/>
              <c:showSerName val="0"/>
              <c:showPercent val="0"/>
              <c:showBubbleSize val="0"/>
            </c:dLbl>
            <c:spPr>
              <a:noFill/>
              <a:ln w="10967">
                <a:noFill/>
              </a:ln>
            </c:spPr>
            <c:txPr>
              <a:bodyPr wrap="square" lIns="38100" tIns="19050" rIns="38100" bIns="19050" anchor="ctr">
                <a:spAutoFit/>
              </a:bodyPr>
              <a:lstStyle/>
              <a:p>
                <a:pPr>
                  <a:defRPr sz="105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Лист1!$A$2:$A$4</c:f>
              <c:strCache>
                <c:ptCount val="3"/>
                <c:pt idx="0">
                  <c:v>2016 год</c:v>
                </c:pt>
                <c:pt idx="1">
                  <c:v>2017 год</c:v>
                </c:pt>
                <c:pt idx="2">
                  <c:v>2018 год</c:v>
                </c:pt>
              </c:strCache>
            </c:strRef>
          </c:cat>
          <c:val>
            <c:numRef>
              <c:f>Лист1!$D$2:$D$4</c:f>
              <c:numCache>
                <c:formatCode>General</c:formatCode>
                <c:ptCount val="3"/>
                <c:pt idx="0">
                  <c:v>623.70000000000005</c:v>
                </c:pt>
                <c:pt idx="1">
                  <c:v>657.3</c:v>
                </c:pt>
                <c:pt idx="2">
                  <c:v>743.63</c:v>
                </c:pt>
              </c:numCache>
            </c:numRef>
          </c:val>
        </c:ser>
        <c:ser>
          <c:idx val="3"/>
          <c:order val="3"/>
          <c:tx>
            <c:strRef>
              <c:f>Лист1!$E$1</c:f>
              <c:strCache>
                <c:ptCount val="1"/>
                <c:pt idx="0">
                  <c:v>Иные межбюджетные трансферты</c:v>
                </c:pt>
              </c:strCache>
            </c:strRef>
          </c:tx>
          <c:invertIfNegative val="0"/>
          <c:dLbls>
            <c:dLbl>
              <c:idx val="0"/>
              <c:layout>
                <c:manualLayout>
                  <c:x val="2.1356010817304039E-2"/>
                  <c:y val="-2.9585966406222838E-2"/>
                </c:manualLayout>
              </c:layout>
              <c:showLegendKey val="0"/>
              <c:showVal val="1"/>
              <c:showCatName val="0"/>
              <c:showSerName val="0"/>
              <c:showPercent val="0"/>
              <c:showBubbleSize val="0"/>
            </c:dLbl>
            <c:dLbl>
              <c:idx val="1"/>
              <c:layout>
                <c:manualLayout>
                  <c:x val="1.6036547485806085E-3"/>
                  <c:y val="-2.5248458951017988E-2"/>
                </c:manualLayout>
              </c:layout>
              <c:showLegendKey val="0"/>
              <c:showVal val="1"/>
              <c:showCatName val="0"/>
              <c:showSerName val="0"/>
              <c:showPercent val="0"/>
              <c:showBubbleSize val="0"/>
            </c:dLbl>
            <c:dLbl>
              <c:idx val="2"/>
              <c:layout>
                <c:manualLayout>
                  <c:x val="2.0039767103191705E-2"/>
                  <c:y val="-1.4633447971611178E-2"/>
                </c:manualLayout>
              </c:layout>
              <c:showLegendKey val="0"/>
              <c:showVal val="1"/>
              <c:showCatName val="0"/>
              <c:showSerName val="0"/>
              <c:showPercent val="0"/>
              <c:showBubbleSize val="0"/>
            </c:dLbl>
            <c:spPr>
              <a:noFill/>
              <a:ln w="10967">
                <a:noFill/>
              </a:ln>
            </c:spPr>
            <c:txPr>
              <a:bodyPr wrap="square" lIns="38100" tIns="19050" rIns="38100" bIns="19050" anchor="ctr">
                <a:spAutoFit/>
              </a:bodyPr>
              <a:lstStyle/>
              <a:p>
                <a:pPr>
                  <a:defRPr sz="90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Лист1!$A$2:$A$4</c:f>
              <c:strCache>
                <c:ptCount val="3"/>
                <c:pt idx="0">
                  <c:v>2016 год</c:v>
                </c:pt>
                <c:pt idx="1">
                  <c:v>2017 год</c:v>
                </c:pt>
                <c:pt idx="2">
                  <c:v>2018 год</c:v>
                </c:pt>
              </c:strCache>
            </c:strRef>
          </c:cat>
          <c:val>
            <c:numRef>
              <c:f>Лист1!$E$2:$E$4</c:f>
              <c:numCache>
                <c:formatCode>General</c:formatCode>
                <c:ptCount val="3"/>
                <c:pt idx="0">
                  <c:v>9.1</c:v>
                </c:pt>
                <c:pt idx="1">
                  <c:v>10.84</c:v>
                </c:pt>
                <c:pt idx="2">
                  <c:v>6.4</c:v>
                </c:pt>
              </c:numCache>
            </c:numRef>
          </c:val>
        </c:ser>
        <c:ser>
          <c:idx val="4"/>
          <c:order val="4"/>
          <c:tx>
            <c:strRef>
              <c:f>Лист1!$F$1</c:f>
              <c:strCache>
                <c:ptCount val="1"/>
                <c:pt idx="0">
                  <c:v>Прочие безвозмездные поступления</c:v>
                </c:pt>
              </c:strCache>
            </c:strRef>
          </c:tx>
          <c:invertIfNegative val="0"/>
          <c:dLbls>
            <c:dLbl>
              <c:idx val="0"/>
              <c:layout>
                <c:manualLayout>
                  <c:x val="2.8857715430861783E-2"/>
                  <c:y val="-4.0951516742512642E-2"/>
                </c:manualLayout>
              </c:layout>
              <c:showLegendKey val="0"/>
              <c:showVal val="1"/>
              <c:showCatName val="0"/>
              <c:showSerName val="0"/>
              <c:showPercent val="0"/>
              <c:showBubbleSize val="0"/>
            </c:dLbl>
            <c:dLbl>
              <c:idx val="1"/>
              <c:layout>
                <c:manualLayout>
                  <c:x val="2.6051697234149289E-2"/>
                  <c:y val="-5.4875429893541668E-2"/>
                </c:manualLayout>
              </c:layout>
              <c:showLegendKey val="0"/>
              <c:showVal val="1"/>
              <c:showCatName val="0"/>
              <c:showSerName val="0"/>
              <c:showPercent val="0"/>
              <c:showBubbleSize val="0"/>
            </c:dLbl>
            <c:dLbl>
              <c:idx val="2"/>
              <c:layout>
                <c:manualLayout>
                  <c:x val="3.3092707526729485E-2"/>
                  <c:y val="-3.9530329513822182E-3"/>
                </c:manualLayout>
              </c:layout>
              <c:showLegendKey val="0"/>
              <c:showVal val="1"/>
              <c:showCatName val="0"/>
              <c:showSerName val="0"/>
              <c:showPercent val="0"/>
              <c:showBubbleSize val="0"/>
            </c:dLbl>
            <c:spPr>
              <a:noFill/>
              <a:ln w="10967">
                <a:noFill/>
              </a:ln>
            </c:spPr>
            <c:txPr>
              <a:bodyPr wrap="square" lIns="38100" tIns="19050" rIns="38100" bIns="19050" anchor="ctr">
                <a:spAutoFit/>
              </a:bodyPr>
              <a:lstStyle/>
              <a:p>
                <a:pPr>
                  <a:defRPr sz="800"/>
                </a:pPr>
                <a:endParaRPr lang="ru-RU"/>
              </a:p>
            </c:txPr>
            <c:showLegendKey val="0"/>
            <c:showVal val="1"/>
            <c:showCatName val="0"/>
            <c:showSerName val="0"/>
            <c:showPercent val="0"/>
            <c:showBubbleSize val="0"/>
            <c:showLeaderLines val="0"/>
          </c:dLbls>
          <c:cat>
            <c:strRef>
              <c:f>Лист1!$A$2:$A$4</c:f>
              <c:strCache>
                <c:ptCount val="3"/>
                <c:pt idx="0">
                  <c:v>2016 год</c:v>
                </c:pt>
                <c:pt idx="1">
                  <c:v>2017 год</c:v>
                </c:pt>
                <c:pt idx="2">
                  <c:v>2018 год</c:v>
                </c:pt>
              </c:strCache>
            </c:strRef>
          </c:cat>
          <c:val>
            <c:numRef>
              <c:f>Лист1!$F$2:$F$4</c:f>
              <c:numCache>
                <c:formatCode>General</c:formatCode>
                <c:ptCount val="3"/>
                <c:pt idx="1">
                  <c:v>0.73</c:v>
                </c:pt>
                <c:pt idx="2">
                  <c:v>4.3499999999999996</c:v>
                </c:pt>
              </c:numCache>
            </c:numRef>
          </c:val>
        </c:ser>
        <c:dLbls>
          <c:showLegendKey val="0"/>
          <c:showVal val="0"/>
          <c:showCatName val="0"/>
          <c:showSerName val="0"/>
          <c:showPercent val="0"/>
          <c:showBubbleSize val="0"/>
        </c:dLbls>
        <c:gapWidth val="150"/>
        <c:shape val="cylinder"/>
        <c:axId val="144886784"/>
        <c:axId val="150549248"/>
        <c:axId val="0"/>
      </c:bar3DChart>
      <c:catAx>
        <c:axId val="144886784"/>
        <c:scaling>
          <c:orientation val="minMax"/>
        </c:scaling>
        <c:delete val="0"/>
        <c:axPos val="b"/>
        <c:numFmt formatCode="General" sourceLinked="1"/>
        <c:majorTickMark val="out"/>
        <c:minorTickMark val="none"/>
        <c:tickLblPos val="nextTo"/>
        <c:crossAx val="150549248"/>
        <c:crossesAt val="0"/>
        <c:auto val="1"/>
        <c:lblAlgn val="ctr"/>
        <c:lblOffset val="100"/>
        <c:noMultiLvlLbl val="0"/>
      </c:catAx>
      <c:valAx>
        <c:axId val="150549248"/>
        <c:scaling>
          <c:orientation val="minMax"/>
          <c:min val="0"/>
        </c:scaling>
        <c:delete val="1"/>
        <c:axPos val="l"/>
        <c:numFmt formatCode="General" sourceLinked="1"/>
        <c:majorTickMark val="out"/>
        <c:minorTickMark val="none"/>
        <c:tickLblPos val="nextTo"/>
        <c:crossAx val="144886784"/>
        <c:crosses val="autoZero"/>
        <c:crossBetween val="between"/>
      </c:valAx>
      <c:spPr>
        <a:noFill/>
        <a:ln w="15549">
          <a:noFill/>
        </a:ln>
      </c:spPr>
    </c:plotArea>
    <c:legend>
      <c:legendPos val="b"/>
      <c:layout/>
      <c:overlay val="0"/>
      <c:txPr>
        <a:bodyPr/>
        <a:lstStyle/>
        <a:p>
          <a:pPr>
            <a:defRPr sz="900"/>
          </a:pPr>
          <a:endParaRPr lang="ru-RU"/>
        </a:p>
      </c:txPr>
    </c:legend>
    <c:plotVisOnly val="1"/>
    <c:dispBlanksAs val="gap"/>
    <c:showDLblsOverMax val="0"/>
  </c:chart>
  <c:txPr>
    <a:bodyPr/>
    <a:lstStyle/>
    <a:p>
      <a:pPr>
        <a:defRPr sz="777"/>
      </a:pPr>
      <a:endParaRPr lang="ru-RU"/>
    </a:p>
  </c:tx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
          <c:y val="7.534132889729131E-2"/>
          <c:w val="1"/>
          <c:h val="0.7491919602243774"/>
        </c:manualLayout>
      </c:layout>
      <c:doughnutChart>
        <c:varyColors val="1"/>
        <c:ser>
          <c:idx val="0"/>
          <c:order val="0"/>
          <c:tx>
            <c:strRef>
              <c:f>Лист1!$B$1</c:f>
              <c:strCache>
                <c:ptCount val="1"/>
                <c:pt idx="0">
                  <c:v>Столбец2</c:v>
                </c:pt>
              </c:strCache>
            </c:strRef>
          </c:tx>
          <c:dPt>
            <c:idx val="0"/>
            <c:bubble3D val="0"/>
          </c:dPt>
          <c:dPt>
            <c:idx val="1"/>
            <c:bubble3D val="0"/>
          </c:dPt>
          <c:dPt>
            <c:idx val="2"/>
            <c:bubble3D val="0"/>
          </c:dPt>
          <c:dPt>
            <c:idx val="3"/>
            <c:bubble3D val="0"/>
          </c:dPt>
          <c:dPt>
            <c:idx val="4"/>
            <c:bubble3D val="0"/>
          </c:dPt>
          <c:dPt>
            <c:idx val="5"/>
            <c:bubble3D val="0"/>
          </c:dPt>
          <c:dPt>
            <c:idx val="6"/>
            <c:bubble3D val="0"/>
          </c:dPt>
          <c:dPt>
            <c:idx val="7"/>
            <c:bubble3D val="0"/>
          </c:dPt>
          <c:dPt>
            <c:idx val="8"/>
            <c:bubble3D val="0"/>
          </c:dPt>
          <c:dPt>
            <c:idx val="9"/>
            <c:bubble3D val="0"/>
          </c:dPt>
          <c:dPt>
            <c:idx val="10"/>
            <c:bubble3D val="0"/>
          </c:dPt>
          <c:dPt>
            <c:idx val="11"/>
            <c:bubble3D val="0"/>
          </c:dPt>
          <c:dPt>
            <c:idx val="12"/>
            <c:bubble3D val="0"/>
          </c:dPt>
          <c:dPt>
            <c:idx val="13"/>
            <c:bubble3D val="0"/>
          </c:dPt>
          <c:cat>
            <c:strRef>
              <c:f>Лист1!$A$2:$A$13</c:f>
              <c:strCache>
                <c:ptCount val="10"/>
                <c:pt idx="0">
                  <c:v>ОАО "Мелеузовские минеральные удобрения"</c:v>
                </c:pt>
                <c:pt idx="1">
                  <c:v>ОАО Мелеузовский завод ЖБК</c:v>
                </c:pt>
                <c:pt idx="2">
                  <c:v>ОАО МЕЛЕУЗОВСКИЙ САХАРНЫЙ ЗАВОД</c:v>
                </c:pt>
                <c:pt idx="3">
                  <c:v>ООО "ЮниСтрой"</c:v>
                </c:pt>
                <c:pt idx="4">
                  <c:v>ФКУ ИК-7</c:v>
                </c:pt>
                <c:pt idx="5">
                  <c:v>ОАО МЕЛЕУЗОВСКИЕ ТЕПЛОВЫЕ СЕТИ</c:v>
                </c:pt>
                <c:pt idx="6">
                  <c:v>ЗАО ММКК</c:v>
                </c:pt>
                <c:pt idx="7">
                  <c:v>ООО ТрансСпецСервис</c:v>
                </c:pt>
                <c:pt idx="8">
                  <c:v>ОАО "Газпром газораспределение Уфа"</c:v>
                </c:pt>
                <c:pt idx="9">
                  <c:v>ОАО "Зирганская МТС"</c:v>
                </c:pt>
              </c:strCache>
            </c:strRef>
          </c:cat>
          <c:val>
            <c:numRef>
              <c:f>Лист1!$B$2:$B$13</c:f>
              <c:numCache>
                <c:formatCode>General</c:formatCode>
                <c:ptCount val="12"/>
                <c:pt idx="10">
                  <c:v>21.9</c:v>
                </c:pt>
                <c:pt idx="11">
                  <c:v>78.099999999999994</c:v>
                </c:pt>
              </c:numCache>
            </c:numRef>
          </c:val>
        </c:ser>
        <c:ser>
          <c:idx val="1"/>
          <c:order val="1"/>
          <c:tx>
            <c:strRef>
              <c:f>Лист1!$C$1</c:f>
              <c:strCache>
                <c:ptCount val="1"/>
                <c:pt idx="0">
                  <c:v>Продажи</c:v>
                </c:pt>
              </c:strCache>
            </c:strRef>
          </c:tx>
          <c:dPt>
            <c:idx val="0"/>
            <c:bubble3D val="0"/>
          </c:dPt>
          <c:dPt>
            <c:idx val="1"/>
            <c:bubble3D val="0"/>
          </c:dPt>
          <c:dPt>
            <c:idx val="2"/>
            <c:bubble3D val="0"/>
          </c:dPt>
          <c:dPt>
            <c:idx val="3"/>
            <c:bubble3D val="0"/>
          </c:dPt>
          <c:dPt>
            <c:idx val="4"/>
            <c:bubble3D val="0"/>
          </c:dPt>
          <c:dPt>
            <c:idx val="5"/>
            <c:bubble3D val="0"/>
          </c:dPt>
          <c:dPt>
            <c:idx val="6"/>
            <c:bubble3D val="0"/>
          </c:dPt>
          <c:dPt>
            <c:idx val="7"/>
            <c:bubble3D val="0"/>
          </c:dPt>
          <c:dPt>
            <c:idx val="8"/>
            <c:bubble3D val="0"/>
          </c:dPt>
          <c:dPt>
            <c:idx val="9"/>
            <c:bubble3D val="0"/>
          </c:dPt>
          <c:dPt>
            <c:idx val="10"/>
            <c:bubble3D val="0"/>
          </c:dPt>
          <c:dPt>
            <c:idx val="11"/>
            <c:bubble3D val="0"/>
          </c:dPt>
          <c:dPt>
            <c:idx val="12"/>
            <c:bubble3D val="0"/>
          </c:dPt>
          <c:dPt>
            <c:idx val="13"/>
            <c:bubble3D val="0"/>
          </c:dPt>
          <c:cat>
            <c:strRef>
              <c:f>Лист1!$A$2:$A$13</c:f>
              <c:strCache>
                <c:ptCount val="10"/>
                <c:pt idx="0">
                  <c:v>ОАО "Мелеузовские минеральные удобрения"</c:v>
                </c:pt>
                <c:pt idx="1">
                  <c:v>ОАО Мелеузовский завод ЖБК</c:v>
                </c:pt>
                <c:pt idx="2">
                  <c:v>ОАО МЕЛЕУЗОВСКИЙ САХАРНЫЙ ЗАВОД</c:v>
                </c:pt>
                <c:pt idx="3">
                  <c:v>ООО "ЮниСтрой"</c:v>
                </c:pt>
                <c:pt idx="4">
                  <c:v>ФКУ ИК-7</c:v>
                </c:pt>
                <c:pt idx="5">
                  <c:v>ОАО МЕЛЕУЗОВСКИЕ ТЕПЛОВЫЕ СЕТИ</c:v>
                </c:pt>
                <c:pt idx="6">
                  <c:v>ЗАО ММКК</c:v>
                </c:pt>
                <c:pt idx="7">
                  <c:v>ООО ТрансСпецСервис</c:v>
                </c:pt>
                <c:pt idx="8">
                  <c:v>ОАО "Газпром газораспределение Уфа"</c:v>
                </c:pt>
                <c:pt idx="9">
                  <c:v>ОАО "Зирганская МТС"</c:v>
                </c:pt>
              </c:strCache>
            </c:strRef>
          </c:cat>
          <c:val>
            <c:numRef>
              <c:f>Лист1!$C$2:$C$13</c:f>
              <c:numCache>
                <c:formatCode>0.0%</c:formatCode>
                <c:ptCount val="12"/>
                <c:pt idx="0">
                  <c:v>5.8999999999999997E-2</c:v>
                </c:pt>
                <c:pt idx="1">
                  <c:v>0.03</c:v>
                </c:pt>
                <c:pt idx="2">
                  <c:v>2.5000000000000001E-2</c:v>
                </c:pt>
                <c:pt idx="3">
                  <c:v>2.1999999999999999E-2</c:v>
                </c:pt>
                <c:pt idx="4">
                  <c:v>0.02</c:v>
                </c:pt>
                <c:pt idx="5">
                  <c:v>1.2999999999999999E-2</c:v>
                </c:pt>
                <c:pt idx="6">
                  <c:v>1.0999999999999999E-2</c:v>
                </c:pt>
                <c:pt idx="7">
                  <c:v>1.4999999999999999E-2</c:v>
                </c:pt>
                <c:pt idx="8">
                  <c:v>0.01</c:v>
                </c:pt>
                <c:pt idx="9">
                  <c:v>1.4E-2</c:v>
                </c:pt>
                <c:pt idx="10" formatCode="0.00%">
                  <c:v>0.79</c:v>
                </c:pt>
              </c:numCache>
            </c:numRef>
          </c:val>
        </c:ser>
        <c:dLbls>
          <c:showLegendKey val="0"/>
          <c:showVal val="0"/>
          <c:showCatName val="0"/>
          <c:showSerName val="0"/>
          <c:showPercent val="0"/>
          <c:showBubbleSize val="0"/>
          <c:showLeaderLines val="1"/>
        </c:dLbls>
        <c:firstSliceAng val="0"/>
        <c:holeSize val="71"/>
      </c:doughnutChart>
    </c:plotArea>
    <c:plotVisOnly val="1"/>
    <c:dispBlanksAs val="gap"/>
    <c:showDLblsOverMax val="0"/>
  </c:chart>
  <c:txPr>
    <a:bodyPr/>
    <a:lstStyle/>
    <a:p>
      <a:pPr>
        <a:defRPr sz="1800"/>
      </a:pPr>
      <a:endParaRPr lang="ru-RU"/>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1"/>
    </c:view3D>
    <c:floor>
      <c:thickness val="0"/>
    </c:floor>
    <c:sideWall>
      <c:thickness val="0"/>
    </c:sideWall>
    <c:backWall>
      <c:thickness val="0"/>
    </c:backWall>
    <c:plotArea>
      <c:layout/>
      <c:pie3DChart>
        <c:varyColors val="1"/>
        <c:ser>
          <c:idx val="0"/>
          <c:order val="0"/>
          <c:tx>
            <c:strRef>
              <c:f>Лист1!$B$1</c:f>
              <c:strCache>
                <c:ptCount val="1"/>
                <c:pt idx="0">
                  <c:v>Продажи</c:v>
                </c:pt>
              </c:strCache>
            </c:strRef>
          </c:tx>
          <c:spPr>
            <a:scene3d>
              <a:camera prst="orthographicFront"/>
              <a:lightRig rig="threePt" dir="t"/>
            </a:scene3d>
            <a:sp3d/>
          </c:spPr>
          <c:dPt>
            <c:idx val="0"/>
            <c:bubble3D val="0"/>
            <c:spPr>
              <a:solidFill>
                <a:schemeClr val="accent1"/>
              </a:solidFill>
              <a:ln w="25334">
                <a:solidFill>
                  <a:schemeClr val="accent1">
                    <a:lumMod val="75000"/>
                  </a:schemeClr>
                </a:solidFill>
              </a:ln>
              <a:effectLst/>
              <a:scene3d>
                <a:camera prst="orthographicFront"/>
                <a:lightRig rig="threePt" dir="t"/>
              </a:scene3d>
              <a:sp3d>
                <a:bevelT prst="convex"/>
                <a:contourClr>
                  <a:srgbClr val="000000"/>
                </a:contourClr>
              </a:sp3d>
            </c:spPr>
          </c:dPt>
          <c:dPt>
            <c:idx val="1"/>
            <c:bubble3D val="0"/>
            <c:spPr>
              <a:solidFill>
                <a:schemeClr val="accent2"/>
              </a:solidFill>
              <a:ln w="25334">
                <a:solidFill>
                  <a:schemeClr val="accent2">
                    <a:lumMod val="75000"/>
                  </a:schemeClr>
                </a:solidFill>
              </a:ln>
              <a:effectLst/>
              <a:scene3d>
                <a:camera prst="orthographicFront"/>
                <a:lightRig rig="threePt" dir="t"/>
              </a:scene3d>
              <a:sp3d>
                <a:bevelT w="114300" prst="artDeco"/>
                <a:contourClr>
                  <a:srgbClr val="000000"/>
                </a:contourClr>
              </a:sp3d>
            </c:spPr>
          </c:dPt>
          <c:dPt>
            <c:idx val="2"/>
            <c:bubble3D val="0"/>
            <c:spPr>
              <a:solidFill>
                <a:schemeClr val="accent3"/>
              </a:solidFill>
              <a:ln w="25334">
                <a:solidFill>
                  <a:schemeClr val="accent3">
                    <a:lumMod val="75000"/>
                  </a:schemeClr>
                </a:solidFill>
              </a:ln>
              <a:effectLst/>
              <a:scene3d>
                <a:camera prst="orthographicFront"/>
                <a:lightRig rig="threePt" dir="t"/>
              </a:scene3d>
              <a:sp3d/>
            </c:spPr>
          </c:dPt>
          <c:dPt>
            <c:idx val="3"/>
            <c:bubble3D val="0"/>
            <c:spPr>
              <a:solidFill>
                <a:srgbClr val="FFFF00"/>
              </a:solidFill>
              <a:ln w="25334">
                <a:solidFill>
                  <a:srgbClr val="FFFF00"/>
                </a:solidFill>
              </a:ln>
              <a:effectLst/>
              <a:scene3d>
                <a:camera prst="orthographicFront"/>
                <a:lightRig rig="threePt" dir="t"/>
              </a:scene3d>
              <a:sp3d>
                <a:contourClr>
                  <a:srgbClr val="000000"/>
                </a:contourClr>
              </a:sp3d>
            </c:spPr>
          </c:dPt>
          <c:dPt>
            <c:idx val="4"/>
            <c:bubble3D val="0"/>
            <c:spPr>
              <a:solidFill>
                <a:schemeClr val="accent5"/>
              </a:solidFill>
              <a:ln w="25334">
                <a:solidFill>
                  <a:srgbClr val="FFC000"/>
                </a:solidFill>
              </a:ln>
              <a:effectLst/>
              <a:scene3d>
                <a:camera prst="orthographicFront"/>
                <a:lightRig rig="threePt" dir="t"/>
              </a:scene3d>
              <a:sp3d>
                <a:contourClr>
                  <a:srgbClr val="000000"/>
                </a:contourClr>
              </a:sp3d>
            </c:spPr>
          </c:dPt>
          <c:dPt>
            <c:idx val="5"/>
            <c:bubble3D val="0"/>
            <c:spPr>
              <a:solidFill>
                <a:schemeClr val="accent6"/>
              </a:solidFill>
              <a:ln w="25334">
                <a:solidFill>
                  <a:schemeClr val="accent1">
                    <a:lumMod val="60000"/>
                    <a:lumOff val="40000"/>
                  </a:schemeClr>
                </a:solidFill>
              </a:ln>
              <a:effectLst/>
              <a:scene3d>
                <a:camera prst="orthographicFront"/>
                <a:lightRig rig="threePt" dir="t"/>
              </a:scene3d>
              <a:sp3d/>
            </c:spPr>
          </c:dPt>
          <c:dLbls>
            <c:dLbl>
              <c:idx val="0"/>
              <c:layout>
                <c:manualLayout>
                  <c:x val="5.9957803731490865E-2"/>
                  <c:y val="1.1297039050336908E-2"/>
                </c:manualLayout>
              </c:layout>
              <c:dLblPos val="bestFit"/>
              <c:showLegendKey val="0"/>
              <c:showVal val="1"/>
              <c:showCatName val="0"/>
              <c:showSerName val="0"/>
              <c:showPercent val="0"/>
              <c:showBubbleSize val="0"/>
            </c:dLbl>
            <c:dLbl>
              <c:idx val="2"/>
              <c:layout>
                <c:manualLayout>
                  <c:x val="0.12001510583290162"/>
                  <c:y val="-0.14277847344553635"/>
                </c:manualLayout>
              </c:layout>
              <c:dLblPos val="bestFit"/>
              <c:showLegendKey val="0"/>
              <c:showVal val="1"/>
              <c:showCatName val="0"/>
              <c:showSerName val="0"/>
              <c:showPercent val="0"/>
              <c:showBubbleSize val="0"/>
            </c:dLbl>
            <c:dLbl>
              <c:idx val="3"/>
              <c:layout>
                <c:manualLayout>
                  <c:x val="-0.11142525048279554"/>
                  <c:y val="7.9117183828748758E-2"/>
                </c:manualLayout>
              </c:layout>
              <c:dLblPos val="bestFit"/>
              <c:showLegendKey val="0"/>
              <c:showVal val="1"/>
              <c:showCatName val="0"/>
              <c:showSerName val="0"/>
              <c:showPercent val="0"/>
              <c:showBubbleSize val="0"/>
            </c:dLbl>
            <c:dLbl>
              <c:idx val="4"/>
              <c:layout>
                <c:manualLayout>
                  <c:x val="-7.571694983714479E-2"/>
                  <c:y val="5.100939472529475E-4"/>
                </c:manualLayout>
              </c:layout>
              <c:dLblPos val="bestFit"/>
              <c:showLegendKey val="0"/>
              <c:showVal val="1"/>
              <c:showCatName val="0"/>
              <c:showSerName val="0"/>
              <c:showPercent val="0"/>
              <c:showBubbleSize val="0"/>
            </c:dLbl>
            <c:dLbl>
              <c:idx val="5"/>
              <c:layout>
                <c:manualLayout>
                  <c:x val="7.7009264272393602E-2"/>
                  <c:y val="-1.2080710838407159E-2"/>
                </c:manualLayout>
              </c:layout>
              <c:dLblPos val="bestFit"/>
              <c:showLegendKey val="0"/>
              <c:showVal val="1"/>
              <c:showCatName val="0"/>
              <c:showSerName val="0"/>
              <c:showPercent val="0"/>
              <c:showBubbleSize val="0"/>
            </c:dLbl>
            <c:dLbl>
              <c:idx val="6"/>
              <c:layout>
                <c:manualLayout>
                  <c:x val="-6.3763540066811786E-2"/>
                  <c:y val="-1.0152934822554922E-2"/>
                </c:manualLayout>
              </c:layout>
              <c:dLblPos val="bestFit"/>
              <c:showLegendKey val="0"/>
              <c:showVal val="1"/>
              <c:showCatName val="0"/>
              <c:showSerName val="0"/>
              <c:showPercent val="0"/>
              <c:showBubbleSize val="0"/>
            </c:dLbl>
            <c:spPr>
              <a:noFill/>
              <a:ln w="25367">
                <a:noFill/>
              </a:ln>
            </c:spPr>
            <c:txPr>
              <a:bodyPr rot="0" spcFirstLastPara="1" vertOverflow="ellipsis" vert="horz" wrap="square" lIns="38100" tIns="19050" rIns="38100" bIns="19050" anchor="ctr" anchorCtr="1">
                <a:spAutoFit/>
              </a:bodyPr>
              <a:lstStyle/>
              <a:p>
                <a:pPr>
                  <a:defRPr sz="1193"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01" cap="flat" cmpd="sng" algn="ctr">
                  <a:solidFill>
                    <a:schemeClr val="tx1">
                      <a:lumMod val="35000"/>
                      <a:lumOff val="65000"/>
                    </a:schemeClr>
                  </a:solidFill>
                  <a:round/>
                </a:ln>
                <a:effectLst/>
              </c:spPr>
            </c:leaderLines>
          </c:dLbls>
          <c:cat>
            <c:strRef>
              <c:f>Лист1!$A$2:$A$7</c:f>
              <c:strCache>
                <c:ptCount val="6"/>
                <c:pt idx="0">
                  <c:v>Оплата труда и начисления по оплате труда</c:v>
                </c:pt>
                <c:pt idx="1">
                  <c:v>Оплата работ, услуг</c:v>
                </c:pt>
                <c:pt idx="2">
                  <c:v>Предоставление субсидий бюджетным, автономным учреждениям</c:v>
                </c:pt>
                <c:pt idx="3">
                  <c:v>Социальное обеспечение </c:v>
                </c:pt>
                <c:pt idx="4">
                  <c:v>Прочие расходы</c:v>
                </c:pt>
                <c:pt idx="5">
                  <c:v>Поступление нефинансовых активов</c:v>
                </c:pt>
              </c:strCache>
            </c:strRef>
          </c:cat>
          <c:val>
            <c:numRef>
              <c:f>Лист1!$B$2:$B$7</c:f>
              <c:numCache>
                <c:formatCode>#,##0.00</c:formatCode>
                <c:ptCount val="6"/>
                <c:pt idx="0">
                  <c:v>157.62</c:v>
                </c:pt>
                <c:pt idx="1">
                  <c:v>339.05</c:v>
                </c:pt>
                <c:pt idx="2">
                  <c:v>1254.4100000000001</c:v>
                </c:pt>
                <c:pt idx="3">
                  <c:v>69.88</c:v>
                </c:pt>
                <c:pt idx="4">
                  <c:v>9.94</c:v>
                </c:pt>
                <c:pt idx="5">
                  <c:v>65.63</c:v>
                </c:pt>
              </c:numCache>
            </c:numRef>
          </c:val>
        </c:ser>
        <c:dLbls>
          <c:showLegendKey val="0"/>
          <c:showVal val="0"/>
          <c:showCatName val="0"/>
          <c:showSerName val="0"/>
          <c:showPercent val="0"/>
          <c:showBubbleSize val="0"/>
          <c:showLeaderLines val="1"/>
        </c:dLbls>
      </c:pie3DChart>
      <c:spPr>
        <a:noFill/>
        <a:ln w="25367">
          <a:noFill/>
        </a:ln>
      </c:spPr>
    </c:plotArea>
    <c:legend>
      <c:legendPos val="b"/>
      <c:layout>
        <c:manualLayout>
          <c:xMode val="edge"/>
          <c:yMode val="edge"/>
          <c:x val="4.5156618196448076E-2"/>
          <c:y val="0.58216691670938114"/>
          <c:w val="0.8258862386727206"/>
          <c:h val="0.35314304543511688"/>
        </c:manualLayout>
      </c:layout>
      <c:overlay val="0"/>
      <c:spPr>
        <a:noFill/>
        <a:ln w="25367">
          <a:noFill/>
        </a:ln>
      </c:spPr>
      <c:txPr>
        <a:bodyPr rot="0" spcFirstLastPara="1" vertOverflow="ellipsis" vert="horz" wrap="square" anchor="ctr" anchorCtr="1"/>
        <a:lstStyle/>
        <a:p>
          <a:pPr>
            <a:defRPr sz="1193"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chart>
  <c:spPr>
    <a:noFill/>
    <a:ln>
      <a:noFill/>
    </a:ln>
  </c:spPr>
  <c:txPr>
    <a:bodyPr/>
    <a:lstStyle/>
    <a:p>
      <a:pPr>
        <a:defRPr/>
      </a:pPr>
      <a:endParaRPr lang="ru-RU"/>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perspective val="0"/>
    </c:view3D>
    <c:floor>
      <c:thickness val="0"/>
    </c:floor>
    <c:sideWall>
      <c:thickness val="0"/>
    </c:sideWall>
    <c:backWall>
      <c:thickness val="0"/>
    </c:backWall>
    <c:plotArea>
      <c:layout>
        <c:manualLayout>
          <c:layoutTarget val="inner"/>
          <c:xMode val="edge"/>
          <c:yMode val="edge"/>
          <c:x val="4.8920203556536986E-2"/>
          <c:y val="0.164203163747701"/>
          <c:w val="0.54129162639746031"/>
          <c:h val="0.78177228063712734"/>
        </c:manualLayout>
      </c:layout>
      <c:pie3DChart>
        <c:varyColors val="1"/>
        <c:ser>
          <c:idx val="0"/>
          <c:order val="0"/>
          <c:tx>
            <c:strRef>
              <c:f>Лист1!$B$1</c:f>
              <c:strCache>
                <c:ptCount val="1"/>
                <c:pt idx="0">
                  <c:v>Столбец1</c:v>
                </c:pt>
              </c:strCache>
            </c:strRef>
          </c:tx>
          <c:spPr>
            <a:ln>
              <a:solidFill>
                <a:srgbClr val="FF0000"/>
              </a:solidFill>
            </a:ln>
          </c:spPr>
          <c:dPt>
            <c:idx val="0"/>
            <c:bubble3D val="0"/>
            <c:spPr>
              <a:solidFill>
                <a:schemeClr val="accent4">
                  <a:lumMod val="20000"/>
                  <a:lumOff val="80000"/>
                </a:schemeClr>
              </a:solidFill>
              <a:ln>
                <a:solidFill>
                  <a:srgbClr val="FF0000"/>
                </a:solidFill>
              </a:ln>
            </c:spPr>
          </c:dPt>
          <c:dPt>
            <c:idx val="1"/>
            <c:bubble3D val="0"/>
          </c:dPt>
          <c:dPt>
            <c:idx val="2"/>
            <c:bubble3D val="0"/>
            <c:spPr>
              <a:solidFill>
                <a:srgbClr val="FF0000"/>
              </a:solidFill>
              <a:ln>
                <a:solidFill>
                  <a:srgbClr val="FF0000"/>
                </a:solidFill>
              </a:ln>
            </c:spPr>
          </c:dPt>
          <c:dPt>
            <c:idx val="3"/>
            <c:bubble3D val="0"/>
            <c:spPr>
              <a:solidFill>
                <a:srgbClr val="FFFF00"/>
              </a:solidFill>
              <a:ln>
                <a:solidFill>
                  <a:srgbClr val="FF0000"/>
                </a:solidFill>
              </a:ln>
            </c:spPr>
          </c:dPt>
          <c:dPt>
            <c:idx val="4"/>
            <c:bubble3D val="0"/>
            <c:spPr>
              <a:solidFill>
                <a:schemeClr val="accent5">
                  <a:lumMod val="60000"/>
                  <a:lumOff val="40000"/>
                </a:schemeClr>
              </a:solidFill>
              <a:ln>
                <a:solidFill>
                  <a:srgbClr val="FF0000"/>
                </a:solidFill>
              </a:ln>
            </c:spPr>
          </c:dPt>
          <c:dPt>
            <c:idx val="5"/>
            <c:bubble3D val="0"/>
            <c:explosion val="24"/>
            <c:spPr>
              <a:solidFill>
                <a:schemeClr val="accent3">
                  <a:lumMod val="60000"/>
                  <a:lumOff val="40000"/>
                </a:schemeClr>
              </a:solidFill>
              <a:ln>
                <a:solidFill>
                  <a:srgbClr val="FF0000"/>
                </a:solidFill>
              </a:ln>
            </c:spPr>
          </c:dPt>
          <c:dPt>
            <c:idx val="6"/>
            <c:bubble3D val="0"/>
            <c:spPr>
              <a:solidFill>
                <a:srgbClr val="CC66FF"/>
              </a:solidFill>
              <a:ln>
                <a:solidFill>
                  <a:srgbClr val="FF0000"/>
                </a:solidFill>
              </a:ln>
            </c:spPr>
          </c:dPt>
          <c:dPt>
            <c:idx val="7"/>
            <c:bubble3D val="0"/>
            <c:spPr>
              <a:solidFill>
                <a:srgbClr val="00FF00"/>
              </a:solidFill>
              <a:ln>
                <a:solidFill>
                  <a:srgbClr val="FF0000"/>
                </a:solidFill>
              </a:ln>
            </c:spPr>
          </c:dPt>
          <c:dPt>
            <c:idx val="8"/>
            <c:bubble3D val="0"/>
            <c:spPr>
              <a:solidFill>
                <a:schemeClr val="accent6">
                  <a:lumMod val="50000"/>
                </a:schemeClr>
              </a:solidFill>
              <a:ln>
                <a:solidFill>
                  <a:srgbClr val="FF0000"/>
                </a:solidFill>
              </a:ln>
            </c:spPr>
          </c:dPt>
          <c:dPt>
            <c:idx val="9"/>
            <c:bubble3D val="0"/>
          </c:dPt>
          <c:dLbls>
            <c:spPr>
              <a:noFill/>
              <a:ln w="25343">
                <a:noFill/>
              </a:ln>
            </c:spPr>
            <c:showLegendKey val="0"/>
            <c:showVal val="1"/>
            <c:showCatName val="0"/>
            <c:showSerName val="0"/>
            <c:showPercent val="0"/>
            <c:showBubbleSize val="0"/>
            <c:showLeaderLines val="1"/>
          </c:dLbls>
          <c:cat>
            <c:strRef>
              <c:f>Лист1!$A$2:$A$11</c:f>
              <c:strCache>
                <c:ptCount val="10"/>
                <c:pt idx="0">
                  <c:v>Общегосударственные вопросы  </c:v>
                </c:pt>
                <c:pt idx="1">
                  <c:v>Национальная оборона  </c:v>
                </c:pt>
                <c:pt idx="2">
                  <c:v>Национальная безопасность и правоохранительная деятельность </c:v>
                </c:pt>
                <c:pt idx="3">
                  <c:v>Национальная экономика </c:v>
                </c:pt>
                <c:pt idx="4">
                  <c:v>Жилищно-коммунальное хозяйство </c:v>
                </c:pt>
                <c:pt idx="5">
                  <c:v>Образование</c:v>
                </c:pt>
                <c:pt idx="6">
                  <c:v>Культура </c:v>
                </c:pt>
                <c:pt idx="7">
                  <c:v>Социальная политика </c:v>
                </c:pt>
                <c:pt idx="8">
                  <c:v>Физическая культура и спорт </c:v>
                </c:pt>
                <c:pt idx="9">
                  <c:v>Средства массовой информации </c:v>
                </c:pt>
              </c:strCache>
            </c:strRef>
          </c:cat>
          <c:val>
            <c:numRef>
              <c:f>Лист1!$B$2:$B$11</c:f>
              <c:numCache>
                <c:formatCode>General</c:formatCode>
                <c:ptCount val="10"/>
                <c:pt idx="0">
                  <c:v>8.8000000000000007</c:v>
                </c:pt>
                <c:pt idx="1">
                  <c:v>0.1</c:v>
                </c:pt>
                <c:pt idx="2">
                  <c:v>1.1000000000000001</c:v>
                </c:pt>
                <c:pt idx="3">
                  <c:v>9.9</c:v>
                </c:pt>
                <c:pt idx="4">
                  <c:v>8.4</c:v>
                </c:pt>
                <c:pt idx="5">
                  <c:v>56.7</c:v>
                </c:pt>
                <c:pt idx="6">
                  <c:v>6.8</c:v>
                </c:pt>
                <c:pt idx="7">
                  <c:v>5.5</c:v>
                </c:pt>
                <c:pt idx="8">
                  <c:v>2.5</c:v>
                </c:pt>
                <c:pt idx="9">
                  <c:v>0.2</c:v>
                </c:pt>
              </c:numCache>
            </c:numRef>
          </c:val>
        </c:ser>
        <c:dLbls>
          <c:showLegendKey val="0"/>
          <c:showVal val="0"/>
          <c:showCatName val="0"/>
          <c:showSerName val="0"/>
          <c:showPercent val="0"/>
          <c:showBubbleSize val="0"/>
          <c:showLeaderLines val="1"/>
        </c:dLbls>
      </c:pie3DChart>
      <c:spPr>
        <a:noFill/>
        <a:ln w="25343">
          <a:noFill/>
        </a:ln>
      </c:spPr>
    </c:plotArea>
    <c:legend>
      <c:legendPos val="r"/>
      <c:layout>
        <c:manualLayout>
          <c:xMode val="edge"/>
          <c:yMode val="edge"/>
          <c:x val="0.59168351992354828"/>
          <c:y val="0.12289152445551346"/>
          <c:w val="0.40831646514808012"/>
          <c:h val="0.87710847554448657"/>
        </c:manualLayout>
      </c:layout>
      <c:overlay val="0"/>
      <c:txPr>
        <a:bodyPr/>
        <a:lstStyle/>
        <a:p>
          <a:pPr>
            <a:defRPr sz="900">
              <a:latin typeface="Times New Roman" panose="02020603050405020304" pitchFamily="18" charset="0"/>
              <a:cs typeface="Times New Roman" panose="02020603050405020304" pitchFamily="18" charset="0"/>
            </a:defRPr>
          </a:pPr>
          <a:endParaRPr lang="ru-RU"/>
        </a:p>
      </c:txPr>
    </c:legend>
    <c:plotVisOnly val="1"/>
    <c:dispBlanksAs val="gap"/>
    <c:showDLblsOverMax val="0"/>
  </c:chart>
  <c:txPr>
    <a:bodyPr/>
    <a:lstStyle/>
    <a:p>
      <a:pPr>
        <a:defRPr sz="1045"/>
      </a:pPr>
      <a:endParaRPr lang="ru-RU"/>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0"/>
      <c:perspective val="30"/>
    </c:view3D>
    <c:floor>
      <c:thickness val="0"/>
    </c:floor>
    <c:sideWall>
      <c:thickness val="0"/>
      <c:spPr>
        <a:noFill/>
        <a:ln w="15611">
          <a:noFill/>
        </a:ln>
      </c:spPr>
    </c:sideWall>
    <c:backWall>
      <c:thickness val="0"/>
      <c:spPr>
        <a:noFill/>
        <a:ln w="15611">
          <a:noFill/>
        </a:ln>
      </c:spPr>
    </c:backWall>
    <c:plotArea>
      <c:layout>
        <c:manualLayout>
          <c:layoutTarget val="inner"/>
          <c:xMode val="edge"/>
          <c:yMode val="edge"/>
          <c:x val="0.10802168525623081"/>
          <c:y val="0.1250677372490559"/>
          <c:w val="0.89197824620221899"/>
          <c:h val="0.77233020187136914"/>
        </c:manualLayout>
      </c:layout>
      <c:bar3DChart>
        <c:barDir val="col"/>
        <c:grouping val="clustered"/>
        <c:varyColors val="0"/>
        <c:ser>
          <c:idx val="0"/>
          <c:order val="0"/>
          <c:tx>
            <c:strRef>
              <c:f>Лист1!$B$1</c:f>
              <c:strCache>
                <c:ptCount val="1"/>
                <c:pt idx="0">
                  <c:v>Доходы</c:v>
                </c:pt>
              </c:strCache>
            </c:strRef>
          </c:tx>
          <c:spPr>
            <a:solidFill>
              <a:schemeClr val="accent4">
                <a:lumMod val="60000"/>
                <a:lumOff val="40000"/>
              </a:schemeClr>
            </a:solidFill>
            <a:ln>
              <a:solidFill>
                <a:schemeClr val="tx1"/>
              </a:solidFill>
            </a:ln>
          </c:spPr>
          <c:invertIfNegative val="0"/>
          <c:dLbls>
            <c:dLbl>
              <c:idx val="0"/>
              <c:layout>
                <c:manualLayout>
                  <c:x val="-2.8158577250833643E-2"/>
                  <c:y val="-1.6822503334680546E-2"/>
                </c:manualLayout>
              </c:layout>
              <c:showLegendKey val="0"/>
              <c:showVal val="1"/>
              <c:showCatName val="0"/>
              <c:showSerName val="0"/>
              <c:showPercent val="0"/>
              <c:showBubbleSize val="0"/>
            </c:dLbl>
            <c:dLbl>
              <c:idx val="1"/>
              <c:layout>
                <c:manualLayout>
                  <c:x val="-2.6483926807712006E-2"/>
                  <c:y val="-7.3667028449830359E-3"/>
                </c:manualLayout>
              </c:layout>
              <c:showLegendKey val="0"/>
              <c:showVal val="1"/>
              <c:showCatName val="0"/>
              <c:showSerName val="0"/>
              <c:showPercent val="0"/>
              <c:showBubbleSize val="0"/>
            </c:dLbl>
            <c:dLbl>
              <c:idx val="2"/>
              <c:layout>
                <c:manualLayout>
                  <c:x val="-2.667654686921082E-2"/>
                  <c:y val="-2.7717082591549206E-2"/>
                </c:manualLayout>
              </c:layout>
              <c:showLegendKey val="0"/>
              <c:showVal val="1"/>
              <c:showCatName val="0"/>
              <c:showSerName val="0"/>
              <c:showPercent val="0"/>
              <c:showBubbleSize val="0"/>
            </c:dLbl>
            <c:dLbl>
              <c:idx val="3"/>
              <c:layout>
                <c:manualLayout>
                  <c:x val="-1.9266394961096701E-2"/>
                  <c:y val="0"/>
                </c:manualLayout>
              </c:layout>
              <c:showLegendKey val="0"/>
              <c:showVal val="1"/>
              <c:showCatName val="0"/>
              <c:showSerName val="0"/>
              <c:showPercent val="0"/>
              <c:showBubbleSize val="0"/>
            </c:dLbl>
            <c:dLbl>
              <c:idx val="4"/>
              <c:layout>
                <c:manualLayout>
                  <c:x val="-2.7243655604064096E-2"/>
                  <c:y val="-3.3917171596318359E-2"/>
                </c:manualLayout>
              </c:layout>
              <c:showLegendKey val="0"/>
              <c:showVal val="1"/>
              <c:showCatName val="0"/>
              <c:showSerName val="0"/>
              <c:showPercent val="0"/>
              <c:showBubbleSize val="0"/>
            </c:dLbl>
            <c:spPr>
              <a:noFill/>
              <a:ln w="15579">
                <a:noFill/>
              </a:ln>
            </c:spPr>
            <c:txPr>
              <a:bodyPr/>
              <a:lstStyle/>
              <a:p>
                <a:pPr>
                  <a:defRPr sz="800" b="1">
                    <a:solidFill>
                      <a:schemeClr val="bg2">
                        <a:lumMod val="50000"/>
                      </a:schemeClr>
                    </a:solidFill>
                  </a:defRPr>
                </a:pPr>
                <a:endParaRPr lang="ru-RU"/>
              </a:p>
            </c:txPr>
            <c:showLegendKey val="0"/>
            <c:showVal val="1"/>
            <c:showCatName val="0"/>
            <c:showSerName val="0"/>
            <c:showPercent val="0"/>
            <c:showBubbleSize val="0"/>
            <c:showLeaderLines val="0"/>
          </c:dLbls>
          <c:cat>
            <c:strRef>
              <c:f>Лист1!$A$2:$A$6</c:f>
              <c:strCache>
                <c:ptCount val="5"/>
                <c:pt idx="0">
                  <c:v>2017 год</c:v>
                </c:pt>
                <c:pt idx="1">
                  <c:v>2018 год</c:v>
                </c:pt>
                <c:pt idx="2">
                  <c:v>2019 год (оценка)</c:v>
                </c:pt>
                <c:pt idx="3">
                  <c:v>2020 год (оценка)</c:v>
                </c:pt>
                <c:pt idx="4">
                  <c:v>2021 год (оценка)</c:v>
                </c:pt>
              </c:strCache>
            </c:strRef>
          </c:cat>
          <c:val>
            <c:numRef>
              <c:f>Лист1!$B$2:$B$6</c:f>
              <c:numCache>
                <c:formatCode>#,##0.00</c:formatCode>
                <c:ptCount val="5"/>
                <c:pt idx="0">
                  <c:v>107.98</c:v>
                </c:pt>
                <c:pt idx="1">
                  <c:v>112.41</c:v>
                </c:pt>
                <c:pt idx="2">
                  <c:v>93.27</c:v>
                </c:pt>
                <c:pt idx="3">
                  <c:v>105.54</c:v>
                </c:pt>
                <c:pt idx="4">
                  <c:v>103.32</c:v>
                </c:pt>
              </c:numCache>
            </c:numRef>
          </c:val>
        </c:ser>
        <c:ser>
          <c:idx val="1"/>
          <c:order val="1"/>
          <c:tx>
            <c:strRef>
              <c:f>Лист1!$C$1</c:f>
              <c:strCache>
                <c:ptCount val="1"/>
                <c:pt idx="0">
                  <c:v>Расходы</c:v>
                </c:pt>
              </c:strCache>
            </c:strRef>
          </c:tx>
          <c:spPr>
            <a:solidFill>
              <a:schemeClr val="accent3">
                <a:lumMod val="60000"/>
                <a:lumOff val="40000"/>
              </a:schemeClr>
            </a:solidFill>
          </c:spPr>
          <c:invertIfNegative val="0"/>
          <c:dLbls>
            <c:dLbl>
              <c:idx val="0"/>
              <c:layout>
                <c:manualLayout>
                  <c:x val="8.5289419257129385E-3"/>
                  <c:y val="-3.9894872791912013E-2"/>
                </c:manualLayout>
              </c:layout>
              <c:showLegendKey val="0"/>
              <c:showVal val="1"/>
              <c:showCatName val="0"/>
              <c:showSerName val="0"/>
              <c:showPercent val="0"/>
              <c:showBubbleSize val="0"/>
            </c:dLbl>
            <c:dLbl>
              <c:idx val="1"/>
              <c:layout>
                <c:manualLayout>
                  <c:x val="1.4526642803637566E-2"/>
                  <c:y val="-6.5122104488390176E-2"/>
                </c:manualLayout>
              </c:layout>
              <c:showLegendKey val="0"/>
              <c:showVal val="1"/>
              <c:showCatName val="0"/>
              <c:showSerName val="0"/>
              <c:showPercent val="0"/>
              <c:showBubbleSize val="0"/>
            </c:dLbl>
            <c:dLbl>
              <c:idx val="2"/>
              <c:layout>
                <c:manualLayout>
                  <c:x val="4.4460182401377972E-3"/>
                  <c:y val="-5.2282963929933708E-2"/>
                </c:manualLayout>
              </c:layout>
              <c:showLegendKey val="0"/>
              <c:showVal val="1"/>
              <c:showCatName val="0"/>
              <c:showSerName val="0"/>
              <c:showPercent val="0"/>
              <c:showBubbleSize val="0"/>
            </c:dLbl>
            <c:dLbl>
              <c:idx val="3"/>
              <c:layout>
                <c:manualLayout>
                  <c:x val="2.1508446637967207E-2"/>
                  <c:y val="-3.0125943840812689E-2"/>
                </c:manualLayout>
              </c:layout>
              <c:showLegendKey val="0"/>
              <c:showVal val="1"/>
              <c:showCatName val="0"/>
              <c:showSerName val="0"/>
              <c:showPercent val="0"/>
              <c:showBubbleSize val="0"/>
            </c:dLbl>
            <c:spPr>
              <a:noFill/>
              <a:ln w="15579">
                <a:noFill/>
              </a:ln>
            </c:spPr>
            <c:txPr>
              <a:bodyPr wrap="square" lIns="38100" tIns="19050" rIns="38100" bIns="19050" anchor="ctr">
                <a:spAutoFit/>
              </a:bodyPr>
              <a:lstStyle/>
              <a:p>
                <a:pPr>
                  <a:defRPr sz="800" b="1">
                    <a:solidFill>
                      <a:schemeClr val="bg2">
                        <a:lumMod val="50000"/>
                      </a:schemeClr>
                    </a:solidFill>
                  </a:defRPr>
                </a:pPr>
                <a:endParaRPr lang="ru-RU"/>
              </a:p>
            </c:txPr>
            <c:showLegendKey val="0"/>
            <c:showVal val="1"/>
            <c:showCatName val="0"/>
            <c:showSerName val="0"/>
            <c:showPercent val="0"/>
            <c:showBubbleSize val="0"/>
            <c:showLeaderLines val="0"/>
          </c:dLbls>
          <c:cat>
            <c:strRef>
              <c:f>Лист1!$A$2:$A$6</c:f>
              <c:strCache>
                <c:ptCount val="5"/>
                <c:pt idx="0">
                  <c:v>2017 год</c:v>
                </c:pt>
                <c:pt idx="1">
                  <c:v>2018 год</c:v>
                </c:pt>
                <c:pt idx="2">
                  <c:v>2019 год (оценка)</c:v>
                </c:pt>
                <c:pt idx="3">
                  <c:v>2020 год (оценка)</c:v>
                </c:pt>
                <c:pt idx="4">
                  <c:v>2021 год (оценка)</c:v>
                </c:pt>
              </c:strCache>
            </c:strRef>
          </c:cat>
          <c:val>
            <c:numRef>
              <c:f>Лист1!$C$2:$C$6</c:f>
              <c:numCache>
                <c:formatCode>#,##0.00</c:formatCode>
                <c:ptCount val="5"/>
                <c:pt idx="0">
                  <c:v>108.46</c:v>
                </c:pt>
                <c:pt idx="1">
                  <c:v>112.37</c:v>
                </c:pt>
                <c:pt idx="2">
                  <c:v>93.8</c:v>
                </c:pt>
                <c:pt idx="3">
                  <c:v>105.54</c:v>
                </c:pt>
                <c:pt idx="4">
                  <c:v>103.32</c:v>
                </c:pt>
              </c:numCache>
            </c:numRef>
          </c:val>
        </c:ser>
        <c:dLbls>
          <c:showLegendKey val="0"/>
          <c:showVal val="0"/>
          <c:showCatName val="0"/>
          <c:showSerName val="0"/>
          <c:showPercent val="0"/>
          <c:showBubbleSize val="0"/>
        </c:dLbls>
        <c:gapWidth val="150"/>
        <c:shape val="cylinder"/>
        <c:axId val="155395584"/>
        <c:axId val="155397120"/>
        <c:axId val="0"/>
      </c:bar3DChart>
      <c:catAx>
        <c:axId val="155395584"/>
        <c:scaling>
          <c:orientation val="minMax"/>
        </c:scaling>
        <c:delete val="0"/>
        <c:axPos val="b"/>
        <c:numFmt formatCode="General" sourceLinked="1"/>
        <c:majorTickMark val="out"/>
        <c:minorTickMark val="none"/>
        <c:tickLblPos val="nextTo"/>
        <c:txPr>
          <a:bodyPr/>
          <a:lstStyle/>
          <a:p>
            <a:pPr>
              <a:defRPr sz="856"/>
            </a:pPr>
            <a:endParaRPr lang="ru-RU"/>
          </a:p>
        </c:txPr>
        <c:crossAx val="155397120"/>
        <c:crosses val="autoZero"/>
        <c:auto val="1"/>
        <c:lblAlgn val="ctr"/>
        <c:lblOffset val="100"/>
        <c:noMultiLvlLbl val="0"/>
      </c:catAx>
      <c:valAx>
        <c:axId val="155397120"/>
        <c:scaling>
          <c:orientation val="minMax"/>
        </c:scaling>
        <c:delete val="0"/>
        <c:axPos val="l"/>
        <c:numFmt formatCode="#,##0.00" sourceLinked="1"/>
        <c:majorTickMark val="out"/>
        <c:minorTickMark val="none"/>
        <c:tickLblPos val="nextTo"/>
        <c:txPr>
          <a:bodyPr/>
          <a:lstStyle/>
          <a:p>
            <a:pPr>
              <a:defRPr sz="675"/>
            </a:pPr>
            <a:endParaRPr lang="ru-RU"/>
          </a:p>
        </c:txPr>
        <c:crossAx val="155395584"/>
        <c:crosses val="autoZero"/>
        <c:crossBetween val="between"/>
      </c:valAx>
    </c:plotArea>
    <c:legend>
      <c:legendPos val="t"/>
      <c:layout>
        <c:manualLayout>
          <c:xMode val="edge"/>
          <c:yMode val="edge"/>
          <c:x val="0.74455383267817254"/>
          <c:y val="7.3487205125356446E-3"/>
          <c:w val="0.25544616732182746"/>
          <c:h val="0.28120051490852044"/>
        </c:manualLayout>
      </c:layout>
      <c:overlay val="0"/>
      <c:txPr>
        <a:bodyPr/>
        <a:lstStyle/>
        <a:p>
          <a:pPr>
            <a:defRPr sz="900">
              <a:latin typeface="Times New Roman" panose="02020603050405020304" pitchFamily="18" charset="0"/>
              <a:cs typeface="Times New Roman" panose="02020603050405020304" pitchFamily="18" charset="0"/>
            </a:defRPr>
          </a:pPr>
          <a:endParaRPr lang="ru-RU"/>
        </a:p>
      </c:txPr>
    </c:legend>
    <c:plotVisOnly val="1"/>
    <c:dispBlanksAs val="gap"/>
    <c:showDLblsOverMax val="0"/>
  </c:chart>
  <c:spPr>
    <a:ln w="0">
      <a:noFill/>
    </a:ln>
  </c:spPr>
  <c:txPr>
    <a:bodyPr/>
    <a:lstStyle/>
    <a:p>
      <a:pPr>
        <a:defRPr sz="1101"/>
      </a:pPr>
      <a:endParaRPr lang="ru-RU"/>
    </a:p>
  </c:txPr>
  <c:externalData r:id="rId1">
    <c:autoUpdate val="0"/>
  </c:externalData>
  <c:userShapes r:id="rId2"/>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60"/>
      <c:rotY val="70"/>
      <c:depthPercent val="100"/>
      <c:rAngAx val="0"/>
      <c:perspective val="130"/>
    </c:view3D>
    <c:floor>
      <c:thickness val="0"/>
    </c:floor>
    <c:sideWall>
      <c:thickness val="0"/>
    </c:sideWall>
    <c:backWall>
      <c:thickness val="0"/>
    </c:backWall>
    <c:plotArea>
      <c:layout/>
      <c:pie3DChart>
        <c:varyColors val="1"/>
        <c:ser>
          <c:idx val="0"/>
          <c:order val="0"/>
          <c:tx>
            <c:strRef>
              <c:f>Лист1!$B$1</c:f>
              <c:strCache>
                <c:ptCount val="1"/>
                <c:pt idx="0">
                  <c:v>Продажи</c:v>
                </c:pt>
              </c:strCache>
            </c:strRef>
          </c:tx>
          <c:spPr>
            <a:scene3d>
              <a:camera prst="orthographicFront"/>
              <a:lightRig rig="threePt" dir="t"/>
            </a:scene3d>
            <a:sp3d prstMaterial="flat"/>
          </c:spPr>
          <c:explosion val="7"/>
          <c:dPt>
            <c:idx val="11"/>
            <c:bubble3D val="0"/>
            <c:explosion val="0"/>
          </c:dPt>
          <c:dLbls>
            <c:txPr>
              <a:bodyPr/>
              <a:lstStyle/>
              <a:p>
                <a:pPr>
                  <a:defRPr sz="800"/>
                </a:pPr>
                <a:endParaRPr lang="ru-RU"/>
              </a:p>
            </c:txPr>
            <c:showLegendKey val="0"/>
            <c:showVal val="1"/>
            <c:showCatName val="0"/>
            <c:showSerName val="0"/>
            <c:showPercent val="0"/>
            <c:showBubbleSize val="0"/>
            <c:showLeaderLines val="1"/>
          </c:dLbls>
          <c:cat>
            <c:strRef>
              <c:f>Лист1!$A$2:$A$13</c:f>
              <c:strCache>
                <c:ptCount val="12"/>
                <c:pt idx="0">
                  <c:v>Налоги на доходы</c:v>
                </c:pt>
                <c:pt idx="1">
                  <c:v>Акцизы</c:v>
                </c:pt>
                <c:pt idx="2">
                  <c:v>Налоги на совокупный доход</c:v>
                </c:pt>
                <c:pt idx="3">
                  <c:v>Налоги на имущество</c:v>
                </c:pt>
                <c:pt idx="4">
                  <c:v>Штрафы, санкции</c:v>
                </c:pt>
                <c:pt idx="5">
                  <c:v>Госпошлина</c:v>
                </c:pt>
                <c:pt idx="6">
                  <c:v>Доходы от использования имущества</c:v>
                </c:pt>
                <c:pt idx="7">
                  <c:v>Платежи за пользование природными ресурсами</c:v>
                </c:pt>
                <c:pt idx="8">
                  <c:v>Доходы от оказания платных услуг</c:v>
                </c:pt>
                <c:pt idx="9">
                  <c:v>Доходы от продажи активов</c:v>
                </c:pt>
                <c:pt idx="10">
                  <c:v>Прочие неналоговые доходы</c:v>
                </c:pt>
                <c:pt idx="11">
                  <c:v>Безвозмезные поступления</c:v>
                </c:pt>
              </c:strCache>
            </c:strRef>
          </c:cat>
          <c:val>
            <c:numRef>
              <c:f>Лист1!$B$2:$B$13</c:f>
              <c:numCache>
                <c:formatCode>#,##0.0</c:formatCode>
                <c:ptCount val="12"/>
                <c:pt idx="0">
                  <c:v>341992.3</c:v>
                </c:pt>
                <c:pt idx="1">
                  <c:v>19935.599999999999</c:v>
                </c:pt>
                <c:pt idx="2">
                  <c:v>117951</c:v>
                </c:pt>
                <c:pt idx="3">
                  <c:v>10980.2</c:v>
                </c:pt>
                <c:pt idx="4">
                  <c:v>5844.6</c:v>
                </c:pt>
                <c:pt idx="5">
                  <c:v>10710.1</c:v>
                </c:pt>
                <c:pt idx="6">
                  <c:v>66896.7</c:v>
                </c:pt>
                <c:pt idx="7">
                  <c:v>1949.4</c:v>
                </c:pt>
                <c:pt idx="8">
                  <c:v>524.79999999999995</c:v>
                </c:pt>
                <c:pt idx="9">
                  <c:v>26051.3</c:v>
                </c:pt>
                <c:pt idx="10">
                  <c:v>1858.4</c:v>
                </c:pt>
                <c:pt idx="11">
                  <c:v>1133051.6000000001</c:v>
                </c:pt>
              </c:numCache>
            </c:numRef>
          </c:val>
        </c:ser>
        <c:dLbls>
          <c:showLegendKey val="0"/>
          <c:showVal val="0"/>
          <c:showCatName val="0"/>
          <c:showSerName val="0"/>
          <c:showPercent val="0"/>
          <c:showBubbleSize val="0"/>
          <c:showLeaderLines val="1"/>
        </c:dLbls>
      </c:pie3DChart>
    </c:plotArea>
    <c:legend>
      <c:legendPos val="r"/>
      <c:layout>
        <c:manualLayout>
          <c:xMode val="edge"/>
          <c:yMode val="edge"/>
          <c:x val="0.61315579626876537"/>
          <c:y val="0.19581056846828807"/>
          <c:w val="0.38602976210124701"/>
          <c:h val="0.63107473839368666"/>
        </c:manualLayout>
      </c:layout>
      <c:overlay val="0"/>
      <c:txPr>
        <a:bodyPr/>
        <a:lstStyle/>
        <a:p>
          <a:pPr>
            <a:defRPr sz="900" baseline="0">
              <a:latin typeface="Times New Roman" panose="02020603050405020304" pitchFamily="18" charset="0"/>
              <a:cs typeface="Times New Roman" panose="02020603050405020304" pitchFamily="18" charset="0"/>
            </a:defRPr>
          </a:pPr>
          <a:endParaRPr lang="ru-RU"/>
        </a:p>
      </c:txPr>
    </c:legend>
    <c:plotVisOnly val="1"/>
    <c:dispBlanksAs val="gap"/>
    <c:showDLblsOverMax val="0"/>
  </c:chart>
  <c:txPr>
    <a:bodyPr/>
    <a:lstStyle/>
    <a:p>
      <a:pPr>
        <a:defRPr sz="1800"/>
      </a:pPr>
      <a:endParaRPr lang="ru-RU"/>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60"/>
      <c:rotY val="150"/>
      <c:depthPercent val="100"/>
      <c:rAngAx val="0"/>
      <c:perspective val="130"/>
    </c:view3D>
    <c:floor>
      <c:thickness val="0"/>
    </c:floor>
    <c:sideWall>
      <c:thickness val="0"/>
    </c:sideWall>
    <c:backWall>
      <c:thickness val="0"/>
    </c:backWall>
    <c:plotArea>
      <c:layout>
        <c:manualLayout>
          <c:layoutTarget val="inner"/>
          <c:xMode val="edge"/>
          <c:yMode val="edge"/>
          <c:x val="6.1592589432355155E-2"/>
          <c:y val="8.3346041965045942E-2"/>
          <c:w val="0.50899093318651378"/>
          <c:h val="0.83330791606990817"/>
        </c:manualLayout>
      </c:layout>
      <c:pie3DChart>
        <c:varyColors val="1"/>
        <c:ser>
          <c:idx val="0"/>
          <c:order val="0"/>
          <c:tx>
            <c:strRef>
              <c:f>Лист1!$B$1</c:f>
              <c:strCache>
                <c:ptCount val="1"/>
                <c:pt idx="0">
                  <c:v>Продажи</c:v>
                </c:pt>
              </c:strCache>
            </c:strRef>
          </c:tx>
          <c:spPr>
            <a:scene3d>
              <a:camera prst="orthographicFront"/>
              <a:lightRig rig="threePt" dir="t"/>
            </a:scene3d>
            <a:sp3d prstMaterial="flat"/>
          </c:spPr>
          <c:explosion val="7"/>
          <c:dPt>
            <c:idx val="11"/>
            <c:bubble3D val="0"/>
            <c:explosion val="0"/>
          </c:dPt>
          <c:dLbls>
            <c:dLbl>
              <c:idx val="0"/>
              <c:layout>
                <c:manualLayout>
                  <c:x val="-4.0901038594734221E-2"/>
                  <c:y val="2.5947394919511833E-2"/>
                </c:manualLayout>
              </c:layout>
              <c:showLegendKey val="0"/>
              <c:showVal val="1"/>
              <c:showCatName val="0"/>
              <c:showSerName val="0"/>
              <c:showPercent val="0"/>
              <c:showBubbleSize val="0"/>
            </c:dLbl>
            <c:dLbl>
              <c:idx val="2"/>
              <c:layout>
                <c:manualLayout>
                  <c:x val="-2.6372089170459124E-2"/>
                  <c:y val="-3.8818279300011551E-3"/>
                </c:manualLayout>
              </c:layout>
              <c:showLegendKey val="0"/>
              <c:showVal val="1"/>
              <c:showCatName val="0"/>
              <c:showSerName val="0"/>
              <c:showPercent val="0"/>
              <c:showBubbleSize val="0"/>
            </c:dLbl>
            <c:txPr>
              <a:bodyPr/>
              <a:lstStyle/>
              <a:p>
                <a:pPr>
                  <a:defRPr sz="800"/>
                </a:pPr>
                <a:endParaRPr lang="ru-RU"/>
              </a:p>
            </c:txPr>
            <c:showLegendKey val="0"/>
            <c:showVal val="1"/>
            <c:showCatName val="0"/>
            <c:showSerName val="0"/>
            <c:showPercent val="0"/>
            <c:showBubbleSize val="0"/>
            <c:showLeaderLines val="1"/>
          </c:dLbls>
          <c:cat>
            <c:strRef>
              <c:f>Лист1!$A$2:$A$12</c:f>
              <c:strCache>
                <c:ptCount val="11"/>
                <c:pt idx="0">
                  <c:v>Общегосударственные вопросы</c:v>
                </c:pt>
                <c:pt idx="1">
                  <c:v>Национальная оборона</c:v>
                </c:pt>
                <c:pt idx="2">
                  <c:v>Национальная безопасность и правоохранительная деятельность</c:v>
                </c:pt>
                <c:pt idx="3">
                  <c:v>Национальная экономика</c:v>
                </c:pt>
                <c:pt idx="4">
                  <c:v>Жилищно-коммунальное хозяйство</c:v>
                </c:pt>
                <c:pt idx="5">
                  <c:v>Образование</c:v>
                </c:pt>
                <c:pt idx="6">
                  <c:v>Культура</c:v>
                </c:pt>
                <c:pt idx="7">
                  <c:v>Социальная политика</c:v>
                </c:pt>
                <c:pt idx="8">
                  <c:v>Физическая культура и спорт</c:v>
                </c:pt>
                <c:pt idx="9">
                  <c:v>Средства массовой информации</c:v>
                </c:pt>
                <c:pt idx="10">
                  <c:v>Межбюджетные трансферты</c:v>
                </c:pt>
              </c:strCache>
            </c:strRef>
          </c:cat>
          <c:val>
            <c:numRef>
              <c:f>Лист1!$B$2:$B$12</c:f>
              <c:numCache>
                <c:formatCode>#,##0.0</c:formatCode>
                <c:ptCount val="11"/>
                <c:pt idx="0">
                  <c:v>111247.1</c:v>
                </c:pt>
                <c:pt idx="1">
                  <c:v>1735.3</c:v>
                </c:pt>
                <c:pt idx="2">
                  <c:v>7564.2</c:v>
                </c:pt>
                <c:pt idx="3">
                  <c:v>132105.29999999999</c:v>
                </c:pt>
                <c:pt idx="4">
                  <c:v>91649.7</c:v>
                </c:pt>
                <c:pt idx="5">
                  <c:v>1076125.2</c:v>
                </c:pt>
                <c:pt idx="6">
                  <c:v>92746.5</c:v>
                </c:pt>
                <c:pt idx="7">
                  <c:v>103968.9</c:v>
                </c:pt>
                <c:pt idx="8">
                  <c:v>46968.1</c:v>
                </c:pt>
                <c:pt idx="9">
                  <c:v>3329.5</c:v>
                </c:pt>
                <c:pt idx="10">
                  <c:v>60568</c:v>
                </c:pt>
              </c:numCache>
            </c:numRef>
          </c:val>
        </c:ser>
        <c:dLbls>
          <c:showLegendKey val="0"/>
          <c:showVal val="0"/>
          <c:showCatName val="0"/>
          <c:showSerName val="0"/>
          <c:showPercent val="0"/>
          <c:showBubbleSize val="0"/>
          <c:showLeaderLines val="1"/>
        </c:dLbls>
      </c:pie3DChart>
    </c:plotArea>
    <c:legend>
      <c:legendPos val="r"/>
      <c:layout>
        <c:manualLayout>
          <c:xMode val="edge"/>
          <c:yMode val="edge"/>
          <c:x val="0.61315579626876537"/>
          <c:y val="0.2375028389242857"/>
          <c:w val="0.36493690724354799"/>
          <c:h val="0.63107473839368666"/>
        </c:manualLayout>
      </c:layout>
      <c:overlay val="0"/>
      <c:txPr>
        <a:bodyPr/>
        <a:lstStyle/>
        <a:p>
          <a:pPr>
            <a:defRPr sz="900" baseline="0">
              <a:latin typeface="Times New Roman" panose="02020603050405020304" pitchFamily="18" charset="0"/>
              <a:cs typeface="Times New Roman" panose="02020603050405020304" pitchFamily="18" charset="0"/>
            </a:defRPr>
          </a:pPr>
          <a:endParaRPr lang="ru-RU"/>
        </a:p>
      </c:txPr>
    </c:legend>
    <c:plotVisOnly val="1"/>
    <c:dispBlanksAs val="gap"/>
    <c:showDLblsOverMax val="0"/>
  </c:chart>
  <c:txPr>
    <a:bodyPr/>
    <a:lstStyle/>
    <a:p>
      <a:pPr>
        <a:defRPr sz="1800"/>
      </a:pPr>
      <a:endParaRPr lang="ru-RU"/>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80"/>
      <c:depthPercent val="100"/>
      <c:rAngAx val="1"/>
    </c:view3D>
    <c:floor>
      <c:thickness val="0"/>
      <c:spPr>
        <a:noFill/>
        <a:ln w="6350">
          <a:noFill/>
        </a:ln>
      </c:spPr>
    </c:floor>
    <c:sideWall>
      <c:thickness val="0"/>
      <c:spPr>
        <a:noFill/>
        <a:ln w="25400">
          <a:noFill/>
        </a:ln>
      </c:spPr>
    </c:sideWall>
    <c:backWall>
      <c:thickness val="0"/>
      <c:spPr>
        <a:noFill/>
        <a:ln w="25400">
          <a:noFill/>
        </a:ln>
      </c:spPr>
    </c:backWall>
    <c:plotArea>
      <c:layout>
        <c:manualLayout>
          <c:layoutTarget val="inner"/>
          <c:xMode val="edge"/>
          <c:yMode val="edge"/>
          <c:x val="0"/>
          <c:y val="7.2526955479326125E-2"/>
          <c:w val="0.945565468874211"/>
          <c:h val="0.66990492979241345"/>
        </c:manualLayout>
      </c:layout>
      <c:bar3DChart>
        <c:barDir val="col"/>
        <c:grouping val="clustered"/>
        <c:varyColors val="0"/>
        <c:ser>
          <c:idx val="0"/>
          <c:order val="0"/>
          <c:tx>
            <c:strRef>
              <c:f>Лист1!$B$1</c:f>
              <c:strCache>
                <c:ptCount val="1"/>
                <c:pt idx="0">
                  <c:v>Столбец5</c:v>
                </c:pt>
              </c:strCache>
            </c:strRef>
          </c:tx>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c:spPr>
          <c:invertIfNegative val="0"/>
          <c:dLbls>
            <c:dLbl>
              <c:idx val="0"/>
              <c:layout>
                <c:manualLayout>
                  <c:x val="1.1899220033457171E-2"/>
                  <c:y val="0.25422922957113386"/>
                </c:manualLayout>
              </c:layout>
              <c:showLegendKey val="0"/>
              <c:showVal val="1"/>
              <c:showCatName val="0"/>
              <c:showSerName val="0"/>
              <c:showPercent val="0"/>
              <c:showBubbleSize val="0"/>
            </c:dLbl>
            <c:dLbl>
              <c:idx val="1"/>
              <c:layout>
                <c:manualLayout>
                  <c:x val="1.9424330431108961E-2"/>
                  <c:y val="0.43765816793565349"/>
                </c:manualLayout>
              </c:layout>
              <c:showLegendKey val="0"/>
              <c:showVal val="1"/>
              <c:showCatName val="0"/>
              <c:showSerName val="0"/>
              <c:showPercent val="0"/>
              <c:showBubbleSize val="0"/>
            </c:dLbl>
            <c:dLbl>
              <c:idx val="2"/>
              <c:layout>
                <c:manualLayout>
                  <c:x val="1.38744348352755E-2"/>
                  <c:y val="0.46244582219075941"/>
                </c:manualLayout>
              </c:layout>
              <c:tx>
                <c:rich>
                  <a:bodyPr/>
                  <a:lstStyle/>
                  <a:p>
                    <a:r>
                      <a:rPr lang="ru-RU" b="1" dirty="0" smtClean="0">
                        <a:solidFill>
                          <a:srgbClr val="7030A0"/>
                        </a:solidFill>
                        <a:latin typeface="Times New Roman" panose="02020603050405020304" pitchFamily="18" charset="0"/>
                        <a:cs typeface="Times New Roman" panose="02020603050405020304" pitchFamily="18" charset="0"/>
                      </a:rPr>
                      <a:t>166,88</a:t>
                    </a:r>
                    <a:endParaRPr lang="en-US" dirty="0"/>
                  </a:p>
                </c:rich>
              </c:tx>
              <c:showLegendKey val="0"/>
              <c:showVal val="0"/>
              <c:showCatName val="0"/>
              <c:showSerName val="0"/>
              <c:showPercent val="0"/>
              <c:showBubbleSize val="0"/>
            </c:dLbl>
            <c:dLbl>
              <c:idx val="3"/>
              <c:layout>
                <c:manualLayout>
                  <c:x val="2.4973982703495899E-2"/>
                  <c:y val="0.46244582219075941"/>
                </c:manualLayout>
              </c:layout>
              <c:showLegendKey val="0"/>
              <c:showVal val="1"/>
              <c:showCatName val="0"/>
              <c:showSerName val="0"/>
              <c:showPercent val="0"/>
              <c:showBubbleSize val="0"/>
            </c:dLbl>
            <c:dLbl>
              <c:idx val="4"/>
              <c:layout>
                <c:manualLayout>
                  <c:x val="2.61416201800268E-2"/>
                  <c:y val="0.46326725791475276"/>
                </c:manualLayout>
              </c:layout>
              <c:showLegendKey val="0"/>
              <c:showVal val="1"/>
              <c:showCatName val="0"/>
              <c:showSerName val="0"/>
              <c:showPercent val="0"/>
              <c:showBubbleSize val="0"/>
            </c:dLbl>
            <c:spPr>
              <a:noFill/>
              <a:ln w="25342">
                <a:noFill/>
              </a:ln>
            </c:spPr>
            <c:txPr>
              <a:bodyPr rot="0" spcFirstLastPara="1" vertOverflow="ellipsis" vert="horz" wrap="square" lIns="38100" tIns="19050" rIns="38100" bIns="19050" anchor="ctr" anchorCtr="1">
                <a:spAutoFit/>
              </a:bodyPr>
              <a:lstStyle/>
              <a:p>
                <a:pPr>
                  <a:defRPr sz="896" b="1" i="0" u="none" strike="noStrike" kern="1200" baseline="0">
                    <a:solidFill>
                      <a:srgbClr val="7030A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Лист1!$A$2:$A$6</c:f>
              <c:strCache>
                <c:ptCount val="5"/>
                <c:pt idx="0">
                  <c:v>2017 (отчет)</c:v>
                </c:pt>
                <c:pt idx="1">
                  <c:v>2018 (отчет)</c:v>
                </c:pt>
                <c:pt idx="2">
                  <c:v>2019 (план)</c:v>
                </c:pt>
                <c:pt idx="3">
                  <c:v>2020 (план)</c:v>
                </c:pt>
                <c:pt idx="4">
                  <c:v>2021 (план)</c:v>
                </c:pt>
              </c:strCache>
            </c:strRef>
          </c:cat>
          <c:val>
            <c:numRef>
              <c:f>Лист1!$B$2:$B$6</c:f>
              <c:numCache>
                <c:formatCode>General</c:formatCode>
                <c:ptCount val="5"/>
                <c:pt idx="0">
                  <c:v>135.18</c:v>
                </c:pt>
                <c:pt idx="1">
                  <c:v>167.19</c:v>
                </c:pt>
                <c:pt idx="2">
                  <c:v>166.88</c:v>
                </c:pt>
                <c:pt idx="3">
                  <c:v>170.39</c:v>
                </c:pt>
                <c:pt idx="4">
                  <c:v>171.99</c:v>
                </c:pt>
              </c:numCache>
            </c:numRef>
          </c:val>
        </c:ser>
        <c:dLbls>
          <c:showLegendKey val="0"/>
          <c:showVal val="0"/>
          <c:showCatName val="0"/>
          <c:showSerName val="0"/>
          <c:showPercent val="0"/>
          <c:showBubbleSize val="0"/>
        </c:dLbls>
        <c:gapWidth val="150"/>
        <c:shape val="box"/>
        <c:axId val="154974080"/>
        <c:axId val="154975616"/>
        <c:axId val="0"/>
      </c:bar3DChart>
      <c:catAx>
        <c:axId val="154974080"/>
        <c:scaling>
          <c:orientation val="minMax"/>
        </c:scaling>
        <c:delete val="0"/>
        <c:axPos val="b"/>
        <c:numFmt formatCode="General" sourceLinked="1"/>
        <c:majorTickMark val="none"/>
        <c:minorTickMark val="none"/>
        <c:tickLblPos val="nextTo"/>
        <c:spPr>
          <a:ln w="6336">
            <a:noFill/>
          </a:ln>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154975616"/>
        <c:crosses val="autoZero"/>
        <c:auto val="1"/>
        <c:lblAlgn val="ctr"/>
        <c:lblOffset val="100"/>
        <c:noMultiLvlLbl val="0"/>
      </c:catAx>
      <c:valAx>
        <c:axId val="154975616"/>
        <c:scaling>
          <c:orientation val="minMax"/>
          <c:max val="180"/>
          <c:min val="50"/>
        </c:scaling>
        <c:delete val="1"/>
        <c:axPos val="l"/>
        <c:majorGridlines>
          <c:spPr>
            <a:ln w="9481" cap="flat" cmpd="sng" algn="ctr">
              <a:solidFill>
                <a:schemeClr val="tx1">
                  <a:lumMod val="15000"/>
                  <a:lumOff val="85000"/>
                </a:schemeClr>
              </a:solidFill>
              <a:round/>
            </a:ln>
            <a:effectLst/>
          </c:spPr>
        </c:majorGridlines>
        <c:numFmt formatCode="General" sourceLinked="1"/>
        <c:majorTickMark val="out"/>
        <c:minorTickMark val="none"/>
        <c:tickLblPos val="nextTo"/>
        <c:crossAx val="154974080"/>
        <c:crosses val="autoZero"/>
        <c:crossBetween val="between"/>
      </c:valAx>
      <c:spPr>
        <a:noFill/>
        <a:ln>
          <a:noFill/>
        </a:ln>
        <a:effectLst/>
      </c:spPr>
    </c:plotArea>
    <c:plotVisOnly val="1"/>
    <c:dispBlanksAs val="gap"/>
    <c:showDLblsOverMax val="0"/>
  </c:chart>
  <c:spPr>
    <a:solidFill>
      <a:schemeClr val="accent4">
        <a:lumMod val="20000"/>
        <a:lumOff val="80000"/>
      </a:schemeClr>
    </a:solidFill>
    <a:ln>
      <a:noFill/>
    </a:ln>
  </c:spPr>
  <c:txPr>
    <a:bodyPr/>
    <a:lstStyle/>
    <a:p>
      <a:pPr>
        <a:defRPr/>
      </a:pPr>
      <a:endParaRPr lang="ru-RU"/>
    </a:p>
  </c:txPr>
  <c:externalData r:id="rId1">
    <c:autoUpdate val="0"/>
  </c:externalData>
  <c:userShapes r:id="rId2"/>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900" i="1">
                <a:latin typeface="Times New Roman" panose="02020603050405020304" pitchFamily="18" charset="0"/>
                <a:cs typeface="Times New Roman" panose="02020603050405020304" pitchFamily="18" charset="0"/>
              </a:defRPr>
            </a:pPr>
            <a:r>
              <a:rPr lang="ru-RU" sz="900" i="1" dirty="0">
                <a:latin typeface="Times New Roman" panose="02020603050405020304" pitchFamily="18" charset="0"/>
                <a:cs typeface="Times New Roman" panose="02020603050405020304" pitchFamily="18" charset="0"/>
              </a:rPr>
              <a:t>Расходы бюджета муниципального образования на содержание органов местного самоуправления в расчете на 1 жителя, </a:t>
            </a:r>
            <a:r>
              <a:rPr lang="ru-RU" sz="900" i="1" baseline="0" dirty="0" smtClean="0">
                <a:latin typeface="Times New Roman" panose="02020603050405020304" pitchFamily="18" charset="0"/>
                <a:cs typeface="Times New Roman" panose="02020603050405020304" pitchFamily="18" charset="0"/>
              </a:rPr>
              <a:t> в рублях</a:t>
            </a:r>
            <a:endParaRPr lang="ru-RU" sz="900" i="1" dirty="0">
              <a:latin typeface="Times New Roman" panose="02020603050405020304" pitchFamily="18" charset="0"/>
              <a:cs typeface="Times New Roman" panose="02020603050405020304" pitchFamily="18" charset="0"/>
            </a:endParaRPr>
          </a:p>
        </c:rich>
      </c:tx>
      <c:layout>
        <c:manualLayout>
          <c:xMode val="edge"/>
          <c:yMode val="edge"/>
          <c:x val="9.4078356133004318E-2"/>
          <c:y val="4.4692737430167594E-3"/>
        </c:manualLayout>
      </c:layout>
      <c:overlay val="0"/>
    </c:title>
    <c:autoTitleDeleted val="0"/>
    <c:view3D>
      <c:rotX val="15"/>
      <c:rotY val="20"/>
      <c:rAngAx val="0"/>
      <c:perspective val="30"/>
    </c:view3D>
    <c:floor>
      <c:thickness val="0"/>
    </c:floor>
    <c:sideWall>
      <c:thickness val="0"/>
      <c:spPr>
        <a:noFill/>
        <a:ln w="15611">
          <a:noFill/>
        </a:ln>
      </c:spPr>
    </c:sideWall>
    <c:backWall>
      <c:thickness val="0"/>
      <c:spPr>
        <a:noFill/>
        <a:ln w="15611">
          <a:noFill/>
        </a:ln>
      </c:spPr>
    </c:backWall>
    <c:plotArea>
      <c:layout>
        <c:manualLayout>
          <c:layoutTarget val="inner"/>
          <c:xMode val="edge"/>
          <c:yMode val="edge"/>
          <c:x val="0.11918186789151355"/>
          <c:y val="0.23230384610590346"/>
          <c:w val="0.88047553337048134"/>
          <c:h val="0.61674420996210622"/>
        </c:manualLayout>
      </c:layout>
      <c:bar3DChart>
        <c:barDir val="col"/>
        <c:grouping val="clustered"/>
        <c:varyColors val="0"/>
        <c:ser>
          <c:idx val="0"/>
          <c:order val="0"/>
          <c:tx>
            <c:strRef>
              <c:f>Лист1!$B$1</c:f>
              <c:strCache>
                <c:ptCount val="1"/>
                <c:pt idx="0">
                  <c:v>Расходы бюджета муниципального образования на содержание органов местного самоуправления в расчете на 1 жителя, ру</c:v>
                </c:pt>
              </c:strCache>
            </c:strRef>
          </c:tx>
          <c:spPr>
            <a:solidFill>
              <a:schemeClr val="accent6">
                <a:lumMod val="60000"/>
                <a:lumOff val="40000"/>
              </a:schemeClr>
            </a:solidFill>
            <a:ln>
              <a:solidFill>
                <a:schemeClr val="tx1"/>
              </a:solidFill>
            </a:ln>
          </c:spPr>
          <c:invertIfNegative val="0"/>
          <c:dLbls>
            <c:dLbl>
              <c:idx val="0"/>
              <c:layout>
                <c:manualLayout>
                  <c:x val="-2.8158577250833643E-2"/>
                  <c:y val="-1.6822503334680546E-2"/>
                </c:manualLayout>
              </c:layout>
              <c:showLegendKey val="0"/>
              <c:showVal val="1"/>
              <c:showCatName val="0"/>
              <c:showSerName val="0"/>
              <c:showPercent val="0"/>
              <c:showBubbleSize val="0"/>
            </c:dLbl>
            <c:dLbl>
              <c:idx val="1"/>
              <c:layout>
                <c:manualLayout>
                  <c:x val="-2.6483926807712006E-2"/>
                  <c:y val="-7.3667028449830359E-3"/>
                </c:manualLayout>
              </c:layout>
              <c:showLegendKey val="0"/>
              <c:showVal val="1"/>
              <c:showCatName val="0"/>
              <c:showSerName val="0"/>
              <c:showPercent val="0"/>
              <c:showBubbleSize val="0"/>
            </c:dLbl>
            <c:dLbl>
              <c:idx val="2"/>
              <c:layout>
                <c:manualLayout>
                  <c:x val="-2.667654686921082E-2"/>
                  <c:y val="-2.7717082591549206E-2"/>
                </c:manualLayout>
              </c:layout>
              <c:showLegendKey val="0"/>
              <c:showVal val="1"/>
              <c:showCatName val="0"/>
              <c:showSerName val="0"/>
              <c:showPercent val="0"/>
              <c:showBubbleSize val="0"/>
            </c:dLbl>
            <c:dLbl>
              <c:idx val="3"/>
              <c:layout>
                <c:manualLayout>
                  <c:x val="-1.9266394961096701E-2"/>
                  <c:y val="0"/>
                </c:manualLayout>
              </c:layout>
              <c:showLegendKey val="0"/>
              <c:showVal val="1"/>
              <c:showCatName val="0"/>
              <c:showSerName val="0"/>
              <c:showPercent val="0"/>
              <c:showBubbleSize val="0"/>
            </c:dLbl>
            <c:dLbl>
              <c:idx val="4"/>
              <c:layout>
                <c:manualLayout>
                  <c:x val="-2.7243655604064096E-2"/>
                  <c:y val="-3.3917171596318359E-2"/>
                </c:manualLayout>
              </c:layout>
              <c:showLegendKey val="0"/>
              <c:showVal val="1"/>
              <c:showCatName val="0"/>
              <c:showSerName val="0"/>
              <c:showPercent val="0"/>
              <c:showBubbleSize val="0"/>
            </c:dLbl>
            <c:spPr>
              <a:noFill/>
              <a:ln w="15579">
                <a:noFill/>
              </a:ln>
            </c:spPr>
            <c:txPr>
              <a:bodyPr/>
              <a:lstStyle/>
              <a:p>
                <a:pPr>
                  <a:defRPr sz="800" b="1">
                    <a:solidFill>
                      <a:schemeClr val="bg2">
                        <a:lumMod val="50000"/>
                      </a:schemeClr>
                    </a:solidFill>
                  </a:defRPr>
                </a:pPr>
                <a:endParaRPr lang="ru-RU"/>
              </a:p>
            </c:txPr>
            <c:showLegendKey val="0"/>
            <c:showVal val="1"/>
            <c:showCatName val="0"/>
            <c:showSerName val="0"/>
            <c:showPercent val="0"/>
            <c:showBubbleSize val="0"/>
            <c:showLeaderLines val="0"/>
          </c:dLbls>
          <c:cat>
            <c:strRef>
              <c:f>Лист1!$A$2:$A$4</c:f>
              <c:strCache>
                <c:ptCount val="3"/>
                <c:pt idx="0">
                  <c:v>2017 год</c:v>
                </c:pt>
                <c:pt idx="1">
                  <c:v>2018 год</c:v>
                </c:pt>
                <c:pt idx="2">
                  <c:v>2019 год (оценка)</c:v>
                </c:pt>
              </c:strCache>
            </c:strRef>
          </c:cat>
          <c:val>
            <c:numRef>
              <c:f>Лист1!$B$2:$B$4</c:f>
              <c:numCache>
                <c:formatCode>#,##0.00</c:formatCode>
                <c:ptCount val="3"/>
                <c:pt idx="0">
                  <c:v>1052.1600000000001</c:v>
                </c:pt>
                <c:pt idx="1">
                  <c:v>1360</c:v>
                </c:pt>
                <c:pt idx="2">
                  <c:v>1392.91</c:v>
                </c:pt>
              </c:numCache>
            </c:numRef>
          </c:val>
        </c:ser>
        <c:dLbls>
          <c:showLegendKey val="0"/>
          <c:showVal val="0"/>
          <c:showCatName val="0"/>
          <c:showSerName val="0"/>
          <c:showPercent val="0"/>
          <c:showBubbleSize val="0"/>
        </c:dLbls>
        <c:gapWidth val="150"/>
        <c:shape val="cylinder"/>
        <c:axId val="3060480"/>
        <c:axId val="3062016"/>
        <c:axId val="0"/>
      </c:bar3DChart>
      <c:catAx>
        <c:axId val="3060480"/>
        <c:scaling>
          <c:orientation val="minMax"/>
        </c:scaling>
        <c:delete val="0"/>
        <c:axPos val="b"/>
        <c:numFmt formatCode="General" sourceLinked="1"/>
        <c:majorTickMark val="out"/>
        <c:minorTickMark val="none"/>
        <c:tickLblPos val="nextTo"/>
        <c:txPr>
          <a:bodyPr/>
          <a:lstStyle/>
          <a:p>
            <a:pPr>
              <a:defRPr sz="800">
                <a:latin typeface="Times New Roman" panose="02020603050405020304" pitchFamily="18" charset="0"/>
                <a:cs typeface="Times New Roman" panose="02020603050405020304" pitchFamily="18" charset="0"/>
              </a:defRPr>
            </a:pPr>
            <a:endParaRPr lang="ru-RU"/>
          </a:p>
        </c:txPr>
        <c:crossAx val="3062016"/>
        <c:crosses val="autoZero"/>
        <c:auto val="1"/>
        <c:lblAlgn val="ctr"/>
        <c:lblOffset val="100"/>
        <c:noMultiLvlLbl val="0"/>
      </c:catAx>
      <c:valAx>
        <c:axId val="3062016"/>
        <c:scaling>
          <c:orientation val="minMax"/>
        </c:scaling>
        <c:delete val="0"/>
        <c:axPos val="l"/>
        <c:numFmt formatCode="#,##0.00" sourceLinked="1"/>
        <c:majorTickMark val="out"/>
        <c:minorTickMark val="none"/>
        <c:tickLblPos val="nextTo"/>
        <c:txPr>
          <a:bodyPr/>
          <a:lstStyle/>
          <a:p>
            <a:pPr>
              <a:defRPr sz="675"/>
            </a:pPr>
            <a:endParaRPr lang="ru-RU"/>
          </a:p>
        </c:txPr>
        <c:crossAx val="3060480"/>
        <c:crosses val="autoZero"/>
        <c:crossBetween val="between"/>
      </c:valAx>
      <c:spPr>
        <a:solidFill>
          <a:schemeClr val="bg1">
            <a:lumMod val="95000"/>
          </a:schemeClr>
        </a:solidFill>
      </c:spPr>
    </c:plotArea>
    <c:plotVisOnly val="1"/>
    <c:dispBlanksAs val="gap"/>
    <c:showDLblsOverMax val="0"/>
  </c:chart>
  <c:spPr>
    <a:ln w="0">
      <a:solidFill>
        <a:schemeClr val="bg1"/>
      </a:solidFill>
    </a:ln>
  </c:spPr>
  <c:txPr>
    <a:bodyPr/>
    <a:lstStyle/>
    <a:p>
      <a:pPr>
        <a:defRPr sz="1101"/>
      </a:pPr>
      <a:endParaRPr lang="ru-RU"/>
    </a:p>
  </c:txPr>
  <c:externalData r:id="rId1">
    <c:autoUpdate val="0"/>
  </c:externalData>
  <c:userShapes r:id="rId2"/>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80"/>
      <c:depthPercent val="100"/>
      <c:rAngAx val="1"/>
    </c:view3D>
    <c:floor>
      <c:thickness val="0"/>
      <c:spPr>
        <a:noFill/>
        <a:ln w="6350">
          <a:noFill/>
        </a:ln>
      </c:spPr>
    </c:floor>
    <c:sideWall>
      <c:thickness val="0"/>
      <c:spPr>
        <a:noFill/>
        <a:ln w="25400">
          <a:noFill/>
        </a:ln>
      </c:spPr>
    </c:sideWall>
    <c:backWall>
      <c:thickness val="0"/>
      <c:spPr>
        <a:noFill/>
        <a:ln w="25400">
          <a:noFill/>
        </a:ln>
      </c:spPr>
    </c:backWall>
    <c:plotArea>
      <c:layout>
        <c:manualLayout>
          <c:layoutTarget val="inner"/>
          <c:xMode val="edge"/>
          <c:yMode val="edge"/>
          <c:x val="0"/>
          <c:y val="7.2526955479326125E-2"/>
          <c:w val="0.945565468874211"/>
          <c:h val="0.66990492979241345"/>
        </c:manualLayout>
      </c:layout>
      <c:bar3DChart>
        <c:barDir val="col"/>
        <c:grouping val="clustered"/>
        <c:varyColors val="0"/>
        <c:ser>
          <c:idx val="0"/>
          <c:order val="0"/>
          <c:tx>
            <c:strRef>
              <c:f>Лист1!$B$1</c:f>
              <c:strCache>
                <c:ptCount val="1"/>
                <c:pt idx="0">
                  <c:v>Столбец5</c:v>
                </c:pt>
              </c:strCache>
            </c:strRef>
          </c:tx>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c:spPr>
          <c:invertIfNegative val="0"/>
          <c:dLbls>
            <c:dLbl>
              <c:idx val="0"/>
              <c:layout>
                <c:manualLayout>
                  <c:x val="5.934888675662906E-3"/>
                  <c:y val="0.34364631987441208"/>
                </c:manualLayout>
              </c:layout>
              <c:tx>
                <c:rich>
                  <a:bodyPr/>
                  <a:lstStyle/>
                  <a:p>
                    <a:r>
                      <a:rPr lang="ru-RU" dirty="0" smtClean="0"/>
                      <a:t>1,57</a:t>
                    </a:r>
                    <a:endParaRPr lang="en-US" dirty="0"/>
                  </a:p>
                </c:rich>
              </c:tx>
              <c:showLegendKey val="0"/>
              <c:showVal val="1"/>
              <c:showCatName val="0"/>
              <c:showSerName val="0"/>
              <c:showPercent val="0"/>
              <c:showBubbleSize val="0"/>
            </c:dLbl>
            <c:dLbl>
              <c:idx val="1"/>
              <c:layout>
                <c:manualLayout>
                  <c:x val="1.634380393644486E-2"/>
                  <c:y val="0.41577452968832529"/>
                </c:manualLayout>
              </c:layout>
              <c:tx>
                <c:rich>
                  <a:bodyPr/>
                  <a:lstStyle/>
                  <a:p>
                    <a:r>
                      <a:rPr lang="ru-RU" dirty="0" smtClean="0"/>
                      <a:t>1,74</a:t>
                    </a:r>
                    <a:endParaRPr lang="en-US" dirty="0"/>
                  </a:p>
                </c:rich>
              </c:tx>
              <c:showLegendKey val="0"/>
              <c:showVal val="1"/>
              <c:showCatName val="0"/>
              <c:showSerName val="0"/>
              <c:showPercent val="0"/>
              <c:showBubbleSize val="0"/>
            </c:dLbl>
            <c:dLbl>
              <c:idx val="2"/>
              <c:layout>
                <c:manualLayout>
                  <c:x val="-7.6880202032157882E-3"/>
                  <c:y val="0.46668856014520521"/>
                </c:manualLayout>
              </c:layout>
              <c:tx>
                <c:rich>
                  <a:bodyPr/>
                  <a:lstStyle/>
                  <a:p>
                    <a:r>
                      <a:rPr lang="ru-RU" b="1" dirty="0" smtClean="0">
                        <a:solidFill>
                          <a:srgbClr val="7030A0"/>
                        </a:solidFill>
                        <a:latin typeface="Times New Roman" panose="02020603050405020304" pitchFamily="18" charset="0"/>
                        <a:cs typeface="Times New Roman" panose="02020603050405020304" pitchFamily="18" charset="0"/>
                      </a:rPr>
                      <a:t>1,85</a:t>
                    </a:r>
                    <a:endParaRPr lang="en-US" dirty="0"/>
                  </a:p>
                </c:rich>
              </c:tx>
              <c:showLegendKey val="0"/>
              <c:showVal val="0"/>
              <c:showCatName val="0"/>
              <c:showSerName val="0"/>
              <c:showPercent val="0"/>
              <c:showBubbleSize val="0"/>
            </c:dLbl>
            <c:dLbl>
              <c:idx val="3"/>
              <c:layout>
                <c:manualLayout>
                  <c:x val="3.3107699710980697E-4"/>
                  <c:y val="0.47093139601661188"/>
                </c:manualLayout>
              </c:layout>
              <c:tx>
                <c:rich>
                  <a:bodyPr/>
                  <a:lstStyle/>
                  <a:p>
                    <a:r>
                      <a:rPr lang="ru-RU" dirty="0" smtClean="0"/>
                      <a:t>1,88</a:t>
                    </a:r>
                    <a:endParaRPr lang="en-US" dirty="0"/>
                  </a:p>
                </c:rich>
              </c:tx>
              <c:showLegendKey val="0"/>
              <c:showVal val="1"/>
              <c:showCatName val="0"/>
              <c:showSerName val="0"/>
              <c:showPercent val="0"/>
              <c:showBubbleSize val="0"/>
            </c:dLbl>
            <c:dLbl>
              <c:idx val="4"/>
              <c:layout>
                <c:manualLayout>
                  <c:x val="1.4986994616421226E-3"/>
                  <c:y val="0.47599573845556103"/>
                </c:manualLayout>
              </c:layout>
              <c:tx>
                <c:rich>
                  <a:bodyPr/>
                  <a:lstStyle/>
                  <a:p>
                    <a:r>
                      <a:rPr lang="ru-RU" dirty="0" smtClean="0"/>
                      <a:t>1,95</a:t>
                    </a:r>
                    <a:endParaRPr lang="en-US" dirty="0"/>
                  </a:p>
                </c:rich>
              </c:tx>
              <c:showLegendKey val="0"/>
              <c:showVal val="1"/>
              <c:showCatName val="0"/>
              <c:showSerName val="0"/>
              <c:showPercent val="0"/>
              <c:showBubbleSize val="0"/>
            </c:dLbl>
            <c:spPr>
              <a:noFill/>
              <a:ln w="25342">
                <a:noFill/>
              </a:ln>
            </c:spPr>
            <c:txPr>
              <a:bodyPr rot="0" spcFirstLastPara="1" vertOverflow="ellipsis" vert="horz" wrap="square" lIns="38100" tIns="19050" rIns="38100" bIns="19050" anchor="ctr" anchorCtr="1">
                <a:spAutoFit/>
              </a:bodyPr>
              <a:lstStyle/>
              <a:p>
                <a:pPr>
                  <a:defRPr sz="896" b="1" i="0" u="none" strike="noStrike" kern="1200" baseline="0">
                    <a:solidFill>
                      <a:srgbClr val="7030A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Лист1!$A$2:$A$6</c:f>
              <c:strCache>
                <c:ptCount val="5"/>
                <c:pt idx="0">
                  <c:v>2017 (отчет)</c:v>
                </c:pt>
                <c:pt idx="1">
                  <c:v>2018 (отчет)</c:v>
                </c:pt>
                <c:pt idx="2">
                  <c:v>2019 (план)</c:v>
                </c:pt>
                <c:pt idx="3">
                  <c:v>2020 (план)</c:v>
                </c:pt>
                <c:pt idx="4">
                  <c:v>2021 (план)</c:v>
                </c:pt>
              </c:strCache>
            </c:strRef>
          </c:cat>
          <c:val>
            <c:numRef>
              <c:f>Лист1!$B$2:$B$6</c:f>
              <c:numCache>
                <c:formatCode>General</c:formatCode>
                <c:ptCount val="5"/>
                <c:pt idx="0">
                  <c:v>1.57</c:v>
                </c:pt>
                <c:pt idx="1">
                  <c:v>1.74</c:v>
                </c:pt>
                <c:pt idx="2">
                  <c:v>1.85</c:v>
                </c:pt>
                <c:pt idx="3">
                  <c:v>1.88</c:v>
                </c:pt>
                <c:pt idx="4">
                  <c:v>1.95</c:v>
                </c:pt>
              </c:numCache>
            </c:numRef>
          </c:val>
        </c:ser>
        <c:dLbls>
          <c:showLegendKey val="0"/>
          <c:showVal val="0"/>
          <c:showCatName val="0"/>
          <c:showSerName val="0"/>
          <c:showPercent val="0"/>
          <c:showBubbleSize val="0"/>
        </c:dLbls>
        <c:gapWidth val="150"/>
        <c:shape val="box"/>
        <c:axId val="155178496"/>
        <c:axId val="155180032"/>
        <c:axId val="0"/>
      </c:bar3DChart>
      <c:catAx>
        <c:axId val="155178496"/>
        <c:scaling>
          <c:orientation val="minMax"/>
        </c:scaling>
        <c:delete val="0"/>
        <c:axPos val="b"/>
        <c:numFmt formatCode="General" sourceLinked="1"/>
        <c:majorTickMark val="none"/>
        <c:minorTickMark val="none"/>
        <c:tickLblPos val="nextTo"/>
        <c:spPr>
          <a:ln w="6336">
            <a:noFill/>
          </a:ln>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155180032"/>
        <c:crosses val="autoZero"/>
        <c:auto val="1"/>
        <c:lblAlgn val="ctr"/>
        <c:lblOffset val="100"/>
        <c:noMultiLvlLbl val="0"/>
      </c:catAx>
      <c:valAx>
        <c:axId val="155180032"/>
        <c:scaling>
          <c:orientation val="minMax"/>
          <c:max val="2"/>
          <c:min val="0.5"/>
        </c:scaling>
        <c:delete val="1"/>
        <c:axPos val="l"/>
        <c:majorGridlines>
          <c:spPr>
            <a:ln w="9481" cap="flat" cmpd="sng" algn="ctr">
              <a:solidFill>
                <a:schemeClr val="tx1">
                  <a:lumMod val="15000"/>
                  <a:lumOff val="85000"/>
                </a:schemeClr>
              </a:solidFill>
              <a:round/>
            </a:ln>
            <a:effectLst/>
          </c:spPr>
        </c:majorGridlines>
        <c:numFmt formatCode="General" sourceLinked="1"/>
        <c:majorTickMark val="out"/>
        <c:minorTickMark val="none"/>
        <c:tickLblPos val="nextTo"/>
        <c:crossAx val="155178496"/>
        <c:crosses val="autoZero"/>
        <c:crossBetween val="between"/>
      </c:valAx>
      <c:spPr>
        <a:noFill/>
        <a:ln>
          <a:noFill/>
        </a:ln>
        <a:effectLst/>
      </c:spPr>
    </c:plotArea>
    <c:plotVisOnly val="1"/>
    <c:dispBlanksAs val="gap"/>
    <c:showDLblsOverMax val="0"/>
  </c:chart>
  <c:spPr>
    <a:solidFill>
      <a:schemeClr val="accent4">
        <a:lumMod val="20000"/>
        <a:lumOff val="80000"/>
      </a:schemeClr>
    </a:solidFill>
    <a:ln>
      <a:noFill/>
    </a:ln>
  </c:spPr>
  <c:txPr>
    <a:bodyPr/>
    <a:lstStyle/>
    <a:p>
      <a:pPr>
        <a:defRPr/>
      </a:pPr>
      <a:endParaRPr lang="ru-RU"/>
    </a:p>
  </c:txPr>
  <c:externalData r:id="rId1">
    <c:autoUpdate val="0"/>
  </c:externalData>
  <c:userShapes r:id="rId2"/>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80"/>
      <c:depthPercent val="100"/>
      <c:rAngAx val="1"/>
    </c:view3D>
    <c:floor>
      <c:thickness val="0"/>
      <c:spPr>
        <a:noFill/>
        <a:ln w="6350">
          <a:noFill/>
        </a:ln>
      </c:spPr>
    </c:floor>
    <c:sideWall>
      <c:thickness val="0"/>
      <c:spPr>
        <a:noFill/>
        <a:ln w="25400">
          <a:noFill/>
        </a:ln>
      </c:spPr>
    </c:sideWall>
    <c:backWall>
      <c:thickness val="0"/>
      <c:spPr>
        <a:noFill/>
        <a:ln w="25400">
          <a:noFill/>
        </a:ln>
      </c:spPr>
    </c:backWall>
    <c:plotArea>
      <c:layout>
        <c:manualLayout>
          <c:layoutTarget val="inner"/>
          <c:xMode val="edge"/>
          <c:yMode val="edge"/>
          <c:x val="0"/>
          <c:y val="7.2526955479326125E-2"/>
          <c:w val="0.945565468874211"/>
          <c:h val="0.66990492979241345"/>
        </c:manualLayout>
      </c:layout>
      <c:bar3DChart>
        <c:barDir val="col"/>
        <c:grouping val="clustered"/>
        <c:varyColors val="0"/>
        <c:ser>
          <c:idx val="0"/>
          <c:order val="0"/>
          <c:tx>
            <c:strRef>
              <c:f>Лист1!$B$1</c:f>
              <c:strCache>
                <c:ptCount val="1"/>
                <c:pt idx="0">
                  <c:v>Столбец5</c:v>
                </c:pt>
              </c:strCache>
            </c:strRef>
          </c:tx>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c:spPr>
          <c:invertIfNegative val="0"/>
          <c:dLbls>
            <c:dLbl>
              <c:idx val="0"/>
              <c:layout>
                <c:manualLayout>
                  <c:x val="-2.2581149033643245E-4"/>
                  <c:y val="0.21211840786080557"/>
                </c:manualLayout>
              </c:layout>
              <c:tx>
                <c:rich>
                  <a:bodyPr/>
                  <a:lstStyle/>
                  <a:p>
                    <a:r>
                      <a:rPr lang="ru-RU" dirty="0" smtClean="0"/>
                      <a:t>14,01</a:t>
                    </a:r>
                    <a:endParaRPr lang="en-US" dirty="0"/>
                  </a:p>
                </c:rich>
              </c:tx>
              <c:showLegendKey val="0"/>
              <c:showVal val="1"/>
              <c:showCatName val="0"/>
              <c:showSerName val="0"/>
              <c:showPercent val="0"/>
              <c:showBubbleSize val="0"/>
            </c:dLbl>
            <c:dLbl>
              <c:idx val="1"/>
              <c:layout>
                <c:manualLayout>
                  <c:x val="1.0183103770445521E-2"/>
                  <c:y val="0.39031751445988538"/>
                </c:manualLayout>
              </c:layout>
              <c:tx>
                <c:rich>
                  <a:bodyPr/>
                  <a:lstStyle/>
                  <a:p>
                    <a:r>
                      <a:rPr lang="ru-RU" dirty="0" smtClean="0"/>
                      <a:t>21,47</a:t>
                    </a:r>
                    <a:endParaRPr lang="en-US" dirty="0"/>
                  </a:p>
                </c:rich>
              </c:tx>
              <c:showLegendKey val="0"/>
              <c:showVal val="1"/>
              <c:showCatName val="0"/>
              <c:showSerName val="0"/>
              <c:showPercent val="0"/>
              <c:showBubbleSize val="0"/>
            </c:dLbl>
            <c:dLbl>
              <c:idx val="2"/>
              <c:layout>
                <c:manualLayout>
                  <c:x val="4.6333801287829447E-3"/>
                  <c:y val="0.25878960244627891"/>
                </c:manualLayout>
              </c:layout>
              <c:tx>
                <c:rich>
                  <a:bodyPr/>
                  <a:lstStyle/>
                  <a:p>
                    <a:r>
                      <a:rPr lang="ru-RU" b="1" dirty="0" smtClean="0">
                        <a:solidFill>
                          <a:srgbClr val="7030A0"/>
                        </a:solidFill>
                        <a:latin typeface="Times New Roman" panose="02020603050405020304" pitchFamily="18" charset="0"/>
                        <a:cs typeface="Times New Roman" panose="02020603050405020304" pitchFamily="18" charset="0"/>
                      </a:rPr>
                      <a:t>16,64</a:t>
                    </a:r>
                    <a:endParaRPr lang="en-US" dirty="0"/>
                  </a:p>
                </c:rich>
              </c:tx>
              <c:showLegendKey val="0"/>
              <c:showVal val="0"/>
              <c:showCatName val="0"/>
              <c:showSerName val="0"/>
              <c:showPercent val="0"/>
              <c:showBubbleSize val="0"/>
            </c:dLbl>
            <c:dLbl>
              <c:idx val="3"/>
              <c:layout>
                <c:manualLayout>
                  <c:x val="6.4917771631091449E-3"/>
                  <c:y val="0.28848945354612548"/>
                </c:manualLayout>
              </c:layout>
              <c:tx>
                <c:rich>
                  <a:bodyPr/>
                  <a:lstStyle/>
                  <a:p>
                    <a:r>
                      <a:rPr lang="ru-RU" dirty="0" smtClean="0"/>
                      <a:t>17,4</a:t>
                    </a:r>
                    <a:endParaRPr lang="en-US" dirty="0"/>
                  </a:p>
                </c:rich>
              </c:tx>
              <c:showLegendKey val="0"/>
              <c:showVal val="1"/>
              <c:showCatName val="0"/>
              <c:showSerName val="0"/>
              <c:showPercent val="0"/>
              <c:showBubbleSize val="0"/>
            </c:dLbl>
            <c:dLbl>
              <c:idx val="4"/>
              <c:layout>
                <c:manualLayout>
                  <c:x val="1.690044987664047E-2"/>
                  <c:y val="0.29355379598507458"/>
                </c:manualLayout>
              </c:layout>
              <c:tx>
                <c:rich>
                  <a:bodyPr/>
                  <a:lstStyle/>
                  <a:p>
                    <a:r>
                      <a:rPr lang="ru-RU" dirty="0" smtClean="0"/>
                      <a:t>18,18</a:t>
                    </a:r>
                    <a:endParaRPr lang="en-US" dirty="0"/>
                  </a:p>
                </c:rich>
              </c:tx>
              <c:showLegendKey val="0"/>
              <c:showVal val="1"/>
              <c:showCatName val="0"/>
              <c:showSerName val="0"/>
              <c:showPercent val="0"/>
              <c:showBubbleSize val="0"/>
            </c:dLbl>
            <c:spPr>
              <a:noFill/>
              <a:ln w="25342">
                <a:noFill/>
              </a:ln>
            </c:spPr>
            <c:txPr>
              <a:bodyPr rot="0" spcFirstLastPara="1" vertOverflow="ellipsis" vert="horz" wrap="square" lIns="38100" tIns="19050" rIns="38100" bIns="19050" anchor="ctr" anchorCtr="1">
                <a:spAutoFit/>
              </a:bodyPr>
              <a:lstStyle/>
              <a:p>
                <a:pPr>
                  <a:defRPr sz="896" b="1" i="0" u="none" strike="noStrike" kern="1200" baseline="0">
                    <a:solidFill>
                      <a:srgbClr val="7030A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Лист1!$A$2:$A$6</c:f>
              <c:strCache>
                <c:ptCount val="5"/>
                <c:pt idx="0">
                  <c:v>2017 (отчет)</c:v>
                </c:pt>
                <c:pt idx="1">
                  <c:v>2018 (отчет)</c:v>
                </c:pt>
                <c:pt idx="2">
                  <c:v>2019 (план)</c:v>
                </c:pt>
                <c:pt idx="3">
                  <c:v>2020 (план)</c:v>
                </c:pt>
                <c:pt idx="4">
                  <c:v>2021 (план)</c:v>
                </c:pt>
              </c:strCache>
            </c:strRef>
          </c:cat>
          <c:val>
            <c:numRef>
              <c:f>Лист1!$B$2:$B$6</c:f>
              <c:numCache>
                <c:formatCode>General</c:formatCode>
                <c:ptCount val="5"/>
                <c:pt idx="0">
                  <c:v>14.01</c:v>
                </c:pt>
                <c:pt idx="1">
                  <c:v>21.47</c:v>
                </c:pt>
                <c:pt idx="2">
                  <c:v>16.64</c:v>
                </c:pt>
                <c:pt idx="3">
                  <c:v>17.399999999999999</c:v>
                </c:pt>
                <c:pt idx="4">
                  <c:v>18.18</c:v>
                </c:pt>
              </c:numCache>
            </c:numRef>
          </c:val>
        </c:ser>
        <c:dLbls>
          <c:showLegendKey val="0"/>
          <c:showVal val="0"/>
          <c:showCatName val="0"/>
          <c:showSerName val="0"/>
          <c:showPercent val="0"/>
          <c:showBubbleSize val="0"/>
        </c:dLbls>
        <c:gapWidth val="150"/>
        <c:shape val="box"/>
        <c:axId val="156077056"/>
        <c:axId val="156111616"/>
        <c:axId val="0"/>
      </c:bar3DChart>
      <c:catAx>
        <c:axId val="156077056"/>
        <c:scaling>
          <c:orientation val="minMax"/>
        </c:scaling>
        <c:delete val="0"/>
        <c:axPos val="b"/>
        <c:numFmt formatCode="General" sourceLinked="1"/>
        <c:majorTickMark val="none"/>
        <c:minorTickMark val="none"/>
        <c:tickLblPos val="nextTo"/>
        <c:spPr>
          <a:ln w="6336">
            <a:noFill/>
          </a:ln>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156111616"/>
        <c:crosses val="autoZero"/>
        <c:auto val="1"/>
        <c:lblAlgn val="ctr"/>
        <c:lblOffset val="100"/>
        <c:tickLblSkip val="1"/>
        <c:noMultiLvlLbl val="0"/>
      </c:catAx>
      <c:valAx>
        <c:axId val="156111616"/>
        <c:scaling>
          <c:orientation val="minMax"/>
          <c:max val="20"/>
          <c:min val="8"/>
        </c:scaling>
        <c:delete val="1"/>
        <c:axPos val="l"/>
        <c:majorGridlines>
          <c:spPr>
            <a:ln w="9481" cap="flat" cmpd="sng" algn="ctr">
              <a:solidFill>
                <a:schemeClr val="tx1">
                  <a:lumMod val="15000"/>
                  <a:lumOff val="85000"/>
                </a:schemeClr>
              </a:solidFill>
              <a:round/>
            </a:ln>
            <a:effectLst/>
          </c:spPr>
        </c:majorGridlines>
        <c:numFmt formatCode="General" sourceLinked="1"/>
        <c:majorTickMark val="out"/>
        <c:minorTickMark val="none"/>
        <c:tickLblPos val="nextTo"/>
        <c:crossAx val="156077056"/>
        <c:crosses val="autoZero"/>
        <c:crossBetween val="between"/>
      </c:valAx>
      <c:spPr>
        <a:noFill/>
        <a:ln>
          <a:noFill/>
        </a:ln>
        <a:effectLst/>
      </c:spPr>
    </c:plotArea>
    <c:plotVisOnly val="1"/>
    <c:dispBlanksAs val="gap"/>
    <c:showDLblsOverMax val="0"/>
  </c:chart>
  <c:spPr>
    <a:solidFill>
      <a:schemeClr val="accent4">
        <a:lumMod val="20000"/>
        <a:lumOff val="80000"/>
      </a:schemeClr>
    </a:solidFill>
    <a:ln>
      <a:noFill/>
    </a:ln>
  </c:spPr>
  <c:txPr>
    <a:bodyPr/>
    <a:lstStyle/>
    <a:p>
      <a:pPr>
        <a:defRPr/>
      </a:pPr>
      <a:endParaRPr lang="ru-RU"/>
    </a:p>
  </c:txPr>
  <c:externalData r:id="rId1">
    <c:autoUpdate val="0"/>
  </c:externalData>
  <c:userShapes r:id="rId2"/>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80"/>
      <c:depthPercent val="100"/>
      <c:rAngAx val="1"/>
    </c:view3D>
    <c:floor>
      <c:thickness val="0"/>
      <c:spPr>
        <a:noFill/>
        <a:ln w="6350">
          <a:noFill/>
        </a:ln>
      </c:spPr>
    </c:floor>
    <c:sideWall>
      <c:thickness val="0"/>
      <c:spPr>
        <a:noFill/>
        <a:ln w="25400">
          <a:noFill/>
        </a:ln>
      </c:spPr>
    </c:sideWall>
    <c:backWall>
      <c:thickness val="0"/>
      <c:spPr>
        <a:noFill/>
        <a:ln w="25400">
          <a:noFill/>
        </a:ln>
      </c:spPr>
    </c:backWall>
    <c:plotArea>
      <c:layout>
        <c:manualLayout>
          <c:layoutTarget val="inner"/>
          <c:xMode val="edge"/>
          <c:yMode val="edge"/>
          <c:x val="0"/>
          <c:y val="7.2526955479326125E-2"/>
          <c:w val="0.945565468874211"/>
          <c:h val="0.65011352816230861"/>
        </c:manualLayout>
      </c:layout>
      <c:bar3DChart>
        <c:barDir val="col"/>
        <c:grouping val="clustered"/>
        <c:varyColors val="0"/>
        <c:ser>
          <c:idx val="0"/>
          <c:order val="0"/>
          <c:tx>
            <c:strRef>
              <c:f>Лист1!$B$1</c:f>
              <c:strCache>
                <c:ptCount val="1"/>
                <c:pt idx="0">
                  <c:v>Столбец5</c:v>
                </c:pt>
              </c:strCache>
            </c:strRef>
          </c:tx>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c:spPr>
          <c:invertIfNegative val="0"/>
          <c:dLbls>
            <c:dLbl>
              <c:idx val="0"/>
              <c:layout>
                <c:manualLayout>
                  <c:x val="-2.2581149033643245E-4"/>
                  <c:y val="0.21211840786080557"/>
                </c:manualLayout>
              </c:layout>
              <c:tx>
                <c:rich>
                  <a:bodyPr/>
                  <a:lstStyle/>
                  <a:p>
                    <a:r>
                      <a:rPr lang="ru-RU" dirty="0" smtClean="0"/>
                      <a:t>179,68</a:t>
                    </a:r>
                    <a:endParaRPr lang="en-US" dirty="0"/>
                  </a:p>
                </c:rich>
              </c:tx>
              <c:showLegendKey val="0"/>
              <c:showVal val="1"/>
              <c:showCatName val="0"/>
              <c:showSerName val="0"/>
              <c:showPercent val="0"/>
              <c:showBubbleSize val="0"/>
            </c:dLbl>
            <c:dLbl>
              <c:idx val="1"/>
              <c:layout>
                <c:manualLayout>
                  <c:x val="1.0183103770445521E-2"/>
                  <c:y val="0.39031751445988538"/>
                </c:manualLayout>
              </c:layout>
              <c:tx>
                <c:rich>
                  <a:bodyPr/>
                  <a:lstStyle/>
                  <a:p>
                    <a:r>
                      <a:rPr lang="ru-RU" dirty="0" smtClean="0"/>
                      <a:t>187,19</a:t>
                    </a:r>
                    <a:endParaRPr lang="en-US" dirty="0"/>
                  </a:p>
                </c:rich>
              </c:tx>
              <c:showLegendKey val="0"/>
              <c:showVal val="1"/>
              <c:showCatName val="0"/>
              <c:showSerName val="0"/>
              <c:showPercent val="0"/>
              <c:showBubbleSize val="0"/>
            </c:dLbl>
            <c:dLbl>
              <c:idx val="2"/>
              <c:layout>
                <c:manualLayout>
                  <c:x val="4.6333801287829447E-3"/>
                  <c:y val="0.25878960244627891"/>
                </c:manualLayout>
              </c:layout>
              <c:tx>
                <c:rich>
                  <a:bodyPr/>
                  <a:lstStyle/>
                  <a:p>
                    <a:r>
                      <a:rPr lang="ru-RU" b="1" dirty="0" smtClean="0">
                        <a:solidFill>
                          <a:srgbClr val="7030A0"/>
                        </a:solidFill>
                        <a:latin typeface="Times New Roman" panose="02020603050405020304" pitchFamily="18" charset="0"/>
                        <a:cs typeface="Times New Roman" panose="02020603050405020304" pitchFamily="18" charset="0"/>
                      </a:rPr>
                      <a:t>149,28</a:t>
                    </a:r>
                    <a:endParaRPr lang="en-US" dirty="0"/>
                  </a:p>
                </c:rich>
              </c:tx>
              <c:showLegendKey val="0"/>
              <c:showVal val="0"/>
              <c:showCatName val="0"/>
              <c:showSerName val="0"/>
              <c:showPercent val="0"/>
              <c:showBubbleSize val="0"/>
            </c:dLbl>
            <c:dLbl>
              <c:idx val="3"/>
              <c:layout>
                <c:manualLayout>
                  <c:x val="6.4917771631091449E-3"/>
                  <c:y val="0.28848945354612548"/>
                </c:manualLayout>
              </c:layout>
              <c:tx>
                <c:rich>
                  <a:bodyPr/>
                  <a:lstStyle/>
                  <a:p>
                    <a:r>
                      <a:rPr lang="ru-RU" dirty="0" smtClean="0"/>
                      <a:t>151,77</a:t>
                    </a:r>
                    <a:endParaRPr lang="en-US" dirty="0"/>
                  </a:p>
                </c:rich>
              </c:tx>
              <c:showLegendKey val="0"/>
              <c:showVal val="1"/>
              <c:showCatName val="0"/>
              <c:showSerName val="0"/>
              <c:showPercent val="0"/>
              <c:showBubbleSize val="0"/>
            </c:dLbl>
            <c:dLbl>
              <c:idx val="4"/>
              <c:layout>
                <c:manualLayout>
                  <c:x val="1.690044987664047E-2"/>
                  <c:y val="0.29355379598507458"/>
                </c:manualLayout>
              </c:layout>
              <c:tx>
                <c:rich>
                  <a:bodyPr/>
                  <a:lstStyle/>
                  <a:p>
                    <a:r>
                      <a:rPr lang="ru-RU" dirty="0" smtClean="0"/>
                      <a:t>152,93</a:t>
                    </a:r>
                    <a:endParaRPr lang="en-US" dirty="0"/>
                  </a:p>
                </c:rich>
              </c:tx>
              <c:showLegendKey val="0"/>
              <c:showVal val="1"/>
              <c:showCatName val="0"/>
              <c:showSerName val="0"/>
              <c:showPercent val="0"/>
              <c:showBubbleSize val="0"/>
            </c:dLbl>
            <c:spPr>
              <a:noFill/>
              <a:ln w="25342">
                <a:noFill/>
              </a:ln>
            </c:spPr>
            <c:txPr>
              <a:bodyPr rot="0" spcFirstLastPara="1" vertOverflow="ellipsis" vert="horz" wrap="square" lIns="38100" tIns="19050" rIns="38100" bIns="19050" anchor="ctr" anchorCtr="1">
                <a:spAutoFit/>
              </a:bodyPr>
              <a:lstStyle/>
              <a:p>
                <a:pPr>
                  <a:defRPr sz="896" b="1" i="0" u="none" strike="noStrike" kern="1200" baseline="0">
                    <a:solidFill>
                      <a:srgbClr val="7030A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Лист1!$A$2:$A$6</c:f>
              <c:strCache>
                <c:ptCount val="5"/>
                <c:pt idx="0">
                  <c:v>2017 (отчет)</c:v>
                </c:pt>
                <c:pt idx="1">
                  <c:v>2018 (отчет)</c:v>
                </c:pt>
                <c:pt idx="2">
                  <c:v>2019 (план)</c:v>
                </c:pt>
                <c:pt idx="3">
                  <c:v>2020 (план)</c:v>
                </c:pt>
                <c:pt idx="4">
                  <c:v>2021 (план)</c:v>
                </c:pt>
              </c:strCache>
            </c:strRef>
          </c:cat>
          <c:val>
            <c:numRef>
              <c:f>Лист1!$B$2:$B$6</c:f>
              <c:numCache>
                <c:formatCode>General</c:formatCode>
                <c:ptCount val="5"/>
                <c:pt idx="0">
                  <c:v>179.68</c:v>
                </c:pt>
                <c:pt idx="1">
                  <c:v>187.19</c:v>
                </c:pt>
                <c:pt idx="2">
                  <c:v>149.28</c:v>
                </c:pt>
                <c:pt idx="3">
                  <c:v>151.77000000000001</c:v>
                </c:pt>
                <c:pt idx="4">
                  <c:v>152.93</c:v>
                </c:pt>
              </c:numCache>
            </c:numRef>
          </c:val>
        </c:ser>
        <c:dLbls>
          <c:showLegendKey val="0"/>
          <c:showVal val="0"/>
          <c:showCatName val="0"/>
          <c:showSerName val="0"/>
          <c:showPercent val="0"/>
          <c:showBubbleSize val="0"/>
        </c:dLbls>
        <c:gapWidth val="150"/>
        <c:shape val="box"/>
        <c:axId val="156518272"/>
        <c:axId val="156519808"/>
        <c:axId val="0"/>
      </c:bar3DChart>
      <c:catAx>
        <c:axId val="156518272"/>
        <c:scaling>
          <c:orientation val="minMax"/>
        </c:scaling>
        <c:delete val="0"/>
        <c:axPos val="b"/>
        <c:numFmt formatCode="General" sourceLinked="1"/>
        <c:majorTickMark val="none"/>
        <c:minorTickMark val="none"/>
        <c:tickLblPos val="nextTo"/>
        <c:spPr>
          <a:ln w="6336">
            <a:noFill/>
          </a:ln>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156519808"/>
        <c:crosses val="autoZero"/>
        <c:auto val="1"/>
        <c:lblAlgn val="ctr"/>
        <c:lblOffset val="100"/>
        <c:tickLblSkip val="1"/>
        <c:noMultiLvlLbl val="0"/>
      </c:catAx>
      <c:valAx>
        <c:axId val="156519808"/>
        <c:scaling>
          <c:orientation val="minMax"/>
          <c:max val="190"/>
          <c:min val="80"/>
        </c:scaling>
        <c:delete val="1"/>
        <c:axPos val="l"/>
        <c:majorGridlines>
          <c:spPr>
            <a:ln w="9481" cap="flat" cmpd="sng" algn="ctr">
              <a:solidFill>
                <a:schemeClr val="tx1">
                  <a:lumMod val="15000"/>
                  <a:lumOff val="85000"/>
                </a:schemeClr>
              </a:solidFill>
              <a:round/>
            </a:ln>
            <a:effectLst/>
          </c:spPr>
        </c:majorGridlines>
        <c:numFmt formatCode="General" sourceLinked="1"/>
        <c:majorTickMark val="out"/>
        <c:minorTickMark val="none"/>
        <c:tickLblPos val="nextTo"/>
        <c:crossAx val="156518272"/>
        <c:crosses val="autoZero"/>
        <c:crossBetween val="between"/>
      </c:valAx>
      <c:spPr>
        <a:noFill/>
        <a:ln>
          <a:noFill/>
        </a:ln>
        <a:effectLst/>
      </c:spPr>
    </c:plotArea>
    <c:plotVisOnly val="1"/>
    <c:dispBlanksAs val="gap"/>
    <c:showDLblsOverMax val="0"/>
  </c:chart>
  <c:spPr>
    <a:solidFill>
      <a:schemeClr val="accent4">
        <a:lumMod val="20000"/>
        <a:lumOff val="80000"/>
      </a:schemeClr>
    </a:solidFill>
    <a:ln>
      <a:noFill/>
    </a:ln>
  </c:spPr>
  <c:txPr>
    <a:bodyPr/>
    <a:lstStyle/>
    <a:p>
      <a:pPr>
        <a:defRPr/>
      </a:pPr>
      <a:endParaRPr lang="ru-RU"/>
    </a:p>
  </c:txPr>
  <c:externalData r:id="rId1">
    <c:autoUpdate val="0"/>
  </c:externalData>
  <c:userShapes r:id="rId2"/>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80"/>
      <c:depthPercent val="100"/>
      <c:rAngAx val="1"/>
    </c:view3D>
    <c:floor>
      <c:thickness val="0"/>
      <c:spPr>
        <a:noFill/>
        <a:ln w="6350">
          <a:noFill/>
        </a:ln>
      </c:spPr>
    </c:floor>
    <c:sideWall>
      <c:thickness val="0"/>
      <c:spPr>
        <a:noFill/>
        <a:ln w="25400">
          <a:noFill/>
        </a:ln>
      </c:spPr>
    </c:sideWall>
    <c:backWall>
      <c:thickness val="0"/>
      <c:spPr>
        <a:noFill/>
        <a:ln w="25400">
          <a:noFill/>
        </a:ln>
      </c:spPr>
    </c:backWall>
    <c:plotArea>
      <c:layout>
        <c:manualLayout>
          <c:layoutTarget val="inner"/>
          <c:xMode val="edge"/>
          <c:yMode val="edge"/>
          <c:x val="0"/>
          <c:y val="7.2526841950147455E-2"/>
          <c:w val="0.945565468874211"/>
          <c:h val="0.66990492979241345"/>
        </c:manualLayout>
      </c:layout>
      <c:bar3DChart>
        <c:barDir val="col"/>
        <c:grouping val="clustered"/>
        <c:varyColors val="0"/>
        <c:ser>
          <c:idx val="0"/>
          <c:order val="0"/>
          <c:tx>
            <c:strRef>
              <c:f>Лист1!$B$1</c:f>
              <c:strCache>
                <c:ptCount val="1"/>
                <c:pt idx="0">
                  <c:v>Столбец5</c:v>
                </c:pt>
              </c:strCache>
            </c:strRef>
          </c:tx>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c:spPr>
          <c:invertIfNegative val="0"/>
          <c:dLbls>
            <c:dLbl>
              <c:idx val="0"/>
              <c:layout>
                <c:manualLayout>
                  <c:x val="1.1899228881459939E-2"/>
                  <c:y val="0.40750438225185698"/>
                </c:manualLayout>
              </c:layout>
              <c:showLegendKey val="0"/>
              <c:showVal val="1"/>
              <c:showCatName val="0"/>
              <c:showSerName val="0"/>
              <c:showPercent val="0"/>
              <c:showBubbleSize val="0"/>
            </c:dLbl>
            <c:dLbl>
              <c:idx val="1"/>
              <c:layout>
                <c:manualLayout>
                  <c:x val="2.3217490316213563E-2"/>
                  <c:y val="0.46020262686929353"/>
                </c:manualLayout>
              </c:layout>
              <c:tx>
                <c:rich>
                  <a:bodyPr/>
                  <a:lstStyle/>
                  <a:p>
                    <a:r>
                      <a:rPr lang="ru-RU" dirty="0" smtClean="0"/>
                      <a:t>160,06</a:t>
                    </a:r>
                    <a:endParaRPr lang="en-US" dirty="0"/>
                  </a:p>
                </c:rich>
              </c:tx>
              <c:showLegendKey val="0"/>
              <c:showVal val="1"/>
              <c:showCatName val="0"/>
              <c:showSerName val="0"/>
              <c:showPercent val="0"/>
              <c:showBubbleSize val="0"/>
            </c:dLbl>
            <c:dLbl>
              <c:idx val="2"/>
              <c:layout>
                <c:manualLayout>
                  <c:x val="3.284183586907951E-2"/>
                  <c:y val="0.26438651691176945"/>
                </c:manualLayout>
              </c:layout>
              <c:tx>
                <c:rich>
                  <a:bodyPr/>
                  <a:lstStyle/>
                  <a:p>
                    <a:r>
                      <a:rPr lang="ru-RU" b="1" dirty="0" smtClean="0">
                        <a:solidFill>
                          <a:srgbClr val="7030A0"/>
                        </a:solidFill>
                        <a:latin typeface="Times New Roman" panose="02020603050405020304" pitchFamily="18" charset="0"/>
                        <a:cs typeface="Times New Roman" panose="02020603050405020304" pitchFamily="18" charset="0"/>
                      </a:rPr>
                      <a:t>101,86</a:t>
                    </a:r>
                    <a:endParaRPr lang="en-US" dirty="0"/>
                  </a:p>
                </c:rich>
              </c:tx>
              <c:showLegendKey val="0"/>
              <c:showVal val="0"/>
              <c:showCatName val="0"/>
              <c:showSerName val="0"/>
              <c:showPercent val="0"/>
              <c:showBubbleSize val="0"/>
            </c:dLbl>
            <c:dLbl>
              <c:idx val="3"/>
              <c:layout>
                <c:manualLayout>
                  <c:x val="3.1331021809727036E-2"/>
                  <c:y val="0.35538063315841095"/>
                </c:manualLayout>
              </c:layout>
              <c:tx>
                <c:rich>
                  <a:bodyPr/>
                  <a:lstStyle/>
                  <a:p>
                    <a:r>
                      <a:rPr lang="ru-RU" dirty="0" smtClean="0"/>
                      <a:t>120,27</a:t>
                    </a:r>
                    <a:endParaRPr lang="en-US" dirty="0"/>
                  </a:p>
                </c:rich>
              </c:tx>
              <c:showLegendKey val="0"/>
              <c:showVal val="1"/>
              <c:showCatName val="0"/>
              <c:showSerName val="0"/>
              <c:showPercent val="0"/>
              <c:showBubbleSize val="0"/>
            </c:dLbl>
            <c:dLbl>
              <c:idx val="4"/>
              <c:layout>
                <c:manualLayout>
                  <c:x val="3.9366593147152934E-2"/>
                  <c:y val="0.34740893326751915"/>
                </c:manualLayout>
              </c:layout>
              <c:tx>
                <c:rich>
                  <a:bodyPr/>
                  <a:lstStyle/>
                  <a:p>
                    <a:r>
                      <a:rPr lang="ru-RU" dirty="0" smtClean="0"/>
                      <a:t>115,29</a:t>
                    </a:r>
                    <a:endParaRPr lang="en-US" dirty="0"/>
                  </a:p>
                </c:rich>
              </c:tx>
              <c:showLegendKey val="0"/>
              <c:showVal val="1"/>
              <c:showCatName val="0"/>
              <c:showSerName val="0"/>
              <c:showPercent val="0"/>
              <c:showBubbleSize val="0"/>
            </c:dLbl>
            <c:spPr>
              <a:noFill/>
              <a:ln w="25342">
                <a:noFill/>
              </a:ln>
            </c:spPr>
            <c:txPr>
              <a:bodyPr rot="0" spcFirstLastPara="1" vertOverflow="ellipsis" vert="horz" wrap="square" lIns="38100" tIns="19050" rIns="38100" bIns="19050" anchor="ctr" anchorCtr="1">
                <a:spAutoFit/>
              </a:bodyPr>
              <a:lstStyle/>
              <a:p>
                <a:pPr>
                  <a:defRPr sz="896" b="1" i="0" u="none" strike="noStrike" kern="1200" baseline="0">
                    <a:solidFill>
                      <a:srgbClr val="7030A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Лист1!$A$2:$A$6</c:f>
              <c:strCache>
                <c:ptCount val="5"/>
                <c:pt idx="0">
                  <c:v>2017 (отчет)</c:v>
                </c:pt>
                <c:pt idx="1">
                  <c:v>2018 (отчет)</c:v>
                </c:pt>
                <c:pt idx="2">
                  <c:v>2019 (план)</c:v>
                </c:pt>
                <c:pt idx="3">
                  <c:v>2020 (план)</c:v>
                </c:pt>
                <c:pt idx="4">
                  <c:v>2021 (план)</c:v>
                </c:pt>
              </c:strCache>
            </c:strRef>
          </c:cat>
          <c:val>
            <c:numRef>
              <c:f>Лист1!$B$2:$B$6</c:f>
              <c:numCache>
                <c:formatCode>General</c:formatCode>
                <c:ptCount val="5"/>
                <c:pt idx="0">
                  <c:v>155.72999999999999</c:v>
                </c:pt>
                <c:pt idx="1">
                  <c:v>160.06</c:v>
                </c:pt>
                <c:pt idx="2">
                  <c:v>101.86</c:v>
                </c:pt>
                <c:pt idx="3">
                  <c:v>120.27</c:v>
                </c:pt>
                <c:pt idx="4">
                  <c:v>115.29</c:v>
                </c:pt>
              </c:numCache>
            </c:numRef>
          </c:val>
        </c:ser>
        <c:dLbls>
          <c:showLegendKey val="0"/>
          <c:showVal val="0"/>
          <c:showCatName val="0"/>
          <c:showSerName val="0"/>
          <c:showPercent val="0"/>
          <c:showBubbleSize val="0"/>
        </c:dLbls>
        <c:gapWidth val="150"/>
        <c:shape val="box"/>
        <c:axId val="157564928"/>
        <c:axId val="157566464"/>
        <c:axId val="0"/>
      </c:bar3DChart>
      <c:catAx>
        <c:axId val="157564928"/>
        <c:scaling>
          <c:orientation val="minMax"/>
        </c:scaling>
        <c:delete val="0"/>
        <c:axPos val="b"/>
        <c:numFmt formatCode="General" sourceLinked="1"/>
        <c:majorTickMark val="none"/>
        <c:minorTickMark val="none"/>
        <c:tickLblPos val="nextTo"/>
        <c:spPr>
          <a:ln w="6336">
            <a:noFill/>
          </a:ln>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157566464"/>
        <c:crosses val="autoZero"/>
        <c:auto val="1"/>
        <c:lblAlgn val="ctr"/>
        <c:lblOffset val="100"/>
        <c:noMultiLvlLbl val="0"/>
      </c:catAx>
      <c:valAx>
        <c:axId val="157566464"/>
        <c:scaling>
          <c:orientation val="minMax"/>
          <c:max val="165"/>
          <c:min val="10"/>
        </c:scaling>
        <c:delete val="1"/>
        <c:axPos val="l"/>
        <c:majorGridlines>
          <c:spPr>
            <a:ln w="9481" cap="flat" cmpd="sng" algn="ctr">
              <a:solidFill>
                <a:schemeClr val="tx1">
                  <a:lumMod val="15000"/>
                  <a:lumOff val="85000"/>
                </a:schemeClr>
              </a:solidFill>
              <a:round/>
            </a:ln>
            <a:effectLst/>
          </c:spPr>
        </c:majorGridlines>
        <c:numFmt formatCode="General" sourceLinked="1"/>
        <c:majorTickMark val="out"/>
        <c:minorTickMark val="none"/>
        <c:tickLblPos val="nextTo"/>
        <c:crossAx val="157564928"/>
        <c:crosses val="autoZero"/>
        <c:crossBetween val="between"/>
      </c:valAx>
      <c:spPr>
        <a:noFill/>
        <a:ln>
          <a:noFill/>
        </a:ln>
        <a:effectLst/>
      </c:spPr>
    </c:plotArea>
    <c:plotVisOnly val="1"/>
    <c:dispBlanksAs val="gap"/>
    <c:showDLblsOverMax val="0"/>
  </c:chart>
  <c:spPr>
    <a:solidFill>
      <a:schemeClr val="accent4">
        <a:lumMod val="20000"/>
        <a:lumOff val="80000"/>
      </a:schemeClr>
    </a:solidFill>
    <a:ln>
      <a:noFill/>
    </a:ln>
  </c:spPr>
  <c:txPr>
    <a:bodyPr/>
    <a:lstStyle/>
    <a:p>
      <a:pPr>
        <a:defRPr/>
      </a:pPr>
      <a:endParaRPr lang="ru-RU"/>
    </a:p>
  </c:txPr>
  <c:externalData r:id="rId1">
    <c:autoUpdate val="0"/>
  </c:externalData>
  <c:userShapes r:id="rId2"/>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80"/>
      <c:depthPercent val="100"/>
      <c:rAngAx val="1"/>
    </c:view3D>
    <c:floor>
      <c:thickness val="0"/>
      <c:spPr>
        <a:noFill/>
        <a:ln w="6350">
          <a:noFill/>
        </a:ln>
      </c:spPr>
    </c:floor>
    <c:sideWall>
      <c:thickness val="0"/>
      <c:spPr>
        <a:noFill/>
        <a:ln w="25400">
          <a:noFill/>
        </a:ln>
      </c:spPr>
    </c:sideWall>
    <c:backWall>
      <c:thickness val="0"/>
      <c:spPr>
        <a:noFill/>
        <a:ln w="25400">
          <a:noFill/>
        </a:ln>
      </c:spPr>
    </c:backWall>
    <c:plotArea>
      <c:layout>
        <c:manualLayout>
          <c:layoutTarget val="inner"/>
          <c:xMode val="edge"/>
          <c:yMode val="edge"/>
          <c:x val="0"/>
          <c:y val="7.2526841950147455E-2"/>
          <c:w val="0.945565468874211"/>
          <c:h val="0.66990492979241345"/>
        </c:manualLayout>
      </c:layout>
      <c:bar3DChart>
        <c:barDir val="col"/>
        <c:grouping val="clustered"/>
        <c:varyColors val="0"/>
        <c:ser>
          <c:idx val="0"/>
          <c:order val="0"/>
          <c:tx>
            <c:strRef>
              <c:f>Лист1!$B$1</c:f>
              <c:strCache>
                <c:ptCount val="1"/>
                <c:pt idx="0">
                  <c:v>Столбец5</c:v>
                </c:pt>
              </c:strCache>
            </c:strRef>
          </c:tx>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c:spPr>
          <c:invertIfNegative val="0"/>
          <c:dLbls>
            <c:dLbl>
              <c:idx val="0"/>
              <c:layout>
                <c:manualLayout>
                  <c:x val="1.1899220033457171E-2"/>
                  <c:y val="0.17986614645038265"/>
                </c:manualLayout>
              </c:layout>
              <c:showLegendKey val="0"/>
              <c:showVal val="1"/>
              <c:showCatName val="0"/>
              <c:showSerName val="0"/>
              <c:showPercent val="0"/>
              <c:showBubbleSize val="0"/>
            </c:dLbl>
            <c:dLbl>
              <c:idx val="1"/>
              <c:layout>
                <c:manualLayout>
                  <c:x val="1.9424330431108992E-2"/>
                  <c:y val="0.34346492931603528"/>
                </c:manualLayout>
              </c:layout>
              <c:showLegendKey val="0"/>
              <c:showVal val="1"/>
              <c:showCatName val="0"/>
              <c:showSerName val="0"/>
              <c:showPercent val="0"/>
              <c:showBubbleSize val="0"/>
            </c:dLbl>
            <c:dLbl>
              <c:idx val="2"/>
              <c:layout>
                <c:manualLayout>
                  <c:x val="1.3874414474481149E-2"/>
                  <c:y val="0.32859192233449336"/>
                </c:manualLayout>
              </c:layout>
              <c:tx>
                <c:rich>
                  <a:bodyPr/>
                  <a:lstStyle/>
                  <a:p>
                    <a:r>
                      <a:rPr lang="ru-RU" b="1" dirty="0" smtClean="0">
                        <a:solidFill>
                          <a:srgbClr val="7030A0"/>
                        </a:solidFill>
                        <a:latin typeface="Times New Roman" panose="02020603050405020304" pitchFamily="18" charset="0"/>
                        <a:cs typeface="Times New Roman" panose="02020603050405020304" pitchFamily="18" charset="0"/>
                      </a:rPr>
                      <a:t>1063,99</a:t>
                    </a:r>
                    <a:endParaRPr lang="en-US" dirty="0"/>
                  </a:p>
                </c:rich>
              </c:tx>
              <c:showLegendKey val="0"/>
              <c:showVal val="0"/>
              <c:showCatName val="0"/>
              <c:showSerName val="0"/>
              <c:showPercent val="0"/>
              <c:showBubbleSize val="0"/>
            </c:dLbl>
            <c:dLbl>
              <c:idx val="3"/>
              <c:layout>
                <c:manualLayout>
                  <c:x val="3.1331058806333835E-2"/>
                  <c:y val="0.40791254432996127"/>
                </c:manualLayout>
              </c:layout>
              <c:showLegendKey val="0"/>
              <c:showVal val="1"/>
              <c:showCatName val="0"/>
              <c:showSerName val="0"/>
              <c:showPercent val="0"/>
              <c:showBubbleSize val="0"/>
            </c:dLbl>
            <c:dLbl>
              <c:idx val="4"/>
              <c:layout>
                <c:manualLayout>
                  <c:x val="1.6605949209571834E-2"/>
                  <c:y val="0.45830963538667829"/>
                </c:manualLayout>
              </c:layout>
              <c:tx>
                <c:rich>
                  <a:bodyPr/>
                  <a:lstStyle/>
                  <a:p>
                    <a:r>
                      <a:rPr lang="en-US" dirty="0" smtClean="0"/>
                      <a:t>1144,3</a:t>
                    </a:r>
                    <a:r>
                      <a:rPr lang="ru-RU" dirty="0" smtClean="0"/>
                      <a:t>0</a:t>
                    </a:r>
                    <a:endParaRPr lang="en-US" dirty="0"/>
                  </a:p>
                </c:rich>
              </c:tx>
              <c:showLegendKey val="0"/>
              <c:showVal val="1"/>
              <c:showCatName val="0"/>
              <c:showSerName val="0"/>
              <c:showPercent val="0"/>
              <c:showBubbleSize val="0"/>
            </c:dLbl>
            <c:spPr>
              <a:noFill/>
              <a:ln w="25342">
                <a:noFill/>
              </a:ln>
            </c:spPr>
            <c:txPr>
              <a:bodyPr rot="0" spcFirstLastPara="1" vertOverflow="ellipsis" vert="horz" wrap="square" lIns="38100" tIns="19050" rIns="38100" bIns="19050" anchor="ctr" anchorCtr="1">
                <a:spAutoFit/>
              </a:bodyPr>
              <a:lstStyle/>
              <a:p>
                <a:pPr>
                  <a:defRPr sz="896" b="1" i="0" u="none" strike="noStrike" kern="1200" baseline="0">
                    <a:solidFill>
                      <a:srgbClr val="7030A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Лист1!$A$2:$A$6</c:f>
              <c:strCache>
                <c:ptCount val="5"/>
                <c:pt idx="0">
                  <c:v>2017 (отчет)</c:v>
                </c:pt>
                <c:pt idx="1">
                  <c:v>2018 (отчет)</c:v>
                </c:pt>
                <c:pt idx="2">
                  <c:v>2019 (план)</c:v>
                </c:pt>
                <c:pt idx="3">
                  <c:v>2020 (план)</c:v>
                </c:pt>
                <c:pt idx="4">
                  <c:v>2021 (план)</c:v>
                </c:pt>
              </c:strCache>
            </c:strRef>
          </c:cat>
          <c:val>
            <c:numRef>
              <c:f>Лист1!$B$2:$B$6</c:f>
              <c:numCache>
                <c:formatCode>General</c:formatCode>
                <c:ptCount val="5"/>
                <c:pt idx="0">
                  <c:v>962.43</c:v>
                </c:pt>
                <c:pt idx="1">
                  <c:v>1076.1300000000001</c:v>
                </c:pt>
                <c:pt idx="2">
                  <c:v>1063.99</c:v>
                </c:pt>
                <c:pt idx="3">
                  <c:v>1108.77</c:v>
                </c:pt>
                <c:pt idx="4">
                  <c:v>1144.3</c:v>
                </c:pt>
              </c:numCache>
            </c:numRef>
          </c:val>
        </c:ser>
        <c:dLbls>
          <c:showLegendKey val="0"/>
          <c:showVal val="0"/>
          <c:showCatName val="0"/>
          <c:showSerName val="0"/>
          <c:showPercent val="0"/>
          <c:showBubbleSize val="0"/>
        </c:dLbls>
        <c:gapWidth val="150"/>
        <c:shape val="box"/>
        <c:axId val="157625728"/>
        <c:axId val="157955200"/>
        <c:axId val="0"/>
      </c:bar3DChart>
      <c:catAx>
        <c:axId val="157625728"/>
        <c:scaling>
          <c:orientation val="minMax"/>
        </c:scaling>
        <c:delete val="0"/>
        <c:axPos val="b"/>
        <c:numFmt formatCode="General" sourceLinked="1"/>
        <c:majorTickMark val="none"/>
        <c:minorTickMark val="none"/>
        <c:tickLblPos val="nextTo"/>
        <c:spPr>
          <a:ln w="6336">
            <a:noFill/>
          </a:ln>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157955200"/>
        <c:crosses val="autoZero"/>
        <c:auto val="1"/>
        <c:lblAlgn val="ctr"/>
        <c:lblOffset val="100"/>
        <c:noMultiLvlLbl val="0"/>
      </c:catAx>
      <c:valAx>
        <c:axId val="157955200"/>
        <c:scaling>
          <c:orientation val="minMax"/>
          <c:max val="1200"/>
          <c:min val="800"/>
        </c:scaling>
        <c:delete val="1"/>
        <c:axPos val="l"/>
        <c:majorGridlines>
          <c:spPr>
            <a:ln w="9481" cap="flat" cmpd="sng" algn="ctr">
              <a:solidFill>
                <a:schemeClr val="tx1">
                  <a:lumMod val="15000"/>
                  <a:lumOff val="85000"/>
                </a:schemeClr>
              </a:solidFill>
              <a:round/>
            </a:ln>
            <a:effectLst/>
          </c:spPr>
        </c:majorGridlines>
        <c:numFmt formatCode="General" sourceLinked="1"/>
        <c:majorTickMark val="out"/>
        <c:minorTickMark val="none"/>
        <c:tickLblPos val="nextTo"/>
        <c:crossAx val="157625728"/>
        <c:crosses val="autoZero"/>
        <c:crossBetween val="between"/>
      </c:valAx>
      <c:spPr>
        <a:noFill/>
        <a:ln>
          <a:noFill/>
        </a:ln>
        <a:effectLst/>
      </c:spPr>
    </c:plotArea>
    <c:plotVisOnly val="1"/>
    <c:dispBlanksAs val="gap"/>
    <c:showDLblsOverMax val="0"/>
  </c:chart>
  <c:spPr>
    <a:solidFill>
      <a:schemeClr val="accent4">
        <a:lumMod val="20000"/>
        <a:lumOff val="80000"/>
      </a:schemeClr>
    </a:solidFill>
    <a:ln>
      <a:noFill/>
    </a:ln>
  </c:spPr>
  <c:txPr>
    <a:bodyPr/>
    <a:lstStyle/>
    <a:p>
      <a:pPr>
        <a:defRPr/>
      </a:pPr>
      <a:endParaRPr lang="ru-RU"/>
    </a:p>
  </c:txPr>
  <c:externalData r:id="rId1">
    <c:autoUpdate val="0"/>
  </c:externalData>
  <c:userShapes r:id="rId2"/>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80"/>
      <c:depthPercent val="100"/>
      <c:rAngAx val="1"/>
    </c:view3D>
    <c:floor>
      <c:thickness val="0"/>
      <c:spPr>
        <a:noFill/>
        <a:ln w="6350">
          <a:noFill/>
        </a:ln>
      </c:spPr>
    </c:floor>
    <c:sideWall>
      <c:thickness val="0"/>
      <c:spPr>
        <a:noFill/>
        <a:ln w="25400">
          <a:noFill/>
        </a:ln>
      </c:spPr>
    </c:sideWall>
    <c:backWall>
      <c:thickness val="0"/>
      <c:spPr>
        <a:noFill/>
        <a:ln w="25400">
          <a:noFill/>
        </a:ln>
      </c:spPr>
    </c:backWall>
    <c:plotArea>
      <c:layout>
        <c:manualLayout>
          <c:layoutTarget val="inner"/>
          <c:xMode val="edge"/>
          <c:yMode val="edge"/>
          <c:x val="0"/>
          <c:y val="7.2526841950147455E-2"/>
          <c:w val="0.945565468874211"/>
          <c:h val="0.66990492979241345"/>
        </c:manualLayout>
      </c:layout>
      <c:bar3DChart>
        <c:barDir val="col"/>
        <c:grouping val="clustered"/>
        <c:varyColors val="0"/>
        <c:ser>
          <c:idx val="0"/>
          <c:order val="0"/>
          <c:tx>
            <c:strRef>
              <c:f>Лист1!$B$1</c:f>
              <c:strCache>
                <c:ptCount val="1"/>
                <c:pt idx="0">
                  <c:v>Столбец5</c:v>
                </c:pt>
              </c:strCache>
            </c:strRef>
          </c:tx>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c:spPr>
          <c:invertIfNegative val="0"/>
          <c:dLbls>
            <c:dLbl>
              <c:idx val="0"/>
              <c:layout>
                <c:manualLayout>
                  <c:x val="1.1899220033457171E-2"/>
                  <c:y val="0.17986614645038265"/>
                </c:manualLayout>
              </c:layout>
              <c:showLegendKey val="0"/>
              <c:showVal val="1"/>
              <c:showCatName val="0"/>
              <c:showSerName val="0"/>
              <c:showPercent val="0"/>
              <c:showBubbleSize val="0"/>
            </c:dLbl>
            <c:dLbl>
              <c:idx val="1"/>
              <c:layout>
                <c:manualLayout>
                  <c:x val="1.9424330431108992E-2"/>
                  <c:y val="0.34346492931603528"/>
                </c:manualLayout>
              </c:layout>
              <c:showLegendKey val="0"/>
              <c:showVal val="1"/>
              <c:showCatName val="0"/>
              <c:showSerName val="0"/>
              <c:showPercent val="0"/>
              <c:showBubbleSize val="0"/>
            </c:dLbl>
            <c:dLbl>
              <c:idx val="2"/>
              <c:layout>
                <c:manualLayout>
                  <c:x val="1.3874414474481149E-2"/>
                  <c:y val="0.32859192233449336"/>
                </c:manualLayout>
              </c:layout>
              <c:tx>
                <c:rich>
                  <a:bodyPr/>
                  <a:lstStyle/>
                  <a:p>
                    <a:r>
                      <a:rPr lang="ru-RU" b="1" dirty="0" smtClean="0">
                        <a:solidFill>
                          <a:srgbClr val="7030A0"/>
                        </a:solidFill>
                        <a:latin typeface="Times New Roman" panose="02020603050405020304" pitchFamily="18" charset="0"/>
                        <a:cs typeface="Times New Roman" panose="02020603050405020304" pitchFamily="18" charset="0"/>
                      </a:rPr>
                      <a:t>114,83</a:t>
                    </a:r>
                    <a:endParaRPr lang="en-US" dirty="0"/>
                  </a:p>
                </c:rich>
              </c:tx>
              <c:showLegendKey val="0"/>
              <c:showVal val="0"/>
              <c:showCatName val="0"/>
              <c:showSerName val="0"/>
              <c:showPercent val="0"/>
              <c:showBubbleSize val="0"/>
            </c:dLbl>
            <c:dLbl>
              <c:idx val="3"/>
              <c:layout>
                <c:manualLayout>
                  <c:x val="3.1331058806333835E-2"/>
                  <c:y val="0.40791254432996127"/>
                </c:manualLayout>
              </c:layout>
              <c:showLegendKey val="0"/>
              <c:showVal val="1"/>
              <c:showCatName val="0"/>
              <c:showSerName val="0"/>
              <c:showPercent val="0"/>
              <c:showBubbleSize val="0"/>
            </c:dLbl>
            <c:dLbl>
              <c:idx val="4"/>
              <c:layout>
                <c:manualLayout>
                  <c:x val="1.6605949209571834E-2"/>
                  <c:y val="0.45830963538667829"/>
                </c:manualLayout>
              </c:layout>
              <c:tx>
                <c:rich>
                  <a:bodyPr/>
                  <a:lstStyle/>
                  <a:p>
                    <a:r>
                      <a:rPr lang="ru-RU" dirty="0" smtClean="0"/>
                      <a:t>121,75</a:t>
                    </a:r>
                    <a:endParaRPr lang="en-US" dirty="0"/>
                  </a:p>
                </c:rich>
              </c:tx>
              <c:showLegendKey val="0"/>
              <c:showVal val="1"/>
              <c:showCatName val="0"/>
              <c:showSerName val="0"/>
              <c:showPercent val="0"/>
              <c:showBubbleSize val="0"/>
            </c:dLbl>
            <c:spPr>
              <a:noFill/>
              <a:ln w="25342">
                <a:noFill/>
              </a:ln>
            </c:spPr>
            <c:txPr>
              <a:bodyPr rot="0" spcFirstLastPara="1" vertOverflow="ellipsis" vert="horz" wrap="square" lIns="38100" tIns="19050" rIns="38100" bIns="19050" anchor="ctr" anchorCtr="1">
                <a:spAutoFit/>
              </a:bodyPr>
              <a:lstStyle/>
              <a:p>
                <a:pPr>
                  <a:defRPr sz="896" b="1" i="0" u="none" strike="noStrike" kern="1200" baseline="0">
                    <a:solidFill>
                      <a:srgbClr val="7030A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Лист1!$A$2:$A$6</c:f>
              <c:strCache>
                <c:ptCount val="5"/>
                <c:pt idx="0">
                  <c:v>2017 (отчет)</c:v>
                </c:pt>
                <c:pt idx="1">
                  <c:v>2018 (отчет)</c:v>
                </c:pt>
                <c:pt idx="2">
                  <c:v>2019 (план)</c:v>
                </c:pt>
                <c:pt idx="3">
                  <c:v>2020 (план)</c:v>
                </c:pt>
                <c:pt idx="4">
                  <c:v>2021 (план)</c:v>
                </c:pt>
              </c:strCache>
            </c:strRef>
          </c:cat>
          <c:val>
            <c:numRef>
              <c:f>Лист1!$B$2:$B$6</c:f>
              <c:numCache>
                <c:formatCode>General</c:formatCode>
                <c:ptCount val="5"/>
                <c:pt idx="0">
                  <c:v>96.93</c:v>
                </c:pt>
                <c:pt idx="1">
                  <c:v>128.03</c:v>
                </c:pt>
                <c:pt idx="2">
                  <c:v>114.83</c:v>
                </c:pt>
                <c:pt idx="3">
                  <c:v>118.3</c:v>
                </c:pt>
                <c:pt idx="4">
                  <c:v>121.75</c:v>
                </c:pt>
              </c:numCache>
            </c:numRef>
          </c:val>
        </c:ser>
        <c:dLbls>
          <c:showLegendKey val="0"/>
          <c:showVal val="0"/>
          <c:showCatName val="0"/>
          <c:showSerName val="0"/>
          <c:showPercent val="0"/>
          <c:showBubbleSize val="0"/>
        </c:dLbls>
        <c:gapWidth val="150"/>
        <c:shape val="box"/>
        <c:axId val="157399296"/>
        <c:axId val="157437952"/>
        <c:axId val="0"/>
      </c:bar3DChart>
      <c:catAx>
        <c:axId val="157399296"/>
        <c:scaling>
          <c:orientation val="minMax"/>
        </c:scaling>
        <c:delete val="0"/>
        <c:axPos val="b"/>
        <c:numFmt formatCode="General" sourceLinked="1"/>
        <c:majorTickMark val="none"/>
        <c:minorTickMark val="none"/>
        <c:tickLblPos val="nextTo"/>
        <c:spPr>
          <a:ln w="6336">
            <a:noFill/>
          </a:ln>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157437952"/>
        <c:crosses val="autoZero"/>
        <c:auto val="1"/>
        <c:lblAlgn val="ctr"/>
        <c:lblOffset val="100"/>
        <c:noMultiLvlLbl val="0"/>
      </c:catAx>
      <c:valAx>
        <c:axId val="157437952"/>
        <c:scaling>
          <c:orientation val="minMax"/>
          <c:max val="130"/>
          <c:min val="50"/>
        </c:scaling>
        <c:delete val="1"/>
        <c:axPos val="l"/>
        <c:majorGridlines>
          <c:spPr>
            <a:ln w="9481" cap="flat" cmpd="sng" algn="ctr">
              <a:solidFill>
                <a:schemeClr val="tx1">
                  <a:lumMod val="15000"/>
                  <a:lumOff val="85000"/>
                </a:schemeClr>
              </a:solidFill>
              <a:round/>
            </a:ln>
            <a:effectLst/>
          </c:spPr>
        </c:majorGridlines>
        <c:numFmt formatCode="General" sourceLinked="1"/>
        <c:majorTickMark val="out"/>
        <c:minorTickMark val="none"/>
        <c:tickLblPos val="nextTo"/>
        <c:crossAx val="157399296"/>
        <c:crosses val="autoZero"/>
        <c:crossBetween val="between"/>
      </c:valAx>
      <c:spPr>
        <a:noFill/>
        <a:ln>
          <a:noFill/>
        </a:ln>
        <a:effectLst/>
      </c:spPr>
    </c:plotArea>
    <c:plotVisOnly val="1"/>
    <c:dispBlanksAs val="gap"/>
    <c:showDLblsOverMax val="0"/>
  </c:chart>
  <c:spPr>
    <a:solidFill>
      <a:schemeClr val="accent4">
        <a:lumMod val="20000"/>
        <a:lumOff val="80000"/>
      </a:schemeClr>
    </a:solidFill>
    <a:ln>
      <a:noFill/>
    </a:ln>
  </c:spPr>
  <c:txPr>
    <a:bodyPr/>
    <a:lstStyle/>
    <a:p>
      <a:pPr>
        <a:defRPr/>
      </a:pPr>
      <a:endParaRPr lang="ru-RU"/>
    </a:p>
  </c:txPr>
  <c:externalData r:id="rId1">
    <c:autoUpdate val="0"/>
  </c:externalData>
  <c:userShapes r:id="rId2"/>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80"/>
      <c:depthPercent val="100"/>
      <c:rAngAx val="1"/>
    </c:view3D>
    <c:floor>
      <c:thickness val="0"/>
      <c:spPr>
        <a:noFill/>
        <a:ln w="6350">
          <a:noFill/>
        </a:ln>
      </c:spPr>
    </c:floor>
    <c:sideWall>
      <c:thickness val="0"/>
      <c:spPr>
        <a:noFill/>
        <a:ln w="25400">
          <a:noFill/>
        </a:ln>
      </c:spPr>
    </c:sideWall>
    <c:backWall>
      <c:thickness val="0"/>
      <c:spPr>
        <a:noFill/>
        <a:ln w="25400">
          <a:noFill/>
        </a:ln>
      </c:spPr>
    </c:backWall>
    <c:plotArea>
      <c:layout>
        <c:manualLayout>
          <c:layoutTarget val="inner"/>
          <c:xMode val="edge"/>
          <c:yMode val="edge"/>
          <c:x val="0"/>
          <c:y val="7.2526841950147455E-2"/>
          <c:w val="0.945565468874211"/>
          <c:h val="0.66990492979241345"/>
        </c:manualLayout>
      </c:layout>
      <c:bar3DChart>
        <c:barDir val="col"/>
        <c:grouping val="clustered"/>
        <c:varyColors val="0"/>
        <c:ser>
          <c:idx val="0"/>
          <c:order val="0"/>
          <c:tx>
            <c:strRef>
              <c:f>Лист1!$B$1</c:f>
              <c:strCache>
                <c:ptCount val="1"/>
                <c:pt idx="0">
                  <c:v>Столбец5</c:v>
                </c:pt>
              </c:strCache>
            </c:strRef>
          </c:tx>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c:spPr>
          <c:invertIfNegative val="0"/>
          <c:dLbls>
            <c:dLbl>
              <c:idx val="0"/>
              <c:layout>
                <c:manualLayout>
                  <c:x val="1.1899220033457171E-2"/>
                  <c:y val="0.17986614645038265"/>
                </c:manualLayout>
              </c:layout>
              <c:showLegendKey val="0"/>
              <c:showVal val="1"/>
              <c:showCatName val="0"/>
              <c:showSerName val="0"/>
              <c:showPercent val="0"/>
              <c:showBubbleSize val="0"/>
            </c:dLbl>
            <c:dLbl>
              <c:idx val="1"/>
              <c:layout>
                <c:manualLayout>
                  <c:x val="1.9424330431108992E-2"/>
                  <c:y val="0.34346492931603528"/>
                </c:manualLayout>
              </c:layout>
              <c:tx>
                <c:rich>
                  <a:bodyPr/>
                  <a:lstStyle/>
                  <a:p>
                    <a:r>
                      <a:rPr lang="ru-RU" dirty="0" smtClean="0"/>
                      <a:t>103,97</a:t>
                    </a:r>
                    <a:endParaRPr lang="en-US" dirty="0"/>
                  </a:p>
                </c:rich>
              </c:tx>
              <c:showLegendKey val="0"/>
              <c:showVal val="1"/>
              <c:showCatName val="0"/>
              <c:showSerName val="0"/>
              <c:showPercent val="0"/>
              <c:showBubbleSize val="0"/>
            </c:dLbl>
            <c:dLbl>
              <c:idx val="2"/>
              <c:layout>
                <c:manualLayout>
                  <c:x val="1.3874414474481149E-2"/>
                  <c:y val="0.32859192233449336"/>
                </c:manualLayout>
              </c:layout>
              <c:tx>
                <c:rich>
                  <a:bodyPr/>
                  <a:lstStyle/>
                  <a:p>
                    <a:r>
                      <a:rPr lang="ru-RU" b="1" dirty="0" smtClean="0">
                        <a:solidFill>
                          <a:srgbClr val="7030A0"/>
                        </a:solidFill>
                        <a:latin typeface="Times New Roman" panose="02020603050405020304" pitchFamily="18" charset="0"/>
                        <a:cs typeface="Times New Roman" panose="02020603050405020304" pitchFamily="18" charset="0"/>
                      </a:rPr>
                      <a:t>114,19</a:t>
                    </a:r>
                    <a:endParaRPr lang="en-US" dirty="0"/>
                  </a:p>
                </c:rich>
              </c:tx>
              <c:showLegendKey val="0"/>
              <c:showVal val="0"/>
              <c:showCatName val="0"/>
              <c:showSerName val="0"/>
              <c:showPercent val="0"/>
              <c:showBubbleSize val="0"/>
            </c:dLbl>
            <c:dLbl>
              <c:idx val="3"/>
              <c:layout>
                <c:manualLayout>
                  <c:x val="3.1331058806333835E-2"/>
                  <c:y val="0.40791254432996127"/>
                </c:manualLayout>
              </c:layout>
              <c:showLegendKey val="0"/>
              <c:showVal val="1"/>
              <c:showCatName val="0"/>
              <c:showSerName val="0"/>
              <c:showPercent val="0"/>
              <c:showBubbleSize val="0"/>
            </c:dLbl>
            <c:dLbl>
              <c:idx val="4"/>
              <c:layout>
                <c:manualLayout>
                  <c:x val="2.614154325455581E-2"/>
                  <c:y val="0.37849582560160816"/>
                </c:manualLayout>
              </c:layout>
              <c:tx>
                <c:rich>
                  <a:bodyPr/>
                  <a:lstStyle/>
                  <a:p>
                    <a:r>
                      <a:rPr lang="ru-RU" dirty="0" smtClean="0"/>
                      <a:t>116,09</a:t>
                    </a:r>
                    <a:endParaRPr lang="en-US" dirty="0"/>
                  </a:p>
                </c:rich>
              </c:tx>
              <c:showLegendKey val="0"/>
              <c:showVal val="1"/>
              <c:showCatName val="0"/>
              <c:showSerName val="0"/>
              <c:showPercent val="0"/>
              <c:showBubbleSize val="0"/>
            </c:dLbl>
            <c:spPr>
              <a:noFill/>
              <a:ln w="25342">
                <a:noFill/>
              </a:ln>
            </c:spPr>
            <c:txPr>
              <a:bodyPr rot="0" spcFirstLastPara="1" vertOverflow="ellipsis" vert="horz" wrap="square" lIns="38100" tIns="19050" rIns="38100" bIns="19050" anchor="ctr" anchorCtr="1">
                <a:spAutoFit/>
              </a:bodyPr>
              <a:lstStyle/>
              <a:p>
                <a:pPr>
                  <a:defRPr sz="896" b="1" i="0" u="none" strike="noStrike" kern="1200" baseline="0">
                    <a:solidFill>
                      <a:srgbClr val="7030A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Лист1!$A$2:$A$6</c:f>
              <c:strCache>
                <c:ptCount val="5"/>
                <c:pt idx="0">
                  <c:v>2017 (отчет)</c:v>
                </c:pt>
                <c:pt idx="1">
                  <c:v>2018 (отчет)</c:v>
                </c:pt>
                <c:pt idx="2">
                  <c:v>2019 (план)</c:v>
                </c:pt>
                <c:pt idx="3">
                  <c:v>2020 (план)</c:v>
                </c:pt>
                <c:pt idx="4">
                  <c:v>2021 (план)</c:v>
                </c:pt>
              </c:strCache>
            </c:strRef>
          </c:cat>
          <c:val>
            <c:numRef>
              <c:f>Лист1!$B$2:$B$6</c:f>
              <c:numCache>
                <c:formatCode>General</c:formatCode>
                <c:ptCount val="5"/>
                <c:pt idx="0">
                  <c:v>96.14</c:v>
                </c:pt>
                <c:pt idx="1">
                  <c:v>103.97</c:v>
                </c:pt>
                <c:pt idx="2">
                  <c:v>114.19</c:v>
                </c:pt>
                <c:pt idx="3">
                  <c:v>114.64</c:v>
                </c:pt>
                <c:pt idx="4">
                  <c:v>116.09</c:v>
                </c:pt>
              </c:numCache>
            </c:numRef>
          </c:val>
        </c:ser>
        <c:dLbls>
          <c:showLegendKey val="0"/>
          <c:showVal val="0"/>
          <c:showCatName val="0"/>
          <c:showSerName val="0"/>
          <c:showPercent val="0"/>
          <c:showBubbleSize val="0"/>
        </c:dLbls>
        <c:gapWidth val="150"/>
        <c:shape val="box"/>
        <c:axId val="157524352"/>
        <c:axId val="157525888"/>
        <c:axId val="0"/>
      </c:bar3DChart>
      <c:catAx>
        <c:axId val="157524352"/>
        <c:scaling>
          <c:orientation val="minMax"/>
        </c:scaling>
        <c:delete val="0"/>
        <c:axPos val="b"/>
        <c:numFmt formatCode="General" sourceLinked="1"/>
        <c:majorTickMark val="none"/>
        <c:minorTickMark val="none"/>
        <c:tickLblPos val="nextTo"/>
        <c:spPr>
          <a:ln w="6336">
            <a:noFill/>
          </a:ln>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157525888"/>
        <c:crosses val="autoZero"/>
        <c:auto val="1"/>
        <c:lblAlgn val="ctr"/>
        <c:lblOffset val="100"/>
        <c:noMultiLvlLbl val="0"/>
      </c:catAx>
      <c:valAx>
        <c:axId val="157525888"/>
        <c:scaling>
          <c:orientation val="minMax"/>
          <c:max val="130"/>
          <c:min val="50"/>
        </c:scaling>
        <c:delete val="1"/>
        <c:axPos val="l"/>
        <c:majorGridlines>
          <c:spPr>
            <a:ln w="9481" cap="flat" cmpd="sng" algn="ctr">
              <a:solidFill>
                <a:schemeClr val="tx1">
                  <a:lumMod val="15000"/>
                  <a:lumOff val="85000"/>
                </a:schemeClr>
              </a:solidFill>
              <a:round/>
            </a:ln>
            <a:effectLst/>
          </c:spPr>
        </c:majorGridlines>
        <c:numFmt formatCode="General" sourceLinked="1"/>
        <c:majorTickMark val="out"/>
        <c:minorTickMark val="none"/>
        <c:tickLblPos val="nextTo"/>
        <c:crossAx val="157524352"/>
        <c:crosses val="autoZero"/>
        <c:crossBetween val="between"/>
      </c:valAx>
      <c:spPr>
        <a:noFill/>
        <a:ln>
          <a:noFill/>
        </a:ln>
        <a:effectLst/>
      </c:spPr>
    </c:plotArea>
    <c:plotVisOnly val="1"/>
    <c:dispBlanksAs val="gap"/>
    <c:showDLblsOverMax val="0"/>
  </c:chart>
  <c:spPr>
    <a:solidFill>
      <a:schemeClr val="accent4">
        <a:lumMod val="20000"/>
        <a:lumOff val="80000"/>
      </a:schemeClr>
    </a:solidFill>
    <a:ln>
      <a:noFill/>
    </a:ln>
  </c:spPr>
  <c:txPr>
    <a:bodyPr/>
    <a:lstStyle/>
    <a:p>
      <a:pPr>
        <a:defRPr/>
      </a:pPr>
      <a:endParaRPr lang="ru-RU"/>
    </a:p>
  </c:txPr>
  <c:externalData r:id="rId1">
    <c:autoUpdate val="0"/>
  </c:externalData>
  <c:userShapes r:id="rId2"/>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80"/>
      <c:depthPercent val="100"/>
      <c:rAngAx val="1"/>
    </c:view3D>
    <c:floor>
      <c:thickness val="0"/>
      <c:spPr>
        <a:noFill/>
        <a:ln w="6350">
          <a:noFill/>
        </a:ln>
      </c:spPr>
    </c:floor>
    <c:sideWall>
      <c:thickness val="0"/>
      <c:spPr>
        <a:noFill/>
        <a:ln w="25400">
          <a:noFill/>
        </a:ln>
      </c:spPr>
    </c:sideWall>
    <c:backWall>
      <c:thickness val="0"/>
      <c:spPr>
        <a:noFill/>
        <a:ln w="25400">
          <a:noFill/>
        </a:ln>
      </c:spPr>
    </c:backWall>
    <c:plotArea>
      <c:layout>
        <c:manualLayout>
          <c:layoutTarget val="inner"/>
          <c:xMode val="edge"/>
          <c:yMode val="edge"/>
          <c:x val="0"/>
          <c:y val="7.2526841950147455E-2"/>
          <c:w val="0.945565468874211"/>
          <c:h val="0.66990492979241345"/>
        </c:manualLayout>
      </c:layout>
      <c:bar3DChart>
        <c:barDir val="col"/>
        <c:grouping val="clustered"/>
        <c:varyColors val="0"/>
        <c:ser>
          <c:idx val="0"/>
          <c:order val="0"/>
          <c:tx>
            <c:strRef>
              <c:f>Лист1!$B$1</c:f>
              <c:strCache>
                <c:ptCount val="1"/>
                <c:pt idx="0">
                  <c:v>Столбец5</c:v>
                </c:pt>
              </c:strCache>
            </c:strRef>
          </c:tx>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c:spPr>
          <c:invertIfNegative val="0"/>
          <c:dLbls>
            <c:dLbl>
              <c:idx val="0"/>
              <c:layout>
                <c:manualLayout>
                  <c:x val="1.1899220033457171E-2"/>
                  <c:y val="0.17986614645038265"/>
                </c:manualLayout>
              </c:layout>
              <c:showLegendKey val="0"/>
              <c:showVal val="1"/>
              <c:showCatName val="0"/>
              <c:showSerName val="0"/>
              <c:showPercent val="0"/>
              <c:showBubbleSize val="0"/>
            </c:dLbl>
            <c:dLbl>
              <c:idx val="1"/>
              <c:layout>
                <c:manualLayout>
                  <c:x val="1.9424330431108992E-2"/>
                  <c:y val="0.34346492931603528"/>
                </c:manualLayout>
              </c:layout>
              <c:tx>
                <c:rich>
                  <a:bodyPr/>
                  <a:lstStyle/>
                  <a:p>
                    <a:r>
                      <a:rPr lang="ru-RU" dirty="0" smtClean="0"/>
                      <a:t>46,97</a:t>
                    </a:r>
                    <a:endParaRPr lang="en-US" dirty="0"/>
                  </a:p>
                </c:rich>
              </c:tx>
              <c:showLegendKey val="0"/>
              <c:showVal val="1"/>
              <c:showCatName val="0"/>
              <c:showSerName val="0"/>
              <c:showPercent val="0"/>
              <c:showBubbleSize val="0"/>
            </c:dLbl>
            <c:dLbl>
              <c:idx val="2"/>
              <c:layout>
                <c:manualLayout>
                  <c:x val="1.3874414474481149E-2"/>
                  <c:y val="0.32859192233449336"/>
                </c:manualLayout>
              </c:layout>
              <c:tx>
                <c:rich>
                  <a:bodyPr/>
                  <a:lstStyle/>
                  <a:p>
                    <a:r>
                      <a:rPr lang="ru-RU" b="1" dirty="0" smtClean="0">
                        <a:solidFill>
                          <a:srgbClr val="7030A0"/>
                        </a:solidFill>
                        <a:latin typeface="Times New Roman" panose="02020603050405020304" pitchFamily="18" charset="0"/>
                        <a:cs typeface="Times New Roman" panose="02020603050405020304" pitchFamily="18" charset="0"/>
                      </a:rPr>
                      <a:t>39,54</a:t>
                    </a:r>
                    <a:endParaRPr lang="en-US" dirty="0"/>
                  </a:p>
                </c:rich>
              </c:tx>
              <c:showLegendKey val="0"/>
              <c:showVal val="0"/>
              <c:showCatName val="0"/>
              <c:showSerName val="0"/>
              <c:showPercent val="0"/>
              <c:showBubbleSize val="0"/>
            </c:dLbl>
            <c:dLbl>
              <c:idx val="3"/>
              <c:layout>
                <c:manualLayout>
                  <c:x val="3.1331058806333835E-2"/>
                  <c:y val="0.40791254432996127"/>
                </c:manualLayout>
              </c:layout>
              <c:showLegendKey val="0"/>
              <c:showVal val="1"/>
              <c:showCatName val="0"/>
              <c:showSerName val="0"/>
              <c:showPercent val="0"/>
              <c:showBubbleSize val="0"/>
            </c:dLbl>
            <c:dLbl>
              <c:idx val="4"/>
              <c:layout>
                <c:manualLayout>
                  <c:x val="2.614154325455581E-2"/>
                  <c:y val="0.37849582560160816"/>
                </c:manualLayout>
              </c:layout>
              <c:tx>
                <c:rich>
                  <a:bodyPr/>
                  <a:lstStyle/>
                  <a:p>
                    <a:r>
                      <a:rPr lang="ru-RU" dirty="0" smtClean="0"/>
                      <a:t>42,54</a:t>
                    </a:r>
                    <a:endParaRPr lang="en-US" dirty="0"/>
                  </a:p>
                </c:rich>
              </c:tx>
              <c:showLegendKey val="0"/>
              <c:showVal val="1"/>
              <c:showCatName val="0"/>
              <c:showSerName val="0"/>
              <c:showPercent val="0"/>
              <c:showBubbleSize val="0"/>
            </c:dLbl>
            <c:spPr>
              <a:noFill/>
              <a:ln w="25342">
                <a:noFill/>
              </a:ln>
            </c:spPr>
            <c:txPr>
              <a:bodyPr rot="0" spcFirstLastPara="1" vertOverflow="ellipsis" vert="horz" wrap="square" lIns="38100" tIns="19050" rIns="38100" bIns="19050" anchor="ctr" anchorCtr="1">
                <a:spAutoFit/>
              </a:bodyPr>
              <a:lstStyle/>
              <a:p>
                <a:pPr>
                  <a:defRPr sz="896" b="1" i="0" u="none" strike="noStrike" kern="1200" baseline="0">
                    <a:solidFill>
                      <a:srgbClr val="7030A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Лист1!$A$2:$A$6</c:f>
              <c:strCache>
                <c:ptCount val="5"/>
                <c:pt idx="0">
                  <c:v>2017 (отчет)</c:v>
                </c:pt>
                <c:pt idx="1">
                  <c:v>2018 (отчет)</c:v>
                </c:pt>
                <c:pt idx="2">
                  <c:v>2019 (план)</c:v>
                </c:pt>
                <c:pt idx="3">
                  <c:v>2020 (план)</c:v>
                </c:pt>
                <c:pt idx="4">
                  <c:v>2021 (план)</c:v>
                </c:pt>
              </c:strCache>
            </c:strRef>
          </c:cat>
          <c:val>
            <c:numRef>
              <c:f>Лист1!$B$2:$B$6</c:f>
              <c:numCache>
                <c:formatCode>General</c:formatCode>
                <c:ptCount val="5"/>
                <c:pt idx="0">
                  <c:v>40.01</c:v>
                </c:pt>
                <c:pt idx="1">
                  <c:v>46.97</c:v>
                </c:pt>
                <c:pt idx="2">
                  <c:v>39.54</c:v>
                </c:pt>
                <c:pt idx="3">
                  <c:v>41.04</c:v>
                </c:pt>
                <c:pt idx="4">
                  <c:v>42.54</c:v>
                </c:pt>
              </c:numCache>
            </c:numRef>
          </c:val>
        </c:ser>
        <c:dLbls>
          <c:showLegendKey val="0"/>
          <c:showVal val="0"/>
          <c:showCatName val="0"/>
          <c:showSerName val="0"/>
          <c:showPercent val="0"/>
          <c:showBubbleSize val="0"/>
        </c:dLbls>
        <c:gapWidth val="150"/>
        <c:shape val="box"/>
        <c:axId val="160619520"/>
        <c:axId val="160625408"/>
        <c:axId val="0"/>
      </c:bar3DChart>
      <c:catAx>
        <c:axId val="160619520"/>
        <c:scaling>
          <c:orientation val="minMax"/>
        </c:scaling>
        <c:delete val="0"/>
        <c:axPos val="b"/>
        <c:numFmt formatCode="General" sourceLinked="1"/>
        <c:majorTickMark val="none"/>
        <c:minorTickMark val="none"/>
        <c:tickLblPos val="nextTo"/>
        <c:spPr>
          <a:ln w="6336">
            <a:noFill/>
          </a:ln>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160625408"/>
        <c:crosses val="autoZero"/>
        <c:auto val="1"/>
        <c:lblAlgn val="ctr"/>
        <c:lblOffset val="100"/>
        <c:noMultiLvlLbl val="0"/>
      </c:catAx>
      <c:valAx>
        <c:axId val="160625408"/>
        <c:scaling>
          <c:orientation val="minMax"/>
          <c:max val="48"/>
          <c:min val="10"/>
        </c:scaling>
        <c:delete val="1"/>
        <c:axPos val="l"/>
        <c:majorGridlines>
          <c:spPr>
            <a:ln w="9481" cap="flat" cmpd="sng" algn="ctr">
              <a:solidFill>
                <a:schemeClr val="tx1">
                  <a:lumMod val="15000"/>
                  <a:lumOff val="85000"/>
                </a:schemeClr>
              </a:solidFill>
              <a:round/>
            </a:ln>
            <a:effectLst/>
          </c:spPr>
        </c:majorGridlines>
        <c:numFmt formatCode="General" sourceLinked="1"/>
        <c:majorTickMark val="out"/>
        <c:minorTickMark val="none"/>
        <c:tickLblPos val="nextTo"/>
        <c:crossAx val="160619520"/>
        <c:crosses val="autoZero"/>
        <c:crossBetween val="between"/>
      </c:valAx>
      <c:spPr>
        <a:noFill/>
        <a:ln>
          <a:noFill/>
        </a:ln>
        <a:effectLst/>
      </c:spPr>
    </c:plotArea>
    <c:plotVisOnly val="1"/>
    <c:dispBlanksAs val="gap"/>
    <c:showDLblsOverMax val="0"/>
  </c:chart>
  <c:spPr>
    <a:solidFill>
      <a:schemeClr val="accent4">
        <a:lumMod val="20000"/>
        <a:lumOff val="80000"/>
      </a:schemeClr>
    </a:solidFill>
    <a:ln>
      <a:noFill/>
    </a:ln>
  </c:spPr>
  <c:txPr>
    <a:bodyPr/>
    <a:lstStyle/>
    <a:p>
      <a:pPr>
        <a:defRPr/>
      </a:pPr>
      <a:endParaRPr lang="ru-RU"/>
    </a:p>
  </c:txPr>
  <c:externalData r:id="rId1">
    <c:autoUpdate val="0"/>
  </c:externalData>
  <c:userShapes r:id="rId2"/>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80"/>
      <c:depthPercent val="100"/>
      <c:rAngAx val="1"/>
    </c:view3D>
    <c:floor>
      <c:thickness val="0"/>
      <c:spPr>
        <a:noFill/>
        <a:ln w="6350">
          <a:noFill/>
        </a:ln>
      </c:spPr>
    </c:floor>
    <c:sideWall>
      <c:thickness val="0"/>
      <c:spPr>
        <a:noFill/>
        <a:ln w="25400">
          <a:noFill/>
        </a:ln>
      </c:spPr>
    </c:sideWall>
    <c:backWall>
      <c:thickness val="0"/>
      <c:spPr>
        <a:noFill/>
        <a:ln w="25400">
          <a:noFill/>
        </a:ln>
      </c:spPr>
    </c:backWall>
    <c:plotArea>
      <c:layout>
        <c:manualLayout>
          <c:layoutTarget val="inner"/>
          <c:xMode val="edge"/>
          <c:yMode val="edge"/>
          <c:x val="0"/>
          <c:y val="7.2526841950147455E-2"/>
          <c:w val="0.945565468874211"/>
          <c:h val="0.66990492979241345"/>
        </c:manualLayout>
      </c:layout>
      <c:bar3DChart>
        <c:barDir val="col"/>
        <c:grouping val="clustered"/>
        <c:varyColors val="0"/>
        <c:ser>
          <c:idx val="0"/>
          <c:order val="0"/>
          <c:tx>
            <c:strRef>
              <c:f>Лист1!$B$1</c:f>
              <c:strCache>
                <c:ptCount val="1"/>
                <c:pt idx="0">
                  <c:v>Столбец5</c:v>
                </c:pt>
              </c:strCache>
            </c:strRef>
          </c:tx>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c:spPr>
          <c:invertIfNegative val="0"/>
          <c:dLbls>
            <c:dLbl>
              <c:idx val="0"/>
              <c:layout>
                <c:manualLayout>
                  <c:x val="1.1899220033457171E-2"/>
                  <c:y val="0.17986614645038265"/>
                </c:manualLayout>
              </c:layout>
              <c:showLegendKey val="0"/>
              <c:showVal val="1"/>
              <c:showCatName val="0"/>
              <c:showSerName val="0"/>
              <c:showPercent val="0"/>
              <c:showBubbleSize val="0"/>
            </c:dLbl>
            <c:dLbl>
              <c:idx val="1"/>
              <c:layout>
                <c:manualLayout>
                  <c:x val="1.9424330431108992E-2"/>
                  <c:y val="0.34346492931603528"/>
                </c:manualLayout>
              </c:layout>
              <c:tx>
                <c:rich>
                  <a:bodyPr/>
                  <a:lstStyle/>
                  <a:p>
                    <a:r>
                      <a:rPr lang="ru-RU" dirty="0" smtClean="0"/>
                      <a:t>3,87</a:t>
                    </a:r>
                    <a:endParaRPr lang="en-US" dirty="0"/>
                  </a:p>
                </c:rich>
              </c:tx>
              <c:showLegendKey val="0"/>
              <c:showVal val="1"/>
              <c:showCatName val="0"/>
              <c:showSerName val="0"/>
              <c:showPercent val="0"/>
              <c:showBubbleSize val="0"/>
            </c:dLbl>
            <c:dLbl>
              <c:idx val="2"/>
              <c:layout>
                <c:manualLayout>
                  <c:x val="1.3874414474481149E-2"/>
                  <c:y val="0.32859192233449336"/>
                </c:manualLayout>
              </c:layout>
              <c:tx>
                <c:rich>
                  <a:bodyPr/>
                  <a:lstStyle/>
                  <a:p>
                    <a:r>
                      <a:rPr lang="ru-RU" b="1" dirty="0" smtClean="0">
                        <a:solidFill>
                          <a:srgbClr val="7030A0"/>
                        </a:solidFill>
                        <a:latin typeface="Times New Roman" panose="02020603050405020304" pitchFamily="18" charset="0"/>
                        <a:cs typeface="Times New Roman" panose="02020603050405020304" pitchFamily="18" charset="0"/>
                      </a:rPr>
                      <a:t>4,57</a:t>
                    </a:r>
                    <a:endParaRPr lang="en-US" dirty="0"/>
                  </a:p>
                </c:rich>
              </c:tx>
              <c:showLegendKey val="0"/>
              <c:showVal val="0"/>
              <c:showCatName val="0"/>
              <c:showSerName val="0"/>
              <c:showPercent val="0"/>
              <c:showBubbleSize val="0"/>
            </c:dLbl>
            <c:dLbl>
              <c:idx val="3"/>
              <c:layout>
                <c:manualLayout>
                  <c:x val="3.1331058806333835E-2"/>
                  <c:y val="0.40791254432996127"/>
                </c:manualLayout>
              </c:layout>
              <c:showLegendKey val="0"/>
              <c:showVal val="1"/>
              <c:showCatName val="0"/>
              <c:showSerName val="0"/>
              <c:showPercent val="0"/>
              <c:showBubbleSize val="0"/>
            </c:dLbl>
            <c:dLbl>
              <c:idx val="4"/>
              <c:layout>
                <c:manualLayout>
                  <c:x val="2.614154325455581E-2"/>
                  <c:y val="0.37849582560160816"/>
                </c:manualLayout>
              </c:layout>
              <c:tx>
                <c:rich>
                  <a:bodyPr/>
                  <a:lstStyle/>
                  <a:p>
                    <a:r>
                      <a:rPr lang="ru-RU" dirty="0" smtClean="0"/>
                      <a:t>5,0</a:t>
                    </a:r>
                    <a:endParaRPr lang="en-US" dirty="0"/>
                  </a:p>
                </c:rich>
              </c:tx>
              <c:showLegendKey val="0"/>
              <c:showVal val="1"/>
              <c:showCatName val="0"/>
              <c:showSerName val="0"/>
              <c:showPercent val="0"/>
              <c:showBubbleSize val="0"/>
            </c:dLbl>
            <c:spPr>
              <a:noFill/>
              <a:ln w="25342">
                <a:noFill/>
              </a:ln>
            </c:spPr>
            <c:txPr>
              <a:bodyPr rot="0" spcFirstLastPara="1" vertOverflow="ellipsis" vert="horz" wrap="square" lIns="38100" tIns="19050" rIns="38100" bIns="19050" anchor="ctr" anchorCtr="1">
                <a:spAutoFit/>
              </a:bodyPr>
              <a:lstStyle/>
              <a:p>
                <a:pPr>
                  <a:defRPr sz="896" b="1" i="0" u="none" strike="noStrike" kern="1200" baseline="0">
                    <a:solidFill>
                      <a:srgbClr val="7030A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Лист1!$A$2:$A$6</c:f>
              <c:strCache>
                <c:ptCount val="5"/>
                <c:pt idx="0">
                  <c:v>2017 (отчет)</c:v>
                </c:pt>
                <c:pt idx="1">
                  <c:v>2018 (отчет)</c:v>
                </c:pt>
                <c:pt idx="2">
                  <c:v>2019 (план)</c:v>
                </c:pt>
                <c:pt idx="3">
                  <c:v>2020 (план)</c:v>
                </c:pt>
                <c:pt idx="4">
                  <c:v>2021 (план)</c:v>
                </c:pt>
              </c:strCache>
            </c:strRef>
          </c:cat>
          <c:val>
            <c:numRef>
              <c:f>Лист1!$B$2:$B$6</c:f>
              <c:numCache>
                <c:formatCode>General</c:formatCode>
                <c:ptCount val="5"/>
                <c:pt idx="0">
                  <c:v>2.56</c:v>
                </c:pt>
                <c:pt idx="1">
                  <c:v>3.78</c:v>
                </c:pt>
                <c:pt idx="2">
                  <c:v>4.57</c:v>
                </c:pt>
                <c:pt idx="3">
                  <c:v>4.8099999999999996</c:v>
                </c:pt>
                <c:pt idx="4">
                  <c:v>5</c:v>
                </c:pt>
              </c:numCache>
            </c:numRef>
          </c:val>
        </c:ser>
        <c:dLbls>
          <c:showLegendKey val="0"/>
          <c:showVal val="0"/>
          <c:showCatName val="0"/>
          <c:showSerName val="0"/>
          <c:showPercent val="0"/>
          <c:showBubbleSize val="0"/>
        </c:dLbls>
        <c:gapWidth val="150"/>
        <c:shape val="box"/>
        <c:axId val="160551680"/>
        <c:axId val="160553216"/>
        <c:axId val="0"/>
      </c:bar3DChart>
      <c:catAx>
        <c:axId val="160551680"/>
        <c:scaling>
          <c:orientation val="minMax"/>
        </c:scaling>
        <c:delete val="0"/>
        <c:axPos val="b"/>
        <c:numFmt formatCode="General" sourceLinked="1"/>
        <c:majorTickMark val="none"/>
        <c:minorTickMark val="none"/>
        <c:tickLblPos val="nextTo"/>
        <c:spPr>
          <a:ln w="6336">
            <a:noFill/>
          </a:ln>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160553216"/>
        <c:crosses val="autoZero"/>
        <c:auto val="1"/>
        <c:lblAlgn val="ctr"/>
        <c:lblOffset val="100"/>
        <c:noMultiLvlLbl val="0"/>
      </c:catAx>
      <c:valAx>
        <c:axId val="160553216"/>
        <c:scaling>
          <c:orientation val="minMax"/>
          <c:max val="5"/>
          <c:min val="1"/>
        </c:scaling>
        <c:delete val="1"/>
        <c:axPos val="l"/>
        <c:majorGridlines>
          <c:spPr>
            <a:ln w="9481" cap="flat" cmpd="sng" algn="ctr">
              <a:solidFill>
                <a:schemeClr val="tx1">
                  <a:lumMod val="15000"/>
                  <a:lumOff val="85000"/>
                </a:schemeClr>
              </a:solidFill>
              <a:round/>
            </a:ln>
            <a:effectLst/>
          </c:spPr>
        </c:majorGridlines>
        <c:numFmt formatCode="General" sourceLinked="1"/>
        <c:majorTickMark val="out"/>
        <c:minorTickMark val="none"/>
        <c:tickLblPos val="nextTo"/>
        <c:crossAx val="160551680"/>
        <c:crosses val="autoZero"/>
        <c:crossBetween val="between"/>
      </c:valAx>
      <c:spPr>
        <a:noFill/>
        <a:ln>
          <a:noFill/>
        </a:ln>
        <a:effectLst/>
      </c:spPr>
    </c:plotArea>
    <c:plotVisOnly val="1"/>
    <c:dispBlanksAs val="gap"/>
    <c:showDLblsOverMax val="0"/>
  </c:chart>
  <c:spPr>
    <a:solidFill>
      <a:schemeClr val="accent4">
        <a:lumMod val="20000"/>
        <a:lumOff val="80000"/>
      </a:schemeClr>
    </a:solidFill>
    <a:ln>
      <a:noFill/>
    </a:ln>
  </c:spPr>
  <c:txPr>
    <a:bodyPr/>
    <a:lstStyle/>
    <a:p>
      <a:pPr>
        <a:defRPr/>
      </a:pPr>
      <a:endParaRPr lang="ru-RU"/>
    </a:p>
  </c:txPr>
  <c:externalData r:id="rId1">
    <c:autoUpdate val="0"/>
  </c:externalData>
  <c:userShapes r:id="rId2"/>
</c:chartSpace>
</file>

<file path=ppt/diagrams/_rels/data4.xml.rels><?xml version="1.0" encoding="UTF-8" standalone="yes"?>
<Relationships xmlns="http://schemas.openxmlformats.org/package/2006/relationships"><Relationship Id="rId1" Type="http://schemas.openxmlformats.org/officeDocument/2006/relationships/image" Target="../media/image10.png"/></Relationships>
</file>

<file path=ppt/diagrams/_rels/drawing4.xml.rels><?xml version="1.0" encoding="UTF-8" standalone="yes"?>
<Relationships xmlns="http://schemas.openxmlformats.org/package/2006/relationships"><Relationship Id="rId1" Type="http://schemas.openxmlformats.org/officeDocument/2006/relationships/image" Target="../media/image10.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4F4A6A-8F91-49D5-80D4-5BE5B230CEF2}" type="doc">
      <dgm:prSet loTypeId="urn:microsoft.com/office/officeart/2005/8/layout/target3" loCatId="relationship" qsTypeId="urn:microsoft.com/office/officeart/2005/8/quickstyle/3d7" qsCatId="3D" csTypeId="urn:microsoft.com/office/officeart/2005/8/colors/colorful3" csCatId="colorful" phldr="1"/>
      <dgm:spPr/>
    </dgm:pt>
    <dgm:pt modelId="{F1C1C184-8D3D-4F1B-8E38-85B42FBA8D43}">
      <dgm:prSet phldrT="[Текст]" custT="1"/>
      <dgm:spPr/>
      <dgm:t>
        <a:bodyPr/>
        <a:lstStyle/>
        <a:p>
          <a:pPr algn="l"/>
          <a:r>
            <a:rPr lang="ru-RU" sz="2400" dirty="0" smtClean="0">
              <a:latin typeface="Times New Roman" pitchFamily="18" charset="0"/>
              <a:cs typeface="Times New Roman" pitchFamily="18" charset="0"/>
            </a:rPr>
            <a:t>Доступность и понятность информации для широкого круга пользователей</a:t>
          </a:r>
          <a:endParaRPr lang="ru-RU" sz="2400" dirty="0">
            <a:latin typeface="Times New Roman" pitchFamily="18" charset="0"/>
            <a:cs typeface="Times New Roman" pitchFamily="18" charset="0"/>
          </a:endParaRPr>
        </a:p>
      </dgm:t>
    </dgm:pt>
    <dgm:pt modelId="{212CD2EF-6B9A-4D7D-A880-0B4DF4173C53}" type="parTrans" cxnId="{ACD2B5F9-E008-4F07-937F-C77E4EDAF7CC}">
      <dgm:prSet/>
      <dgm:spPr/>
      <dgm:t>
        <a:bodyPr/>
        <a:lstStyle/>
        <a:p>
          <a:endParaRPr lang="ru-RU"/>
        </a:p>
      </dgm:t>
    </dgm:pt>
    <dgm:pt modelId="{80087F8B-E0BC-4837-8B3E-4BB8809820B8}" type="sibTrans" cxnId="{ACD2B5F9-E008-4F07-937F-C77E4EDAF7CC}">
      <dgm:prSet/>
      <dgm:spPr/>
      <dgm:t>
        <a:bodyPr/>
        <a:lstStyle/>
        <a:p>
          <a:endParaRPr lang="ru-RU"/>
        </a:p>
      </dgm:t>
    </dgm:pt>
    <dgm:pt modelId="{5280AA41-45C6-48F9-B900-6C1039959069}">
      <dgm:prSet phldrT="[Текст]"/>
      <dgm:spPr/>
      <dgm:t>
        <a:bodyPr/>
        <a:lstStyle/>
        <a:p>
          <a:pPr algn="l"/>
          <a:r>
            <a:rPr lang="ru-RU" dirty="0" smtClean="0">
              <a:latin typeface="Times New Roman" pitchFamily="18" charset="0"/>
              <a:ea typeface="Arial Unicode MS" pitchFamily="34" charset="-128"/>
              <a:cs typeface="Times New Roman" pitchFamily="18" charset="0"/>
            </a:rPr>
            <a:t>Представление сведений о бюджете в наглядном виде, ориентация на визуализацию данных</a:t>
          </a:r>
          <a:endParaRPr lang="ru-RU" dirty="0">
            <a:latin typeface="Times New Roman" pitchFamily="18" charset="0"/>
            <a:cs typeface="Times New Roman" pitchFamily="18" charset="0"/>
          </a:endParaRPr>
        </a:p>
      </dgm:t>
    </dgm:pt>
    <dgm:pt modelId="{FF0DF8A2-88E0-4175-9ED8-92053F476F6A}" type="parTrans" cxnId="{81F9011A-8082-4884-9A5C-154D78C6E9B7}">
      <dgm:prSet/>
      <dgm:spPr/>
      <dgm:t>
        <a:bodyPr/>
        <a:lstStyle/>
        <a:p>
          <a:endParaRPr lang="ru-RU"/>
        </a:p>
      </dgm:t>
    </dgm:pt>
    <dgm:pt modelId="{8C3F7F62-6826-48CF-97BB-43149955AE3F}" type="sibTrans" cxnId="{81F9011A-8082-4884-9A5C-154D78C6E9B7}">
      <dgm:prSet/>
      <dgm:spPr/>
      <dgm:t>
        <a:bodyPr/>
        <a:lstStyle/>
        <a:p>
          <a:endParaRPr lang="ru-RU"/>
        </a:p>
      </dgm:t>
    </dgm:pt>
    <dgm:pt modelId="{864D7EAE-C501-46A0-88E2-473B7F273D85}">
      <dgm:prSet phldrT="[Текст]"/>
      <dgm:spPr/>
      <dgm:t>
        <a:bodyPr/>
        <a:lstStyle/>
        <a:p>
          <a:pPr algn="l"/>
          <a:r>
            <a:rPr lang="ru-RU" dirty="0" smtClean="0">
              <a:latin typeface="Times New Roman" pitchFamily="18" charset="0"/>
              <a:cs typeface="Times New Roman" pitchFamily="18" charset="0"/>
            </a:rPr>
            <a:t>Консолидация в единой точке всех основных сведений о бюджете</a:t>
          </a:r>
          <a:endParaRPr lang="ru-RU" dirty="0">
            <a:latin typeface="Times New Roman" pitchFamily="18" charset="0"/>
            <a:cs typeface="Times New Roman" pitchFamily="18" charset="0"/>
          </a:endParaRPr>
        </a:p>
      </dgm:t>
    </dgm:pt>
    <dgm:pt modelId="{3D7CFFD6-4639-4079-B88B-E461ADDA1556}" type="parTrans" cxnId="{89045D20-5A3C-40F0-908E-9D05CCA57DA1}">
      <dgm:prSet/>
      <dgm:spPr/>
      <dgm:t>
        <a:bodyPr/>
        <a:lstStyle/>
        <a:p>
          <a:endParaRPr lang="ru-RU"/>
        </a:p>
      </dgm:t>
    </dgm:pt>
    <dgm:pt modelId="{F79D517A-2B3A-4BA1-ABF9-EB3D71D18F4A}" type="sibTrans" cxnId="{89045D20-5A3C-40F0-908E-9D05CCA57DA1}">
      <dgm:prSet/>
      <dgm:spPr/>
      <dgm:t>
        <a:bodyPr/>
        <a:lstStyle/>
        <a:p>
          <a:endParaRPr lang="ru-RU"/>
        </a:p>
      </dgm:t>
    </dgm:pt>
    <dgm:pt modelId="{0260D0B3-77CB-4DE1-A048-EF6C2C195490}" type="pres">
      <dgm:prSet presAssocID="{414F4A6A-8F91-49D5-80D4-5BE5B230CEF2}" presName="Name0" presStyleCnt="0">
        <dgm:presLayoutVars>
          <dgm:chMax val="7"/>
          <dgm:dir/>
          <dgm:animLvl val="lvl"/>
          <dgm:resizeHandles val="exact"/>
        </dgm:presLayoutVars>
      </dgm:prSet>
      <dgm:spPr/>
    </dgm:pt>
    <dgm:pt modelId="{0E1242AB-9FD9-4955-BDE8-5956AAE21963}" type="pres">
      <dgm:prSet presAssocID="{F1C1C184-8D3D-4F1B-8E38-85B42FBA8D43}" presName="circle1" presStyleLbl="node1" presStyleIdx="0" presStyleCnt="3"/>
      <dgm:spPr/>
    </dgm:pt>
    <dgm:pt modelId="{7F65A466-27A8-421A-9715-2263A5DD5560}" type="pres">
      <dgm:prSet presAssocID="{F1C1C184-8D3D-4F1B-8E38-85B42FBA8D43}" presName="space" presStyleCnt="0"/>
      <dgm:spPr/>
    </dgm:pt>
    <dgm:pt modelId="{6A3F70CB-2EA7-4C56-A582-AB10537D0B4E}" type="pres">
      <dgm:prSet presAssocID="{F1C1C184-8D3D-4F1B-8E38-85B42FBA8D43}" presName="rect1" presStyleLbl="alignAcc1" presStyleIdx="0" presStyleCnt="3"/>
      <dgm:spPr/>
      <dgm:t>
        <a:bodyPr/>
        <a:lstStyle/>
        <a:p>
          <a:endParaRPr lang="ru-RU"/>
        </a:p>
      </dgm:t>
    </dgm:pt>
    <dgm:pt modelId="{D57324C2-D4B6-4083-A3B3-9591364FDD0F}" type="pres">
      <dgm:prSet presAssocID="{5280AA41-45C6-48F9-B900-6C1039959069}" presName="vertSpace2" presStyleLbl="node1" presStyleIdx="0" presStyleCnt="3"/>
      <dgm:spPr/>
    </dgm:pt>
    <dgm:pt modelId="{4804E8E3-1220-4156-9043-15A4F7D5EF2D}" type="pres">
      <dgm:prSet presAssocID="{5280AA41-45C6-48F9-B900-6C1039959069}" presName="circle2" presStyleLbl="node1" presStyleIdx="1" presStyleCnt="3"/>
      <dgm:spPr/>
    </dgm:pt>
    <dgm:pt modelId="{B961E6D3-A0A0-47A8-B1EF-E96B55907958}" type="pres">
      <dgm:prSet presAssocID="{5280AA41-45C6-48F9-B900-6C1039959069}" presName="rect2" presStyleLbl="alignAcc1" presStyleIdx="1" presStyleCnt="3"/>
      <dgm:spPr/>
      <dgm:t>
        <a:bodyPr/>
        <a:lstStyle/>
        <a:p>
          <a:endParaRPr lang="ru-RU"/>
        </a:p>
      </dgm:t>
    </dgm:pt>
    <dgm:pt modelId="{E1349220-9847-462A-96E6-8944B2A4C884}" type="pres">
      <dgm:prSet presAssocID="{864D7EAE-C501-46A0-88E2-473B7F273D85}" presName="vertSpace3" presStyleLbl="node1" presStyleIdx="1" presStyleCnt="3"/>
      <dgm:spPr/>
    </dgm:pt>
    <dgm:pt modelId="{F1F6301F-5744-48EE-A7CF-A15575797A12}" type="pres">
      <dgm:prSet presAssocID="{864D7EAE-C501-46A0-88E2-473B7F273D85}" presName="circle3" presStyleLbl="node1" presStyleIdx="2" presStyleCnt="3"/>
      <dgm:spPr/>
    </dgm:pt>
    <dgm:pt modelId="{3D6F7A2C-2220-4BDC-8628-883C69D1B270}" type="pres">
      <dgm:prSet presAssocID="{864D7EAE-C501-46A0-88E2-473B7F273D85}" presName="rect3" presStyleLbl="alignAcc1" presStyleIdx="2" presStyleCnt="3" custLinFactNeighborX="836" custLinFactNeighborY="7996"/>
      <dgm:spPr/>
      <dgm:t>
        <a:bodyPr/>
        <a:lstStyle/>
        <a:p>
          <a:endParaRPr lang="ru-RU"/>
        </a:p>
      </dgm:t>
    </dgm:pt>
    <dgm:pt modelId="{D53ABCF1-4696-4B2B-81EA-3F7EB0573DCB}" type="pres">
      <dgm:prSet presAssocID="{F1C1C184-8D3D-4F1B-8E38-85B42FBA8D43}" presName="rect1ParTxNoCh" presStyleLbl="alignAcc1" presStyleIdx="2" presStyleCnt="3">
        <dgm:presLayoutVars>
          <dgm:chMax val="1"/>
          <dgm:bulletEnabled val="1"/>
        </dgm:presLayoutVars>
      </dgm:prSet>
      <dgm:spPr/>
      <dgm:t>
        <a:bodyPr/>
        <a:lstStyle/>
        <a:p>
          <a:endParaRPr lang="ru-RU"/>
        </a:p>
      </dgm:t>
    </dgm:pt>
    <dgm:pt modelId="{D098DCC2-D909-476F-A639-0BFEA3C8E38E}" type="pres">
      <dgm:prSet presAssocID="{5280AA41-45C6-48F9-B900-6C1039959069}" presName="rect2ParTxNoCh" presStyleLbl="alignAcc1" presStyleIdx="2" presStyleCnt="3">
        <dgm:presLayoutVars>
          <dgm:chMax val="1"/>
          <dgm:bulletEnabled val="1"/>
        </dgm:presLayoutVars>
      </dgm:prSet>
      <dgm:spPr/>
      <dgm:t>
        <a:bodyPr/>
        <a:lstStyle/>
        <a:p>
          <a:endParaRPr lang="ru-RU"/>
        </a:p>
      </dgm:t>
    </dgm:pt>
    <dgm:pt modelId="{FC33B292-36EA-40DF-A7C5-AFC7AA786989}" type="pres">
      <dgm:prSet presAssocID="{864D7EAE-C501-46A0-88E2-473B7F273D85}" presName="rect3ParTxNoCh" presStyleLbl="alignAcc1" presStyleIdx="2" presStyleCnt="3">
        <dgm:presLayoutVars>
          <dgm:chMax val="1"/>
          <dgm:bulletEnabled val="1"/>
        </dgm:presLayoutVars>
      </dgm:prSet>
      <dgm:spPr/>
      <dgm:t>
        <a:bodyPr/>
        <a:lstStyle/>
        <a:p>
          <a:endParaRPr lang="ru-RU"/>
        </a:p>
      </dgm:t>
    </dgm:pt>
  </dgm:ptLst>
  <dgm:cxnLst>
    <dgm:cxn modelId="{DC451BF8-A397-4756-97EC-8F8670361AF6}" type="presOf" srcId="{F1C1C184-8D3D-4F1B-8E38-85B42FBA8D43}" destId="{6A3F70CB-2EA7-4C56-A582-AB10537D0B4E}" srcOrd="0" destOrd="0" presId="urn:microsoft.com/office/officeart/2005/8/layout/target3"/>
    <dgm:cxn modelId="{1E7E3EA1-9E75-41A0-9420-6B23923C7948}" type="presOf" srcId="{F1C1C184-8D3D-4F1B-8E38-85B42FBA8D43}" destId="{D53ABCF1-4696-4B2B-81EA-3F7EB0573DCB}" srcOrd="1" destOrd="0" presId="urn:microsoft.com/office/officeart/2005/8/layout/target3"/>
    <dgm:cxn modelId="{87448127-28C2-4BA0-92CF-513776C98E1E}" type="presOf" srcId="{414F4A6A-8F91-49D5-80D4-5BE5B230CEF2}" destId="{0260D0B3-77CB-4DE1-A048-EF6C2C195490}" srcOrd="0" destOrd="0" presId="urn:microsoft.com/office/officeart/2005/8/layout/target3"/>
    <dgm:cxn modelId="{89045D20-5A3C-40F0-908E-9D05CCA57DA1}" srcId="{414F4A6A-8F91-49D5-80D4-5BE5B230CEF2}" destId="{864D7EAE-C501-46A0-88E2-473B7F273D85}" srcOrd="2" destOrd="0" parTransId="{3D7CFFD6-4639-4079-B88B-E461ADDA1556}" sibTransId="{F79D517A-2B3A-4BA1-ABF9-EB3D71D18F4A}"/>
    <dgm:cxn modelId="{D9C01F70-4DB8-4395-8550-F54890A9713F}" type="presOf" srcId="{864D7EAE-C501-46A0-88E2-473B7F273D85}" destId="{FC33B292-36EA-40DF-A7C5-AFC7AA786989}" srcOrd="1" destOrd="0" presId="urn:microsoft.com/office/officeart/2005/8/layout/target3"/>
    <dgm:cxn modelId="{5EB57171-D652-4EFE-B92F-FBE6694F65EB}" type="presOf" srcId="{864D7EAE-C501-46A0-88E2-473B7F273D85}" destId="{3D6F7A2C-2220-4BDC-8628-883C69D1B270}" srcOrd="0" destOrd="0" presId="urn:microsoft.com/office/officeart/2005/8/layout/target3"/>
    <dgm:cxn modelId="{81F9011A-8082-4884-9A5C-154D78C6E9B7}" srcId="{414F4A6A-8F91-49D5-80D4-5BE5B230CEF2}" destId="{5280AA41-45C6-48F9-B900-6C1039959069}" srcOrd="1" destOrd="0" parTransId="{FF0DF8A2-88E0-4175-9ED8-92053F476F6A}" sibTransId="{8C3F7F62-6826-48CF-97BB-43149955AE3F}"/>
    <dgm:cxn modelId="{EA84603F-C2E2-4B96-AB48-E9DDCD02A91B}" type="presOf" srcId="{5280AA41-45C6-48F9-B900-6C1039959069}" destId="{D098DCC2-D909-476F-A639-0BFEA3C8E38E}" srcOrd="1" destOrd="0" presId="urn:microsoft.com/office/officeart/2005/8/layout/target3"/>
    <dgm:cxn modelId="{ACD2B5F9-E008-4F07-937F-C77E4EDAF7CC}" srcId="{414F4A6A-8F91-49D5-80D4-5BE5B230CEF2}" destId="{F1C1C184-8D3D-4F1B-8E38-85B42FBA8D43}" srcOrd="0" destOrd="0" parTransId="{212CD2EF-6B9A-4D7D-A880-0B4DF4173C53}" sibTransId="{80087F8B-E0BC-4837-8B3E-4BB8809820B8}"/>
    <dgm:cxn modelId="{0BD02131-8317-4E0D-881D-D26472E731A5}" type="presOf" srcId="{5280AA41-45C6-48F9-B900-6C1039959069}" destId="{B961E6D3-A0A0-47A8-B1EF-E96B55907958}" srcOrd="0" destOrd="0" presId="urn:microsoft.com/office/officeart/2005/8/layout/target3"/>
    <dgm:cxn modelId="{01608D0B-A517-44DC-B0AB-AEF3F9EE3756}" type="presParOf" srcId="{0260D0B3-77CB-4DE1-A048-EF6C2C195490}" destId="{0E1242AB-9FD9-4955-BDE8-5956AAE21963}" srcOrd="0" destOrd="0" presId="urn:microsoft.com/office/officeart/2005/8/layout/target3"/>
    <dgm:cxn modelId="{69396B24-9BB1-496A-A466-3EF4145B59D8}" type="presParOf" srcId="{0260D0B3-77CB-4DE1-A048-EF6C2C195490}" destId="{7F65A466-27A8-421A-9715-2263A5DD5560}" srcOrd="1" destOrd="0" presId="urn:microsoft.com/office/officeart/2005/8/layout/target3"/>
    <dgm:cxn modelId="{62B92EE6-1E59-471A-BB3F-BC0BB899BDC6}" type="presParOf" srcId="{0260D0B3-77CB-4DE1-A048-EF6C2C195490}" destId="{6A3F70CB-2EA7-4C56-A582-AB10537D0B4E}" srcOrd="2" destOrd="0" presId="urn:microsoft.com/office/officeart/2005/8/layout/target3"/>
    <dgm:cxn modelId="{F212A365-271A-431B-BC92-972BE0FFAE1D}" type="presParOf" srcId="{0260D0B3-77CB-4DE1-A048-EF6C2C195490}" destId="{D57324C2-D4B6-4083-A3B3-9591364FDD0F}" srcOrd="3" destOrd="0" presId="urn:microsoft.com/office/officeart/2005/8/layout/target3"/>
    <dgm:cxn modelId="{07084C9B-411B-48E1-998D-17455DB14643}" type="presParOf" srcId="{0260D0B3-77CB-4DE1-A048-EF6C2C195490}" destId="{4804E8E3-1220-4156-9043-15A4F7D5EF2D}" srcOrd="4" destOrd="0" presId="urn:microsoft.com/office/officeart/2005/8/layout/target3"/>
    <dgm:cxn modelId="{CE90E686-FB21-4B41-A8D7-52582EC76376}" type="presParOf" srcId="{0260D0B3-77CB-4DE1-A048-EF6C2C195490}" destId="{B961E6D3-A0A0-47A8-B1EF-E96B55907958}" srcOrd="5" destOrd="0" presId="urn:microsoft.com/office/officeart/2005/8/layout/target3"/>
    <dgm:cxn modelId="{E4928A08-01B0-4166-BECA-E9840B0EBEBD}" type="presParOf" srcId="{0260D0B3-77CB-4DE1-A048-EF6C2C195490}" destId="{E1349220-9847-462A-96E6-8944B2A4C884}" srcOrd="6" destOrd="0" presId="urn:microsoft.com/office/officeart/2005/8/layout/target3"/>
    <dgm:cxn modelId="{600135F5-96EC-40C4-8E35-BB359D3432F4}" type="presParOf" srcId="{0260D0B3-77CB-4DE1-A048-EF6C2C195490}" destId="{F1F6301F-5744-48EE-A7CF-A15575797A12}" srcOrd="7" destOrd="0" presId="urn:microsoft.com/office/officeart/2005/8/layout/target3"/>
    <dgm:cxn modelId="{F3474E77-AE64-420A-B502-E07C5AA182CD}" type="presParOf" srcId="{0260D0B3-77CB-4DE1-A048-EF6C2C195490}" destId="{3D6F7A2C-2220-4BDC-8628-883C69D1B270}" srcOrd="8" destOrd="0" presId="urn:microsoft.com/office/officeart/2005/8/layout/target3"/>
    <dgm:cxn modelId="{16A61233-5274-4A7C-A378-72F77B1641BE}" type="presParOf" srcId="{0260D0B3-77CB-4DE1-A048-EF6C2C195490}" destId="{D53ABCF1-4696-4B2B-81EA-3F7EB0573DCB}" srcOrd="9" destOrd="0" presId="urn:microsoft.com/office/officeart/2005/8/layout/target3"/>
    <dgm:cxn modelId="{245F69F8-C6FB-4434-837F-8AAA657D8AEB}" type="presParOf" srcId="{0260D0B3-77CB-4DE1-A048-EF6C2C195490}" destId="{D098DCC2-D909-476F-A639-0BFEA3C8E38E}" srcOrd="10" destOrd="0" presId="urn:microsoft.com/office/officeart/2005/8/layout/target3"/>
    <dgm:cxn modelId="{AC5079BD-7E19-4D42-B06B-8C68F26D184F}" type="presParOf" srcId="{0260D0B3-77CB-4DE1-A048-EF6C2C195490}" destId="{FC33B292-36EA-40DF-A7C5-AFC7AA786989}" srcOrd="11"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45F743C-C06C-45AB-9386-3B15E7A1DF93}" type="doc">
      <dgm:prSet loTypeId="urn:microsoft.com/office/officeart/2005/8/layout/process1" loCatId="process" qsTypeId="urn:microsoft.com/office/officeart/2005/8/quickstyle/3d4" qsCatId="3D" csTypeId="urn:microsoft.com/office/officeart/2005/8/colors/accent1_1" csCatId="accent1" phldr="1"/>
      <dgm:spPr/>
    </dgm:pt>
    <dgm:pt modelId="{FEAD19C2-15F8-4967-B911-EB73E786BCB4}">
      <dgm:prSet phldrT="[Текст]" custT="1"/>
      <dgm:spPr/>
      <dgm:t>
        <a:bodyPr/>
        <a:lstStyle/>
        <a:p>
          <a:pPr algn="ctr"/>
          <a:r>
            <a:rPr lang="ru-RU" sz="1400" b="1" dirty="0" smtClean="0">
              <a:latin typeface="Times New Roman" pitchFamily="18" charset="0"/>
              <a:cs typeface="Times New Roman" pitchFamily="18" charset="0"/>
            </a:rPr>
            <a:t>Прозрачность формирования и расходования бюджетных средств</a:t>
          </a:r>
          <a:endParaRPr lang="ru-RU" sz="1400" b="1" dirty="0">
            <a:latin typeface="Times New Roman" pitchFamily="18" charset="0"/>
            <a:cs typeface="Times New Roman" pitchFamily="18" charset="0"/>
          </a:endParaRPr>
        </a:p>
      </dgm:t>
    </dgm:pt>
    <dgm:pt modelId="{17EBC48D-3770-41BF-9A29-9721A19F77D2}" type="parTrans" cxnId="{38AAB5C4-B214-4DD7-B471-6F470A58FAD4}">
      <dgm:prSet/>
      <dgm:spPr/>
      <dgm:t>
        <a:bodyPr/>
        <a:lstStyle/>
        <a:p>
          <a:endParaRPr lang="ru-RU"/>
        </a:p>
      </dgm:t>
    </dgm:pt>
    <dgm:pt modelId="{6D51DCC7-2C55-4404-90C5-AB37EF080219}" type="sibTrans" cxnId="{38AAB5C4-B214-4DD7-B471-6F470A58FAD4}">
      <dgm:prSet/>
      <dgm:spPr/>
      <dgm:t>
        <a:bodyPr/>
        <a:lstStyle/>
        <a:p>
          <a:endParaRPr lang="ru-RU" dirty="0"/>
        </a:p>
      </dgm:t>
    </dgm:pt>
    <dgm:pt modelId="{B3B07E27-0F21-49AE-887C-3214384A39DE}">
      <dgm:prSet phldrT="[Текст]" custT="1"/>
      <dgm:spPr/>
      <dgm:t>
        <a:bodyPr/>
        <a:lstStyle/>
        <a:p>
          <a:pPr algn="ctr"/>
          <a:r>
            <a:rPr lang="ru-RU" sz="1400" b="1" dirty="0" smtClean="0">
              <a:latin typeface="Times New Roman" pitchFamily="18" charset="0"/>
              <a:cs typeface="Times New Roman" pitchFamily="18" charset="0"/>
            </a:rPr>
            <a:t>Народный контроль при принятии и реализации общественно значимых мероприятий (проектов)</a:t>
          </a:r>
          <a:endParaRPr lang="ru-RU" sz="1400" b="1" dirty="0">
            <a:latin typeface="Times New Roman" pitchFamily="18" charset="0"/>
            <a:cs typeface="Times New Roman" pitchFamily="18" charset="0"/>
          </a:endParaRPr>
        </a:p>
      </dgm:t>
    </dgm:pt>
    <dgm:pt modelId="{3AEF0435-A5F7-487C-AE32-59DA4239216C}" type="parTrans" cxnId="{29E367F7-D8FF-4DBD-8E22-261F80A06EBB}">
      <dgm:prSet/>
      <dgm:spPr/>
      <dgm:t>
        <a:bodyPr/>
        <a:lstStyle/>
        <a:p>
          <a:endParaRPr lang="ru-RU"/>
        </a:p>
      </dgm:t>
    </dgm:pt>
    <dgm:pt modelId="{33728F52-2FE2-4E6C-BE77-5A7BB292C7FD}" type="sibTrans" cxnId="{29E367F7-D8FF-4DBD-8E22-261F80A06EBB}">
      <dgm:prSet/>
      <dgm:spPr/>
      <dgm:t>
        <a:bodyPr/>
        <a:lstStyle/>
        <a:p>
          <a:endParaRPr lang="ru-RU" dirty="0"/>
        </a:p>
      </dgm:t>
    </dgm:pt>
    <dgm:pt modelId="{8BDD9BE4-74D6-4D14-B661-DD343C18393A}">
      <dgm:prSet phldrT="[Текст]" custT="1"/>
      <dgm:spPr/>
      <dgm:t>
        <a:bodyPr/>
        <a:lstStyle/>
        <a:p>
          <a:pPr algn="l"/>
          <a:r>
            <a:rPr lang="ru-RU" sz="1400" b="1" dirty="0" smtClean="0">
              <a:latin typeface="Times New Roman" pitchFamily="18" charset="0"/>
              <a:cs typeface="Times New Roman" pitchFamily="18" charset="0"/>
            </a:rPr>
            <a:t>Повышение информированности общества и вовлечение граждан в диалог с органами местного самоуправления</a:t>
          </a:r>
          <a:endParaRPr lang="ru-RU" sz="1400" b="1" dirty="0">
            <a:latin typeface="Times New Roman" pitchFamily="18" charset="0"/>
            <a:cs typeface="Times New Roman" pitchFamily="18" charset="0"/>
          </a:endParaRPr>
        </a:p>
      </dgm:t>
    </dgm:pt>
    <dgm:pt modelId="{01554C62-19E6-4E54-A217-5BBB141F11A4}" type="parTrans" cxnId="{C2921983-F0EE-4F68-A5F2-146F3414AE3B}">
      <dgm:prSet/>
      <dgm:spPr/>
      <dgm:t>
        <a:bodyPr/>
        <a:lstStyle/>
        <a:p>
          <a:endParaRPr lang="ru-RU"/>
        </a:p>
      </dgm:t>
    </dgm:pt>
    <dgm:pt modelId="{DDA8B022-6A4C-4069-8A73-36FC78106CC2}" type="sibTrans" cxnId="{C2921983-F0EE-4F68-A5F2-146F3414AE3B}">
      <dgm:prSet/>
      <dgm:spPr/>
      <dgm:t>
        <a:bodyPr/>
        <a:lstStyle/>
        <a:p>
          <a:endParaRPr lang="ru-RU"/>
        </a:p>
      </dgm:t>
    </dgm:pt>
    <dgm:pt modelId="{066ABC62-1316-4B24-9B74-32F4E29B69B8}">
      <dgm:prSet phldrT="[Текст]" custT="1"/>
      <dgm:spPr/>
      <dgm:t>
        <a:bodyPr/>
        <a:lstStyle/>
        <a:p>
          <a:pPr algn="ctr">
            <a:lnSpc>
              <a:spcPct val="100000"/>
            </a:lnSpc>
            <a:spcAft>
              <a:spcPts val="0"/>
            </a:spcAft>
          </a:pPr>
          <a:r>
            <a:rPr lang="ru-RU" sz="1400" b="1" dirty="0" smtClean="0">
              <a:latin typeface="Times New Roman" pitchFamily="18" charset="0"/>
              <a:cs typeface="Times New Roman" pitchFamily="18" charset="0"/>
            </a:rPr>
            <a:t>Свободный доступ к информации </a:t>
          </a:r>
        </a:p>
        <a:p>
          <a:pPr algn="ctr">
            <a:lnSpc>
              <a:spcPct val="100000"/>
            </a:lnSpc>
            <a:spcAft>
              <a:spcPts val="0"/>
            </a:spcAft>
          </a:pPr>
          <a:r>
            <a:rPr lang="ru-RU" sz="1400" b="1" dirty="0" smtClean="0">
              <a:latin typeface="Times New Roman" pitchFamily="18" charset="0"/>
              <a:cs typeface="Times New Roman" pitchFamily="18" charset="0"/>
            </a:rPr>
            <a:t>о бюджете</a:t>
          </a:r>
        </a:p>
        <a:p>
          <a:pPr algn="ctr">
            <a:lnSpc>
              <a:spcPct val="100000"/>
            </a:lnSpc>
            <a:spcAft>
              <a:spcPts val="0"/>
            </a:spcAft>
          </a:pPr>
          <a:r>
            <a:rPr lang="ru-RU" sz="1400" b="1" dirty="0" smtClean="0">
              <a:latin typeface="Times New Roman" pitchFamily="18" charset="0"/>
              <a:cs typeface="Times New Roman" pitchFamily="18" charset="0"/>
            </a:rPr>
            <a:t> и деятельности органов местного самоуправления</a:t>
          </a:r>
          <a:endParaRPr lang="ru-RU" sz="1400" b="1" dirty="0">
            <a:latin typeface="Times New Roman" pitchFamily="18" charset="0"/>
            <a:cs typeface="Times New Roman" pitchFamily="18" charset="0"/>
          </a:endParaRPr>
        </a:p>
      </dgm:t>
    </dgm:pt>
    <dgm:pt modelId="{CEF9B865-D03E-42AB-9431-43680932FD91}" type="parTrans" cxnId="{1A78AC90-646E-4385-92CF-AC5BF98DAEE3}">
      <dgm:prSet/>
      <dgm:spPr/>
      <dgm:t>
        <a:bodyPr/>
        <a:lstStyle/>
        <a:p>
          <a:endParaRPr lang="ru-RU"/>
        </a:p>
      </dgm:t>
    </dgm:pt>
    <dgm:pt modelId="{7E287DDC-A53E-4BCA-A228-A96905B993EE}" type="sibTrans" cxnId="{1A78AC90-646E-4385-92CF-AC5BF98DAEE3}">
      <dgm:prSet/>
      <dgm:spPr/>
      <dgm:t>
        <a:bodyPr/>
        <a:lstStyle/>
        <a:p>
          <a:endParaRPr lang="ru-RU" dirty="0"/>
        </a:p>
      </dgm:t>
    </dgm:pt>
    <dgm:pt modelId="{6FEC8A25-7A1D-4D35-92DF-B94F8C01AB83}" type="pres">
      <dgm:prSet presAssocID="{245F743C-C06C-45AB-9386-3B15E7A1DF93}" presName="Name0" presStyleCnt="0">
        <dgm:presLayoutVars>
          <dgm:dir/>
          <dgm:resizeHandles val="exact"/>
        </dgm:presLayoutVars>
      </dgm:prSet>
      <dgm:spPr/>
    </dgm:pt>
    <dgm:pt modelId="{2BFC55F8-2B9D-4F6C-A24B-38DAF50181ED}" type="pres">
      <dgm:prSet presAssocID="{FEAD19C2-15F8-4967-B911-EB73E786BCB4}" presName="node" presStyleLbl="node1" presStyleIdx="0" presStyleCnt="4" custScaleX="111705">
        <dgm:presLayoutVars>
          <dgm:bulletEnabled val="1"/>
        </dgm:presLayoutVars>
      </dgm:prSet>
      <dgm:spPr/>
      <dgm:t>
        <a:bodyPr/>
        <a:lstStyle/>
        <a:p>
          <a:endParaRPr lang="ru-RU"/>
        </a:p>
      </dgm:t>
    </dgm:pt>
    <dgm:pt modelId="{E1C95944-D931-4FAE-9E71-A97F1477AF00}" type="pres">
      <dgm:prSet presAssocID="{6D51DCC7-2C55-4404-90C5-AB37EF080219}" presName="sibTrans" presStyleLbl="sibTrans2D1" presStyleIdx="0" presStyleCnt="3"/>
      <dgm:spPr/>
      <dgm:t>
        <a:bodyPr/>
        <a:lstStyle/>
        <a:p>
          <a:endParaRPr lang="ru-RU"/>
        </a:p>
      </dgm:t>
    </dgm:pt>
    <dgm:pt modelId="{D32AA8BC-3C62-4B2E-9263-98EF2CD79A8E}" type="pres">
      <dgm:prSet presAssocID="{6D51DCC7-2C55-4404-90C5-AB37EF080219}" presName="connectorText" presStyleLbl="sibTrans2D1" presStyleIdx="0" presStyleCnt="3"/>
      <dgm:spPr/>
      <dgm:t>
        <a:bodyPr/>
        <a:lstStyle/>
        <a:p>
          <a:endParaRPr lang="ru-RU"/>
        </a:p>
      </dgm:t>
    </dgm:pt>
    <dgm:pt modelId="{CC7B832D-A7D6-4B09-801D-C7D544A37FED}" type="pres">
      <dgm:prSet presAssocID="{066ABC62-1316-4B24-9B74-32F4E29B69B8}" presName="node" presStyleLbl="node1" presStyleIdx="1" presStyleCnt="4" custScaleX="132607">
        <dgm:presLayoutVars>
          <dgm:bulletEnabled val="1"/>
        </dgm:presLayoutVars>
      </dgm:prSet>
      <dgm:spPr/>
      <dgm:t>
        <a:bodyPr/>
        <a:lstStyle/>
        <a:p>
          <a:endParaRPr lang="ru-RU"/>
        </a:p>
      </dgm:t>
    </dgm:pt>
    <dgm:pt modelId="{2065EDE5-8AD5-47A7-A68D-3F3C03939763}" type="pres">
      <dgm:prSet presAssocID="{7E287DDC-A53E-4BCA-A228-A96905B993EE}" presName="sibTrans" presStyleLbl="sibTrans2D1" presStyleIdx="1" presStyleCnt="3"/>
      <dgm:spPr/>
      <dgm:t>
        <a:bodyPr/>
        <a:lstStyle/>
        <a:p>
          <a:endParaRPr lang="ru-RU"/>
        </a:p>
      </dgm:t>
    </dgm:pt>
    <dgm:pt modelId="{6EFC2766-683A-4545-90E1-79F3E8EEBA32}" type="pres">
      <dgm:prSet presAssocID="{7E287DDC-A53E-4BCA-A228-A96905B993EE}" presName="connectorText" presStyleLbl="sibTrans2D1" presStyleIdx="1" presStyleCnt="3"/>
      <dgm:spPr/>
      <dgm:t>
        <a:bodyPr/>
        <a:lstStyle/>
        <a:p>
          <a:endParaRPr lang="ru-RU"/>
        </a:p>
      </dgm:t>
    </dgm:pt>
    <dgm:pt modelId="{2AF5958E-847A-4FB3-8DB3-E422E28062B0}" type="pres">
      <dgm:prSet presAssocID="{B3B07E27-0F21-49AE-887C-3214384A39DE}" presName="node" presStyleLbl="node1" presStyleIdx="2" presStyleCnt="4" custScaleX="148404" custLinFactNeighborX="-21820">
        <dgm:presLayoutVars>
          <dgm:bulletEnabled val="1"/>
        </dgm:presLayoutVars>
      </dgm:prSet>
      <dgm:spPr/>
      <dgm:t>
        <a:bodyPr/>
        <a:lstStyle/>
        <a:p>
          <a:endParaRPr lang="ru-RU"/>
        </a:p>
      </dgm:t>
    </dgm:pt>
    <dgm:pt modelId="{7E24E4D8-3012-4958-ADAD-7A5D58D39E4F}" type="pres">
      <dgm:prSet presAssocID="{33728F52-2FE2-4E6C-BE77-5A7BB292C7FD}" presName="sibTrans" presStyleLbl="sibTrans2D1" presStyleIdx="2" presStyleCnt="3"/>
      <dgm:spPr/>
      <dgm:t>
        <a:bodyPr/>
        <a:lstStyle/>
        <a:p>
          <a:endParaRPr lang="ru-RU"/>
        </a:p>
      </dgm:t>
    </dgm:pt>
    <dgm:pt modelId="{237F3E30-D8C8-4D85-AE79-7172B0D7CFF2}" type="pres">
      <dgm:prSet presAssocID="{33728F52-2FE2-4E6C-BE77-5A7BB292C7FD}" presName="connectorText" presStyleLbl="sibTrans2D1" presStyleIdx="2" presStyleCnt="3"/>
      <dgm:spPr/>
      <dgm:t>
        <a:bodyPr/>
        <a:lstStyle/>
        <a:p>
          <a:endParaRPr lang="ru-RU"/>
        </a:p>
      </dgm:t>
    </dgm:pt>
    <dgm:pt modelId="{238AA2EF-D731-4415-BD1B-B316CA6836E1}" type="pres">
      <dgm:prSet presAssocID="{8BDD9BE4-74D6-4D14-B661-DD343C18393A}" presName="node" presStyleLbl="node1" presStyleIdx="3" presStyleCnt="4" custScaleX="146514">
        <dgm:presLayoutVars>
          <dgm:bulletEnabled val="1"/>
        </dgm:presLayoutVars>
      </dgm:prSet>
      <dgm:spPr/>
      <dgm:t>
        <a:bodyPr/>
        <a:lstStyle/>
        <a:p>
          <a:endParaRPr lang="ru-RU"/>
        </a:p>
      </dgm:t>
    </dgm:pt>
  </dgm:ptLst>
  <dgm:cxnLst>
    <dgm:cxn modelId="{22523911-34BD-4C4B-A1C0-70058F6F6682}" type="presOf" srcId="{245F743C-C06C-45AB-9386-3B15E7A1DF93}" destId="{6FEC8A25-7A1D-4D35-92DF-B94F8C01AB83}" srcOrd="0" destOrd="0" presId="urn:microsoft.com/office/officeart/2005/8/layout/process1"/>
    <dgm:cxn modelId="{000621DD-60DE-4467-A39B-4EE99837C498}" type="presOf" srcId="{33728F52-2FE2-4E6C-BE77-5A7BB292C7FD}" destId="{7E24E4D8-3012-4958-ADAD-7A5D58D39E4F}" srcOrd="0" destOrd="0" presId="urn:microsoft.com/office/officeart/2005/8/layout/process1"/>
    <dgm:cxn modelId="{FF86C612-712E-4BEF-96E5-33F7BB70AB34}" type="presOf" srcId="{7E287DDC-A53E-4BCA-A228-A96905B993EE}" destId="{6EFC2766-683A-4545-90E1-79F3E8EEBA32}" srcOrd="1" destOrd="0" presId="urn:microsoft.com/office/officeart/2005/8/layout/process1"/>
    <dgm:cxn modelId="{E8385DF0-6DC9-457E-B4A6-A2B8FBB79F81}" type="presOf" srcId="{B3B07E27-0F21-49AE-887C-3214384A39DE}" destId="{2AF5958E-847A-4FB3-8DB3-E422E28062B0}" srcOrd="0" destOrd="0" presId="urn:microsoft.com/office/officeart/2005/8/layout/process1"/>
    <dgm:cxn modelId="{217E6366-4CCE-4E98-BC6B-C16442948866}" type="presOf" srcId="{33728F52-2FE2-4E6C-BE77-5A7BB292C7FD}" destId="{237F3E30-D8C8-4D85-AE79-7172B0D7CFF2}" srcOrd="1" destOrd="0" presId="urn:microsoft.com/office/officeart/2005/8/layout/process1"/>
    <dgm:cxn modelId="{C2921983-F0EE-4F68-A5F2-146F3414AE3B}" srcId="{245F743C-C06C-45AB-9386-3B15E7A1DF93}" destId="{8BDD9BE4-74D6-4D14-B661-DD343C18393A}" srcOrd="3" destOrd="0" parTransId="{01554C62-19E6-4E54-A217-5BBB141F11A4}" sibTransId="{DDA8B022-6A4C-4069-8A73-36FC78106CC2}"/>
    <dgm:cxn modelId="{29E367F7-D8FF-4DBD-8E22-261F80A06EBB}" srcId="{245F743C-C06C-45AB-9386-3B15E7A1DF93}" destId="{B3B07E27-0F21-49AE-887C-3214384A39DE}" srcOrd="2" destOrd="0" parTransId="{3AEF0435-A5F7-487C-AE32-59DA4239216C}" sibTransId="{33728F52-2FE2-4E6C-BE77-5A7BB292C7FD}"/>
    <dgm:cxn modelId="{77BE5073-A5A5-44C8-9C42-19A82653B172}" type="presOf" srcId="{FEAD19C2-15F8-4967-B911-EB73E786BCB4}" destId="{2BFC55F8-2B9D-4F6C-A24B-38DAF50181ED}" srcOrd="0" destOrd="0" presId="urn:microsoft.com/office/officeart/2005/8/layout/process1"/>
    <dgm:cxn modelId="{1F9EF37B-A43F-4E3D-BBB1-CBFE4EBE3EEB}" type="presOf" srcId="{066ABC62-1316-4B24-9B74-32F4E29B69B8}" destId="{CC7B832D-A7D6-4B09-801D-C7D544A37FED}" srcOrd="0" destOrd="0" presId="urn:microsoft.com/office/officeart/2005/8/layout/process1"/>
    <dgm:cxn modelId="{C5A84EDE-FAB6-4DFE-9E24-0B8824D89770}" type="presOf" srcId="{6D51DCC7-2C55-4404-90C5-AB37EF080219}" destId="{E1C95944-D931-4FAE-9E71-A97F1477AF00}" srcOrd="0" destOrd="0" presId="urn:microsoft.com/office/officeart/2005/8/layout/process1"/>
    <dgm:cxn modelId="{38AAB5C4-B214-4DD7-B471-6F470A58FAD4}" srcId="{245F743C-C06C-45AB-9386-3B15E7A1DF93}" destId="{FEAD19C2-15F8-4967-B911-EB73E786BCB4}" srcOrd="0" destOrd="0" parTransId="{17EBC48D-3770-41BF-9A29-9721A19F77D2}" sibTransId="{6D51DCC7-2C55-4404-90C5-AB37EF080219}"/>
    <dgm:cxn modelId="{7BA1FA31-0965-4950-975D-20704CB7C322}" type="presOf" srcId="{8BDD9BE4-74D6-4D14-B661-DD343C18393A}" destId="{238AA2EF-D731-4415-BD1B-B316CA6836E1}" srcOrd="0" destOrd="0" presId="urn:microsoft.com/office/officeart/2005/8/layout/process1"/>
    <dgm:cxn modelId="{1A78AC90-646E-4385-92CF-AC5BF98DAEE3}" srcId="{245F743C-C06C-45AB-9386-3B15E7A1DF93}" destId="{066ABC62-1316-4B24-9B74-32F4E29B69B8}" srcOrd="1" destOrd="0" parTransId="{CEF9B865-D03E-42AB-9431-43680932FD91}" sibTransId="{7E287DDC-A53E-4BCA-A228-A96905B993EE}"/>
    <dgm:cxn modelId="{39503B9F-3E96-472F-BADF-EC6E124F6CB7}" type="presOf" srcId="{6D51DCC7-2C55-4404-90C5-AB37EF080219}" destId="{D32AA8BC-3C62-4B2E-9263-98EF2CD79A8E}" srcOrd="1" destOrd="0" presId="urn:microsoft.com/office/officeart/2005/8/layout/process1"/>
    <dgm:cxn modelId="{9986FEF3-44E1-4002-A4B5-9416FA11C69C}" type="presOf" srcId="{7E287DDC-A53E-4BCA-A228-A96905B993EE}" destId="{2065EDE5-8AD5-47A7-A68D-3F3C03939763}" srcOrd="0" destOrd="0" presId="urn:microsoft.com/office/officeart/2005/8/layout/process1"/>
    <dgm:cxn modelId="{8FC8972F-A6E5-4473-901F-25AAB828A133}" type="presParOf" srcId="{6FEC8A25-7A1D-4D35-92DF-B94F8C01AB83}" destId="{2BFC55F8-2B9D-4F6C-A24B-38DAF50181ED}" srcOrd="0" destOrd="0" presId="urn:microsoft.com/office/officeart/2005/8/layout/process1"/>
    <dgm:cxn modelId="{9FB0D6C4-3C45-4A92-A903-7DB99BD1B5E4}" type="presParOf" srcId="{6FEC8A25-7A1D-4D35-92DF-B94F8C01AB83}" destId="{E1C95944-D931-4FAE-9E71-A97F1477AF00}" srcOrd="1" destOrd="0" presId="urn:microsoft.com/office/officeart/2005/8/layout/process1"/>
    <dgm:cxn modelId="{73A3FFF0-A003-4AB4-B1AD-6D5686C62679}" type="presParOf" srcId="{E1C95944-D931-4FAE-9E71-A97F1477AF00}" destId="{D32AA8BC-3C62-4B2E-9263-98EF2CD79A8E}" srcOrd="0" destOrd="0" presId="urn:microsoft.com/office/officeart/2005/8/layout/process1"/>
    <dgm:cxn modelId="{ACA73122-5F63-496A-B3AE-DB6A6EB26523}" type="presParOf" srcId="{6FEC8A25-7A1D-4D35-92DF-B94F8C01AB83}" destId="{CC7B832D-A7D6-4B09-801D-C7D544A37FED}" srcOrd="2" destOrd="0" presId="urn:microsoft.com/office/officeart/2005/8/layout/process1"/>
    <dgm:cxn modelId="{3794A996-14ED-45A4-8E7E-91184FB5264F}" type="presParOf" srcId="{6FEC8A25-7A1D-4D35-92DF-B94F8C01AB83}" destId="{2065EDE5-8AD5-47A7-A68D-3F3C03939763}" srcOrd="3" destOrd="0" presId="urn:microsoft.com/office/officeart/2005/8/layout/process1"/>
    <dgm:cxn modelId="{A2793581-3FBE-4A6A-B6CB-806734E6C5B9}" type="presParOf" srcId="{2065EDE5-8AD5-47A7-A68D-3F3C03939763}" destId="{6EFC2766-683A-4545-90E1-79F3E8EEBA32}" srcOrd="0" destOrd="0" presId="urn:microsoft.com/office/officeart/2005/8/layout/process1"/>
    <dgm:cxn modelId="{B1D5DB67-82C5-4BCF-B054-7EDB5CBCB24F}" type="presParOf" srcId="{6FEC8A25-7A1D-4D35-92DF-B94F8C01AB83}" destId="{2AF5958E-847A-4FB3-8DB3-E422E28062B0}" srcOrd="4" destOrd="0" presId="urn:microsoft.com/office/officeart/2005/8/layout/process1"/>
    <dgm:cxn modelId="{70CCA46D-13F8-4114-AA52-89C841A405C4}" type="presParOf" srcId="{6FEC8A25-7A1D-4D35-92DF-B94F8C01AB83}" destId="{7E24E4D8-3012-4958-ADAD-7A5D58D39E4F}" srcOrd="5" destOrd="0" presId="urn:microsoft.com/office/officeart/2005/8/layout/process1"/>
    <dgm:cxn modelId="{E7EF2232-3F5B-47C5-A604-3565CF036704}" type="presParOf" srcId="{7E24E4D8-3012-4958-ADAD-7A5D58D39E4F}" destId="{237F3E30-D8C8-4D85-AE79-7172B0D7CFF2}" srcOrd="0" destOrd="0" presId="urn:microsoft.com/office/officeart/2005/8/layout/process1"/>
    <dgm:cxn modelId="{7F96AC6D-4D47-4F74-A802-06C976BFF448}" type="presParOf" srcId="{6FEC8A25-7A1D-4D35-92DF-B94F8C01AB83}" destId="{238AA2EF-D731-4415-BD1B-B316CA6836E1}"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096E396-A359-4C60-8C25-66F5D7992AA5}" type="doc">
      <dgm:prSet loTypeId="urn:microsoft.com/office/officeart/2005/8/layout/vList5" loCatId="list" qsTypeId="urn:microsoft.com/office/officeart/2005/8/quickstyle/3d4" qsCatId="3D" csTypeId="urn:microsoft.com/office/officeart/2005/8/colors/accent1_2" csCatId="accent1" phldr="1"/>
      <dgm:spPr/>
      <dgm:t>
        <a:bodyPr/>
        <a:lstStyle/>
        <a:p>
          <a:endParaRPr lang="ru-RU"/>
        </a:p>
      </dgm:t>
    </dgm:pt>
    <dgm:pt modelId="{78421B32-E8A4-4669-BB02-FA00A3AF8F6A}">
      <dgm:prSet phldrT="[Текст]"/>
      <dgm:spPr>
        <a:solidFill>
          <a:schemeClr val="accent1"/>
        </a:solidFill>
        <a:scene3d>
          <a:camera prst="orthographicFront"/>
          <a:lightRig rig="chilly" dir="t"/>
        </a:scene3d>
        <a:sp3d prstMaterial="translucentPowder">
          <a:bevelT w="127000" h="25400" prst="riblet"/>
        </a:sp3d>
      </dgm:spPr>
      <dgm:t>
        <a:bodyPr/>
        <a:lstStyle/>
        <a:p>
          <a:r>
            <a:rPr lang="ru-RU" dirty="0" smtClean="0">
              <a:latin typeface="Times New Roman" panose="02020603050405020304" pitchFamily="18" charset="0"/>
              <a:cs typeface="Times New Roman" panose="02020603050405020304" pitchFamily="18" charset="0"/>
            </a:rPr>
            <a:t>Студенты, школьники</a:t>
          </a:r>
          <a:endParaRPr lang="ru-RU" dirty="0">
            <a:latin typeface="Times New Roman" panose="02020603050405020304" pitchFamily="18" charset="0"/>
            <a:cs typeface="Times New Roman" panose="02020603050405020304" pitchFamily="18" charset="0"/>
          </a:endParaRPr>
        </a:p>
      </dgm:t>
    </dgm:pt>
    <dgm:pt modelId="{1FADD2DF-36DE-4256-BC24-9F601F51A5E1}" type="parTrans" cxnId="{F5ED931B-F420-431A-9B4C-74B21520AC4A}">
      <dgm:prSet/>
      <dgm:spPr/>
      <dgm:t>
        <a:bodyPr/>
        <a:lstStyle/>
        <a:p>
          <a:endParaRPr lang="ru-RU"/>
        </a:p>
      </dgm:t>
    </dgm:pt>
    <dgm:pt modelId="{FE8B5401-3CD3-4ECC-8FB9-902FD33BE3A9}" type="sibTrans" cxnId="{F5ED931B-F420-431A-9B4C-74B21520AC4A}">
      <dgm:prSet/>
      <dgm:spPr/>
      <dgm:t>
        <a:bodyPr/>
        <a:lstStyle/>
        <a:p>
          <a:endParaRPr lang="ru-RU"/>
        </a:p>
      </dgm:t>
    </dgm:pt>
    <dgm:pt modelId="{5E884040-D61B-408C-9703-B5BD6329A531}">
      <dgm:prSet phldrT="[Текст]" custT="1"/>
      <dgm:spPr/>
      <dgm:t>
        <a:bodyPr/>
        <a:lstStyle/>
        <a:p>
          <a:r>
            <a:rPr lang="ru-RU" sz="1600" dirty="0" smtClean="0">
              <a:latin typeface="Times New Roman" pitchFamily="18" charset="0"/>
              <a:cs typeface="Times New Roman" pitchFamily="18" charset="0"/>
            </a:rPr>
            <a:t>Использование информации в учебных целях</a:t>
          </a:r>
          <a:endParaRPr lang="ru-RU" sz="1600" dirty="0">
            <a:latin typeface="Times New Roman" pitchFamily="18" charset="0"/>
            <a:cs typeface="Times New Roman" pitchFamily="18" charset="0"/>
          </a:endParaRPr>
        </a:p>
      </dgm:t>
    </dgm:pt>
    <dgm:pt modelId="{4BA749B2-8066-421F-AF57-9A19C40496AC}" type="parTrans" cxnId="{59B56E7F-7169-4D23-976B-7A8507AE152B}">
      <dgm:prSet/>
      <dgm:spPr/>
      <dgm:t>
        <a:bodyPr/>
        <a:lstStyle/>
        <a:p>
          <a:endParaRPr lang="ru-RU"/>
        </a:p>
      </dgm:t>
    </dgm:pt>
    <dgm:pt modelId="{195BF625-DD61-49BA-A134-2EBBE38FCAB5}" type="sibTrans" cxnId="{59B56E7F-7169-4D23-976B-7A8507AE152B}">
      <dgm:prSet/>
      <dgm:spPr/>
      <dgm:t>
        <a:bodyPr/>
        <a:lstStyle/>
        <a:p>
          <a:endParaRPr lang="ru-RU"/>
        </a:p>
      </dgm:t>
    </dgm:pt>
    <dgm:pt modelId="{B6330266-5EAE-4E07-944B-52DA27A4D8B8}">
      <dgm:prSet phldrT="[Текст]"/>
      <dgm:spPr>
        <a:solidFill>
          <a:schemeClr val="accent1"/>
        </a:solidFill>
        <a:scene3d>
          <a:camera prst="orthographicFront"/>
          <a:lightRig rig="chilly" dir="t"/>
        </a:scene3d>
        <a:sp3d prstMaterial="translucentPowder">
          <a:bevelT w="127000" h="25400" prst="riblet"/>
        </a:sp3d>
      </dgm:spPr>
      <dgm:t>
        <a:bodyPr/>
        <a:lstStyle/>
        <a:p>
          <a:r>
            <a:rPr lang="ru-RU" dirty="0" smtClean="0">
              <a:latin typeface="Times New Roman" panose="02020603050405020304" pitchFamily="18" charset="0"/>
              <a:cs typeface="Times New Roman" panose="02020603050405020304" pitchFamily="18" charset="0"/>
            </a:rPr>
            <a:t>СМИ, журналисты</a:t>
          </a:r>
          <a:endParaRPr lang="ru-RU" dirty="0">
            <a:latin typeface="Times New Roman" panose="02020603050405020304" pitchFamily="18" charset="0"/>
            <a:cs typeface="Times New Roman" panose="02020603050405020304" pitchFamily="18" charset="0"/>
          </a:endParaRPr>
        </a:p>
      </dgm:t>
    </dgm:pt>
    <dgm:pt modelId="{A6F1E3B1-1226-4995-859E-C8348CFD87AB}" type="parTrans" cxnId="{EA3BF9E6-8869-422E-94DD-685DB4313391}">
      <dgm:prSet/>
      <dgm:spPr/>
      <dgm:t>
        <a:bodyPr/>
        <a:lstStyle/>
        <a:p>
          <a:endParaRPr lang="ru-RU"/>
        </a:p>
      </dgm:t>
    </dgm:pt>
    <dgm:pt modelId="{A9FA1D67-6282-456B-B293-CECC974BBF87}" type="sibTrans" cxnId="{EA3BF9E6-8869-422E-94DD-685DB4313391}">
      <dgm:prSet/>
      <dgm:spPr/>
      <dgm:t>
        <a:bodyPr/>
        <a:lstStyle/>
        <a:p>
          <a:endParaRPr lang="ru-RU"/>
        </a:p>
      </dgm:t>
    </dgm:pt>
    <dgm:pt modelId="{C7547699-4516-4CE0-B0C4-3E01638001EF}">
      <dgm:prSet phldrT="[Текст]" custT="1"/>
      <dgm:spPr/>
      <dgm:t>
        <a:bodyPr/>
        <a:lstStyle/>
        <a:p>
          <a:r>
            <a:rPr lang="ru-RU" sz="1600" dirty="0" smtClean="0">
              <a:latin typeface="Times New Roman" pitchFamily="18" charset="0"/>
              <a:cs typeface="Times New Roman" pitchFamily="18" charset="0"/>
            </a:rPr>
            <a:t>Инструмент визуализации информации для публикации и материалов</a:t>
          </a:r>
          <a:endParaRPr lang="ru-RU" sz="1600" dirty="0">
            <a:latin typeface="Times New Roman" pitchFamily="18" charset="0"/>
            <a:cs typeface="Times New Roman" pitchFamily="18" charset="0"/>
          </a:endParaRPr>
        </a:p>
      </dgm:t>
    </dgm:pt>
    <dgm:pt modelId="{BB08F97A-FB7E-4524-97FD-3E5790D17F1C}" type="parTrans" cxnId="{CD912F9B-6C4D-46B6-88DC-D255619AABE2}">
      <dgm:prSet/>
      <dgm:spPr/>
      <dgm:t>
        <a:bodyPr/>
        <a:lstStyle/>
        <a:p>
          <a:endParaRPr lang="ru-RU"/>
        </a:p>
      </dgm:t>
    </dgm:pt>
    <dgm:pt modelId="{F10CB76B-C8E1-47C9-B6A1-59A1B5D5D0B0}" type="sibTrans" cxnId="{CD912F9B-6C4D-46B6-88DC-D255619AABE2}">
      <dgm:prSet/>
      <dgm:spPr/>
      <dgm:t>
        <a:bodyPr/>
        <a:lstStyle/>
        <a:p>
          <a:endParaRPr lang="ru-RU"/>
        </a:p>
      </dgm:t>
    </dgm:pt>
    <dgm:pt modelId="{D0E208C0-D7E4-4681-8034-70609970549A}">
      <dgm:prSet phldrT="[Текст]"/>
      <dgm:spPr>
        <a:solidFill>
          <a:schemeClr val="accent1"/>
        </a:solidFill>
        <a:scene3d>
          <a:camera prst="orthographicFront"/>
          <a:lightRig rig="chilly" dir="t"/>
        </a:scene3d>
        <a:sp3d prstMaterial="translucentPowder">
          <a:bevelT w="127000" h="25400" prst="riblet"/>
        </a:sp3d>
      </dgm:spPr>
      <dgm:t>
        <a:bodyPr/>
        <a:lstStyle/>
        <a:p>
          <a:r>
            <a:rPr lang="ru-RU" dirty="0" smtClean="0">
              <a:latin typeface="Times New Roman" panose="02020603050405020304" pitchFamily="18" charset="0"/>
              <a:cs typeface="Times New Roman" panose="02020603050405020304" pitchFamily="18" charset="0"/>
            </a:rPr>
            <a:t>Предприниматели</a:t>
          </a:r>
          <a:endParaRPr lang="ru-RU" dirty="0">
            <a:latin typeface="Times New Roman" panose="02020603050405020304" pitchFamily="18" charset="0"/>
            <a:cs typeface="Times New Roman" panose="02020603050405020304" pitchFamily="18" charset="0"/>
          </a:endParaRPr>
        </a:p>
      </dgm:t>
    </dgm:pt>
    <dgm:pt modelId="{C9BD2574-71C9-4F1C-A189-F02F14B5A5CD}" type="parTrans" cxnId="{ED615BFF-A7C7-4D63-AB42-01DF9E1312FB}">
      <dgm:prSet/>
      <dgm:spPr/>
      <dgm:t>
        <a:bodyPr/>
        <a:lstStyle/>
        <a:p>
          <a:endParaRPr lang="ru-RU"/>
        </a:p>
      </dgm:t>
    </dgm:pt>
    <dgm:pt modelId="{D127999D-C688-4266-A582-3CD08EC2085B}" type="sibTrans" cxnId="{ED615BFF-A7C7-4D63-AB42-01DF9E1312FB}">
      <dgm:prSet/>
      <dgm:spPr/>
      <dgm:t>
        <a:bodyPr/>
        <a:lstStyle/>
        <a:p>
          <a:endParaRPr lang="ru-RU"/>
        </a:p>
      </dgm:t>
    </dgm:pt>
    <dgm:pt modelId="{ED42BD8B-D0C2-4C9F-AB81-D4DEDFB5AAF0}">
      <dgm:prSet phldrT="[Текст]" custT="1"/>
      <dgm:spPr/>
      <dgm:t>
        <a:bodyPr/>
        <a:lstStyle/>
        <a:p>
          <a:r>
            <a:rPr lang="ru-RU" sz="1600" dirty="0" smtClean="0">
              <a:latin typeface="Times New Roman" pitchFamily="18" charset="0"/>
              <a:cs typeface="Times New Roman" pitchFamily="18" charset="0"/>
            </a:rPr>
            <a:t>Прогнозирование развития бизнеса с учетом прогноза развития государства и муниципалитета</a:t>
          </a:r>
          <a:endParaRPr lang="ru-RU" sz="1600" dirty="0">
            <a:latin typeface="Times New Roman" pitchFamily="18" charset="0"/>
            <a:cs typeface="Times New Roman" pitchFamily="18" charset="0"/>
          </a:endParaRPr>
        </a:p>
      </dgm:t>
    </dgm:pt>
    <dgm:pt modelId="{7E806C0C-E6F2-49A6-8339-3776FFC6F956}" type="parTrans" cxnId="{C68B09C0-9246-465F-83BB-8F65DC92EC72}">
      <dgm:prSet/>
      <dgm:spPr/>
      <dgm:t>
        <a:bodyPr/>
        <a:lstStyle/>
        <a:p>
          <a:endParaRPr lang="ru-RU"/>
        </a:p>
      </dgm:t>
    </dgm:pt>
    <dgm:pt modelId="{353C5D71-9228-4EF2-92B1-B99192DBEE12}" type="sibTrans" cxnId="{C68B09C0-9246-465F-83BB-8F65DC92EC72}">
      <dgm:prSet/>
      <dgm:spPr/>
      <dgm:t>
        <a:bodyPr/>
        <a:lstStyle/>
        <a:p>
          <a:endParaRPr lang="ru-RU"/>
        </a:p>
      </dgm:t>
    </dgm:pt>
    <dgm:pt modelId="{5C4DA332-BACB-423E-91B4-299142ED6C18}">
      <dgm:prSet phldrT="[Текст]"/>
      <dgm:spPr>
        <a:solidFill>
          <a:schemeClr val="accent1"/>
        </a:solidFill>
        <a:scene3d>
          <a:camera prst="orthographicFront"/>
          <a:lightRig rig="chilly" dir="t"/>
        </a:scene3d>
        <a:sp3d prstMaterial="translucentPowder">
          <a:bevelT w="127000" h="25400" prst="riblet"/>
        </a:sp3d>
      </dgm:spPr>
      <dgm:t>
        <a:bodyPr/>
        <a:lstStyle/>
        <a:p>
          <a:r>
            <a:rPr lang="ru-RU" dirty="0" smtClean="0">
              <a:latin typeface="Times New Roman" panose="02020603050405020304" pitchFamily="18" charset="0"/>
              <a:cs typeface="Times New Roman" panose="02020603050405020304" pitchFamily="18" charset="0"/>
            </a:rPr>
            <a:t>Активное население</a:t>
          </a:r>
          <a:endParaRPr lang="ru-RU" dirty="0">
            <a:latin typeface="Times New Roman" panose="02020603050405020304" pitchFamily="18" charset="0"/>
            <a:cs typeface="Times New Roman" panose="02020603050405020304" pitchFamily="18" charset="0"/>
          </a:endParaRPr>
        </a:p>
      </dgm:t>
    </dgm:pt>
    <dgm:pt modelId="{233433AE-B849-464F-ADFB-383AAD0D0C7F}" type="parTrans" cxnId="{4EF12554-2361-40D4-B21C-E4416B66B207}">
      <dgm:prSet/>
      <dgm:spPr/>
      <dgm:t>
        <a:bodyPr/>
        <a:lstStyle/>
        <a:p>
          <a:endParaRPr lang="ru-RU"/>
        </a:p>
      </dgm:t>
    </dgm:pt>
    <dgm:pt modelId="{9E50CC0A-513B-405B-9027-A9E937FB40A3}" type="sibTrans" cxnId="{4EF12554-2361-40D4-B21C-E4416B66B207}">
      <dgm:prSet/>
      <dgm:spPr/>
      <dgm:t>
        <a:bodyPr/>
        <a:lstStyle/>
        <a:p>
          <a:endParaRPr lang="ru-RU"/>
        </a:p>
      </dgm:t>
    </dgm:pt>
    <dgm:pt modelId="{93D63D77-1ABF-46BB-8B49-9A7F9569B389}">
      <dgm:prSet phldrT="[Текст]" custT="1"/>
      <dgm:spPr/>
      <dgm:t>
        <a:bodyPr/>
        <a:lstStyle/>
        <a:p>
          <a:r>
            <a:rPr lang="ru-RU" sz="1600" dirty="0" smtClean="0">
              <a:latin typeface="Times New Roman" pitchFamily="18" charset="0"/>
              <a:cs typeface="Times New Roman" pitchFamily="18" charset="0"/>
            </a:rPr>
            <a:t>Участие в бюджетном процессе</a:t>
          </a:r>
          <a:endParaRPr lang="ru-RU" sz="1600" dirty="0">
            <a:latin typeface="Times New Roman" pitchFamily="18" charset="0"/>
            <a:cs typeface="Times New Roman" pitchFamily="18" charset="0"/>
          </a:endParaRPr>
        </a:p>
      </dgm:t>
    </dgm:pt>
    <dgm:pt modelId="{8579BF9D-D3FA-4065-BB0F-EBE62B207BF2}" type="parTrans" cxnId="{8DD32E39-4C84-4D3D-9323-C2F77887E3B3}">
      <dgm:prSet/>
      <dgm:spPr/>
      <dgm:t>
        <a:bodyPr/>
        <a:lstStyle/>
        <a:p>
          <a:endParaRPr lang="ru-RU"/>
        </a:p>
      </dgm:t>
    </dgm:pt>
    <dgm:pt modelId="{70D1893F-9D81-4A55-B7F8-CAF70AE70B13}" type="sibTrans" cxnId="{8DD32E39-4C84-4D3D-9323-C2F77887E3B3}">
      <dgm:prSet/>
      <dgm:spPr/>
      <dgm:t>
        <a:bodyPr/>
        <a:lstStyle/>
        <a:p>
          <a:endParaRPr lang="ru-RU"/>
        </a:p>
      </dgm:t>
    </dgm:pt>
    <dgm:pt modelId="{34E3E7C8-AAA8-4972-851F-D32FD9157151}">
      <dgm:prSet phldrT="[Текст]"/>
      <dgm:spPr>
        <a:solidFill>
          <a:schemeClr val="accent1"/>
        </a:solidFill>
        <a:scene3d>
          <a:camera prst="orthographicFront"/>
          <a:lightRig rig="chilly" dir="t"/>
        </a:scene3d>
        <a:sp3d prstMaterial="translucentPowder">
          <a:bevelT w="127000" h="25400" prst="riblet"/>
        </a:sp3d>
      </dgm:spPr>
      <dgm:t>
        <a:bodyPr/>
        <a:lstStyle/>
        <a:p>
          <a:r>
            <a:rPr lang="ru-RU" dirty="0" smtClean="0">
              <a:latin typeface="Times New Roman" panose="02020603050405020304" pitchFamily="18" charset="0"/>
              <a:cs typeface="Times New Roman" panose="02020603050405020304" pitchFamily="18" charset="0"/>
            </a:rPr>
            <a:t>Молодежь </a:t>
          </a:r>
          <a:endParaRPr lang="ru-RU" dirty="0">
            <a:latin typeface="Times New Roman" panose="02020603050405020304" pitchFamily="18" charset="0"/>
            <a:cs typeface="Times New Roman" panose="02020603050405020304" pitchFamily="18" charset="0"/>
          </a:endParaRPr>
        </a:p>
      </dgm:t>
    </dgm:pt>
    <dgm:pt modelId="{57B28BCF-098B-462F-BD1C-AAF1ADD81EEC}" type="parTrans" cxnId="{042612FC-DC21-4A13-9BF4-5EB197F2BDC3}">
      <dgm:prSet/>
      <dgm:spPr/>
      <dgm:t>
        <a:bodyPr/>
        <a:lstStyle/>
        <a:p>
          <a:endParaRPr lang="ru-RU"/>
        </a:p>
      </dgm:t>
    </dgm:pt>
    <dgm:pt modelId="{84C52A8F-DF57-41DB-B500-FAA62D660932}" type="sibTrans" cxnId="{042612FC-DC21-4A13-9BF4-5EB197F2BDC3}">
      <dgm:prSet/>
      <dgm:spPr/>
      <dgm:t>
        <a:bodyPr/>
        <a:lstStyle/>
        <a:p>
          <a:endParaRPr lang="ru-RU"/>
        </a:p>
      </dgm:t>
    </dgm:pt>
    <dgm:pt modelId="{F4073553-E335-482C-9823-026BDAE2FAC3}">
      <dgm:prSet phldrT="[Текст]" custT="1"/>
      <dgm:spPr/>
      <dgm:t>
        <a:bodyPr/>
        <a:lstStyle/>
        <a:p>
          <a:r>
            <a:rPr lang="ru-RU" sz="1600" dirty="0" smtClean="0">
              <a:latin typeface="Times New Roman" pitchFamily="18" charset="0"/>
              <a:cs typeface="Times New Roman" pitchFamily="18" charset="0"/>
            </a:rPr>
            <a:t>Материалы для открытых уроков</a:t>
          </a:r>
          <a:endParaRPr lang="ru-RU" sz="1600" dirty="0">
            <a:latin typeface="Times New Roman" pitchFamily="18" charset="0"/>
            <a:cs typeface="Times New Roman" pitchFamily="18" charset="0"/>
          </a:endParaRPr>
        </a:p>
      </dgm:t>
    </dgm:pt>
    <dgm:pt modelId="{598DFEAD-457D-4E44-A15C-628FF0FD96A7}" type="parTrans" cxnId="{F2552757-501D-4A0C-844F-6291026E9EA4}">
      <dgm:prSet/>
      <dgm:spPr/>
      <dgm:t>
        <a:bodyPr/>
        <a:lstStyle/>
        <a:p>
          <a:endParaRPr lang="ru-RU"/>
        </a:p>
      </dgm:t>
    </dgm:pt>
    <dgm:pt modelId="{E3589CB6-721D-45F1-8F6D-5413412F759D}" type="sibTrans" cxnId="{F2552757-501D-4A0C-844F-6291026E9EA4}">
      <dgm:prSet/>
      <dgm:spPr/>
      <dgm:t>
        <a:bodyPr/>
        <a:lstStyle/>
        <a:p>
          <a:endParaRPr lang="ru-RU"/>
        </a:p>
      </dgm:t>
    </dgm:pt>
    <dgm:pt modelId="{FE404FC1-9AE4-416A-A976-0C5C1D9F5256}">
      <dgm:prSet phldrT="[Текст]" custT="1"/>
      <dgm:spPr/>
      <dgm:t>
        <a:bodyPr/>
        <a:lstStyle/>
        <a:p>
          <a:r>
            <a:rPr lang="ru-RU" sz="1600" dirty="0" smtClean="0">
              <a:latin typeface="Times New Roman" pitchFamily="18" charset="0"/>
              <a:cs typeface="Times New Roman" pitchFamily="18" charset="0"/>
            </a:rPr>
            <a:t>Повышение уровня знаний о бюджете</a:t>
          </a:r>
          <a:endParaRPr lang="ru-RU" sz="1600" dirty="0">
            <a:latin typeface="Times New Roman" pitchFamily="18" charset="0"/>
            <a:cs typeface="Times New Roman" pitchFamily="18" charset="0"/>
          </a:endParaRPr>
        </a:p>
      </dgm:t>
    </dgm:pt>
    <dgm:pt modelId="{93DF13DE-06D7-45AC-99C7-4220AE869712}" type="parTrans" cxnId="{0C7F5014-81D6-447F-B78B-46FB3DAB97B1}">
      <dgm:prSet/>
      <dgm:spPr/>
      <dgm:t>
        <a:bodyPr/>
        <a:lstStyle/>
        <a:p>
          <a:endParaRPr lang="ru-RU"/>
        </a:p>
      </dgm:t>
    </dgm:pt>
    <dgm:pt modelId="{20C59240-7C48-4D3D-AA15-1EFF2EB473F5}" type="sibTrans" cxnId="{0C7F5014-81D6-447F-B78B-46FB3DAB97B1}">
      <dgm:prSet/>
      <dgm:spPr/>
      <dgm:t>
        <a:bodyPr/>
        <a:lstStyle/>
        <a:p>
          <a:endParaRPr lang="ru-RU"/>
        </a:p>
      </dgm:t>
    </dgm:pt>
    <dgm:pt modelId="{C65BCEEF-5D79-4051-8231-C3A0F1285826}">
      <dgm:prSet phldrT="[Текст]"/>
      <dgm:spPr>
        <a:solidFill>
          <a:schemeClr val="accent1"/>
        </a:solidFill>
        <a:scene3d>
          <a:camera prst="orthographicFront"/>
          <a:lightRig rig="chilly" dir="t"/>
        </a:scene3d>
        <a:sp3d prstMaterial="translucentPowder">
          <a:bevelT w="127000" h="25400" prst="riblet"/>
        </a:sp3d>
      </dgm:spPr>
      <dgm:t>
        <a:bodyPr/>
        <a:lstStyle/>
        <a:p>
          <a:r>
            <a:rPr lang="ru-RU" dirty="0" smtClean="0">
              <a:latin typeface="Times New Roman" panose="02020603050405020304" pitchFamily="18" charset="0"/>
              <a:cs typeface="Times New Roman" panose="02020603050405020304" pitchFamily="18" charset="0"/>
            </a:rPr>
            <a:t>Социальные группы</a:t>
          </a:r>
          <a:endParaRPr lang="ru-RU" dirty="0">
            <a:latin typeface="Times New Roman" panose="02020603050405020304" pitchFamily="18" charset="0"/>
            <a:cs typeface="Times New Roman" panose="02020603050405020304" pitchFamily="18" charset="0"/>
          </a:endParaRPr>
        </a:p>
      </dgm:t>
    </dgm:pt>
    <dgm:pt modelId="{BF851E63-DF61-4CF6-B267-E2225C0202F4}" type="parTrans" cxnId="{BF29509A-99B1-4A8A-858F-CD108D33925F}">
      <dgm:prSet/>
      <dgm:spPr/>
      <dgm:t>
        <a:bodyPr/>
        <a:lstStyle/>
        <a:p>
          <a:endParaRPr lang="ru-RU"/>
        </a:p>
      </dgm:t>
    </dgm:pt>
    <dgm:pt modelId="{DCA8EFB0-DA06-484A-9912-D79C35884B9E}" type="sibTrans" cxnId="{BF29509A-99B1-4A8A-858F-CD108D33925F}">
      <dgm:prSet/>
      <dgm:spPr/>
      <dgm:t>
        <a:bodyPr/>
        <a:lstStyle/>
        <a:p>
          <a:endParaRPr lang="ru-RU"/>
        </a:p>
      </dgm:t>
    </dgm:pt>
    <dgm:pt modelId="{61FE8911-DC3E-4F69-98EC-16C1D59E7D9C}">
      <dgm:prSet phldrT="[Текст]" custT="1"/>
      <dgm:spPr/>
      <dgm:t>
        <a:bodyPr/>
        <a:lstStyle/>
        <a:p>
          <a:r>
            <a:rPr lang="ru-RU" sz="1600" dirty="0" smtClean="0">
              <a:latin typeface="Times New Roman" pitchFamily="18" charset="0"/>
              <a:cs typeface="Times New Roman" pitchFamily="18" charset="0"/>
            </a:rPr>
            <a:t>Информация о социальных услугах муниципалитета, которыми может воспользоваться население</a:t>
          </a:r>
          <a:endParaRPr lang="ru-RU" sz="1600" dirty="0">
            <a:latin typeface="Times New Roman" pitchFamily="18" charset="0"/>
            <a:cs typeface="Times New Roman" pitchFamily="18" charset="0"/>
          </a:endParaRPr>
        </a:p>
      </dgm:t>
    </dgm:pt>
    <dgm:pt modelId="{7461B349-CF97-4D4F-A190-3D445F7144B6}" type="parTrans" cxnId="{EB3A048C-2A60-493F-AD0E-1ED82C9CF33F}">
      <dgm:prSet/>
      <dgm:spPr/>
      <dgm:t>
        <a:bodyPr/>
        <a:lstStyle/>
        <a:p>
          <a:endParaRPr lang="ru-RU"/>
        </a:p>
      </dgm:t>
    </dgm:pt>
    <dgm:pt modelId="{5A8A3EEF-7CE3-4305-AFD1-E3FAC2B4F920}" type="sibTrans" cxnId="{EB3A048C-2A60-493F-AD0E-1ED82C9CF33F}">
      <dgm:prSet/>
      <dgm:spPr/>
      <dgm:t>
        <a:bodyPr/>
        <a:lstStyle/>
        <a:p>
          <a:endParaRPr lang="ru-RU"/>
        </a:p>
      </dgm:t>
    </dgm:pt>
    <dgm:pt modelId="{793BFFA6-F4A4-45A4-A497-8E4224684088}" type="pres">
      <dgm:prSet presAssocID="{5096E396-A359-4C60-8C25-66F5D7992AA5}" presName="Name0" presStyleCnt="0">
        <dgm:presLayoutVars>
          <dgm:dir/>
          <dgm:animLvl val="lvl"/>
          <dgm:resizeHandles val="exact"/>
        </dgm:presLayoutVars>
      </dgm:prSet>
      <dgm:spPr/>
      <dgm:t>
        <a:bodyPr/>
        <a:lstStyle/>
        <a:p>
          <a:endParaRPr lang="ru-RU"/>
        </a:p>
      </dgm:t>
    </dgm:pt>
    <dgm:pt modelId="{115FB95B-0E48-4751-BB75-AF1C08C6B123}" type="pres">
      <dgm:prSet presAssocID="{78421B32-E8A4-4669-BB02-FA00A3AF8F6A}" presName="linNode" presStyleCnt="0"/>
      <dgm:spPr/>
    </dgm:pt>
    <dgm:pt modelId="{1BFB878F-2848-4516-B52A-25EFEF25D87C}" type="pres">
      <dgm:prSet presAssocID="{78421B32-E8A4-4669-BB02-FA00A3AF8F6A}" presName="parentText" presStyleLbl="node1" presStyleIdx="0" presStyleCnt="6">
        <dgm:presLayoutVars>
          <dgm:chMax val="1"/>
          <dgm:bulletEnabled val="1"/>
        </dgm:presLayoutVars>
      </dgm:prSet>
      <dgm:spPr/>
      <dgm:t>
        <a:bodyPr/>
        <a:lstStyle/>
        <a:p>
          <a:endParaRPr lang="ru-RU"/>
        </a:p>
      </dgm:t>
    </dgm:pt>
    <dgm:pt modelId="{7476C2D7-A3D3-4773-BA63-859F4FE34BE7}" type="pres">
      <dgm:prSet presAssocID="{78421B32-E8A4-4669-BB02-FA00A3AF8F6A}" presName="descendantText" presStyleLbl="alignAccFollowNode1" presStyleIdx="0" presStyleCnt="6">
        <dgm:presLayoutVars>
          <dgm:bulletEnabled val="1"/>
        </dgm:presLayoutVars>
      </dgm:prSet>
      <dgm:spPr/>
      <dgm:t>
        <a:bodyPr/>
        <a:lstStyle/>
        <a:p>
          <a:endParaRPr lang="ru-RU"/>
        </a:p>
      </dgm:t>
    </dgm:pt>
    <dgm:pt modelId="{594221E1-7B9A-4FEE-AEF5-92CDBBA4C828}" type="pres">
      <dgm:prSet presAssocID="{FE8B5401-3CD3-4ECC-8FB9-902FD33BE3A9}" presName="sp" presStyleCnt="0"/>
      <dgm:spPr/>
    </dgm:pt>
    <dgm:pt modelId="{FD6EEE75-AE5E-404D-BBA5-AABB460CC0D3}" type="pres">
      <dgm:prSet presAssocID="{B6330266-5EAE-4E07-944B-52DA27A4D8B8}" presName="linNode" presStyleCnt="0"/>
      <dgm:spPr/>
    </dgm:pt>
    <dgm:pt modelId="{2A08CCE4-EB50-47B7-BA6B-F9C189620FC5}" type="pres">
      <dgm:prSet presAssocID="{B6330266-5EAE-4E07-944B-52DA27A4D8B8}" presName="parentText" presStyleLbl="node1" presStyleIdx="1" presStyleCnt="6">
        <dgm:presLayoutVars>
          <dgm:chMax val="1"/>
          <dgm:bulletEnabled val="1"/>
        </dgm:presLayoutVars>
      </dgm:prSet>
      <dgm:spPr/>
      <dgm:t>
        <a:bodyPr/>
        <a:lstStyle/>
        <a:p>
          <a:endParaRPr lang="ru-RU"/>
        </a:p>
      </dgm:t>
    </dgm:pt>
    <dgm:pt modelId="{D4A22ED6-F35F-4925-969E-55696BD33898}" type="pres">
      <dgm:prSet presAssocID="{B6330266-5EAE-4E07-944B-52DA27A4D8B8}" presName="descendantText" presStyleLbl="alignAccFollowNode1" presStyleIdx="1" presStyleCnt="6">
        <dgm:presLayoutVars>
          <dgm:bulletEnabled val="1"/>
        </dgm:presLayoutVars>
      </dgm:prSet>
      <dgm:spPr/>
      <dgm:t>
        <a:bodyPr/>
        <a:lstStyle/>
        <a:p>
          <a:endParaRPr lang="ru-RU"/>
        </a:p>
      </dgm:t>
    </dgm:pt>
    <dgm:pt modelId="{EA27F43B-A9CF-40D7-B4DB-F5185A684642}" type="pres">
      <dgm:prSet presAssocID="{A9FA1D67-6282-456B-B293-CECC974BBF87}" presName="sp" presStyleCnt="0"/>
      <dgm:spPr/>
    </dgm:pt>
    <dgm:pt modelId="{55F5D1AF-6B56-4914-AFF0-47403E286ABE}" type="pres">
      <dgm:prSet presAssocID="{D0E208C0-D7E4-4681-8034-70609970549A}" presName="linNode" presStyleCnt="0"/>
      <dgm:spPr/>
    </dgm:pt>
    <dgm:pt modelId="{1DFADBB7-00D9-4215-99E1-4068E1977006}" type="pres">
      <dgm:prSet presAssocID="{D0E208C0-D7E4-4681-8034-70609970549A}" presName="parentText" presStyleLbl="node1" presStyleIdx="2" presStyleCnt="6">
        <dgm:presLayoutVars>
          <dgm:chMax val="1"/>
          <dgm:bulletEnabled val="1"/>
        </dgm:presLayoutVars>
      </dgm:prSet>
      <dgm:spPr/>
      <dgm:t>
        <a:bodyPr/>
        <a:lstStyle/>
        <a:p>
          <a:endParaRPr lang="ru-RU"/>
        </a:p>
      </dgm:t>
    </dgm:pt>
    <dgm:pt modelId="{70256B06-B20B-4794-A8B5-3525E364F686}" type="pres">
      <dgm:prSet presAssocID="{D0E208C0-D7E4-4681-8034-70609970549A}" presName="descendantText" presStyleLbl="alignAccFollowNode1" presStyleIdx="2" presStyleCnt="6">
        <dgm:presLayoutVars>
          <dgm:bulletEnabled val="1"/>
        </dgm:presLayoutVars>
      </dgm:prSet>
      <dgm:spPr/>
      <dgm:t>
        <a:bodyPr/>
        <a:lstStyle/>
        <a:p>
          <a:endParaRPr lang="ru-RU"/>
        </a:p>
      </dgm:t>
    </dgm:pt>
    <dgm:pt modelId="{683C384B-88E0-4DB0-99DB-FB22691D883F}" type="pres">
      <dgm:prSet presAssocID="{D127999D-C688-4266-A582-3CD08EC2085B}" presName="sp" presStyleCnt="0"/>
      <dgm:spPr/>
    </dgm:pt>
    <dgm:pt modelId="{7A81B564-4C8E-4234-8EB3-061565B5BA01}" type="pres">
      <dgm:prSet presAssocID="{5C4DA332-BACB-423E-91B4-299142ED6C18}" presName="linNode" presStyleCnt="0"/>
      <dgm:spPr/>
    </dgm:pt>
    <dgm:pt modelId="{8783BA14-F0A5-444B-9403-0A15744CF78D}" type="pres">
      <dgm:prSet presAssocID="{5C4DA332-BACB-423E-91B4-299142ED6C18}" presName="parentText" presStyleLbl="node1" presStyleIdx="3" presStyleCnt="6">
        <dgm:presLayoutVars>
          <dgm:chMax val="1"/>
          <dgm:bulletEnabled val="1"/>
        </dgm:presLayoutVars>
      </dgm:prSet>
      <dgm:spPr/>
      <dgm:t>
        <a:bodyPr/>
        <a:lstStyle/>
        <a:p>
          <a:endParaRPr lang="ru-RU"/>
        </a:p>
      </dgm:t>
    </dgm:pt>
    <dgm:pt modelId="{7D7BC51A-5246-4343-83A6-118450699444}" type="pres">
      <dgm:prSet presAssocID="{5C4DA332-BACB-423E-91B4-299142ED6C18}" presName="descendantText" presStyleLbl="alignAccFollowNode1" presStyleIdx="3" presStyleCnt="6">
        <dgm:presLayoutVars>
          <dgm:bulletEnabled val="1"/>
        </dgm:presLayoutVars>
      </dgm:prSet>
      <dgm:spPr/>
      <dgm:t>
        <a:bodyPr/>
        <a:lstStyle/>
        <a:p>
          <a:endParaRPr lang="ru-RU"/>
        </a:p>
      </dgm:t>
    </dgm:pt>
    <dgm:pt modelId="{AA631819-8377-4990-B84E-5C960BFA71F2}" type="pres">
      <dgm:prSet presAssocID="{9E50CC0A-513B-405B-9027-A9E937FB40A3}" presName="sp" presStyleCnt="0"/>
      <dgm:spPr/>
    </dgm:pt>
    <dgm:pt modelId="{BE3F73B7-A8FB-46BC-8335-F1AC64F8C184}" type="pres">
      <dgm:prSet presAssocID="{34E3E7C8-AAA8-4972-851F-D32FD9157151}" presName="linNode" presStyleCnt="0"/>
      <dgm:spPr/>
    </dgm:pt>
    <dgm:pt modelId="{871A58E5-BF10-4489-9250-6AB1782EE48D}" type="pres">
      <dgm:prSet presAssocID="{34E3E7C8-AAA8-4972-851F-D32FD9157151}" presName="parentText" presStyleLbl="node1" presStyleIdx="4" presStyleCnt="6">
        <dgm:presLayoutVars>
          <dgm:chMax val="1"/>
          <dgm:bulletEnabled val="1"/>
        </dgm:presLayoutVars>
      </dgm:prSet>
      <dgm:spPr/>
      <dgm:t>
        <a:bodyPr/>
        <a:lstStyle/>
        <a:p>
          <a:endParaRPr lang="ru-RU"/>
        </a:p>
      </dgm:t>
    </dgm:pt>
    <dgm:pt modelId="{8F952383-BC67-43A8-BCA0-6F0DC588BBAF}" type="pres">
      <dgm:prSet presAssocID="{34E3E7C8-AAA8-4972-851F-D32FD9157151}" presName="descendantText" presStyleLbl="alignAccFollowNode1" presStyleIdx="4" presStyleCnt="6">
        <dgm:presLayoutVars>
          <dgm:bulletEnabled val="1"/>
        </dgm:presLayoutVars>
      </dgm:prSet>
      <dgm:spPr/>
      <dgm:t>
        <a:bodyPr/>
        <a:lstStyle/>
        <a:p>
          <a:endParaRPr lang="ru-RU"/>
        </a:p>
      </dgm:t>
    </dgm:pt>
    <dgm:pt modelId="{8289F565-9AF6-45B0-9532-02CBAC26F630}" type="pres">
      <dgm:prSet presAssocID="{84C52A8F-DF57-41DB-B500-FAA62D660932}" presName="sp" presStyleCnt="0"/>
      <dgm:spPr/>
    </dgm:pt>
    <dgm:pt modelId="{9DB25AE1-D09E-4254-9EF5-8429A27F2051}" type="pres">
      <dgm:prSet presAssocID="{C65BCEEF-5D79-4051-8231-C3A0F1285826}" presName="linNode" presStyleCnt="0"/>
      <dgm:spPr/>
    </dgm:pt>
    <dgm:pt modelId="{2B4DF4D9-2080-4F2A-AB49-3C69DDF29276}" type="pres">
      <dgm:prSet presAssocID="{C65BCEEF-5D79-4051-8231-C3A0F1285826}" presName="parentText" presStyleLbl="node1" presStyleIdx="5" presStyleCnt="6">
        <dgm:presLayoutVars>
          <dgm:chMax val="1"/>
          <dgm:bulletEnabled val="1"/>
        </dgm:presLayoutVars>
      </dgm:prSet>
      <dgm:spPr/>
      <dgm:t>
        <a:bodyPr/>
        <a:lstStyle/>
        <a:p>
          <a:endParaRPr lang="ru-RU"/>
        </a:p>
      </dgm:t>
    </dgm:pt>
    <dgm:pt modelId="{6F23DBA3-E2D5-4331-AC77-40CEAF931255}" type="pres">
      <dgm:prSet presAssocID="{C65BCEEF-5D79-4051-8231-C3A0F1285826}" presName="descendantText" presStyleLbl="alignAccFollowNode1" presStyleIdx="5" presStyleCnt="6">
        <dgm:presLayoutVars>
          <dgm:bulletEnabled val="1"/>
        </dgm:presLayoutVars>
      </dgm:prSet>
      <dgm:spPr/>
      <dgm:t>
        <a:bodyPr/>
        <a:lstStyle/>
        <a:p>
          <a:endParaRPr lang="ru-RU"/>
        </a:p>
      </dgm:t>
    </dgm:pt>
  </dgm:ptLst>
  <dgm:cxnLst>
    <dgm:cxn modelId="{6E49E5AC-8EBA-4B83-83A6-D19581611F55}" type="presOf" srcId="{B6330266-5EAE-4E07-944B-52DA27A4D8B8}" destId="{2A08CCE4-EB50-47B7-BA6B-F9C189620FC5}" srcOrd="0" destOrd="0" presId="urn:microsoft.com/office/officeart/2005/8/layout/vList5"/>
    <dgm:cxn modelId="{104C9B44-7E6C-48F2-8B17-C8342176F221}" type="presOf" srcId="{78421B32-E8A4-4669-BB02-FA00A3AF8F6A}" destId="{1BFB878F-2848-4516-B52A-25EFEF25D87C}" srcOrd="0" destOrd="0" presId="urn:microsoft.com/office/officeart/2005/8/layout/vList5"/>
    <dgm:cxn modelId="{F2552757-501D-4A0C-844F-6291026E9EA4}" srcId="{78421B32-E8A4-4669-BB02-FA00A3AF8F6A}" destId="{F4073553-E335-482C-9823-026BDAE2FAC3}" srcOrd="1" destOrd="0" parTransId="{598DFEAD-457D-4E44-A15C-628FF0FD96A7}" sibTransId="{E3589CB6-721D-45F1-8F6D-5413412F759D}"/>
    <dgm:cxn modelId="{13A1C18C-E393-421D-B96E-314BF83BF9D0}" type="presOf" srcId="{5E884040-D61B-408C-9703-B5BD6329A531}" destId="{7476C2D7-A3D3-4773-BA63-859F4FE34BE7}" srcOrd="0" destOrd="0" presId="urn:microsoft.com/office/officeart/2005/8/layout/vList5"/>
    <dgm:cxn modelId="{4A6786E7-2D9E-4EBD-85E2-DFF0C6181EEC}" type="presOf" srcId="{D0E208C0-D7E4-4681-8034-70609970549A}" destId="{1DFADBB7-00D9-4215-99E1-4068E1977006}" srcOrd="0" destOrd="0" presId="urn:microsoft.com/office/officeart/2005/8/layout/vList5"/>
    <dgm:cxn modelId="{8FCCCAF5-89A5-4FF9-BDB2-99DF1C84FB6A}" type="presOf" srcId="{61FE8911-DC3E-4F69-98EC-16C1D59E7D9C}" destId="{6F23DBA3-E2D5-4331-AC77-40CEAF931255}" srcOrd="0" destOrd="0" presId="urn:microsoft.com/office/officeart/2005/8/layout/vList5"/>
    <dgm:cxn modelId="{CD912F9B-6C4D-46B6-88DC-D255619AABE2}" srcId="{B6330266-5EAE-4E07-944B-52DA27A4D8B8}" destId="{C7547699-4516-4CE0-B0C4-3E01638001EF}" srcOrd="0" destOrd="0" parTransId="{BB08F97A-FB7E-4524-97FD-3E5790D17F1C}" sibTransId="{F10CB76B-C8E1-47C9-B6A1-59A1B5D5D0B0}"/>
    <dgm:cxn modelId="{D1E58487-EAF4-421F-AE6A-06D7EFFA230E}" type="presOf" srcId="{ED42BD8B-D0C2-4C9F-AB81-D4DEDFB5AAF0}" destId="{70256B06-B20B-4794-A8B5-3525E364F686}" srcOrd="0" destOrd="0" presId="urn:microsoft.com/office/officeart/2005/8/layout/vList5"/>
    <dgm:cxn modelId="{E283F919-2357-406A-85D3-04693803377E}" type="presOf" srcId="{C65BCEEF-5D79-4051-8231-C3A0F1285826}" destId="{2B4DF4D9-2080-4F2A-AB49-3C69DDF29276}" srcOrd="0" destOrd="0" presId="urn:microsoft.com/office/officeart/2005/8/layout/vList5"/>
    <dgm:cxn modelId="{042612FC-DC21-4A13-9BF4-5EB197F2BDC3}" srcId="{5096E396-A359-4C60-8C25-66F5D7992AA5}" destId="{34E3E7C8-AAA8-4972-851F-D32FD9157151}" srcOrd="4" destOrd="0" parTransId="{57B28BCF-098B-462F-BD1C-AAF1ADD81EEC}" sibTransId="{84C52A8F-DF57-41DB-B500-FAA62D660932}"/>
    <dgm:cxn modelId="{BF29509A-99B1-4A8A-858F-CD108D33925F}" srcId="{5096E396-A359-4C60-8C25-66F5D7992AA5}" destId="{C65BCEEF-5D79-4051-8231-C3A0F1285826}" srcOrd="5" destOrd="0" parTransId="{BF851E63-DF61-4CF6-B267-E2225C0202F4}" sibTransId="{DCA8EFB0-DA06-484A-9912-D79C35884B9E}"/>
    <dgm:cxn modelId="{ED615BFF-A7C7-4D63-AB42-01DF9E1312FB}" srcId="{5096E396-A359-4C60-8C25-66F5D7992AA5}" destId="{D0E208C0-D7E4-4681-8034-70609970549A}" srcOrd="2" destOrd="0" parTransId="{C9BD2574-71C9-4F1C-A189-F02F14B5A5CD}" sibTransId="{D127999D-C688-4266-A582-3CD08EC2085B}"/>
    <dgm:cxn modelId="{4EF12554-2361-40D4-B21C-E4416B66B207}" srcId="{5096E396-A359-4C60-8C25-66F5D7992AA5}" destId="{5C4DA332-BACB-423E-91B4-299142ED6C18}" srcOrd="3" destOrd="0" parTransId="{233433AE-B849-464F-ADFB-383AAD0D0C7F}" sibTransId="{9E50CC0A-513B-405B-9027-A9E937FB40A3}"/>
    <dgm:cxn modelId="{49FD89E3-4BF6-47A8-856B-FC404AFD1B3E}" type="presOf" srcId="{FE404FC1-9AE4-416A-A976-0C5C1D9F5256}" destId="{8F952383-BC67-43A8-BCA0-6F0DC588BBAF}" srcOrd="0" destOrd="0" presId="urn:microsoft.com/office/officeart/2005/8/layout/vList5"/>
    <dgm:cxn modelId="{6B07E9BF-1821-4428-8D99-1D54619C2B42}" type="presOf" srcId="{93D63D77-1ABF-46BB-8B49-9A7F9569B389}" destId="{7D7BC51A-5246-4343-83A6-118450699444}" srcOrd="0" destOrd="0" presId="urn:microsoft.com/office/officeart/2005/8/layout/vList5"/>
    <dgm:cxn modelId="{F5ED931B-F420-431A-9B4C-74B21520AC4A}" srcId="{5096E396-A359-4C60-8C25-66F5D7992AA5}" destId="{78421B32-E8A4-4669-BB02-FA00A3AF8F6A}" srcOrd="0" destOrd="0" parTransId="{1FADD2DF-36DE-4256-BC24-9F601F51A5E1}" sibTransId="{FE8B5401-3CD3-4ECC-8FB9-902FD33BE3A9}"/>
    <dgm:cxn modelId="{E97200B0-45F7-4F8A-81B1-0D9BEE578A03}" type="presOf" srcId="{5C4DA332-BACB-423E-91B4-299142ED6C18}" destId="{8783BA14-F0A5-444B-9403-0A15744CF78D}" srcOrd="0" destOrd="0" presId="urn:microsoft.com/office/officeart/2005/8/layout/vList5"/>
    <dgm:cxn modelId="{F6CC6308-4935-4EE8-B7B6-DC2C0D39B5E3}" type="presOf" srcId="{34E3E7C8-AAA8-4972-851F-D32FD9157151}" destId="{871A58E5-BF10-4489-9250-6AB1782EE48D}" srcOrd="0" destOrd="0" presId="urn:microsoft.com/office/officeart/2005/8/layout/vList5"/>
    <dgm:cxn modelId="{EA3BF9E6-8869-422E-94DD-685DB4313391}" srcId="{5096E396-A359-4C60-8C25-66F5D7992AA5}" destId="{B6330266-5EAE-4E07-944B-52DA27A4D8B8}" srcOrd="1" destOrd="0" parTransId="{A6F1E3B1-1226-4995-859E-C8348CFD87AB}" sibTransId="{A9FA1D67-6282-456B-B293-CECC974BBF87}"/>
    <dgm:cxn modelId="{59B56E7F-7169-4D23-976B-7A8507AE152B}" srcId="{78421B32-E8A4-4669-BB02-FA00A3AF8F6A}" destId="{5E884040-D61B-408C-9703-B5BD6329A531}" srcOrd="0" destOrd="0" parTransId="{4BA749B2-8066-421F-AF57-9A19C40496AC}" sibTransId="{195BF625-DD61-49BA-A134-2EBBE38FCAB5}"/>
    <dgm:cxn modelId="{8DD32E39-4C84-4D3D-9323-C2F77887E3B3}" srcId="{5C4DA332-BACB-423E-91B4-299142ED6C18}" destId="{93D63D77-1ABF-46BB-8B49-9A7F9569B389}" srcOrd="0" destOrd="0" parTransId="{8579BF9D-D3FA-4065-BB0F-EBE62B207BF2}" sibTransId="{70D1893F-9D81-4A55-B7F8-CAF70AE70B13}"/>
    <dgm:cxn modelId="{C68B09C0-9246-465F-83BB-8F65DC92EC72}" srcId="{D0E208C0-D7E4-4681-8034-70609970549A}" destId="{ED42BD8B-D0C2-4C9F-AB81-D4DEDFB5AAF0}" srcOrd="0" destOrd="0" parTransId="{7E806C0C-E6F2-49A6-8339-3776FFC6F956}" sibTransId="{353C5D71-9228-4EF2-92B1-B99192DBEE12}"/>
    <dgm:cxn modelId="{A3DEE951-3504-48E2-AE76-EC6CB8768EAE}" type="presOf" srcId="{5096E396-A359-4C60-8C25-66F5D7992AA5}" destId="{793BFFA6-F4A4-45A4-A497-8E4224684088}" srcOrd="0" destOrd="0" presId="urn:microsoft.com/office/officeart/2005/8/layout/vList5"/>
    <dgm:cxn modelId="{EB3A048C-2A60-493F-AD0E-1ED82C9CF33F}" srcId="{C65BCEEF-5D79-4051-8231-C3A0F1285826}" destId="{61FE8911-DC3E-4F69-98EC-16C1D59E7D9C}" srcOrd="0" destOrd="0" parTransId="{7461B349-CF97-4D4F-A190-3D445F7144B6}" sibTransId="{5A8A3EEF-7CE3-4305-AFD1-E3FAC2B4F920}"/>
    <dgm:cxn modelId="{81DBF6E8-A8C3-477C-88A2-974BCE992365}" type="presOf" srcId="{C7547699-4516-4CE0-B0C4-3E01638001EF}" destId="{D4A22ED6-F35F-4925-969E-55696BD33898}" srcOrd="0" destOrd="0" presId="urn:microsoft.com/office/officeart/2005/8/layout/vList5"/>
    <dgm:cxn modelId="{0C7F5014-81D6-447F-B78B-46FB3DAB97B1}" srcId="{34E3E7C8-AAA8-4972-851F-D32FD9157151}" destId="{FE404FC1-9AE4-416A-A976-0C5C1D9F5256}" srcOrd="0" destOrd="0" parTransId="{93DF13DE-06D7-45AC-99C7-4220AE869712}" sibTransId="{20C59240-7C48-4D3D-AA15-1EFF2EB473F5}"/>
    <dgm:cxn modelId="{A00D5484-4ADA-4587-9143-B4AE424C6AFE}" type="presOf" srcId="{F4073553-E335-482C-9823-026BDAE2FAC3}" destId="{7476C2D7-A3D3-4773-BA63-859F4FE34BE7}" srcOrd="0" destOrd="1" presId="urn:microsoft.com/office/officeart/2005/8/layout/vList5"/>
    <dgm:cxn modelId="{22FF12D5-772E-4276-9D6C-0C758190CDAC}" type="presParOf" srcId="{793BFFA6-F4A4-45A4-A497-8E4224684088}" destId="{115FB95B-0E48-4751-BB75-AF1C08C6B123}" srcOrd="0" destOrd="0" presId="urn:microsoft.com/office/officeart/2005/8/layout/vList5"/>
    <dgm:cxn modelId="{14A7F3B9-E31D-4EB0-87B5-08AC2BB88473}" type="presParOf" srcId="{115FB95B-0E48-4751-BB75-AF1C08C6B123}" destId="{1BFB878F-2848-4516-B52A-25EFEF25D87C}" srcOrd="0" destOrd="0" presId="urn:microsoft.com/office/officeart/2005/8/layout/vList5"/>
    <dgm:cxn modelId="{3AA00158-21E1-4BD2-A98C-7F3A64CE0696}" type="presParOf" srcId="{115FB95B-0E48-4751-BB75-AF1C08C6B123}" destId="{7476C2D7-A3D3-4773-BA63-859F4FE34BE7}" srcOrd="1" destOrd="0" presId="urn:microsoft.com/office/officeart/2005/8/layout/vList5"/>
    <dgm:cxn modelId="{2C38D4CF-1D79-4414-8E04-32CF4CD5FAE9}" type="presParOf" srcId="{793BFFA6-F4A4-45A4-A497-8E4224684088}" destId="{594221E1-7B9A-4FEE-AEF5-92CDBBA4C828}" srcOrd="1" destOrd="0" presId="urn:microsoft.com/office/officeart/2005/8/layout/vList5"/>
    <dgm:cxn modelId="{15B14C07-81EC-4436-8DC0-3633DB6B56E8}" type="presParOf" srcId="{793BFFA6-F4A4-45A4-A497-8E4224684088}" destId="{FD6EEE75-AE5E-404D-BBA5-AABB460CC0D3}" srcOrd="2" destOrd="0" presId="urn:microsoft.com/office/officeart/2005/8/layout/vList5"/>
    <dgm:cxn modelId="{2D4014B2-7676-45BC-BE60-2670BB9F6AD8}" type="presParOf" srcId="{FD6EEE75-AE5E-404D-BBA5-AABB460CC0D3}" destId="{2A08CCE4-EB50-47B7-BA6B-F9C189620FC5}" srcOrd="0" destOrd="0" presId="urn:microsoft.com/office/officeart/2005/8/layout/vList5"/>
    <dgm:cxn modelId="{5D7B45D9-6510-4401-968A-BDA88E564756}" type="presParOf" srcId="{FD6EEE75-AE5E-404D-BBA5-AABB460CC0D3}" destId="{D4A22ED6-F35F-4925-969E-55696BD33898}" srcOrd="1" destOrd="0" presId="urn:microsoft.com/office/officeart/2005/8/layout/vList5"/>
    <dgm:cxn modelId="{A88519F0-8626-46F0-AE55-9E085B56613E}" type="presParOf" srcId="{793BFFA6-F4A4-45A4-A497-8E4224684088}" destId="{EA27F43B-A9CF-40D7-B4DB-F5185A684642}" srcOrd="3" destOrd="0" presId="urn:microsoft.com/office/officeart/2005/8/layout/vList5"/>
    <dgm:cxn modelId="{5F01534D-A15D-4E59-8C04-1E65F4861195}" type="presParOf" srcId="{793BFFA6-F4A4-45A4-A497-8E4224684088}" destId="{55F5D1AF-6B56-4914-AFF0-47403E286ABE}" srcOrd="4" destOrd="0" presId="urn:microsoft.com/office/officeart/2005/8/layout/vList5"/>
    <dgm:cxn modelId="{81E954BD-494C-42E6-A1B5-A8DED41F435B}" type="presParOf" srcId="{55F5D1AF-6B56-4914-AFF0-47403E286ABE}" destId="{1DFADBB7-00D9-4215-99E1-4068E1977006}" srcOrd="0" destOrd="0" presId="urn:microsoft.com/office/officeart/2005/8/layout/vList5"/>
    <dgm:cxn modelId="{A82D6E7A-6764-416B-A09B-90315825D272}" type="presParOf" srcId="{55F5D1AF-6B56-4914-AFF0-47403E286ABE}" destId="{70256B06-B20B-4794-A8B5-3525E364F686}" srcOrd="1" destOrd="0" presId="urn:microsoft.com/office/officeart/2005/8/layout/vList5"/>
    <dgm:cxn modelId="{4523F6DC-7A02-4069-BA72-CF571E545EED}" type="presParOf" srcId="{793BFFA6-F4A4-45A4-A497-8E4224684088}" destId="{683C384B-88E0-4DB0-99DB-FB22691D883F}" srcOrd="5" destOrd="0" presId="urn:microsoft.com/office/officeart/2005/8/layout/vList5"/>
    <dgm:cxn modelId="{46834CBA-C1BA-45AA-AD4E-E2E784ACB07D}" type="presParOf" srcId="{793BFFA6-F4A4-45A4-A497-8E4224684088}" destId="{7A81B564-4C8E-4234-8EB3-061565B5BA01}" srcOrd="6" destOrd="0" presId="urn:microsoft.com/office/officeart/2005/8/layout/vList5"/>
    <dgm:cxn modelId="{CF51F94B-AD0A-4575-8815-024619BEDDA4}" type="presParOf" srcId="{7A81B564-4C8E-4234-8EB3-061565B5BA01}" destId="{8783BA14-F0A5-444B-9403-0A15744CF78D}" srcOrd="0" destOrd="0" presId="urn:microsoft.com/office/officeart/2005/8/layout/vList5"/>
    <dgm:cxn modelId="{0AF93311-8801-4BD6-B7DA-8FC25478EF5F}" type="presParOf" srcId="{7A81B564-4C8E-4234-8EB3-061565B5BA01}" destId="{7D7BC51A-5246-4343-83A6-118450699444}" srcOrd="1" destOrd="0" presId="urn:microsoft.com/office/officeart/2005/8/layout/vList5"/>
    <dgm:cxn modelId="{80D0C408-1674-42EB-AEBC-B0FC7E063F59}" type="presParOf" srcId="{793BFFA6-F4A4-45A4-A497-8E4224684088}" destId="{AA631819-8377-4990-B84E-5C960BFA71F2}" srcOrd="7" destOrd="0" presId="urn:microsoft.com/office/officeart/2005/8/layout/vList5"/>
    <dgm:cxn modelId="{178F13CC-56EC-4E02-A4B3-F391762EF1D7}" type="presParOf" srcId="{793BFFA6-F4A4-45A4-A497-8E4224684088}" destId="{BE3F73B7-A8FB-46BC-8335-F1AC64F8C184}" srcOrd="8" destOrd="0" presId="urn:microsoft.com/office/officeart/2005/8/layout/vList5"/>
    <dgm:cxn modelId="{65192C42-55D7-4910-8FFD-8629BF3F4C44}" type="presParOf" srcId="{BE3F73B7-A8FB-46BC-8335-F1AC64F8C184}" destId="{871A58E5-BF10-4489-9250-6AB1782EE48D}" srcOrd="0" destOrd="0" presId="urn:microsoft.com/office/officeart/2005/8/layout/vList5"/>
    <dgm:cxn modelId="{2E2959C5-B2AE-4C50-848D-20F0F3235580}" type="presParOf" srcId="{BE3F73B7-A8FB-46BC-8335-F1AC64F8C184}" destId="{8F952383-BC67-43A8-BCA0-6F0DC588BBAF}" srcOrd="1" destOrd="0" presId="urn:microsoft.com/office/officeart/2005/8/layout/vList5"/>
    <dgm:cxn modelId="{1F54457D-FB09-4962-AB02-E75906920565}" type="presParOf" srcId="{793BFFA6-F4A4-45A4-A497-8E4224684088}" destId="{8289F565-9AF6-45B0-9532-02CBAC26F630}" srcOrd="9" destOrd="0" presId="urn:microsoft.com/office/officeart/2005/8/layout/vList5"/>
    <dgm:cxn modelId="{1A9E6114-5D22-4DBF-BF2A-98DA0050E2F3}" type="presParOf" srcId="{793BFFA6-F4A4-45A4-A497-8E4224684088}" destId="{9DB25AE1-D09E-4254-9EF5-8429A27F2051}" srcOrd="10" destOrd="0" presId="urn:microsoft.com/office/officeart/2005/8/layout/vList5"/>
    <dgm:cxn modelId="{1B5AFD15-22B4-4A6B-88A1-EA3CE762BD6D}" type="presParOf" srcId="{9DB25AE1-D09E-4254-9EF5-8429A27F2051}" destId="{2B4DF4D9-2080-4F2A-AB49-3C69DDF29276}" srcOrd="0" destOrd="0" presId="urn:microsoft.com/office/officeart/2005/8/layout/vList5"/>
    <dgm:cxn modelId="{6A95391C-E327-48B3-A44C-67C9FC4E9E60}" type="presParOf" srcId="{9DB25AE1-D09E-4254-9EF5-8429A27F2051}" destId="{6F23DBA3-E2D5-4331-AC77-40CEAF931255}" srcOrd="1" destOrd="0" presId="urn:microsoft.com/office/officeart/2005/8/layout/vList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0FFABB6-843D-4C0F-95C6-FCA0A9458A20}" type="doc">
      <dgm:prSet loTypeId="urn:microsoft.com/office/officeart/2005/8/layout/hProcess4" loCatId="process" qsTypeId="urn:microsoft.com/office/officeart/2005/8/quickstyle/3d4" qsCatId="3D" csTypeId="urn:microsoft.com/office/officeart/2005/8/colors/accent1_2" csCatId="accent1" phldr="1"/>
      <dgm:spPr/>
      <dgm:t>
        <a:bodyPr/>
        <a:lstStyle/>
        <a:p>
          <a:endParaRPr lang="ru-RU"/>
        </a:p>
      </dgm:t>
    </dgm:pt>
    <dgm:pt modelId="{728F47A3-75B8-4770-9C7A-3178F7681B4E}">
      <dgm:prSet phldrT="[Текст]" custT="1"/>
      <dgm:spPr>
        <a:scene3d>
          <a:camera prst="orthographicFront"/>
          <a:lightRig rig="chilly" dir="t"/>
        </a:scene3d>
        <a:sp3d prstMaterial="translucentPowder">
          <a:bevelT w="127000" h="25400" prst="angle"/>
        </a:sp3d>
      </dgm:spPr>
      <dgm:t>
        <a:bodyPr/>
        <a:lstStyle/>
        <a:p>
          <a:r>
            <a:rPr lang="ru-RU" sz="1050" b="1" dirty="0" smtClean="0">
              <a:solidFill>
                <a:schemeClr val="tx1"/>
              </a:solidFill>
              <a:latin typeface="Times New Roman" pitchFamily="18" charset="0"/>
              <a:cs typeface="Times New Roman" pitchFamily="18" charset="0"/>
            </a:rPr>
            <a:t>КАК НАЛОГОПЛАТЕЛЬЩИК</a:t>
          </a:r>
          <a:endParaRPr lang="ru-RU" sz="1050" b="1" dirty="0">
            <a:solidFill>
              <a:schemeClr val="tx1"/>
            </a:solidFill>
            <a:latin typeface="Times New Roman" pitchFamily="18" charset="0"/>
            <a:cs typeface="Times New Roman" pitchFamily="18" charset="0"/>
          </a:endParaRPr>
        </a:p>
      </dgm:t>
    </dgm:pt>
    <dgm:pt modelId="{10D5D927-9D27-474E-A7A6-3A413C8A4B8B}" type="parTrans" cxnId="{9F19C778-58ED-4231-ABE1-C63DF10E44B4}">
      <dgm:prSet/>
      <dgm:spPr/>
      <dgm:t>
        <a:bodyPr/>
        <a:lstStyle/>
        <a:p>
          <a:endParaRPr lang="ru-RU"/>
        </a:p>
      </dgm:t>
    </dgm:pt>
    <dgm:pt modelId="{575AFB88-05A6-4F00-ACB9-E47BC4156B33}" type="sibTrans" cxnId="{9F19C778-58ED-4231-ABE1-C63DF10E44B4}">
      <dgm:prSet/>
      <dgm:spPr/>
      <dgm:t>
        <a:bodyPr/>
        <a:lstStyle/>
        <a:p>
          <a:endParaRPr lang="ru-RU"/>
        </a:p>
      </dgm:t>
    </dgm:pt>
    <dgm:pt modelId="{8A694B50-8EAC-4B21-943B-8BF68C60E2E0}">
      <dgm:prSet phldrT="[Текст]" custT="1"/>
      <dgm:spPr/>
      <dgm:t>
        <a:bodyPr/>
        <a:lstStyle/>
        <a:p>
          <a:r>
            <a:rPr lang="ru-RU" sz="1200" b="1" dirty="0" smtClean="0">
              <a:latin typeface="Times New Roman" pitchFamily="18" charset="0"/>
              <a:cs typeface="Times New Roman" pitchFamily="18" charset="0"/>
            </a:rPr>
            <a:t>Помогает формировать доходную часть бюджета (налог на доходы физических лиц, налог на имущество)</a:t>
          </a:r>
          <a:endParaRPr lang="ru-RU" sz="1200" b="1" dirty="0">
            <a:latin typeface="Times New Roman" pitchFamily="18" charset="0"/>
            <a:cs typeface="Times New Roman" pitchFamily="18" charset="0"/>
          </a:endParaRPr>
        </a:p>
      </dgm:t>
    </dgm:pt>
    <dgm:pt modelId="{8618B715-92CC-4D9A-B873-E1481EE1C822}" type="parTrans" cxnId="{9BAD6B36-7F3C-4879-A762-204DD14D783C}">
      <dgm:prSet/>
      <dgm:spPr/>
      <dgm:t>
        <a:bodyPr/>
        <a:lstStyle/>
        <a:p>
          <a:endParaRPr lang="ru-RU"/>
        </a:p>
      </dgm:t>
    </dgm:pt>
    <dgm:pt modelId="{B9A4E9CE-B435-4015-93DF-7B047E5150E2}" type="sibTrans" cxnId="{9BAD6B36-7F3C-4879-A762-204DD14D783C}">
      <dgm:prSet/>
      <dgm:spPr/>
      <dgm:t>
        <a:bodyPr/>
        <a:lstStyle/>
        <a:p>
          <a:endParaRPr lang="ru-RU"/>
        </a:p>
      </dgm:t>
    </dgm:pt>
    <dgm:pt modelId="{03F27289-09FD-4C83-80B0-35B075B7C7E3}">
      <dgm:prSet phldrT="[Текст]" custT="1"/>
      <dgm:spPr>
        <a:scene3d>
          <a:camera prst="orthographicFront"/>
          <a:lightRig rig="chilly" dir="t"/>
        </a:scene3d>
        <a:sp3d prstMaterial="translucentPowder">
          <a:bevelT w="127000" h="25400" prst="angle"/>
        </a:sp3d>
      </dgm:spPr>
      <dgm:t>
        <a:bodyPr/>
        <a:lstStyle/>
        <a:p>
          <a:r>
            <a:rPr lang="ru-RU" sz="1050" b="1" dirty="0" smtClean="0">
              <a:solidFill>
                <a:schemeClr val="tx1"/>
              </a:solidFill>
              <a:latin typeface="Times New Roman" pitchFamily="18" charset="0"/>
              <a:cs typeface="Times New Roman" pitchFamily="18" charset="0"/>
            </a:rPr>
            <a:t>КАК ПОЛУЧАТЕЛЬ СОЦИАЛЬНЫХ ГАРАНТИЙ</a:t>
          </a:r>
          <a:endParaRPr lang="ru-RU" sz="1050" b="1" dirty="0">
            <a:solidFill>
              <a:schemeClr val="tx1"/>
            </a:solidFill>
            <a:latin typeface="Times New Roman" pitchFamily="18" charset="0"/>
            <a:cs typeface="Times New Roman" pitchFamily="18" charset="0"/>
          </a:endParaRPr>
        </a:p>
      </dgm:t>
    </dgm:pt>
    <dgm:pt modelId="{52403342-2048-4C00-95CA-B06A1DB50C15}" type="parTrans" cxnId="{3B598041-7C82-4B2F-A973-740D0C533922}">
      <dgm:prSet/>
      <dgm:spPr/>
      <dgm:t>
        <a:bodyPr/>
        <a:lstStyle/>
        <a:p>
          <a:endParaRPr lang="ru-RU"/>
        </a:p>
      </dgm:t>
    </dgm:pt>
    <dgm:pt modelId="{FBE3492A-96B8-45B2-B344-0AA85544C22C}" type="sibTrans" cxnId="{3B598041-7C82-4B2F-A973-740D0C533922}">
      <dgm:prSet/>
      <dgm:spPr/>
      <dgm:t>
        <a:bodyPr/>
        <a:lstStyle/>
        <a:p>
          <a:endParaRPr lang="ru-RU"/>
        </a:p>
      </dgm:t>
    </dgm:pt>
    <dgm:pt modelId="{6A330D06-3136-4044-8206-79C0352AF0A7}">
      <dgm:prSet phldrT="[Текст]" custT="1"/>
      <dgm:spPr/>
      <dgm:t>
        <a:bodyPr/>
        <a:lstStyle/>
        <a:p>
          <a:r>
            <a:rPr lang="ru-RU" sz="1100" b="1" dirty="0" smtClean="0">
              <a:latin typeface="Times New Roman" pitchFamily="18" charset="0"/>
              <a:cs typeface="Times New Roman" pitchFamily="18" charset="0"/>
            </a:rPr>
            <a:t>Получает социальные гарантии - расходная часть бюджета (образование, социальные льготы, другие направления социальных гарантий населению)</a:t>
          </a:r>
          <a:endParaRPr lang="ru-RU" sz="1100" b="1" dirty="0">
            <a:latin typeface="Times New Roman" pitchFamily="18" charset="0"/>
            <a:cs typeface="Times New Roman" pitchFamily="18" charset="0"/>
          </a:endParaRPr>
        </a:p>
      </dgm:t>
    </dgm:pt>
    <dgm:pt modelId="{C5FDF0D7-93BC-42A3-A382-875D1E0C5756}" type="parTrans" cxnId="{DFE7297F-475A-4FBA-A828-0A3FBADA8A85}">
      <dgm:prSet/>
      <dgm:spPr/>
      <dgm:t>
        <a:bodyPr/>
        <a:lstStyle/>
        <a:p>
          <a:endParaRPr lang="ru-RU"/>
        </a:p>
      </dgm:t>
    </dgm:pt>
    <dgm:pt modelId="{FA02F443-E980-4265-8F71-E3B222F46BF5}" type="sibTrans" cxnId="{DFE7297F-475A-4FBA-A828-0A3FBADA8A85}">
      <dgm:prSet/>
      <dgm:spPr/>
      <dgm:t>
        <a:bodyPr/>
        <a:lstStyle/>
        <a:p>
          <a:endParaRPr lang="ru-RU"/>
        </a:p>
      </dgm:t>
    </dgm:pt>
    <dgm:pt modelId="{866EDBC9-29FE-485B-A88A-F11108ADB047}">
      <dgm:prSet phldrT="[Текст]"/>
      <dgm:spPr>
        <a:blipFill rotWithShape="0">
          <a:blip xmlns:r="http://schemas.openxmlformats.org/officeDocument/2006/relationships" r:embed="rId1"/>
          <a:stretch>
            <a:fillRect/>
          </a:stretch>
        </a:blipFill>
      </dgm:spPr>
      <dgm:t>
        <a:bodyPr/>
        <a:lstStyle/>
        <a:p>
          <a:r>
            <a:rPr lang="ru-RU" dirty="0" smtClean="0"/>
            <a:t>О</a:t>
          </a:r>
        </a:p>
        <a:p>
          <a:endParaRPr lang="ru-RU" dirty="0"/>
        </a:p>
      </dgm:t>
    </dgm:pt>
    <dgm:pt modelId="{9DD77DE0-5B8E-42D2-A8F0-30CE9F26CEA1}" type="sibTrans" cxnId="{297D94AD-072D-4824-AF5C-CB03DB50DB8B}">
      <dgm:prSet/>
      <dgm:spPr/>
      <dgm:t>
        <a:bodyPr/>
        <a:lstStyle/>
        <a:p>
          <a:endParaRPr lang="ru-RU"/>
        </a:p>
      </dgm:t>
    </dgm:pt>
    <dgm:pt modelId="{43F577BA-4A83-4641-8A11-A3B5E4A48946}" type="parTrans" cxnId="{297D94AD-072D-4824-AF5C-CB03DB50DB8B}">
      <dgm:prSet/>
      <dgm:spPr/>
      <dgm:t>
        <a:bodyPr/>
        <a:lstStyle/>
        <a:p>
          <a:endParaRPr lang="ru-RU"/>
        </a:p>
      </dgm:t>
    </dgm:pt>
    <dgm:pt modelId="{2CE0D6E0-C9E2-4B00-9CE8-C539AC895B23}">
      <dgm:prSet phldrT="[Текст]" custT="1"/>
      <dgm:spPr/>
      <dgm:t>
        <a:bodyPr/>
        <a:lstStyle/>
        <a:p>
          <a:r>
            <a:rPr lang="ru-RU" sz="2000" b="1" dirty="0" smtClean="0">
              <a:solidFill>
                <a:schemeClr val="accent2"/>
              </a:solidFill>
              <a:latin typeface="Times New Roman" pitchFamily="18" charset="0"/>
              <a:cs typeface="Times New Roman" pitchFamily="18" charset="0"/>
            </a:rPr>
            <a:t>БЮДЖЕТ</a:t>
          </a:r>
          <a:endParaRPr lang="ru-RU" sz="2000" b="1" dirty="0">
            <a:solidFill>
              <a:schemeClr val="accent2"/>
            </a:solidFill>
            <a:latin typeface="Times New Roman" pitchFamily="18" charset="0"/>
            <a:cs typeface="Times New Roman" pitchFamily="18" charset="0"/>
          </a:endParaRPr>
        </a:p>
      </dgm:t>
    </dgm:pt>
    <dgm:pt modelId="{6899B9D8-DF33-4FED-8AD0-A22F3753B669}" type="parTrans" cxnId="{7627E8EC-C40A-46EB-A3B2-1D84FCA47E70}">
      <dgm:prSet/>
      <dgm:spPr/>
      <dgm:t>
        <a:bodyPr/>
        <a:lstStyle/>
        <a:p>
          <a:endParaRPr lang="ru-RU"/>
        </a:p>
      </dgm:t>
    </dgm:pt>
    <dgm:pt modelId="{35707ECE-8B30-486F-A89F-9B556C85C768}" type="sibTrans" cxnId="{7627E8EC-C40A-46EB-A3B2-1D84FCA47E70}">
      <dgm:prSet/>
      <dgm:spPr/>
      <dgm:t>
        <a:bodyPr/>
        <a:lstStyle/>
        <a:p>
          <a:endParaRPr lang="ru-RU"/>
        </a:p>
      </dgm:t>
    </dgm:pt>
    <dgm:pt modelId="{A4FAD5E3-6891-403F-A5A5-809722577183}">
      <dgm:prSet phldrT="[Текст]" custT="1"/>
      <dgm:spPr/>
      <dgm:t>
        <a:bodyPr/>
        <a:lstStyle/>
        <a:p>
          <a:endParaRPr lang="ru-RU" sz="2000" b="1" dirty="0">
            <a:solidFill>
              <a:schemeClr val="accent2"/>
            </a:solidFill>
            <a:latin typeface="Times New Roman" pitchFamily="18" charset="0"/>
            <a:cs typeface="Times New Roman" pitchFamily="18" charset="0"/>
          </a:endParaRPr>
        </a:p>
      </dgm:t>
    </dgm:pt>
    <dgm:pt modelId="{87CB44B8-C70A-4D96-853F-528B621D1AA1}" type="parTrans" cxnId="{4090A675-8CFE-48ED-9ECC-FF0BC34308CD}">
      <dgm:prSet/>
      <dgm:spPr/>
      <dgm:t>
        <a:bodyPr/>
        <a:lstStyle/>
        <a:p>
          <a:endParaRPr lang="ru-RU"/>
        </a:p>
      </dgm:t>
    </dgm:pt>
    <dgm:pt modelId="{BE585272-C347-4F6A-A51F-8DE98EAFD1E2}" type="sibTrans" cxnId="{4090A675-8CFE-48ED-9ECC-FF0BC34308CD}">
      <dgm:prSet/>
      <dgm:spPr/>
      <dgm:t>
        <a:bodyPr/>
        <a:lstStyle/>
        <a:p>
          <a:endParaRPr lang="ru-RU"/>
        </a:p>
      </dgm:t>
    </dgm:pt>
    <dgm:pt modelId="{92208101-00BE-418A-A344-BB2B86B4B051}" type="pres">
      <dgm:prSet presAssocID="{E0FFABB6-843D-4C0F-95C6-FCA0A9458A20}" presName="Name0" presStyleCnt="0">
        <dgm:presLayoutVars>
          <dgm:dir/>
          <dgm:animLvl val="lvl"/>
          <dgm:resizeHandles val="exact"/>
        </dgm:presLayoutVars>
      </dgm:prSet>
      <dgm:spPr/>
      <dgm:t>
        <a:bodyPr/>
        <a:lstStyle/>
        <a:p>
          <a:endParaRPr lang="ru-RU"/>
        </a:p>
      </dgm:t>
    </dgm:pt>
    <dgm:pt modelId="{DECEBFFC-59AC-41ED-8A98-E16DE0385244}" type="pres">
      <dgm:prSet presAssocID="{E0FFABB6-843D-4C0F-95C6-FCA0A9458A20}" presName="tSp" presStyleCnt="0"/>
      <dgm:spPr/>
    </dgm:pt>
    <dgm:pt modelId="{4F692EDC-D7BE-483F-A26B-C3AB79902D31}" type="pres">
      <dgm:prSet presAssocID="{E0FFABB6-843D-4C0F-95C6-FCA0A9458A20}" presName="bSp" presStyleCnt="0"/>
      <dgm:spPr/>
    </dgm:pt>
    <dgm:pt modelId="{7C7968F1-A25C-443A-AFE4-29AEA1D5629F}" type="pres">
      <dgm:prSet presAssocID="{E0FFABB6-843D-4C0F-95C6-FCA0A9458A20}" presName="process" presStyleCnt="0"/>
      <dgm:spPr/>
    </dgm:pt>
    <dgm:pt modelId="{AE4E1AD7-A8B9-4D72-AB58-27E45DEEB458}" type="pres">
      <dgm:prSet presAssocID="{728F47A3-75B8-4770-9C7A-3178F7681B4E}" presName="composite1" presStyleCnt="0"/>
      <dgm:spPr/>
    </dgm:pt>
    <dgm:pt modelId="{C5A5AC93-ED86-4BEC-A90D-39D9CC11D7C8}" type="pres">
      <dgm:prSet presAssocID="{728F47A3-75B8-4770-9C7A-3178F7681B4E}" presName="dummyNode1" presStyleLbl="node1" presStyleIdx="0" presStyleCnt="3"/>
      <dgm:spPr/>
    </dgm:pt>
    <dgm:pt modelId="{2B16EE67-24CD-4E57-BE3F-80F2A0A896F4}" type="pres">
      <dgm:prSet presAssocID="{728F47A3-75B8-4770-9C7A-3178F7681B4E}" presName="childNode1" presStyleLbl="bgAcc1" presStyleIdx="0" presStyleCnt="3" custScaleX="139808">
        <dgm:presLayoutVars>
          <dgm:bulletEnabled val="1"/>
        </dgm:presLayoutVars>
      </dgm:prSet>
      <dgm:spPr/>
      <dgm:t>
        <a:bodyPr/>
        <a:lstStyle/>
        <a:p>
          <a:endParaRPr lang="ru-RU"/>
        </a:p>
      </dgm:t>
    </dgm:pt>
    <dgm:pt modelId="{26EB070B-E2AA-4E65-928E-75153AED5C62}" type="pres">
      <dgm:prSet presAssocID="{728F47A3-75B8-4770-9C7A-3178F7681B4E}" presName="childNode1tx" presStyleLbl="bgAcc1" presStyleIdx="0" presStyleCnt="3">
        <dgm:presLayoutVars>
          <dgm:bulletEnabled val="1"/>
        </dgm:presLayoutVars>
      </dgm:prSet>
      <dgm:spPr/>
      <dgm:t>
        <a:bodyPr/>
        <a:lstStyle/>
        <a:p>
          <a:endParaRPr lang="ru-RU"/>
        </a:p>
      </dgm:t>
    </dgm:pt>
    <dgm:pt modelId="{F202C310-487B-4DF3-AFAF-2A1A429809CC}" type="pres">
      <dgm:prSet presAssocID="{728F47A3-75B8-4770-9C7A-3178F7681B4E}" presName="parentNode1" presStyleLbl="node1" presStyleIdx="0" presStyleCnt="3" custScaleX="122992" custLinFactNeighborX="28285" custLinFactNeighborY="-291">
        <dgm:presLayoutVars>
          <dgm:chMax val="1"/>
          <dgm:bulletEnabled val="1"/>
        </dgm:presLayoutVars>
      </dgm:prSet>
      <dgm:spPr/>
      <dgm:t>
        <a:bodyPr/>
        <a:lstStyle/>
        <a:p>
          <a:endParaRPr lang="ru-RU"/>
        </a:p>
      </dgm:t>
    </dgm:pt>
    <dgm:pt modelId="{CE24785E-C636-4B35-A1A3-E299C9552A8F}" type="pres">
      <dgm:prSet presAssocID="{728F47A3-75B8-4770-9C7A-3178F7681B4E}" presName="connSite1" presStyleCnt="0"/>
      <dgm:spPr/>
    </dgm:pt>
    <dgm:pt modelId="{A62462D3-1863-4ABB-9D21-746DE02FA1D1}" type="pres">
      <dgm:prSet presAssocID="{575AFB88-05A6-4F00-ACB9-E47BC4156B33}" presName="Name9" presStyleLbl="sibTrans2D1" presStyleIdx="0" presStyleCnt="2" custAng="21143643" custLinFactNeighborX="-23" custLinFactNeighborY="-4538"/>
      <dgm:spPr/>
      <dgm:t>
        <a:bodyPr/>
        <a:lstStyle/>
        <a:p>
          <a:endParaRPr lang="ru-RU"/>
        </a:p>
      </dgm:t>
    </dgm:pt>
    <dgm:pt modelId="{B093627E-4150-43D6-9DCB-002C0EC7AA1D}" type="pres">
      <dgm:prSet presAssocID="{03F27289-09FD-4C83-80B0-35B075B7C7E3}" presName="composite2" presStyleCnt="0"/>
      <dgm:spPr/>
    </dgm:pt>
    <dgm:pt modelId="{01613F39-CD60-43A7-B09B-101744815775}" type="pres">
      <dgm:prSet presAssocID="{03F27289-09FD-4C83-80B0-35B075B7C7E3}" presName="dummyNode2" presStyleLbl="node1" presStyleIdx="0" presStyleCnt="3"/>
      <dgm:spPr/>
    </dgm:pt>
    <dgm:pt modelId="{DF59E1D1-76C0-43BD-AEEB-F887699371D9}" type="pres">
      <dgm:prSet presAssocID="{03F27289-09FD-4C83-80B0-35B075B7C7E3}" presName="childNode2" presStyleLbl="bgAcc1" presStyleIdx="1" presStyleCnt="3" custScaleX="118443">
        <dgm:presLayoutVars>
          <dgm:bulletEnabled val="1"/>
        </dgm:presLayoutVars>
      </dgm:prSet>
      <dgm:spPr/>
      <dgm:t>
        <a:bodyPr/>
        <a:lstStyle/>
        <a:p>
          <a:endParaRPr lang="ru-RU"/>
        </a:p>
      </dgm:t>
    </dgm:pt>
    <dgm:pt modelId="{3DD6529F-4E7F-4846-93D6-AF023D75C332}" type="pres">
      <dgm:prSet presAssocID="{03F27289-09FD-4C83-80B0-35B075B7C7E3}" presName="childNode2tx" presStyleLbl="bgAcc1" presStyleIdx="1" presStyleCnt="3">
        <dgm:presLayoutVars>
          <dgm:bulletEnabled val="1"/>
        </dgm:presLayoutVars>
      </dgm:prSet>
      <dgm:spPr/>
      <dgm:t>
        <a:bodyPr/>
        <a:lstStyle/>
        <a:p>
          <a:endParaRPr lang="ru-RU"/>
        </a:p>
      </dgm:t>
    </dgm:pt>
    <dgm:pt modelId="{876327A6-DA83-4784-B99C-CB6ADC927A05}" type="pres">
      <dgm:prSet presAssocID="{03F27289-09FD-4C83-80B0-35B075B7C7E3}" presName="parentNode2" presStyleLbl="node1" presStyleIdx="1" presStyleCnt="3" custScaleX="108089" custScaleY="144042" custLinFactNeighborX="26161" custLinFactNeighborY="-26711">
        <dgm:presLayoutVars>
          <dgm:chMax val="0"/>
          <dgm:bulletEnabled val="1"/>
        </dgm:presLayoutVars>
      </dgm:prSet>
      <dgm:spPr/>
      <dgm:t>
        <a:bodyPr/>
        <a:lstStyle/>
        <a:p>
          <a:endParaRPr lang="ru-RU"/>
        </a:p>
      </dgm:t>
    </dgm:pt>
    <dgm:pt modelId="{68CD6DBE-D2A5-49C6-A6DE-EB7A0A55B130}" type="pres">
      <dgm:prSet presAssocID="{03F27289-09FD-4C83-80B0-35B075B7C7E3}" presName="connSite2" presStyleCnt="0"/>
      <dgm:spPr/>
    </dgm:pt>
    <dgm:pt modelId="{6962A720-A21F-4746-BC47-A1EF8FFBEDC4}" type="pres">
      <dgm:prSet presAssocID="{FBE3492A-96B8-45B2-B344-0AA85544C22C}" presName="Name18" presStyleLbl="sibTrans2D1" presStyleIdx="1" presStyleCnt="2" custAng="490951" custLinFactNeighborX="15356" custLinFactNeighborY="3102"/>
      <dgm:spPr/>
      <dgm:t>
        <a:bodyPr/>
        <a:lstStyle/>
        <a:p>
          <a:endParaRPr lang="ru-RU"/>
        </a:p>
      </dgm:t>
    </dgm:pt>
    <dgm:pt modelId="{A590A449-6227-40AD-BF9C-727AC41B9403}" type="pres">
      <dgm:prSet presAssocID="{866EDBC9-29FE-485B-A88A-F11108ADB047}" presName="composite1" presStyleCnt="0"/>
      <dgm:spPr/>
    </dgm:pt>
    <dgm:pt modelId="{16B244A3-18C2-47BB-AF78-DF45286AF8ED}" type="pres">
      <dgm:prSet presAssocID="{866EDBC9-29FE-485B-A88A-F11108ADB047}" presName="dummyNode1" presStyleLbl="node1" presStyleIdx="1" presStyleCnt="3"/>
      <dgm:spPr/>
    </dgm:pt>
    <dgm:pt modelId="{FCFE6F0F-74D8-4A6D-ABCE-489E606D9B8C}" type="pres">
      <dgm:prSet presAssocID="{866EDBC9-29FE-485B-A88A-F11108ADB047}" presName="childNode1" presStyleLbl="bgAcc1" presStyleIdx="2" presStyleCnt="3" custScaleX="119766" custScaleY="109630">
        <dgm:presLayoutVars>
          <dgm:bulletEnabled val="1"/>
        </dgm:presLayoutVars>
      </dgm:prSet>
      <dgm:spPr/>
      <dgm:t>
        <a:bodyPr/>
        <a:lstStyle/>
        <a:p>
          <a:endParaRPr lang="ru-RU"/>
        </a:p>
      </dgm:t>
    </dgm:pt>
    <dgm:pt modelId="{88AC274A-B567-495B-8416-12351C7BC6BB}" type="pres">
      <dgm:prSet presAssocID="{866EDBC9-29FE-485B-A88A-F11108ADB047}" presName="childNode1tx" presStyleLbl="bgAcc1" presStyleIdx="2" presStyleCnt="3">
        <dgm:presLayoutVars>
          <dgm:bulletEnabled val="1"/>
        </dgm:presLayoutVars>
      </dgm:prSet>
      <dgm:spPr/>
      <dgm:t>
        <a:bodyPr/>
        <a:lstStyle/>
        <a:p>
          <a:endParaRPr lang="ru-RU"/>
        </a:p>
      </dgm:t>
    </dgm:pt>
    <dgm:pt modelId="{F7CD2E1D-8518-455A-AB63-692F05965E19}" type="pres">
      <dgm:prSet presAssocID="{866EDBC9-29FE-485B-A88A-F11108ADB047}" presName="parentNode1" presStyleLbl="node1" presStyleIdx="2" presStyleCnt="3" custScaleX="125953" custLinFactNeighborX="-19352" custLinFactNeighborY="61246">
        <dgm:presLayoutVars>
          <dgm:chMax val="1"/>
          <dgm:bulletEnabled val="1"/>
        </dgm:presLayoutVars>
      </dgm:prSet>
      <dgm:spPr/>
      <dgm:t>
        <a:bodyPr/>
        <a:lstStyle/>
        <a:p>
          <a:endParaRPr lang="ru-RU"/>
        </a:p>
      </dgm:t>
    </dgm:pt>
    <dgm:pt modelId="{772E7CC7-23B2-481F-906A-75D541AACCD5}" type="pres">
      <dgm:prSet presAssocID="{866EDBC9-29FE-485B-A88A-F11108ADB047}" presName="connSite1" presStyleCnt="0"/>
      <dgm:spPr/>
    </dgm:pt>
  </dgm:ptLst>
  <dgm:cxnLst>
    <dgm:cxn modelId="{598E2401-4195-41B9-8491-FA5EA24E21D4}" type="presOf" srcId="{728F47A3-75B8-4770-9C7A-3178F7681B4E}" destId="{F202C310-487B-4DF3-AFAF-2A1A429809CC}" srcOrd="0" destOrd="0" presId="urn:microsoft.com/office/officeart/2005/8/layout/hProcess4"/>
    <dgm:cxn modelId="{DFE7297F-475A-4FBA-A828-0A3FBADA8A85}" srcId="{866EDBC9-29FE-485B-A88A-F11108ADB047}" destId="{6A330D06-3136-4044-8206-79C0352AF0A7}" srcOrd="0" destOrd="0" parTransId="{C5FDF0D7-93BC-42A3-A382-875D1E0C5756}" sibTransId="{FA02F443-E980-4265-8F71-E3B222F46BF5}"/>
    <dgm:cxn modelId="{17D7A908-316B-4EBC-BFF9-14C93957658A}" type="presOf" srcId="{A4FAD5E3-6891-403F-A5A5-809722577183}" destId="{DF59E1D1-76C0-43BD-AEEB-F887699371D9}" srcOrd="0" destOrd="0" presId="urn:microsoft.com/office/officeart/2005/8/layout/hProcess4"/>
    <dgm:cxn modelId="{297D94AD-072D-4824-AF5C-CB03DB50DB8B}" srcId="{E0FFABB6-843D-4C0F-95C6-FCA0A9458A20}" destId="{866EDBC9-29FE-485B-A88A-F11108ADB047}" srcOrd="2" destOrd="0" parTransId="{43F577BA-4A83-4641-8A11-A3B5E4A48946}" sibTransId="{9DD77DE0-5B8E-42D2-A8F0-30CE9F26CEA1}"/>
    <dgm:cxn modelId="{8C2AB577-BECF-4971-B258-5AFD73B6F89A}" type="presOf" srcId="{FBE3492A-96B8-45B2-B344-0AA85544C22C}" destId="{6962A720-A21F-4746-BC47-A1EF8FFBEDC4}" srcOrd="0" destOrd="0" presId="urn:microsoft.com/office/officeart/2005/8/layout/hProcess4"/>
    <dgm:cxn modelId="{1D495A83-12D2-42E8-BBA2-3CE0FD03339F}" type="presOf" srcId="{6A330D06-3136-4044-8206-79C0352AF0A7}" destId="{88AC274A-B567-495B-8416-12351C7BC6BB}" srcOrd="1" destOrd="0" presId="urn:microsoft.com/office/officeart/2005/8/layout/hProcess4"/>
    <dgm:cxn modelId="{9F19C778-58ED-4231-ABE1-C63DF10E44B4}" srcId="{E0FFABB6-843D-4C0F-95C6-FCA0A9458A20}" destId="{728F47A3-75B8-4770-9C7A-3178F7681B4E}" srcOrd="0" destOrd="0" parTransId="{10D5D927-9D27-474E-A7A6-3A413C8A4B8B}" sibTransId="{575AFB88-05A6-4F00-ACB9-E47BC4156B33}"/>
    <dgm:cxn modelId="{7627E8EC-C40A-46EB-A3B2-1D84FCA47E70}" srcId="{03F27289-09FD-4C83-80B0-35B075B7C7E3}" destId="{2CE0D6E0-C9E2-4B00-9CE8-C539AC895B23}" srcOrd="1" destOrd="0" parTransId="{6899B9D8-DF33-4FED-8AD0-A22F3753B669}" sibTransId="{35707ECE-8B30-486F-A89F-9B556C85C768}"/>
    <dgm:cxn modelId="{56B68DAF-A9A2-4113-B47B-992082D70F83}" type="presOf" srcId="{2CE0D6E0-C9E2-4B00-9CE8-C539AC895B23}" destId="{DF59E1D1-76C0-43BD-AEEB-F887699371D9}" srcOrd="0" destOrd="1" presId="urn:microsoft.com/office/officeart/2005/8/layout/hProcess4"/>
    <dgm:cxn modelId="{28F30A21-6991-4319-93DD-A79FC0F356A5}" type="presOf" srcId="{03F27289-09FD-4C83-80B0-35B075B7C7E3}" destId="{876327A6-DA83-4784-B99C-CB6ADC927A05}" srcOrd="0" destOrd="0" presId="urn:microsoft.com/office/officeart/2005/8/layout/hProcess4"/>
    <dgm:cxn modelId="{4090A675-8CFE-48ED-9ECC-FF0BC34308CD}" srcId="{03F27289-09FD-4C83-80B0-35B075B7C7E3}" destId="{A4FAD5E3-6891-403F-A5A5-809722577183}" srcOrd="0" destOrd="0" parTransId="{87CB44B8-C70A-4D96-853F-528B621D1AA1}" sibTransId="{BE585272-C347-4F6A-A51F-8DE98EAFD1E2}"/>
    <dgm:cxn modelId="{874D591B-CD23-43DA-9068-3C0E09C43B55}" type="presOf" srcId="{A4FAD5E3-6891-403F-A5A5-809722577183}" destId="{3DD6529F-4E7F-4846-93D6-AF023D75C332}" srcOrd="1" destOrd="0" presId="urn:microsoft.com/office/officeart/2005/8/layout/hProcess4"/>
    <dgm:cxn modelId="{9BAD6B36-7F3C-4879-A762-204DD14D783C}" srcId="{728F47A3-75B8-4770-9C7A-3178F7681B4E}" destId="{8A694B50-8EAC-4B21-943B-8BF68C60E2E0}" srcOrd="0" destOrd="0" parTransId="{8618B715-92CC-4D9A-B873-E1481EE1C822}" sibTransId="{B9A4E9CE-B435-4015-93DF-7B047E5150E2}"/>
    <dgm:cxn modelId="{7A8D4E4C-6B62-4B4E-9109-6B2BD39BBDE5}" type="presOf" srcId="{E0FFABB6-843D-4C0F-95C6-FCA0A9458A20}" destId="{92208101-00BE-418A-A344-BB2B86B4B051}" srcOrd="0" destOrd="0" presId="urn:microsoft.com/office/officeart/2005/8/layout/hProcess4"/>
    <dgm:cxn modelId="{1DFCB1CE-D46A-403B-84EA-B5A191A8A82F}" type="presOf" srcId="{8A694B50-8EAC-4B21-943B-8BF68C60E2E0}" destId="{26EB070B-E2AA-4E65-928E-75153AED5C62}" srcOrd="1" destOrd="0" presId="urn:microsoft.com/office/officeart/2005/8/layout/hProcess4"/>
    <dgm:cxn modelId="{0111326F-A27B-4ED4-943E-01D062D9F916}" type="presOf" srcId="{575AFB88-05A6-4F00-ACB9-E47BC4156B33}" destId="{A62462D3-1863-4ABB-9D21-746DE02FA1D1}" srcOrd="0" destOrd="0" presId="urn:microsoft.com/office/officeart/2005/8/layout/hProcess4"/>
    <dgm:cxn modelId="{3B598041-7C82-4B2F-A973-740D0C533922}" srcId="{E0FFABB6-843D-4C0F-95C6-FCA0A9458A20}" destId="{03F27289-09FD-4C83-80B0-35B075B7C7E3}" srcOrd="1" destOrd="0" parTransId="{52403342-2048-4C00-95CA-B06A1DB50C15}" sibTransId="{FBE3492A-96B8-45B2-B344-0AA85544C22C}"/>
    <dgm:cxn modelId="{BC301A1A-01A4-449E-9F73-B63E03084CFD}" type="presOf" srcId="{866EDBC9-29FE-485B-A88A-F11108ADB047}" destId="{F7CD2E1D-8518-455A-AB63-692F05965E19}" srcOrd="0" destOrd="0" presId="urn:microsoft.com/office/officeart/2005/8/layout/hProcess4"/>
    <dgm:cxn modelId="{87865B78-CEF6-419E-ABB0-D6714B1647CF}" type="presOf" srcId="{8A694B50-8EAC-4B21-943B-8BF68C60E2E0}" destId="{2B16EE67-24CD-4E57-BE3F-80F2A0A896F4}" srcOrd="0" destOrd="0" presId="urn:microsoft.com/office/officeart/2005/8/layout/hProcess4"/>
    <dgm:cxn modelId="{77DBDD81-2467-46C5-8DB6-FE14A8132B34}" type="presOf" srcId="{6A330D06-3136-4044-8206-79C0352AF0A7}" destId="{FCFE6F0F-74D8-4A6D-ABCE-489E606D9B8C}" srcOrd="0" destOrd="0" presId="urn:microsoft.com/office/officeart/2005/8/layout/hProcess4"/>
    <dgm:cxn modelId="{B3DDFDEC-12E3-4B3C-81B5-9E163BA9D8B5}" type="presOf" srcId="{2CE0D6E0-C9E2-4B00-9CE8-C539AC895B23}" destId="{3DD6529F-4E7F-4846-93D6-AF023D75C332}" srcOrd="1" destOrd="1" presId="urn:microsoft.com/office/officeart/2005/8/layout/hProcess4"/>
    <dgm:cxn modelId="{2EA5CC74-2FBA-4BD4-A33A-2D95F1462672}" type="presParOf" srcId="{92208101-00BE-418A-A344-BB2B86B4B051}" destId="{DECEBFFC-59AC-41ED-8A98-E16DE0385244}" srcOrd="0" destOrd="0" presId="urn:microsoft.com/office/officeart/2005/8/layout/hProcess4"/>
    <dgm:cxn modelId="{B35112F3-74C5-49EE-90B2-EE13461F9AE0}" type="presParOf" srcId="{92208101-00BE-418A-A344-BB2B86B4B051}" destId="{4F692EDC-D7BE-483F-A26B-C3AB79902D31}" srcOrd="1" destOrd="0" presId="urn:microsoft.com/office/officeart/2005/8/layout/hProcess4"/>
    <dgm:cxn modelId="{D916075D-9AA6-4755-B2C5-6F06D6788001}" type="presParOf" srcId="{92208101-00BE-418A-A344-BB2B86B4B051}" destId="{7C7968F1-A25C-443A-AFE4-29AEA1D5629F}" srcOrd="2" destOrd="0" presId="urn:microsoft.com/office/officeart/2005/8/layout/hProcess4"/>
    <dgm:cxn modelId="{67939492-2094-40DE-BE59-DE71B0354441}" type="presParOf" srcId="{7C7968F1-A25C-443A-AFE4-29AEA1D5629F}" destId="{AE4E1AD7-A8B9-4D72-AB58-27E45DEEB458}" srcOrd="0" destOrd="0" presId="urn:microsoft.com/office/officeart/2005/8/layout/hProcess4"/>
    <dgm:cxn modelId="{71C905C7-9131-49AC-960E-B555E1E3F550}" type="presParOf" srcId="{AE4E1AD7-A8B9-4D72-AB58-27E45DEEB458}" destId="{C5A5AC93-ED86-4BEC-A90D-39D9CC11D7C8}" srcOrd="0" destOrd="0" presId="urn:microsoft.com/office/officeart/2005/8/layout/hProcess4"/>
    <dgm:cxn modelId="{6A7A6097-6B22-42F1-A7A4-B583C84893CF}" type="presParOf" srcId="{AE4E1AD7-A8B9-4D72-AB58-27E45DEEB458}" destId="{2B16EE67-24CD-4E57-BE3F-80F2A0A896F4}" srcOrd="1" destOrd="0" presId="urn:microsoft.com/office/officeart/2005/8/layout/hProcess4"/>
    <dgm:cxn modelId="{31737301-98CF-4245-8158-7949CB74C9FA}" type="presParOf" srcId="{AE4E1AD7-A8B9-4D72-AB58-27E45DEEB458}" destId="{26EB070B-E2AA-4E65-928E-75153AED5C62}" srcOrd="2" destOrd="0" presId="urn:microsoft.com/office/officeart/2005/8/layout/hProcess4"/>
    <dgm:cxn modelId="{5B6F6064-48D0-4591-A3F1-759863E51669}" type="presParOf" srcId="{AE4E1AD7-A8B9-4D72-AB58-27E45DEEB458}" destId="{F202C310-487B-4DF3-AFAF-2A1A429809CC}" srcOrd="3" destOrd="0" presId="urn:microsoft.com/office/officeart/2005/8/layout/hProcess4"/>
    <dgm:cxn modelId="{F80B5846-AF0F-4A0D-B2E5-143485CE86E3}" type="presParOf" srcId="{AE4E1AD7-A8B9-4D72-AB58-27E45DEEB458}" destId="{CE24785E-C636-4B35-A1A3-E299C9552A8F}" srcOrd="4" destOrd="0" presId="urn:microsoft.com/office/officeart/2005/8/layout/hProcess4"/>
    <dgm:cxn modelId="{39A7A4F3-D768-425A-9789-1F1FA061BDEA}" type="presParOf" srcId="{7C7968F1-A25C-443A-AFE4-29AEA1D5629F}" destId="{A62462D3-1863-4ABB-9D21-746DE02FA1D1}" srcOrd="1" destOrd="0" presId="urn:microsoft.com/office/officeart/2005/8/layout/hProcess4"/>
    <dgm:cxn modelId="{694C63A6-0935-4EE3-93B3-DA2D343A0C67}" type="presParOf" srcId="{7C7968F1-A25C-443A-AFE4-29AEA1D5629F}" destId="{B093627E-4150-43D6-9DCB-002C0EC7AA1D}" srcOrd="2" destOrd="0" presId="urn:microsoft.com/office/officeart/2005/8/layout/hProcess4"/>
    <dgm:cxn modelId="{70E872BE-4117-438C-A023-3DBBDBE02C6D}" type="presParOf" srcId="{B093627E-4150-43D6-9DCB-002C0EC7AA1D}" destId="{01613F39-CD60-43A7-B09B-101744815775}" srcOrd="0" destOrd="0" presId="urn:microsoft.com/office/officeart/2005/8/layout/hProcess4"/>
    <dgm:cxn modelId="{27BD1015-989C-41CC-A713-DCCF586BD350}" type="presParOf" srcId="{B093627E-4150-43D6-9DCB-002C0EC7AA1D}" destId="{DF59E1D1-76C0-43BD-AEEB-F887699371D9}" srcOrd="1" destOrd="0" presId="urn:microsoft.com/office/officeart/2005/8/layout/hProcess4"/>
    <dgm:cxn modelId="{DFDE220D-08DA-4B4A-8219-48D17A0C141C}" type="presParOf" srcId="{B093627E-4150-43D6-9DCB-002C0EC7AA1D}" destId="{3DD6529F-4E7F-4846-93D6-AF023D75C332}" srcOrd="2" destOrd="0" presId="urn:microsoft.com/office/officeart/2005/8/layout/hProcess4"/>
    <dgm:cxn modelId="{6F028480-41E7-4422-B8D5-FDFA0E9D2A8D}" type="presParOf" srcId="{B093627E-4150-43D6-9DCB-002C0EC7AA1D}" destId="{876327A6-DA83-4784-B99C-CB6ADC927A05}" srcOrd="3" destOrd="0" presId="urn:microsoft.com/office/officeart/2005/8/layout/hProcess4"/>
    <dgm:cxn modelId="{AB9176CC-EB7F-4F22-BD21-EDF6490D46C7}" type="presParOf" srcId="{B093627E-4150-43D6-9DCB-002C0EC7AA1D}" destId="{68CD6DBE-D2A5-49C6-A6DE-EB7A0A55B130}" srcOrd="4" destOrd="0" presId="urn:microsoft.com/office/officeart/2005/8/layout/hProcess4"/>
    <dgm:cxn modelId="{CBAEC37F-00DC-498A-BEF4-3F85CCA3386E}" type="presParOf" srcId="{7C7968F1-A25C-443A-AFE4-29AEA1D5629F}" destId="{6962A720-A21F-4746-BC47-A1EF8FFBEDC4}" srcOrd="3" destOrd="0" presId="urn:microsoft.com/office/officeart/2005/8/layout/hProcess4"/>
    <dgm:cxn modelId="{2B5BB671-897B-4CCE-85EE-1B14034D5A0B}" type="presParOf" srcId="{7C7968F1-A25C-443A-AFE4-29AEA1D5629F}" destId="{A590A449-6227-40AD-BF9C-727AC41B9403}" srcOrd="4" destOrd="0" presId="urn:microsoft.com/office/officeart/2005/8/layout/hProcess4"/>
    <dgm:cxn modelId="{73F93F27-1085-4C79-B58D-223255E833B9}" type="presParOf" srcId="{A590A449-6227-40AD-BF9C-727AC41B9403}" destId="{16B244A3-18C2-47BB-AF78-DF45286AF8ED}" srcOrd="0" destOrd="0" presId="urn:microsoft.com/office/officeart/2005/8/layout/hProcess4"/>
    <dgm:cxn modelId="{17F6890A-2FF8-4DF4-9423-F10223D5095C}" type="presParOf" srcId="{A590A449-6227-40AD-BF9C-727AC41B9403}" destId="{FCFE6F0F-74D8-4A6D-ABCE-489E606D9B8C}" srcOrd="1" destOrd="0" presId="urn:microsoft.com/office/officeart/2005/8/layout/hProcess4"/>
    <dgm:cxn modelId="{EAA66EE2-6DB6-4007-9642-CDF0C486AF15}" type="presParOf" srcId="{A590A449-6227-40AD-BF9C-727AC41B9403}" destId="{88AC274A-B567-495B-8416-12351C7BC6BB}" srcOrd="2" destOrd="0" presId="urn:microsoft.com/office/officeart/2005/8/layout/hProcess4"/>
    <dgm:cxn modelId="{BF835F94-94E8-4254-85DB-D7FA11A41A9B}" type="presParOf" srcId="{A590A449-6227-40AD-BF9C-727AC41B9403}" destId="{F7CD2E1D-8518-455A-AB63-692F05965E19}" srcOrd="3" destOrd="0" presId="urn:microsoft.com/office/officeart/2005/8/layout/hProcess4"/>
    <dgm:cxn modelId="{B6E3D8D8-57DE-45B7-813C-A38419AE2E74}" type="presParOf" srcId="{A590A449-6227-40AD-BF9C-727AC41B9403}" destId="{772E7CC7-23B2-481F-906A-75D541AACCD5}"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D3F3B01-FCDE-4B8D-93A3-F56C157A36A3}" type="doc">
      <dgm:prSet loTypeId="urn:microsoft.com/office/officeart/2005/8/layout/chevron1" loCatId="process" qsTypeId="urn:microsoft.com/office/officeart/2005/8/quickstyle/3d4" qsCatId="3D" csTypeId="urn:microsoft.com/office/officeart/2005/8/colors/colorful3" csCatId="colorful" phldr="1"/>
      <dgm:spPr/>
    </dgm:pt>
    <dgm:pt modelId="{F2616799-245C-4EA8-AE92-FEA74349F733}">
      <dgm:prSet phldrT="[Текст]" custT="1"/>
      <dgm:spPr>
        <a:solidFill>
          <a:schemeClr val="accent1">
            <a:lumMod val="20000"/>
            <a:lumOff val="80000"/>
          </a:schemeClr>
        </a:solidFill>
        <a:scene3d>
          <a:camera prst="orthographicFront"/>
          <a:lightRig rig="chilly" dir="t"/>
        </a:scene3d>
        <a:sp3d prstMaterial="translucentPowder">
          <a:bevelT w="127000" h="25400"/>
          <a:bevelB/>
        </a:sp3d>
      </dgm:spPr>
      <dgm:t>
        <a:bodyPr/>
        <a:lstStyle/>
        <a:p>
          <a:r>
            <a:rPr lang="ru-RU" sz="1200" b="1" dirty="0" smtClean="0">
              <a:solidFill>
                <a:schemeClr val="tx1"/>
              </a:solidFill>
              <a:latin typeface="Times New Roman" pitchFamily="18" charset="0"/>
              <a:cs typeface="Times New Roman" pitchFamily="18" charset="0"/>
            </a:rPr>
            <a:t>Публичные слушания о стратегии социально-экономического развития, о проекте решения о бюджете, об исполнении бюджета муниципального района</a:t>
          </a:r>
          <a:endParaRPr lang="ru-RU" sz="1200" b="1" dirty="0">
            <a:solidFill>
              <a:schemeClr val="tx1"/>
            </a:solidFill>
            <a:latin typeface="Times New Roman" pitchFamily="18" charset="0"/>
            <a:cs typeface="Times New Roman" pitchFamily="18" charset="0"/>
          </a:endParaRPr>
        </a:p>
      </dgm:t>
    </dgm:pt>
    <dgm:pt modelId="{11687DB1-6B14-40C2-AA38-38915860FCF2}" type="parTrans" cxnId="{94BB0DC0-6148-4C94-BA71-04D1C08233C9}">
      <dgm:prSet/>
      <dgm:spPr/>
      <dgm:t>
        <a:bodyPr/>
        <a:lstStyle/>
        <a:p>
          <a:endParaRPr lang="ru-RU"/>
        </a:p>
      </dgm:t>
    </dgm:pt>
    <dgm:pt modelId="{D8ED83FA-BBB0-4149-909E-37B291E38E00}" type="sibTrans" cxnId="{94BB0DC0-6148-4C94-BA71-04D1C08233C9}">
      <dgm:prSet/>
      <dgm:spPr/>
      <dgm:t>
        <a:bodyPr/>
        <a:lstStyle/>
        <a:p>
          <a:endParaRPr lang="ru-RU"/>
        </a:p>
      </dgm:t>
    </dgm:pt>
    <dgm:pt modelId="{6FC1898B-E5C6-4908-B0ED-DBD75FD68AE9}">
      <dgm:prSet phldrT="[Текст]" custT="1"/>
      <dgm:spPr>
        <a:solidFill>
          <a:schemeClr val="accent1">
            <a:lumMod val="20000"/>
            <a:lumOff val="80000"/>
          </a:schemeClr>
        </a:solidFill>
      </dgm:spPr>
      <dgm:t>
        <a:bodyPr/>
        <a:lstStyle/>
        <a:p>
          <a:r>
            <a:rPr lang="ru-RU" sz="1200" b="1" dirty="0" smtClean="0">
              <a:solidFill>
                <a:schemeClr val="tx1"/>
              </a:solidFill>
              <a:latin typeface="Times New Roman" pitchFamily="18" charset="0"/>
              <a:cs typeface="Times New Roman" pitchFamily="18" charset="0"/>
            </a:rPr>
            <a:t>Участие в опросах по бюджетной тематике, размещаемых на официальном сайте муниципального района и портале «Голос РБ» ежеквартально</a:t>
          </a:r>
          <a:endParaRPr lang="ru-RU" sz="1200" b="1" dirty="0">
            <a:solidFill>
              <a:schemeClr val="tx1"/>
            </a:solidFill>
            <a:latin typeface="Times New Roman" pitchFamily="18" charset="0"/>
            <a:cs typeface="Times New Roman" pitchFamily="18" charset="0"/>
          </a:endParaRPr>
        </a:p>
      </dgm:t>
    </dgm:pt>
    <dgm:pt modelId="{86C2890C-39C5-4732-8833-1E68F7BBDD3D}" type="parTrans" cxnId="{F0D12E7F-37B5-4C06-9136-17BE9A77F08B}">
      <dgm:prSet/>
      <dgm:spPr/>
      <dgm:t>
        <a:bodyPr/>
        <a:lstStyle/>
        <a:p>
          <a:endParaRPr lang="ru-RU"/>
        </a:p>
      </dgm:t>
    </dgm:pt>
    <dgm:pt modelId="{5C2372B4-17E6-4BC8-BCFE-52DDBDB24581}" type="sibTrans" cxnId="{F0D12E7F-37B5-4C06-9136-17BE9A77F08B}">
      <dgm:prSet/>
      <dgm:spPr/>
      <dgm:t>
        <a:bodyPr/>
        <a:lstStyle/>
        <a:p>
          <a:endParaRPr lang="ru-RU"/>
        </a:p>
      </dgm:t>
    </dgm:pt>
    <dgm:pt modelId="{0A951C23-B7C1-4409-8132-4C4B579E843E}">
      <dgm:prSet custT="1"/>
      <dgm:spPr>
        <a:gradFill rotWithShape="0">
          <a:gsLst>
            <a:gs pos="0">
              <a:srgbClr val="5E9EFF"/>
            </a:gs>
            <a:gs pos="39999">
              <a:srgbClr val="85C2FF"/>
            </a:gs>
            <a:gs pos="70000">
              <a:srgbClr val="C4D6EB"/>
            </a:gs>
            <a:gs pos="100000">
              <a:srgbClr val="FFEBFA"/>
            </a:gs>
          </a:gsLst>
          <a:lin ang="5400000" scaled="0"/>
        </a:gradFill>
      </dgm:spPr>
      <dgm:t>
        <a:bodyPr/>
        <a:lstStyle/>
        <a:p>
          <a:r>
            <a:rPr lang="ru-RU" sz="1300" b="1" dirty="0" smtClean="0">
              <a:solidFill>
                <a:schemeClr val="tx1"/>
              </a:solidFill>
              <a:latin typeface="Times New Roman" pitchFamily="18" charset="0"/>
              <a:cs typeface="Times New Roman" pitchFamily="18" charset="0"/>
            </a:rPr>
            <a:t>Участие в проектах инициативного бюджетирования</a:t>
          </a:r>
          <a:endParaRPr lang="ru-RU" sz="1300" b="1" dirty="0">
            <a:solidFill>
              <a:schemeClr val="tx1"/>
            </a:solidFill>
            <a:latin typeface="Times New Roman" pitchFamily="18" charset="0"/>
            <a:cs typeface="Times New Roman" pitchFamily="18" charset="0"/>
          </a:endParaRPr>
        </a:p>
      </dgm:t>
    </dgm:pt>
    <dgm:pt modelId="{59BE7CC0-59EF-48D7-977F-6CA1F9982ECC}" type="parTrans" cxnId="{CCF389E5-2919-4BDC-AC05-DCCC87D3B02F}">
      <dgm:prSet/>
      <dgm:spPr/>
      <dgm:t>
        <a:bodyPr/>
        <a:lstStyle/>
        <a:p>
          <a:endParaRPr lang="ru-RU"/>
        </a:p>
      </dgm:t>
    </dgm:pt>
    <dgm:pt modelId="{7669A0CE-602E-41BE-A686-3AC31EF6C403}" type="sibTrans" cxnId="{CCF389E5-2919-4BDC-AC05-DCCC87D3B02F}">
      <dgm:prSet/>
      <dgm:spPr/>
      <dgm:t>
        <a:bodyPr/>
        <a:lstStyle/>
        <a:p>
          <a:endParaRPr lang="ru-RU"/>
        </a:p>
      </dgm:t>
    </dgm:pt>
    <dgm:pt modelId="{95D2E72F-8F94-4886-A18A-E72DF419634C}" type="pres">
      <dgm:prSet presAssocID="{AD3F3B01-FCDE-4B8D-93A3-F56C157A36A3}" presName="Name0" presStyleCnt="0">
        <dgm:presLayoutVars>
          <dgm:dir/>
          <dgm:animLvl val="lvl"/>
          <dgm:resizeHandles val="exact"/>
        </dgm:presLayoutVars>
      </dgm:prSet>
      <dgm:spPr/>
    </dgm:pt>
    <dgm:pt modelId="{7C4B38A7-C9DB-4909-8704-3891A2198A48}" type="pres">
      <dgm:prSet presAssocID="{F2616799-245C-4EA8-AE92-FEA74349F733}" presName="parTxOnly" presStyleLbl="node1" presStyleIdx="0" presStyleCnt="3">
        <dgm:presLayoutVars>
          <dgm:chMax val="0"/>
          <dgm:chPref val="0"/>
          <dgm:bulletEnabled val="1"/>
        </dgm:presLayoutVars>
      </dgm:prSet>
      <dgm:spPr/>
      <dgm:t>
        <a:bodyPr/>
        <a:lstStyle/>
        <a:p>
          <a:endParaRPr lang="ru-RU"/>
        </a:p>
      </dgm:t>
    </dgm:pt>
    <dgm:pt modelId="{77E8FB2A-CF72-4B5E-931D-E95E59937C5C}" type="pres">
      <dgm:prSet presAssocID="{D8ED83FA-BBB0-4149-909E-37B291E38E00}" presName="parTxOnlySpace" presStyleCnt="0"/>
      <dgm:spPr/>
    </dgm:pt>
    <dgm:pt modelId="{125B4A05-DE37-4257-828C-2C05C3934830}" type="pres">
      <dgm:prSet presAssocID="{6FC1898B-E5C6-4908-B0ED-DBD75FD68AE9}" presName="parTxOnly" presStyleLbl="node1" presStyleIdx="1" presStyleCnt="3" custScaleX="114461">
        <dgm:presLayoutVars>
          <dgm:chMax val="0"/>
          <dgm:chPref val="0"/>
          <dgm:bulletEnabled val="1"/>
        </dgm:presLayoutVars>
      </dgm:prSet>
      <dgm:spPr/>
      <dgm:t>
        <a:bodyPr/>
        <a:lstStyle/>
        <a:p>
          <a:endParaRPr lang="ru-RU"/>
        </a:p>
      </dgm:t>
    </dgm:pt>
    <dgm:pt modelId="{14FA84D1-C1DC-4311-83F5-D95604B32C7B}" type="pres">
      <dgm:prSet presAssocID="{5C2372B4-17E6-4BC8-BCFE-52DDBDB24581}" presName="parTxOnlySpace" presStyleCnt="0"/>
      <dgm:spPr/>
    </dgm:pt>
    <dgm:pt modelId="{146CD48E-706F-4FED-8528-865BACA1EB05}" type="pres">
      <dgm:prSet presAssocID="{0A951C23-B7C1-4409-8132-4C4B579E843E}" presName="parTxOnly" presStyleLbl="node1" presStyleIdx="2" presStyleCnt="3">
        <dgm:presLayoutVars>
          <dgm:chMax val="0"/>
          <dgm:chPref val="0"/>
          <dgm:bulletEnabled val="1"/>
        </dgm:presLayoutVars>
      </dgm:prSet>
      <dgm:spPr/>
      <dgm:t>
        <a:bodyPr/>
        <a:lstStyle/>
        <a:p>
          <a:endParaRPr lang="ru-RU"/>
        </a:p>
      </dgm:t>
    </dgm:pt>
  </dgm:ptLst>
  <dgm:cxnLst>
    <dgm:cxn modelId="{552A8C0C-3377-4BDB-ABE4-6CBD6E1845CD}" type="presOf" srcId="{6FC1898B-E5C6-4908-B0ED-DBD75FD68AE9}" destId="{125B4A05-DE37-4257-828C-2C05C3934830}" srcOrd="0" destOrd="0" presId="urn:microsoft.com/office/officeart/2005/8/layout/chevron1"/>
    <dgm:cxn modelId="{F0D12E7F-37B5-4C06-9136-17BE9A77F08B}" srcId="{AD3F3B01-FCDE-4B8D-93A3-F56C157A36A3}" destId="{6FC1898B-E5C6-4908-B0ED-DBD75FD68AE9}" srcOrd="1" destOrd="0" parTransId="{86C2890C-39C5-4732-8833-1E68F7BBDD3D}" sibTransId="{5C2372B4-17E6-4BC8-BCFE-52DDBDB24581}"/>
    <dgm:cxn modelId="{3BDF63F4-F0AB-4971-8987-B4B618BC1D7B}" type="presOf" srcId="{0A951C23-B7C1-4409-8132-4C4B579E843E}" destId="{146CD48E-706F-4FED-8528-865BACA1EB05}" srcOrd="0" destOrd="0" presId="urn:microsoft.com/office/officeart/2005/8/layout/chevron1"/>
    <dgm:cxn modelId="{CCF389E5-2919-4BDC-AC05-DCCC87D3B02F}" srcId="{AD3F3B01-FCDE-4B8D-93A3-F56C157A36A3}" destId="{0A951C23-B7C1-4409-8132-4C4B579E843E}" srcOrd="2" destOrd="0" parTransId="{59BE7CC0-59EF-48D7-977F-6CA1F9982ECC}" sibTransId="{7669A0CE-602E-41BE-A686-3AC31EF6C403}"/>
    <dgm:cxn modelId="{94BB0DC0-6148-4C94-BA71-04D1C08233C9}" srcId="{AD3F3B01-FCDE-4B8D-93A3-F56C157A36A3}" destId="{F2616799-245C-4EA8-AE92-FEA74349F733}" srcOrd="0" destOrd="0" parTransId="{11687DB1-6B14-40C2-AA38-38915860FCF2}" sibTransId="{D8ED83FA-BBB0-4149-909E-37B291E38E00}"/>
    <dgm:cxn modelId="{AE714390-EEDD-4ABA-945D-506A3553A336}" type="presOf" srcId="{AD3F3B01-FCDE-4B8D-93A3-F56C157A36A3}" destId="{95D2E72F-8F94-4886-A18A-E72DF419634C}" srcOrd="0" destOrd="0" presId="urn:microsoft.com/office/officeart/2005/8/layout/chevron1"/>
    <dgm:cxn modelId="{0CFBF78E-47F0-48BB-8C1A-25EA49D7F54F}" type="presOf" srcId="{F2616799-245C-4EA8-AE92-FEA74349F733}" destId="{7C4B38A7-C9DB-4909-8704-3891A2198A48}" srcOrd="0" destOrd="0" presId="urn:microsoft.com/office/officeart/2005/8/layout/chevron1"/>
    <dgm:cxn modelId="{4FB4CB03-2046-4185-B395-5299D6C892A5}" type="presParOf" srcId="{95D2E72F-8F94-4886-A18A-E72DF419634C}" destId="{7C4B38A7-C9DB-4909-8704-3891A2198A48}" srcOrd="0" destOrd="0" presId="urn:microsoft.com/office/officeart/2005/8/layout/chevron1"/>
    <dgm:cxn modelId="{6BE1A4BB-F642-4403-8E77-0E38EFBD5ACB}" type="presParOf" srcId="{95D2E72F-8F94-4886-A18A-E72DF419634C}" destId="{77E8FB2A-CF72-4B5E-931D-E95E59937C5C}" srcOrd="1" destOrd="0" presId="urn:microsoft.com/office/officeart/2005/8/layout/chevron1"/>
    <dgm:cxn modelId="{F31C33C6-E322-4F27-87CA-60684A8D1999}" type="presParOf" srcId="{95D2E72F-8F94-4886-A18A-E72DF419634C}" destId="{125B4A05-DE37-4257-828C-2C05C3934830}" srcOrd="2" destOrd="0" presId="urn:microsoft.com/office/officeart/2005/8/layout/chevron1"/>
    <dgm:cxn modelId="{4ADD0666-7EDC-4BB5-8513-67A1E73302AE}" type="presParOf" srcId="{95D2E72F-8F94-4886-A18A-E72DF419634C}" destId="{14FA84D1-C1DC-4311-83F5-D95604B32C7B}" srcOrd="3" destOrd="0" presId="urn:microsoft.com/office/officeart/2005/8/layout/chevron1"/>
    <dgm:cxn modelId="{12A6C97D-63B8-4B8F-B870-D46F4202C06B}" type="presParOf" srcId="{95D2E72F-8F94-4886-A18A-E72DF419634C}" destId="{146CD48E-706F-4FED-8528-865BACA1EB05}" srcOrd="4" destOrd="0" presId="urn:microsoft.com/office/officeart/2005/8/layout/chevro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41D98C2-DC7E-4514-A0C3-735A4DE6E740}" type="doc">
      <dgm:prSet loTypeId="urn:microsoft.com/office/officeart/2005/8/layout/cycle8" loCatId="cycle" qsTypeId="urn:microsoft.com/office/officeart/2005/8/quickstyle/3d9" qsCatId="3D" csTypeId="urn:microsoft.com/office/officeart/2005/8/colors/colorful3" csCatId="colorful" phldr="1"/>
      <dgm:spPr/>
      <dgm:t>
        <a:bodyPr/>
        <a:lstStyle/>
        <a:p>
          <a:endParaRPr lang="ru-RU"/>
        </a:p>
      </dgm:t>
    </dgm:pt>
    <dgm:pt modelId="{EE78B422-720B-4B02-9523-0FD4D69C9D3C}">
      <dgm:prSet phldrT="[Текст]"/>
      <dgm:spPr>
        <a:solidFill>
          <a:schemeClr val="accent3">
            <a:lumMod val="60000"/>
            <a:lumOff val="40000"/>
            <a:alpha val="99000"/>
          </a:schemeClr>
        </a:solidFill>
      </dgm:spPr>
      <dgm:t>
        <a:bodyPr/>
        <a:lstStyle/>
        <a:p>
          <a:r>
            <a:rPr lang="ru-RU" b="1" dirty="0" smtClean="0">
              <a:latin typeface="Times New Roman" pitchFamily="18" charset="0"/>
              <a:cs typeface="Times New Roman" pitchFamily="18" charset="0"/>
            </a:rPr>
            <a:t>исполнение</a:t>
          </a:r>
          <a:endParaRPr lang="ru-RU" b="1" dirty="0">
            <a:latin typeface="Times New Roman" pitchFamily="18" charset="0"/>
            <a:cs typeface="Times New Roman" pitchFamily="18" charset="0"/>
          </a:endParaRPr>
        </a:p>
      </dgm:t>
    </dgm:pt>
    <dgm:pt modelId="{D9BBABB4-5367-4DD5-A2A7-2F83D56FCD8F}" type="parTrans" cxnId="{3454401B-811A-47F7-BDD8-BE5409CBE60E}">
      <dgm:prSet/>
      <dgm:spPr/>
      <dgm:t>
        <a:bodyPr/>
        <a:lstStyle/>
        <a:p>
          <a:endParaRPr lang="ru-RU"/>
        </a:p>
      </dgm:t>
    </dgm:pt>
    <dgm:pt modelId="{543EA5B0-7640-4BD3-BA6E-DEB61BC6E610}" type="sibTrans" cxnId="{3454401B-811A-47F7-BDD8-BE5409CBE60E}">
      <dgm:prSet/>
      <dgm:spPr/>
      <dgm:t>
        <a:bodyPr/>
        <a:lstStyle/>
        <a:p>
          <a:endParaRPr lang="ru-RU"/>
        </a:p>
      </dgm:t>
    </dgm:pt>
    <dgm:pt modelId="{47167AE1-EBD2-4A9B-9646-2C6BB9B55A1E}">
      <dgm:prSet phldrT="[Текст]" custT="1"/>
      <dgm:spPr>
        <a:solidFill>
          <a:schemeClr val="accent3">
            <a:lumMod val="60000"/>
            <a:lumOff val="40000"/>
            <a:alpha val="69000"/>
          </a:schemeClr>
        </a:solidFill>
      </dgm:spPr>
      <dgm:t>
        <a:bodyPr/>
        <a:lstStyle/>
        <a:p>
          <a:endParaRPr lang="ru-RU" sz="2400" b="1" dirty="0" smtClean="0">
            <a:latin typeface="Times New Roman" pitchFamily="18" charset="0"/>
            <a:cs typeface="Times New Roman" pitchFamily="18" charset="0"/>
          </a:endParaRPr>
        </a:p>
        <a:p>
          <a:r>
            <a:rPr lang="ru-RU" sz="2400" b="1" dirty="0" smtClean="0">
              <a:latin typeface="Times New Roman" pitchFamily="18" charset="0"/>
              <a:cs typeface="Times New Roman" pitchFamily="18" charset="0"/>
            </a:rPr>
            <a:t>составление</a:t>
          </a:r>
          <a:endParaRPr lang="ru-RU" sz="2400" b="1" dirty="0">
            <a:latin typeface="Times New Roman" pitchFamily="18" charset="0"/>
            <a:cs typeface="Times New Roman" pitchFamily="18" charset="0"/>
          </a:endParaRPr>
        </a:p>
      </dgm:t>
    </dgm:pt>
    <dgm:pt modelId="{EE5D8927-D369-4AF9-868A-FABE76B00503}" type="parTrans" cxnId="{519195B3-1AB3-469A-B8F9-B134CFA1BF73}">
      <dgm:prSet/>
      <dgm:spPr/>
      <dgm:t>
        <a:bodyPr/>
        <a:lstStyle/>
        <a:p>
          <a:endParaRPr lang="ru-RU"/>
        </a:p>
      </dgm:t>
    </dgm:pt>
    <dgm:pt modelId="{8463F4CF-B60C-4CB5-9321-4F96AB71143C}" type="sibTrans" cxnId="{519195B3-1AB3-469A-B8F9-B134CFA1BF73}">
      <dgm:prSet/>
      <dgm:spPr/>
      <dgm:t>
        <a:bodyPr/>
        <a:lstStyle/>
        <a:p>
          <a:endParaRPr lang="ru-RU"/>
        </a:p>
      </dgm:t>
    </dgm:pt>
    <dgm:pt modelId="{A9D36B11-6F61-41DA-A516-12EF0BAF7A2C}">
      <dgm:prSet phldrT="[Текст]"/>
      <dgm:spPr>
        <a:solidFill>
          <a:schemeClr val="accent3">
            <a:lumMod val="60000"/>
            <a:lumOff val="40000"/>
            <a:alpha val="99000"/>
          </a:schemeClr>
        </a:solidFill>
      </dgm:spPr>
      <dgm:t>
        <a:bodyPr/>
        <a:lstStyle/>
        <a:p>
          <a:r>
            <a:rPr lang="ru-RU" b="1" dirty="0" smtClean="0">
              <a:latin typeface="Times New Roman" pitchFamily="18" charset="0"/>
              <a:cs typeface="Times New Roman" pitchFamily="18" charset="0"/>
            </a:rPr>
            <a:t>отчетность</a:t>
          </a:r>
          <a:endParaRPr lang="ru-RU" b="1" dirty="0">
            <a:latin typeface="Times New Roman" pitchFamily="18" charset="0"/>
            <a:cs typeface="Times New Roman" pitchFamily="18" charset="0"/>
          </a:endParaRPr>
        </a:p>
      </dgm:t>
    </dgm:pt>
    <dgm:pt modelId="{EC269028-3E12-429A-BB2E-B8F73814F678}" type="sibTrans" cxnId="{4A2E051E-702B-4057-B2EB-4ABEED823B63}">
      <dgm:prSet/>
      <dgm:spPr/>
      <dgm:t>
        <a:bodyPr/>
        <a:lstStyle/>
        <a:p>
          <a:endParaRPr lang="ru-RU"/>
        </a:p>
      </dgm:t>
    </dgm:pt>
    <dgm:pt modelId="{1C19AAF7-E11C-4D38-806A-915355C91B2D}" type="parTrans" cxnId="{4A2E051E-702B-4057-B2EB-4ABEED823B63}">
      <dgm:prSet/>
      <dgm:spPr/>
      <dgm:t>
        <a:bodyPr/>
        <a:lstStyle/>
        <a:p>
          <a:endParaRPr lang="ru-RU"/>
        </a:p>
      </dgm:t>
    </dgm:pt>
    <dgm:pt modelId="{78A673F5-6E63-44E8-97D0-DC8484D4A104}">
      <dgm:prSet phldrT="[Текст]"/>
      <dgm:spPr>
        <a:solidFill>
          <a:schemeClr val="accent3">
            <a:lumMod val="60000"/>
            <a:lumOff val="40000"/>
            <a:alpha val="69000"/>
          </a:schemeClr>
        </a:solidFill>
      </dgm:spPr>
      <dgm:t>
        <a:bodyPr/>
        <a:lstStyle/>
        <a:p>
          <a:r>
            <a:rPr lang="ru-RU" b="1" dirty="0" smtClean="0">
              <a:latin typeface="Times New Roman" pitchFamily="18" charset="0"/>
              <a:cs typeface="Times New Roman" pitchFamily="18" charset="0"/>
            </a:rPr>
            <a:t>рассмотрение</a:t>
          </a:r>
          <a:endParaRPr lang="ru-RU" b="1" dirty="0">
            <a:latin typeface="Times New Roman" pitchFamily="18" charset="0"/>
            <a:cs typeface="Times New Roman" pitchFamily="18" charset="0"/>
          </a:endParaRPr>
        </a:p>
      </dgm:t>
    </dgm:pt>
    <dgm:pt modelId="{A4F4AC22-13E0-4ED7-9739-245C4E5F4C4C}" type="parTrans" cxnId="{07FDCD59-0008-4F1A-BF4E-BF04ABE34173}">
      <dgm:prSet/>
      <dgm:spPr/>
      <dgm:t>
        <a:bodyPr/>
        <a:lstStyle/>
        <a:p>
          <a:endParaRPr lang="ru-RU"/>
        </a:p>
      </dgm:t>
    </dgm:pt>
    <dgm:pt modelId="{6606B9DD-AF0F-4178-BA5D-920430F6465D}" type="sibTrans" cxnId="{07FDCD59-0008-4F1A-BF4E-BF04ABE34173}">
      <dgm:prSet/>
      <dgm:spPr/>
      <dgm:t>
        <a:bodyPr/>
        <a:lstStyle/>
        <a:p>
          <a:endParaRPr lang="ru-RU"/>
        </a:p>
      </dgm:t>
    </dgm:pt>
    <dgm:pt modelId="{8BE1F284-F3FE-4F3B-8AE6-176857B749E4}" type="pres">
      <dgm:prSet presAssocID="{B41D98C2-DC7E-4514-A0C3-735A4DE6E740}" presName="compositeShape" presStyleCnt="0">
        <dgm:presLayoutVars>
          <dgm:chMax val="7"/>
          <dgm:dir/>
          <dgm:resizeHandles val="exact"/>
        </dgm:presLayoutVars>
      </dgm:prSet>
      <dgm:spPr/>
      <dgm:t>
        <a:bodyPr/>
        <a:lstStyle/>
        <a:p>
          <a:endParaRPr lang="ru-RU"/>
        </a:p>
      </dgm:t>
    </dgm:pt>
    <dgm:pt modelId="{C44E38A2-8F72-4D2D-BD46-D90AB156A2E7}" type="pres">
      <dgm:prSet presAssocID="{B41D98C2-DC7E-4514-A0C3-735A4DE6E740}" presName="wedge1" presStyleLbl="node1" presStyleIdx="0" presStyleCnt="4" custLinFactNeighborX="-8584" custLinFactNeighborY="-11493"/>
      <dgm:spPr/>
      <dgm:t>
        <a:bodyPr/>
        <a:lstStyle/>
        <a:p>
          <a:endParaRPr lang="ru-RU"/>
        </a:p>
      </dgm:t>
    </dgm:pt>
    <dgm:pt modelId="{1055F9E3-923C-4F05-B87D-713F33C9AD17}" type="pres">
      <dgm:prSet presAssocID="{B41D98C2-DC7E-4514-A0C3-735A4DE6E740}" presName="dummy1a" presStyleCnt="0"/>
      <dgm:spPr/>
    </dgm:pt>
    <dgm:pt modelId="{0BB89CB5-FBC8-46E5-B832-E2A36C132495}" type="pres">
      <dgm:prSet presAssocID="{B41D98C2-DC7E-4514-A0C3-735A4DE6E740}" presName="dummy1b" presStyleCnt="0"/>
      <dgm:spPr/>
    </dgm:pt>
    <dgm:pt modelId="{7B231E15-DD60-4842-A111-49EFC6FE10E5}" type="pres">
      <dgm:prSet presAssocID="{B41D98C2-DC7E-4514-A0C3-735A4DE6E740}" presName="wedge1Tx" presStyleLbl="node1" presStyleIdx="0" presStyleCnt="4">
        <dgm:presLayoutVars>
          <dgm:chMax val="0"/>
          <dgm:chPref val="0"/>
          <dgm:bulletEnabled val="1"/>
        </dgm:presLayoutVars>
      </dgm:prSet>
      <dgm:spPr/>
      <dgm:t>
        <a:bodyPr/>
        <a:lstStyle/>
        <a:p>
          <a:endParaRPr lang="ru-RU"/>
        </a:p>
      </dgm:t>
    </dgm:pt>
    <dgm:pt modelId="{40BF46AB-806B-4F51-B3A1-E6719F604893}" type="pres">
      <dgm:prSet presAssocID="{B41D98C2-DC7E-4514-A0C3-735A4DE6E740}" presName="wedge2" presStyleLbl="node1" presStyleIdx="1" presStyleCnt="4" custScaleY="100850" custLinFactNeighborX="-286" custLinFactNeighborY="-8547"/>
      <dgm:spPr/>
      <dgm:t>
        <a:bodyPr/>
        <a:lstStyle/>
        <a:p>
          <a:endParaRPr lang="ru-RU"/>
        </a:p>
      </dgm:t>
    </dgm:pt>
    <dgm:pt modelId="{32B05978-C783-4F5D-A187-992B878B3E20}" type="pres">
      <dgm:prSet presAssocID="{B41D98C2-DC7E-4514-A0C3-735A4DE6E740}" presName="dummy2a" presStyleCnt="0"/>
      <dgm:spPr/>
    </dgm:pt>
    <dgm:pt modelId="{4A9DB1AE-E7E1-4EEE-9C15-670DC7FCF68A}" type="pres">
      <dgm:prSet presAssocID="{B41D98C2-DC7E-4514-A0C3-735A4DE6E740}" presName="dummy2b" presStyleCnt="0"/>
      <dgm:spPr/>
    </dgm:pt>
    <dgm:pt modelId="{0A70FF41-A293-4330-A534-186FEE65C8E7}" type="pres">
      <dgm:prSet presAssocID="{B41D98C2-DC7E-4514-A0C3-735A4DE6E740}" presName="wedge2Tx" presStyleLbl="node1" presStyleIdx="1" presStyleCnt="4">
        <dgm:presLayoutVars>
          <dgm:chMax val="0"/>
          <dgm:chPref val="0"/>
          <dgm:bulletEnabled val="1"/>
        </dgm:presLayoutVars>
      </dgm:prSet>
      <dgm:spPr/>
      <dgm:t>
        <a:bodyPr/>
        <a:lstStyle/>
        <a:p>
          <a:endParaRPr lang="ru-RU"/>
        </a:p>
      </dgm:t>
    </dgm:pt>
    <dgm:pt modelId="{BD0E565A-D803-4428-9116-F1A5B070F51C}" type="pres">
      <dgm:prSet presAssocID="{B41D98C2-DC7E-4514-A0C3-735A4DE6E740}" presName="wedge3" presStyleLbl="node1" presStyleIdx="2" presStyleCnt="4" custLinFactNeighborX="-6858" custLinFactNeighborY="-2365"/>
      <dgm:spPr/>
      <dgm:t>
        <a:bodyPr/>
        <a:lstStyle/>
        <a:p>
          <a:endParaRPr lang="ru-RU"/>
        </a:p>
      </dgm:t>
    </dgm:pt>
    <dgm:pt modelId="{D6D444D1-B5E6-4651-B677-F16B7CE50EF0}" type="pres">
      <dgm:prSet presAssocID="{B41D98C2-DC7E-4514-A0C3-735A4DE6E740}" presName="dummy3a" presStyleCnt="0"/>
      <dgm:spPr/>
    </dgm:pt>
    <dgm:pt modelId="{3BF77352-DCE4-4189-8ABF-EAAF1AF16CFE}" type="pres">
      <dgm:prSet presAssocID="{B41D98C2-DC7E-4514-A0C3-735A4DE6E740}" presName="dummy3b" presStyleCnt="0"/>
      <dgm:spPr/>
    </dgm:pt>
    <dgm:pt modelId="{B44349A1-D774-48C8-A8B5-69A9054EA5CB}" type="pres">
      <dgm:prSet presAssocID="{B41D98C2-DC7E-4514-A0C3-735A4DE6E740}" presName="wedge3Tx" presStyleLbl="node1" presStyleIdx="2" presStyleCnt="4">
        <dgm:presLayoutVars>
          <dgm:chMax val="0"/>
          <dgm:chPref val="0"/>
          <dgm:bulletEnabled val="1"/>
        </dgm:presLayoutVars>
      </dgm:prSet>
      <dgm:spPr/>
      <dgm:t>
        <a:bodyPr/>
        <a:lstStyle/>
        <a:p>
          <a:endParaRPr lang="ru-RU"/>
        </a:p>
      </dgm:t>
    </dgm:pt>
    <dgm:pt modelId="{332186E6-F020-42F1-A570-C9273F716481}" type="pres">
      <dgm:prSet presAssocID="{B41D98C2-DC7E-4514-A0C3-735A4DE6E740}" presName="wedge4" presStyleLbl="node1" presStyleIdx="3" presStyleCnt="4" custLinFactNeighborX="-12926" custLinFactNeighborY="-10669"/>
      <dgm:spPr/>
      <dgm:t>
        <a:bodyPr/>
        <a:lstStyle/>
        <a:p>
          <a:endParaRPr lang="ru-RU"/>
        </a:p>
      </dgm:t>
    </dgm:pt>
    <dgm:pt modelId="{D571A3FF-19D8-4860-B53E-3C4B0B4C5384}" type="pres">
      <dgm:prSet presAssocID="{B41D98C2-DC7E-4514-A0C3-735A4DE6E740}" presName="dummy4a" presStyleCnt="0"/>
      <dgm:spPr/>
    </dgm:pt>
    <dgm:pt modelId="{80AA6AB6-4C97-4F2E-9CE9-1F372DBAB596}" type="pres">
      <dgm:prSet presAssocID="{B41D98C2-DC7E-4514-A0C3-735A4DE6E740}" presName="dummy4b" presStyleCnt="0"/>
      <dgm:spPr/>
    </dgm:pt>
    <dgm:pt modelId="{86764610-048E-44FE-B16A-8D9CEBA74C34}" type="pres">
      <dgm:prSet presAssocID="{B41D98C2-DC7E-4514-A0C3-735A4DE6E740}" presName="wedge4Tx" presStyleLbl="node1" presStyleIdx="3" presStyleCnt="4">
        <dgm:presLayoutVars>
          <dgm:chMax val="0"/>
          <dgm:chPref val="0"/>
          <dgm:bulletEnabled val="1"/>
        </dgm:presLayoutVars>
      </dgm:prSet>
      <dgm:spPr/>
      <dgm:t>
        <a:bodyPr/>
        <a:lstStyle/>
        <a:p>
          <a:endParaRPr lang="ru-RU"/>
        </a:p>
      </dgm:t>
    </dgm:pt>
    <dgm:pt modelId="{C75D6C5F-12D0-4896-8FF8-C840627D22F9}" type="pres">
      <dgm:prSet presAssocID="{543EA5B0-7640-4BD3-BA6E-DEB61BC6E610}" presName="arrowWedge1" presStyleLbl="fgSibTrans2D1" presStyleIdx="0" presStyleCnt="4" custLinFactNeighborX="4030" custLinFactNeighborY="-377"/>
      <dgm:spPr/>
    </dgm:pt>
    <dgm:pt modelId="{36B0482D-464B-4003-92AC-09A90D4A1CA1}" type="pres">
      <dgm:prSet presAssocID="{EC269028-3E12-429A-BB2E-B8F73814F678}" presName="arrowWedge2" presStyleLbl="fgSibTrans2D1" presStyleIdx="1" presStyleCnt="4" custLinFactNeighborX="7557" custLinFactNeighborY="-5155"/>
      <dgm:spPr/>
    </dgm:pt>
    <dgm:pt modelId="{EB95F681-589C-4C58-9055-97EF3EAB634D}" type="pres">
      <dgm:prSet presAssocID="{8463F4CF-B60C-4CB5-9321-4F96AB71143C}" presName="arrowWedge3" presStyleLbl="fgSibTrans2D1" presStyleIdx="2" presStyleCnt="4" custLinFactNeighborX="-4783" custLinFactNeighborY="-1848"/>
      <dgm:spPr/>
    </dgm:pt>
    <dgm:pt modelId="{17F9D659-9AB2-4F32-9670-8EE7698C7DA2}" type="pres">
      <dgm:prSet presAssocID="{6606B9DD-AF0F-4178-BA5D-920430F6465D}" presName="arrowWedge4" presStyleLbl="fgSibTrans2D1" presStyleIdx="3" presStyleCnt="4"/>
      <dgm:spPr/>
    </dgm:pt>
  </dgm:ptLst>
  <dgm:cxnLst>
    <dgm:cxn modelId="{7E454318-BDD0-404E-A6A8-CDB605A3E5E3}" type="presOf" srcId="{B41D98C2-DC7E-4514-A0C3-735A4DE6E740}" destId="{8BE1F284-F3FE-4F3B-8AE6-176857B749E4}" srcOrd="0" destOrd="0" presId="urn:microsoft.com/office/officeart/2005/8/layout/cycle8"/>
    <dgm:cxn modelId="{BBC5490E-EF5F-4391-A2B7-75E0A052072E}" type="presOf" srcId="{47167AE1-EBD2-4A9B-9646-2C6BB9B55A1E}" destId="{BD0E565A-D803-4428-9116-F1A5B070F51C}" srcOrd="0" destOrd="0" presId="urn:microsoft.com/office/officeart/2005/8/layout/cycle8"/>
    <dgm:cxn modelId="{3F0C71C1-9AA8-4037-A1B6-4C1DE2362571}" type="presOf" srcId="{A9D36B11-6F61-41DA-A516-12EF0BAF7A2C}" destId="{40BF46AB-806B-4F51-B3A1-E6719F604893}" srcOrd="0" destOrd="0" presId="urn:microsoft.com/office/officeart/2005/8/layout/cycle8"/>
    <dgm:cxn modelId="{519195B3-1AB3-469A-B8F9-B134CFA1BF73}" srcId="{B41D98C2-DC7E-4514-A0C3-735A4DE6E740}" destId="{47167AE1-EBD2-4A9B-9646-2C6BB9B55A1E}" srcOrd="2" destOrd="0" parTransId="{EE5D8927-D369-4AF9-868A-FABE76B00503}" sibTransId="{8463F4CF-B60C-4CB5-9321-4F96AB71143C}"/>
    <dgm:cxn modelId="{7C26B9CE-0F35-4A79-832D-61DF9BD18E38}" type="presOf" srcId="{78A673F5-6E63-44E8-97D0-DC8484D4A104}" destId="{332186E6-F020-42F1-A570-C9273F716481}" srcOrd="0" destOrd="0" presId="urn:microsoft.com/office/officeart/2005/8/layout/cycle8"/>
    <dgm:cxn modelId="{2A268359-4E48-491D-8623-27B2C05AC46B}" type="presOf" srcId="{EE78B422-720B-4B02-9523-0FD4D69C9D3C}" destId="{7B231E15-DD60-4842-A111-49EFC6FE10E5}" srcOrd="1" destOrd="0" presId="urn:microsoft.com/office/officeart/2005/8/layout/cycle8"/>
    <dgm:cxn modelId="{07FDCD59-0008-4F1A-BF4E-BF04ABE34173}" srcId="{B41D98C2-DC7E-4514-A0C3-735A4DE6E740}" destId="{78A673F5-6E63-44E8-97D0-DC8484D4A104}" srcOrd="3" destOrd="0" parTransId="{A4F4AC22-13E0-4ED7-9739-245C4E5F4C4C}" sibTransId="{6606B9DD-AF0F-4178-BA5D-920430F6465D}"/>
    <dgm:cxn modelId="{52C9B2C7-A40A-4119-B0F2-51D2C38F0BCA}" type="presOf" srcId="{EE78B422-720B-4B02-9523-0FD4D69C9D3C}" destId="{C44E38A2-8F72-4D2D-BD46-D90AB156A2E7}" srcOrd="0" destOrd="0" presId="urn:microsoft.com/office/officeart/2005/8/layout/cycle8"/>
    <dgm:cxn modelId="{5716CE41-B2C6-4DE9-BE29-3AD86213FE0C}" type="presOf" srcId="{78A673F5-6E63-44E8-97D0-DC8484D4A104}" destId="{86764610-048E-44FE-B16A-8D9CEBA74C34}" srcOrd="1" destOrd="0" presId="urn:microsoft.com/office/officeart/2005/8/layout/cycle8"/>
    <dgm:cxn modelId="{3454401B-811A-47F7-BDD8-BE5409CBE60E}" srcId="{B41D98C2-DC7E-4514-A0C3-735A4DE6E740}" destId="{EE78B422-720B-4B02-9523-0FD4D69C9D3C}" srcOrd="0" destOrd="0" parTransId="{D9BBABB4-5367-4DD5-A2A7-2F83D56FCD8F}" sibTransId="{543EA5B0-7640-4BD3-BA6E-DEB61BC6E610}"/>
    <dgm:cxn modelId="{5A05F921-BFE8-49BC-A748-DC17500AA632}" type="presOf" srcId="{47167AE1-EBD2-4A9B-9646-2C6BB9B55A1E}" destId="{B44349A1-D774-48C8-A8B5-69A9054EA5CB}" srcOrd="1" destOrd="0" presId="urn:microsoft.com/office/officeart/2005/8/layout/cycle8"/>
    <dgm:cxn modelId="{CBEC383C-57A1-4BA2-8FD6-742967810A89}" type="presOf" srcId="{A9D36B11-6F61-41DA-A516-12EF0BAF7A2C}" destId="{0A70FF41-A293-4330-A534-186FEE65C8E7}" srcOrd="1" destOrd="0" presId="urn:microsoft.com/office/officeart/2005/8/layout/cycle8"/>
    <dgm:cxn modelId="{4A2E051E-702B-4057-B2EB-4ABEED823B63}" srcId="{B41D98C2-DC7E-4514-A0C3-735A4DE6E740}" destId="{A9D36B11-6F61-41DA-A516-12EF0BAF7A2C}" srcOrd="1" destOrd="0" parTransId="{1C19AAF7-E11C-4D38-806A-915355C91B2D}" sibTransId="{EC269028-3E12-429A-BB2E-B8F73814F678}"/>
    <dgm:cxn modelId="{D4F2D4C0-5AA8-4E82-8B40-0D06D365E0FF}" type="presParOf" srcId="{8BE1F284-F3FE-4F3B-8AE6-176857B749E4}" destId="{C44E38A2-8F72-4D2D-BD46-D90AB156A2E7}" srcOrd="0" destOrd="0" presId="urn:microsoft.com/office/officeart/2005/8/layout/cycle8"/>
    <dgm:cxn modelId="{FE0D4E7E-49AC-42A0-ACDE-2C8A113D55DD}" type="presParOf" srcId="{8BE1F284-F3FE-4F3B-8AE6-176857B749E4}" destId="{1055F9E3-923C-4F05-B87D-713F33C9AD17}" srcOrd="1" destOrd="0" presId="urn:microsoft.com/office/officeart/2005/8/layout/cycle8"/>
    <dgm:cxn modelId="{D1244B60-6AE0-4A70-81CF-2944324E7EB2}" type="presParOf" srcId="{8BE1F284-F3FE-4F3B-8AE6-176857B749E4}" destId="{0BB89CB5-FBC8-46E5-B832-E2A36C132495}" srcOrd="2" destOrd="0" presId="urn:microsoft.com/office/officeart/2005/8/layout/cycle8"/>
    <dgm:cxn modelId="{0F582A66-A0A4-43EE-B85B-A946544F6BA4}" type="presParOf" srcId="{8BE1F284-F3FE-4F3B-8AE6-176857B749E4}" destId="{7B231E15-DD60-4842-A111-49EFC6FE10E5}" srcOrd="3" destOrd="0" presId="urn:microsoft.com/office/officeart/2005/8/layout/cycle8"/>
    <dgm:cxn modelId="{59578674-97F1-4D48-9ED3-6ACE0FD2124F}" type="presParOf" srcId="{8BE1F284-F3FE-4F3B-8AE6-176857B749E4}" destId="{40BF46AB-806B-4F51-B3A1-E6719F604893}" srcOrd="4" destOrd="0" presId="urn:microsoft.com/office/officeart/2005/8/layout/cycle8"/>
    <dgm:cxn modelId="{CA5B5FE6-03C6-4C27-BDA4-9BA422D2DB97}" type="presParOf" srcId="{8BE1F284-F3FE-4F3B-8AE6-176857B749E4}" destId="{32B05978-C783-4F5D-A187-992B878B3E20}" srcOrd="5" destOrd="0" presId="urn:microsoft.com/office/officeart/2005/8/layout/cycle8"/>
    <dgm:cxn modelId="{39A77D83-B4CD-4812-A70E-AA44D7294AD2}" type="presParOf" srcId="{8BE1F284-F3FE-4F3B-8AE6-176857B749E4}" destId="{4A9DB1AE-E7E1-4EEE-9C15-670DC7FCF68A}" srcOrd="6" destOrd="0" presId="urn:microsoft.com/office/officeart/2005/8/layout/cycle8"/>
    <dgm:cxn modelId="{30A28210-19AD-4DE4-87E8-6B2274FE55A4}" type="presParOf" srcId="{8BE1F284-F3FE-4F3B-8AE6-176857B749E4}" destId="{0A70FF41-A293-4330-A534-186FEE65C8E7}" srcOrd="7" destOrd="0" presId="urn:microsoft.com/office/officeart/2005/8/layout/cycle8"/>
    <dgm:cxn modelId="{FD343421-F132-489D-8B8B-53A989230AF1}" type="presParOf" srcId="{8BE1F284-F3FE-4F3B-8AE6-176857B749E4}" destId="{BD0E565A-D803-4428-9116-F1A5B070F51C}" srcOrd="8" destOrd="0" presId="urn:microsoft.com/office/officeart/2005/8/layout/cycle8"/>
    <dgm:cxn modelId="{39A849C2-3DE1-4605-A6DE-687B59D64898}" type="presParOf" srcId="{8BE1F284-F3FE-4F3B-8AE6-176857B749E4}" destId="{D6D444D1-B5E6-4651-B677-F16B7CE50EF0}" srcOrd="9" destOrd="0" presId="urn:microsoft.com/office/officeart/2005/8/layout/cycle8"/>
    <dgm:cxn modelId="{FAD8AD4E-7C41-4C66-A034-B8895CDC5719}" type="presParOf" srcId="{8BE1F284-F3FE-4F3B-8AE6-176857B749E4}" destId="{3BF77352-DCE4-4189-8ABF-EAAF1AF16CFE}" srcOrd="10" destOrd="0" presId="urn:microsoft.com/office/officeart/2005/8/layout/cycle8"/>
    <dgm:cxn modelId="{4BE73722-0ED0-4CAC-8C1C-C35713C7A05E}" type="presParOf" srcId="{8BE1F284-F3FE-4F3B-8AE6-176857B749E4}" destId="{B44349A1-D774-48C8-A8B5-69A9054EA5CB}" srcOrd="11" destOrd="0" presId="urn:microsoft.com/office/officeart/2005/8/layout/cycle8"/>
    <dgm:cxn modelId="{E2B17AE6-EB20-4D4D-8D2D-124EE796E87D}" type="presParOf" srcId="{8BE1F284-F3FE-4F3B-8AE6-176857B749E4}" destId="{332186E6-F020-42F1-A570-C9273F716481}" srcOrd="12" destOrd="0" presId="urn:microsoft.com/office/officeart/2005/8/layout/cycle8"/>
    <dgm:cxn modelId="{ECD9F14D-369C-4E61-9736-01FA794D9D74}" type="presParOf" srcId="{8BE1F284-F3FE-4F3B-8AE6-176857B749E4}" destId="{D571A3FF-19D8-4860-B53E-3C4B0B4C5384}" srcOrd="13" destOrd="0" presId="urn:microsoft.com/office/officeart/2005/8/layout/cycle8"/>
    <dgm:cxn modelId="{0F8574F8-5E4F-4AC5-87AB-ECDCFC37B34B}" type="presParOf" srcId="{8BE1F284-F3FE-4F3B-8AE6-176857B749E4}" destId="{80AA6AB6-4C97-4F2E-9CE9-1F372DBAB596}" srcOrd="14" destOrd="0" presId="urn:microsoft.com/office/officeart/2005/8/layout/cycle8"/>
    <dgm:cxn modelId="{B68BB9CE-7299-4E14-A067-10AD94CB4074}" type="presParOf" srcId="{8BE1F284-F3FE-4F3B-8AE6-176857B749E4}" destId="{86764610-048E-44FE-B16A-8D9CEBA74C34}" srcOrd="15" destOrd="0" presId="urn:microsoft.com/office/officeart/2005/8/layout/cycle8"/>
    <dgm:cxn modelId="{2242D47B-DA13-4319-A891-65583B30BD3B}" type="presParOf" srcId="{8BE1F284-F3FE-4F3B-8AE6-176857B749E4}" destId="{C75D6C5F-12D0-4896-8FF8-C840627D22F9}" srcOrd="16" destOrd="0" presId="urn:microsoft.com/office/officeart/2005/8/layout/cycle8"/>
    <dgm:cxn modelId="{DF5E7E6A-6120-4672-B34B-627C201C7B80}" type="presParOf" srcId="{8BE1F284-F3FE-4F3B-8AE6-176857B749E4}" destId="{36B0482D-464B-4003-92AC-09A90D4A1CA1}" srcOrd="17" destOrd="0" presId="urn:microsoft.com/office/officeart/2005/8/layout/cycle8"/>
    <dgm:cxn modelId="{50C19E3C-41D2-46CD-85A1-62EB8DB1D03F}" type="presParOf" srcId="{8BE1F284-F3FE-4F3B-8AE6-176857B749E4}" destId="{EB95F681-589C-4C58-9055-97EF3EAB634D}" srcOrd="18" destOrd="0" presId="urn:microsoft.com/office/officeart/2005/8/layout/cycle8"/>
    <dgm:cxn modelId="{4054C4EB-208E-4957-8BBC-7C374B3B90F7}" type="presParOf" srcId="{8BE1F284-F3FE-4F3B-8AE6-176857B749E4}" destId="{17F9D659-9AB2-4F32-9670-8EE7698C7DA2}" srcOrd="19"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0A8138B-D7AD-41F4-BFCB-6EE7A3E7F040}" type="doc">
      <dgm:prSet loTypeId="urn:microsoft.com/office/officeart/2005/8/layout/vList4" loCatId="list" qsTypeId="urn:microsoft.com/office/officeart/2005/8/quickstyle/simple1" qsCatId="simple" csTypeId="urn:microsoft.com/office/officeart/2005/8/colors/accent2_1" csCatId="accent2" phldr="1"/>
      <dgm:spPr/>
      <dgm:t>
        <a:bodyPr/>
        <a:lstStyle/>
        <a:p>
          <a:endParaRPr lang="ru-RU"/>
        </a:p>
      </dgm:t>
    </dgm:pt>
    <dgm:pt modelId="{5E277EAD-E456-4EAA-8406-8AAC33552CAF}">
      <dgm:prSet custT="1"/>
      <dgm:spPr>
        <a:ln>
          <a:solidFill>
            <a:schemeClr val="accent1">
              <a:lumMod val="75000"/>
            </a:schemeClr>
          </a:solidFill>
        </a:ln>
      </dgm:spPr>
      <dgm:t>
        <a:bodyPr/>
        <a:lstStyle/>
        <a:p>
          <a:pPr algn="just"/>
          <a:r>
            <a:rPr lang="ru-RU" sz="1100" dirty="0">
              <a:latin typeface="Times New Roman" panose="02020603050405020304" pitchFamily="18" charset="0"/>
              <a:cs typeface="Times New Roman" panose="02020603050405020304" pitchFamily="18" charset="0"/>
            </a:rPr>
            <a:t>среди 63 районов и городов РБ по объему налоговых и неналоговых </a:t>
          </a:r>
          <a:r>
            <a:rPr lang="ru-RU" sz="1100" dirty="0" smtClean="0">
              <a:latin typeface="Times New Roman" panose="02020603050405020304" pitchFamily="18" charset="0"/>
              <a:cs typeface="Times New Roman" panose="02020603050405020304" pitchFamily="18" charset="0"/>
            </a:rPr>
            <a:t>поступлений в объеме бюджета </a:t>
          </a:r>
          <a:endParaRPr lang="ru-RU" sz="1100" dirty="0">
            <a:latin typeface="Times New Roman" panose="02020603050405020304" pitchFamily="18" charset="0"/>
            <a:cs typeface="Times New Roman" panose="02020603050405020304" pitchFamily="18" charset="0"/>
          </a:endParaRPr>
        </a:p>
        <a:p>
          <a:pPr algn="l"/>
          <a:r>
            <a:rPr lang="ru-RU" sz="1100" dirty="0">
              <a:latin typeface="Times New Roman" panose="02020603050405020304" pitchFamily="18" charset="0"/>
              <a:cs typeface="Times New Roman" panose="02020603050405020304" pitchFamily="18" charset="0"/>
            </a:rPr>
            <a:t>(в </a:t>
          </a:r>
          <a:r>
            <a:rPr lang="ru-RU" sz="1100" dirty="0" smtClean="0">
              <a:latin typeface="Times New Roman" panose="02020603050405020304" pitchFamily="18" charset="0"/>
              <a:cs typeface="Times New Roman" panose="02020603050405020304" pitchFamily="18" charset="0"/>
            </a:rPr>
            <a:t>2017 году </a:t>
          </a:r>
          <a:r>
            <a:rPr lang="ru-RU" sz="1100" dirty="0">
              <a:latin typeface="Times New Roman" panose="02020603050405020304" pitchFamily="18" charset="0"/>
              <a:cs typeface="Times New Roman" panose="02020603050405020304" pitchFamily="18" charset="0"/>
            </a:rPr>
            <a:t>– </a:t>
          </a:r>
          <a:r>
            <a:rPr lang="ru-RU" sz="1100" dirty="0" smtClean="0">
              <a:latin typeface="Times New Roman" panose="02020603050405020304" pitchFamily="18" charset="0"/>
              <a:cs typeface="Times New Roman" panose="02020603050405020304" pitchFamily="18" charset="0"/>
            </a:rPr>
            <a:t>10 </a:t>
          </a:r>
          <a:r>
            <a:rPr lang="ru-RU" sz="1100" dirty="0">
              <a:latin typeface="Times New Roman" panose="02020603050405020304" pitchFamily="18" charset="0"/>
              <a:cs typeface="Times New Roman" panose="02020603050405020304" pitchFamily="18" charset="0"/>
            </a:rPr>
            <a:t>место)</a:t>
          </a:r>
          <a:endParaRPr lang="ru-RU" sz="1100" dirty="0"/>
        </a:p>
      </dgm:t>
    </dgm:pt>
    <dgm:pt modelId="{3D4CE691-4E51-48D9-99D4-4537BF93821A}" type="parTrans" cxnId="{736E4D89-A537-4385-A797-C4023B0E5AEC}">
      <dgm:prSet/>
      <dgm:spPr/>
      <dgm:t>
        <a:bodyPr/>
        <a:lstStyle/>
        <a:p>
          <a:endParaRPr lang="ru-RU" sz="3200"/>
        </a:p>
      </dgm:t>
    </dgm:pt>
    <dgm:pt modelId="{AD42C2F2-BB1D-4D52-BB3C-8662D48E55C1}" type="sibTrans" cxnId="{736E4D89-A537-4385-A797-C4023B0E5AEC}">
      <dgm:prSet/>
      <dgm:spPr/>
      <dgm:t>
        <a:bodyPr/>
        <a:lstStyle/>
        <a:p>
          <a:endParaRPr lang="ru-RU" sz="3200"/>
        </a:p>
      </dgm:t>
    </dgm:pt>
    <dgm:pt modelId="{1D8689BD-50DD-4599-84EB-EAE7E764067A}">
      <dgm:prSet custT="1"/>
      <dgm:spPr>
        <a:ln>
          <a:solidFill>
            <a:schemeClr val="accent1">
              <a:lumMod val="75000"/>
            </a:schemeClr>
          </a:solidFill>
        </a:ln>
      </dgm:spPr>
      <dgm:t>
        <a:bodyPr/>
        <a:lstStyle/>
        <a:p>
          <a:pPr algn="just"/>
          <a:r>
            <a:rPr lang="ru-RU" sz="1100" dirty="0">
              <a:latin typeface="Times New Roman" panose="02020603050405020304" pitchFamily="18" charset="0"/>
              <a:cs typeface="Times New Roman" panose="02020603050405020304" pitchFamily="18" charset="0"/>
            </a:rPr>
            <a:t>среди 63 районов и городов РБ по доле </a:t>
          </a:r>
          <a:r>
            <a:rPr lang="ru-RU" sz="1100" dirty="0" smtClean="0">
              <a:latin typeface="Times New Roman" panose="02020603050405020304" pitchFamily="18" charset="0"/>
              <a:cs typeface="Times New Roman" panose="02020603050405020304" pitchFamily="18" charset="0"/>
            </a:rPr>
            <a:t>налоговых и неналоговых доходов в </a:t>
          </a:r>
          <a:r>
            <a:rPr lang="ru-RU" sz="1100" dirty="0">
              <a:latin typeface="Times New Roman" panose="02020603050405020304" pitchFamily="18" charset="0"/>
              <a:cs typeface="Times New Roman" panose="02020603050405020304" pitchFamily="18" charset="0"/>
            </a:rPr>
            <a:t>общем объеме доходов</a:t>
          </a:r>
        </a:p>
        <a:p>
          <a:pPr algn="l"/>
          <a:r>
            <a:rPr lang="ru-RU" sz="1100" dirty="0">
              <a:latin typeface="Times New Roman" panose="02020603050405020304" pitchFamily="18" charset="0"/>
              <a:cs typeface="Times New Roman" panose="02020603050405020304" pitchFamily="18" charset="0"/>
            </a:rPr>
            <a:t>(в </a:t>
          </a:r>
          <a:r>
            <a:rPr lang="ru-RU" sz="1100" dirty="0" smtClean="0">
              <a:latin typeface="Times New Roman" panose="02020603050405020304" pitchFamily="18" charset="0"/>
              <a:cs typeface="Times New Roman" panose="02020603050405020304" pitchFamily="18" charset="0"/>
            </a:rPr>
            <a:t>2017 году </a:t>
          </a:r>
          <a:r>
            <a:rPr lang="ru-RU" sz="1100" dirty="0">
              <a:latin typeface="Times New Roman" panose="02020603050405020304" pitchFamily="18" charset="0"/>
              <a:cs typeface="Times New Roman" panose="02020603050405020304" pitchFamily="18" charset="0"/>
            </a:rPr>
            <a:t>– </a:t>
          </a:r>
          <a:r>
            <a:rPr lang="ru-RU" sz="1100" dirty="0" smtClean="0">
              <a:latin typeface="Times New Roman" panose="02020603050405020304" pitchFamily="18" charset="0"/>
              <a:cs typeface="Times New Roman" panose="02020603050405020304" pitchFamily="18" charset="0"/>
            </a:rPr>
            <a:t>4 </a:t>
          </a:r>
          <a:r>
            <a:rPr lang="ru-RU" sz="1100" dirty="0">
              <a:latin typeface="Times New Roman" panose="02020603050405020304" pitchFamily="18" charset="0"/>
              <a:cs typeface="Times New Roman" panose="02020603050405020304" pitchFamily="18" charset="0"/>
            </a:rPr>
            <a:t>место)</a:t>
          </a:r>
          <a:endParaRPr lang="ru-RU" sz="1100" dirty="0"/>
        </a:p>
      </dgm:t>
    </dgm:pt>
    <dgm:pt modelId="{6EDF1ACD-63FA-4BE4-81D8-1DEDF7D3B5CE}" type="parTrans" cxnId="{C473A8A2-3360-40FE-B526-5D6889A70077}">
      <dgm:prSet/>
      <dgm:spPr/>
      <dgm:t>
        <a:bodyPr/>
        <a:lstStyle/>
        <a:p>
          <a:endParaRPr lang="ru-RU" sz="3200"/>
        </a:p>
      </dgm:t>
    </dgm:pt>
    <dgm:pt modelId="{FB2F3061-4D4F-4B8E-9574-88A6F18E07DC}" type="sibTrans" cxnId="{C473A8A2-3360-40FE-B526-5D6889A70077}">
      <dgm:prSet/>
      <dgm:spPr/>
      <dgm:t>
        <a:bodyPr/>
        <a:lstStyle/>
        <a:p>
          <a:endParaRPr lang="ru-RU" sz="3200"/>
        </a:p>
      </dgm:t>
    </dgm:pt>
    <dgm:pt modelId="{0FC062E7-591C-43C2-8A20-620736462F65}">
      <dgm:prSet custT="1"/>
      <dgm:spPr>
        <a:ln>
          <a:solidFill>
            <a:schemeClr val="accent1">
              <a:lumMod val="75000"/>
            </a:schemeClr>
          </a:solidFill>
        </a:ln>
      </dgm:spPr>
      <dgm:t>
        <a:bodyPr/>
        <a:lstStyle/>
        <a:p>
          <a:pPr algn="just"/>
          <a:r>
            <a:rPr lang="ru-RU" sz="1100" dirty="0">
              <a:latin typeface="Times New Roman" panose="02020603050405020304" pitchFamily="18" charset="0"/>
              <a:cs typeface="Times New Roman" panose="02020603050405020304" pitchFamily="18" charset="0"/>
            </a:rPr>
            <a:t>составляет доля </a:t>
          </a:r>
          <a:r>
            <a:rPr lang="ru-RU" sz="1100" dirty="0" smtClean="0">
              <a:latin typeface="Times New Roman" panose="02020603050405020304" pitchFamily="18" charset="0"/>
              <a:cs typeface="Times New Roman" panose="02020603050405020304" pitchFamily="18" charset="0"/>
            </a:rPr>
            <a:t>налоговых и неналоговых доходов в объеме бюджета, </a:t>
          </a:r>
          <a:r>
            <a:rPr lang="ru-RU" sz="1100" dirty="0">
              <a:latin typeface="Times New Roman" panose="02020603050405020304" pitchFamily="18" charset="0"/>
              <a:cs typeface="Times New Roman" panose="02020603050405020304" pitchFamily="18" charset="0"/>
            </a:rPr>
            <a:t>по РБ этот показатель составляет 36,6%</a:t>
          </a:r>
        </a:p>
        <a:p>
          <a:pPr algn="l"/>
          <a:r>
            <a:rPr lang="ru-RU" sz="1100" dirty="0">
              <a:latin typeface="Times New Roman" panose="02020603050405020304" pitchFamily="18" charset="0"/>
              <a:cs typeface="Times New Roman" panose="02020603050405020304" pitchFamily="18" charset="0"/>
            </a:rPr>
            <a:t>(в </a:t>
          </a:r>
          <a:r>
            <a:rPr lang="ru-RU" sz="1100" dirty="0" smtClean="0">
              <a:latin typeface="Times New Roman" panose="02020603050405020304" pitchFamily="18" charset="0"/>
              <a:cs typeface="Times New Roman" panose="02020603050405020304" pitchFamily="18" charset="0"/>
            </a:rPr>
            <a:t>2017 году </a:t>
          </a:r>
          <a:r>
            <a:rPr lang="ru-RU" sz="1100" dirty="0">
              <a:latin typeface="Times New Roman" panose="02020603050405020304" pitchFamily="18" charset="0"/>
              <a:cs typeface="Times New Roman" panose="02020603050405020304" pitchFamily="18" charset="0"/>
            </a:rPr>
            <a:t>– 44,1%)</a:t>
          </a:r>
        </a:p>
      </dgm:t>
    </dgm:pt>
    <dgm:pt modelId="{31390681-0C42-4A7A-BB27-C96EBFC3855A}" type="parTrans" cxnId="{FD8DDADD-476E-4354-92DF-0C98CA390C10}">
      <dgm:prSet/>
      <dgm:spPr/>
      <dgm:t>
        <a:bodyPr/>
        <a:lstStyle/>
        <a:p>
          <a:endParaRPr lang="ru-RU" sz="3200"/>
        </a:p>
      </dgm:t>
    </dgm:pt>
    <dgm:pt modelId="{B14FF25A-4257-4802-907F-6F9576D59928}" type="sibTrans" cxnId="{FD8DDADD-476E-4354-92DF-0C98CA390C10}">
      <dgm:prSet/>
      <dgm:spPr/>
      <dgm:t>
        <a:bodyPr/>
        <a:lstStyle/>
        <a:p>
          <a:endParaRPr lang="ru-RU" sz="3200"/>
        </a:p>
      </dgm:t>
    </dgm:pt>
    <dgm:pt modelId="{97A41234-6CEA-44FB-8F02-D5C6451AF0A8}" type="pres">
      <dgm:prSet presAssocID="{30A8138B-D7AD-41F4-BFCB-6EE7A3E7F040}" presName="linear" presStyleCnt="0">
        <dgm:presLayoutVars>
          <dgm:dir/>
          <dgm:resizeHandles val="exact"/>
        </dgm:presLayoutVars>
      </dgm:prSet>
      <dgm:spPr/>
      <dgm:t>
        <a:bodyPr/>
        <a:lstStyle/>
        <a:p>
          <a:endParaRPr lang="ru-RU"/>
        </a:p>
      </dgm:t>
    </dgm:pt>
    <dgm:pt modelId="{7A81322D-7C22-4516-8F85-2107743434EC}" type="pres">
      <dgm:prSet presAssocID="{5E277EAD-E456-4EAA-8406-8AAC33552CAF}" presName="comp" presStyleCnt="0"/>
      <dgm:spPr/>
    </dgm:pt>
    <dgm:pt modelId="{A6D41B17-3C3F-44EF-9B67-712942BBD6C9}" type="pres">
      <dgm:prSet presAssocID="{5E277EAD-E456-4EAA-8406-8AAC33552CAF}" presName="box" presStyleLbl="node1" presStyleIdx="0" presStyleCnt="3" custLinFactNeighborX="-724" custLinFactNeighborY="36"/>
      <dgm:spPr/>
      <dgm:t>
        <a:bodyPr/>
        <a:lstStyle/>
        <a:p>
          <a:endParaRPr lang="ru-RU"/>
        </a:p>
      </dgm:t>
    </dgm:pt>
    <dgm:pt modelId="{3165AD1F-D63F-4877-B8D7-CF4044D6EBD9}" type="pres">
      <dgm:prSet presAssocID="{5E277EAD-E456-4EAA-8406-8AAC33552CAF}" presName="img" presStyleLbl="fgImgPlace1" presStyleIdx="0" presStyleCnt="3"/>
      <dgm:spPr>
        <a:solidFill>
          <a:srgbClr val="FFFF99"/>
        </a:solidFill>
        <a:ln>
          <a:solidFill>
            <a:schemeClr val="accent1">
              <a:lumMod val="75000"/>
            </a:schemeClr>
          </a:solidFill>
        </a:ln>
      </dgm:spPr>
      <dgm:t>
        <a:bodyPr/>
        <a:lstStyle/>
        <a:p>
          <a:endParaRPr lang="ru-RU"/>
        </a:p>
      </dgm:t>
    </dgm:pt>
    <dgm:pt modelId="{59560561-3797-4543-A183-CAE3CA61396E}" type="pres">
      <dgm:prSet presAssocID="{5E277EAD-E456-4EAA-8406-8AAC33552CAF}" presName="text" presStyleLbl="node1" presStyleIdx="0" presStyleCnt="3">
        <dgm:presLayoutVars>
          <dgm:bulletEnabled val="1"/>
        </dgm:presLayoutVars>
      </dgm:prSet>
      <dgm:spPr/>
      <dgm:t>
        <a:bodyPr/>
        <a:lstStyle/>
        <a:p>
          <a:endParaRPr lang="ru-RU"/>
        </a:p>
      </dgm:t>
    </dgm:pt>
    <dgm:pt modelId="{CC6C83B5-100D-4348-9C8F-282F53DA421B}" type="pres">
      <dgm:prSet presAssocID="{AD42C2F2-BB1D-4D52-BB3C-8662D48E55C1}" presName="spacer" presStyleCnt="0"/>
      <dgm:spPr/>
    </dgm:pt>
    <dgm:pt modelId="{63529FCF-A4E2-4081-A6AE-8E103EFA666F}" type="pres">
      <dgm:prSet presAssocID="{1D8689BD-50DD-4599-84EB-EAE7E764067A}" presName="comp" presStyleCnt="0"/>
      <dgm:spPr/>
    </dgm:pt>
    <dgm:pt modelId="{E6CE19EF-A8AA-4FA7-BF6D-34C27158C521}" type="pres">
      <dgm:prSet presAssocID="{1D8689BD-50DD-4599-84EB-EAE7E764067A}" presName="box" presStyleLbl="node1" presStyleIdx="1" presStyleCnt="3"/>
      <dgm:spPr/>
      <dgm:t>
        <a:bodyPr/>
        <a:lstStyle/>
        <a:p>
          <a:endParaRPr lang="ru-RU"/>
        </a:p>
      </dgm:t>
    </dgm:pt>
    <dgm:pt modelId="{050F932B-912B-4EB0-9C9C-15F13AE297C7}" type="pres">
      <dgm:prSet presAssocID="{1D8689BD-50DD-4599-84EB-EAE7E764067A}" presName="img" presStyleLbl="fgImgPlace1" presStyleIdx="1" presStyleCnt="3"/>
      <dgm:spPr>
        <a:solidFill>
          <a:srgbClr val="FFFF99"/>
        </a:solidFill>
        <a:ln>
          <a:solidFill>
            <a:schemeClr val="accent1">
              <a:lumMod val="75000"/>
            </a:schemeClr>
          </a:solidFill>
        </a:ln>
      </dgm:spPr>
      <dgm:t>
        <a:bodyPr/>
        <a:lstStyle/>
        <a:p>
          <a:endParaRPr lang="ru-RU"/>
        </a:p>
      </dgm:t>
    </dgm:pt>
    <dgm:pt modelId="{54314DBE-33D9-4917-A1DA-0778A9234092}" type="pres">
      <dgm:prSet presAssocID="{1D8689BD-50DD-4599-84EB-EAE7E764067A}" presName="text" presStyleLbl="node1" presStyleIdx="1" presStyleCnt="3">
        <dgm:presLayoutVars>
          <dgm:bulletEnabled val="1"/>
        </dgm:presLayoutVars>
      </dgm:prSet>
      <dgm:spPr/>
      <dgm:t>
        <a:bodyPr/>
        <a:lstStyle/>
        <a:p>
          <a:endParaRPr lang="ru-RU"/>
        </a:p>
      </dgm:t>
    </dgm:pt>
    <dgm:pt modelId="{52766D0D-8BA0-4E6D-98C5-77F3C710F04A}" type="pres">
      <dgm:prSet presAssocID="{FB2F3061-4D4F-4B8E-9574-88A6F18E07DC}" presName="spacer" presStyleCnt="0"/>
      <dgm:spPr/>
    </dgm:pt>
    <dgm:pt modelId="{7608D534-0898-4D7D-B3FB-248F56225273}" type="pres">
      <dgm:prSet presAssocID="{0FC062E7-591C-43C2-8A20-620736462F65}" presName="comp" presStyleCnt="0"/>
      <dgm:spPr/>
    </dgm:pt>
    <dgm:pt modelId="{7E3D20D8-CD03-423D-9C7B-954F80ABD991}" type="pres">
      <dgm:prSet presAssocID="{0FC062E7-591C-43C2-8A20-620736462F65}" presName="box" presStyleLbl="node1" presStyleIdx="2" presStyleCnt="3"/>
      <dgm:spPr/>
      <dgm:t>
        <a:bodyPr/>
        <a:lstStyle/>
        <a:p>
          <a:endParaRPr lang="ru-RU"/>
        </a:p>
      </dgm:t>
    </dgm:pt>
    <dgm:pt modelId="{F60B9E1F-4029-4E4C-8C40-DFF815D964BC}" type="pres">
      <dgm:prSet presAssocID="{0FC062E7-591C-43C2-8A20-620736462F65}" presName="img" presStyleLbl="fgImgPlace1" presStyleIdx="2" presStyleCnt="3" custScaleY="125268" custLinFactNeighborX="-2493" custLinFactNeighborY="11809"/>
      <dgm:spPr>
        <a:solidFill>
          <a:srgbClr val="FFFF99"/>
        </a:solidFill>
        <a:ln>
          <a:solidFill>
            <a:schemeClr val="accent1">
              <a:lumMod val="75000"/>
            </a:schemeClr>
          </a:solidFill>
        </a:ln>
      </dgm:spPr>
      <dgm:t>
        <a:bodyPr/>
        <a:lstStyle/>
        <a:p>
          <a:endParaRPr lang="ru-RU"/>
        </a:p>
      </dgm:t>
    </dgm:pt>
    <dgm:pt modelId="{6E480F21-A1F9-41C5-93B7-9B86998726EC}" type="pres">
      <dgm:prSet presAssocID="{0FC062E7-591C-43C2-8A20-620736462F65}" presName="text" presStyleLbl="node1" presStyleIdx="2" presStyleCnt="3">
        <dgm:presLayoutVars>
          <dgm:bulletEnabled val="1"/>
        </dgm:presLayoutVars>
      </dgm:prSet>
      <dgm:spPr/>
      <dgm:t>
        <a:bodyPr/>
        <a:lstStyle/>
        <a:p>
          <a:endParaRPr lang="ru-RU"/>
        </a:p>
      </dgm:t>
    </dgm:pt>
  </dgm:ptLst>
  <dgm:cxnLst>
    <dgm:cxn modelId="{4E830377-04C7-437C-923B-21D3DE528A71}" type="presOf" srcId="{5E277EAD-E456-4EAA-8406-8AAC33552CAF}" destId="{A6D41B17-3C3F-44EF-9B67-712942BBD6C9}" srcOrd="0" destOrd="0" presId="urn:microsoft.com/office/officeart/2005/8/layout/vList4"/>
    <dgm:cxn modelId="{C473A8A2-3360-40FE-B526-5D6889A70077}" srcId="{30A8138B-D7AD-41F4-BFCB-6EE7A3E7F040}" destId="{1D8689BD-50DD-4599-84EB-EAE7E764067A}" srcOrd="1" destOrd="0" parTransId="{6EDF1ACD-63FA-4BE4-81D8-1DEDF7D3B5CE}" sibTransId="{FB2F3061-4D4F-4B8E-9574-88A6F18E07DC}"/>
    <dgm:cxn modelId="{3524F0B1-72C1-4A6D-B1B7-DD5E863817A6}" type="presOf" srcId="{30A8138B-D7AD-41F4-BFCB-6EE7A3E7F040}" destId="{97A41234-6CEA-44FB-8F02-D5C6451AF0A8}" srcOrd="0" destOrd="0" presId="urn:microsoft.com/office/officeart/2005/8/layout/vList4"/>
    <dgm:cxn modelId="{FD8DDADD-476E-4354-92DF-0C98CA390C10}" srcId="{30A8138B-D7AD-41F4-BFCB-6EE7A3E7F040}" destId="{0FC062E7-591C-43C2-8A20-620736462F65}" srcOrd="2" destOrd="0" parTransId="{31390681-0C42-4A7A-BB27-C96EBFC3855A}" sibTransId="{B14FF25A-4257-4802-907F-6F9576D59928}"/>
    <dgm:cxn modelId="{736E4D89-A537-4385-A797-C4023B0E5AEC}" srcId="{30A8138B-D7AD-41F4-BFCB-6EE7A3E7F040}" destId="{5E277EAD-E456-4EAA-8406-8AAC33552CAF}" srcOrd="0" destOrd="0" parTransId="{3D4CE691-4E51-48D9-99D4-4537BF93821A}" sibTransId="{AD42C2F2-BB1D-4D52-BB3C-8662D48E55C1}"/>
    <dgm:cxn modelId="{40B84F12-FABF-49B2-97A9-1D36D713F2F2}" type="presOf" srcId="{0FC062E7-591C-43C2-8A20-620736462F65}" destId="{6E480F21-A1F9-41C5-93B7-9B86998726EC}" srcOrd="1" destOrd="0" presId="urn:microsoft.com/office/officeart/2005/8/layout/vList4"/>
    <dgm:cxn modelId="{C7BA083C-EECB-4030-9AFC-8961C2B488D8}" type="presOf" srcId="{1D8689BD-50DD-4599-84EB-EAE7E764067A}" destId="{54314DBE-33D9-4917-A1DA-0778A9234092}" srcOrd="1" destOrd="0" presId="urn:microsoft.com/office/officeart/2005/8/layout/vList4"/>
    <dgm:cxn modelId="{5F574334-4AF3-452B-9BF7-8938D74F7429}" type="presOf" srcId="{1D8689BD-50DD-4599-84EB-EAE7E764067A}" destId="{E6CE19EF-A8AA-4FA7-BF6D-34C27158C521}" srcOrd="0" destOrd="0" presId="urn:microsoft.com/office/officeart/2005/8/layout/vList4"/>
    <dgm:cxn modelId="{43F2FDF2-F20C-450C-B53F-C61E241A9C3B}" type="presOf" srcId="{0FC062E7-591C-43C2-8A20-620736462F65}" destId="{7E3D20D8-CD03-423D-9C7B-954F80ABD991}" srcOrd="0" destOrd="0" presId="urn:microsoft.com/office/officeart/2005/8/layout/vList4"/>
    <dgm:cxn modelId="{931172E4-C1D5-458B-9E1C-F08FE2C39652}" type="presOf" srcId="{5E277EAD-E456-4EAA-8406-8AAC33552CAF}" destId="{59560561-3797-4543-A183-CAE3CA61396E}" srcOrd="1" destOrd="0" presId="urn:microsoft.com/office/officeart/2005/8/layout/vList4"/>
    <dgm:cxn modelId="{1182FDA3-8F78-4332-835C-C510BFB8E241}" type="presParOf" srcId="{97A41234-6CEA-44FB-8F02-D5C6451AF0A8}" destId="{7A81322D-7C22-4516-8F85-2107743434EC}" srcOrd="0" destOrd="0" presId="urn:microsoft.com/office/officeart/2005/8/layout/vList4"/>
    <dgm:cxn modelId="{563702DF-7274-45D9-8E76-019F561885D5}" type="presParOf" srcId="{7A81322D-7C22-4516-8F85-2107743434EC}" destId="{A6D41B17-3C3F-44EF-9B67-712942BBD6C9}" srcOrd="0" destOrd="0" presId="urn:microsoft.com/office/officeart/2005/8/layout/vList4"/>
    <dgm:cxn modelId="{AD8B2CF8-F3B0-4DE1-B7BC-45F4058CF55E}" type="presParOf" srcId="{7A81322D-7C22-4516-8F85-2107743434EC}" destId="{3165AD1F-D63F-4877-B8D7-CF4044D6EBD9}" srcOrd="1" destOrd="0" presId="urn:microsoft.com/office/officeart/2005/8/layout/vList4"/>
    <dgm:cxn modelId="{9873042F-5AF0-4FA1-B5B9-5A5C37E128C6}" type="presParOf" srcId="{7A81322D-7C22-4516-8F85-2107743434EC}" destId="{59560561-3797-4543-A183-CAE3CA61396E}" srcOrd="2" destOrd="0" presId="urn:microsoft.com/office/officeart/2005/8/layout/vList4"/>
    <dgm:cxn modelId="{B89316D1-1412-4909-A594-A4EDF1B738FE}" type="presParOf" srcId="{97A41234-6CEA-44FB-8F02-D5C6451AF0A8}" destId="{CC6C83B5-100D-4348-9C8F-282F53DA421B}" srcOrd="1" destOrd="0" presId="urn:microsoft.com/office/officeart/2005/8/layout/vList4"/>
    <dgm:cxn modelId="{ADC078DF-946D-44D0-92C9-2216F358D7AC}" type="presParOf" srcId="{97A41234-6CEA-44FB-8F02-D5C6451AF0A8}" destId="{63529FCF-A4E2-4081-A6AE-8E103EFA666F}" srcOrd="2" destOrd="0" presId="urn:microsoft.com/office/officeart/2005/8/layout/vList4"/>
    <dgm:cxn modelId="{EAA7376D-B0A7-45F4-B53A-FCA0383C792C}" type="presParOf" srcId="{63529FCF-A4E2-4081-A6AE-8E103EFA666F}" destId="{E6CE19EF-A8AA-4FA7-BF6D-34C27158C521}" srcOrd="0" destOrd="0" presId="urn:microsoft.com/office/officeart/2005/8/layout/vList4"/>
    <dgm:cxn modelId="{A75DD617-A49B-450B-AC7B-456088220AE0}" type="presParOf" srcId="{63529FCF-A4E2-4081-A6AE-8E103EFA666F}" destId="{050F932B-912B-4EB0-9C9C-15F13AE297C7}" srcOrd="1" destOrd="0" presId="urn:microsoft.com/office/officeart/2005/8/layout/vList4"/>
    <dgm:cxn modelId="{6CB9FCDB-CAB5-4B4F-9879-85EB31B48EE5}" type="presParOf" srcId="{63529FCF-A4E2-4081-A6AE-8E103EFA666F}" destId="{54314DBE-33D9-4917-A1DA-0778A9234092}" srcOrd="2" destOrd="0" presId="urn:microsoft.com/office/officeart/2005/8/layout/vList4"/>
    <dgm:cxn modelId="{4B3409CC-B819-4746-A715-6D50D0831566}" type="presParOf" srcId="{97A41234-6CEA-44FB-8F02-D5C6451AF0A8}" destId="{52766D0D-8BA0-4E6D-98C5-77F3C710F04A}" srcOrd="3" destOrd="0" presId="urn:microsoft.com/office/officeart/2005/8/layout/vList4"/>
    <dgm:cxn modelId="{53AB06DF-C834-437B-813C-59F1AF8C8E37}" type="presParOf" srcId="{97A41234-6CEA-44FB-8F02-D5C6451AF0A8}" destId="{7608D534-0898-4D7D-B3FB-248F56225273}" srcOrd="4" destOrd="0" presId="urn:microsoft.com/office/officeart/2005/8/layout/vList4"/>
    <dgm:cxn modelId="{0F9D6954-C9D9-4BDB-B76F-5FD908275E6A}" type="presParOf" srcId="{7608D534-0898-4D7D-B3FB-248F56225273}" destId="{7E3D20D8-CD03-423D-9C7B-954F80ABD991}" srcOrd="0" destOrd="0" presId="urn:microsoft.com/office/officeart/2005/8/layout/vList4"/>
    <dgm:cxn modelId="{397A4634-2AB6-411F-9B80-EA0A49BBEAEA}" type="presParOf" srcId="{7608D534-0898-4D7D-B3FB-248F56225273}" destId="{F60B9E1F-4029-4E4C-8C40-DFF815D964BC}" srcOrd="1" destOrd="0" presId="urn:microsoft.com/office/officeart/2005/8/layout/vList4"/>
    <dgm:cxn modelId="{51490D8A-FD52-4C21-AC36-A2DF0266F113}" type="presParOf" srcId="{7608D534-0898-4D7D-B3FB-248F56225273}" destId="{6E480F21-A1F9-41C5-93B7-9B86998726EC}" srcOrd="2" destOrd="0" presId="urn:microsoft.com/office/officeart/2005/8/layout/vList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46865F3-C122-44A5-9ED3-7F2A98257BFB}" type="doc">
      <dgm:prSet loTypeId="urn:microsoft.com/office/officeart/2005/8/layout/gear1" loCatId="relationship" qsTypeId="urn:microsoft.com/office/officeart/2005/8/quickstyle/simple1" qsCatId="simple" csTypeId="urn:microsoft.com/office/officeart/2005/8/colors/accent1_2" csCatId="accent1" phldr="1"/>
      <dgm:spPr/>
    </dgm:pt>
    <dgm:pt modelId="{17A7649E-1794-48E3-B294-3A90987F911B}">
      <dgm:prSet phldrT="[Текст]" custT="1"/>
      <dgm:spPr>
        <a:solidFill>
          <a:schemeClr val="accent6">
            <a:lumMod val="40000"/>
            <a:lumOff val="60000"/>
          </a:schemeClr>
        </a:solidFill>
        <a:ln>
          <a:solidFill>
            <a:schemeClr val="accent3">
              <a:lumMod val="75000"/>
            </a:schemeClr>
          </a:solidFill>
        </a:ln>
      </dgm:spPr>
      <dgm:t>
        <a:bodyPr/>
        <a:lstStyle/>
        <a:p>
          <a:r>
            <a:rPr lang="ru-RU" sz="1100" b="1" dirty="0">
              <a:solidFill>
                <a:schemeClr val="tx2">
                  <a:lumMod val="75000"/>
                </a:schemeClr>
              </a:solidFill>
              <a:latin typeface="Times New Roman" panose="02020603050405020304" pitchFamily="18" charset="0"/>
              <a:cs typeface="Times New Roman" panose="02020603050405020304" pitchFamily="18" charset="0"/>
            </a:rPr>
            <a:t>Бюджет муниципального района –  </a:t>
          </a:r>
          <a:r>
            <a:rPr lang="ru-RU" sz="1100" b="1" dirty="0" smtClean="0">
              <a:solidFill>
                <a:schemeClr val="tx2">
                  <a:lumMod val="75000"/>
                </a:schemeClr>
              </a:solidFill>
              <a:latin typeface="Times New Roman" panose="02020603050405020304" pitchFamily="18" charset="0"/>
              <a:cs typeface="Times New Roman" panose="02020603050405020304" pitchFamily="18" charset="0"/>
            </a:rPr>
            <a:t>1 571,3 </a:t>
          </a:r>
          <a:r>
            <a:rPr lang="ru-RU" sz="1100" b="1" dirty="0">
              <a:solidFill>
                <a:schemeClr val="tx2">
                  <a:lumMod val="75000"/>
                </a:schemeClr>
              </a:solidFill>
              <a:latin typeface="Times New Roman" panose="02020603050405020304" pitchFamily="18" charset="0"/>
              <a:cs typeface="Times New Roman" panose="02020603050405020304" pitchFamily="18" charset="0"/>
            </a:rPr>
            <a:t>млн. руб.</a:t>
          </a:r>
        </a:p>
      </dgm:t>
    </dgm:pt>
    <dgm:pt modelId="{D6E9EAA7-88EC-4130-9E3C-6C111685486B}" type="parTrans" cxnId="{30E219FF-6F46-4CFE-8A55-C93F70EEB9F2}">
      <dgm:prSet/>
      <dgm:spPr/>
      <dgm:t>
        <a:bodyPr/>
        <a:lstStyle/>
        <a:p>
          <a:endParaRPr lang="ru-RU"/>
        </a:p>
      </dgm:t>
    </dgm:pt>
    <dgm:pt modelId="{AED270F7-1CC5-46C9-A13A-135641E10CAB}" type="sibTrans" cxnId="{30E219FF-6F46-4CFE-8A55-C93F70EEB9F2}">
      <dgm:prSet/>
      <dgm:spPr/>
      <dgm:t>
        <a:bodyPr/>
        <a:lstStyle/>
        <a:p>
          <a:endParaRPr lang="ru-RU" baseline="0">
            <a:solidFill>
              <a:schemeClr val="bg1"/>
            </a:solidFill>
          </a:endParaRPr>
        </a:p>
      </dgm:t>
    </dgm:pt>
    <dgm:pt modelId="{84A0F5DD-2554-43B5-BE37-2E8CD87BF379}">
      <dgm:prSet phldrT="[Текст]"/>
      <dgm:spPr>
        <a:solidFill>
          <a:schemeClr val="tx2">
            <a:lumMod val="20000"/>
            <a:lumOff val="80000"/>
          </a:schemeClr>
        </a:solidFill>
        <a:ln>
          <a:solidFill>
            <a:schemeClr val="accent3">
              <a:lumMod val="75000"/>
            </a:schemeClr>
          </a:solidFill>
        </a:ln>
      </dgm:spPr>
      <dgm:t>
        <a:bodyPr/>
        <a:lstStyle/>
        <a:p>
          <a:r>
            <a:rPr lang="ru-RU" b="1" dirty="0">
              <a:solidFill>
                <a:schemeClr val="tx2">
                  <a:lumMod val="75000"/>
                </a:schemeClr>
              </a:solidFill>
              <a:latin typeface="Times New Roman" panose="02020603050405020304" pitchFamily="18" charset="0"/>
              <a:cs typeface="Times New Roman" panose="02020603050405020304" pitchFamily="18" charset="0"/>
            </a:rPr>
            <a:t>Бюджет городского поселения – </a:t>
          </a:r>
          <a:r>
            <a:rPr lang="ru-RU" b="1" dirty="0" smtClean="0">
              <a:solidFill>
                <a:schemeClr val="tx2">
                  <a:lumMod val="75000"/>
                </a:schemeClr>
              </a:solidFill>
              <a:latin typeface="Times New Roman" panose="02020603050405020304" pitchFamily="18" charset="0"/>
              <a:cs typeface="Times New Roman" panose="02020603050405020304" pitchFamily="18" charset="0"/>
            </a:rPr>
            <a:t>219,8 </a:t>
          </a:r>
          <a:r>
            <a:rPr lang="ru-RU" b="1" dirty="0">
              <a:solidFill>
                <a:schemeClr val="tx2">
                  <a:lumMod val="75000"/>
                </a:schemeClr>
              </a:solidFill>
              <a:latin typeface="Times New Roman" panose="02020603050405020304" pitchFamily="18" charset="0"/>
              <a:cs typeface="Times New Roman" panose="02020603050405020304" pitchFamily="18" charset="0"/>
            </a:rPr>
            <a:t>млн. руб</a:t>
          </a:r>
          <a:r>
            <a:rPr lang="ru-RU" b="1" dirty="0">
              <a:solidFill>
                <a:schemeClr val="bg1"/>
              </a:solidFill>
              <a:latin typeface="Times New Roman" panose="02020603050405020304" pitchFamily="18" charset="0"/>
              <a:cs typeface="Times New Roman" panose="02020603050405020304" pitchFamily="18" charset="0"/>
            </a:rPr>
            <a:t>.</a:t>
          </a:r>
        </a:p>
      </dgm:t>
    </dgm:pt>
    <dgm:pt modelId="{79AF0241-D3B6-446B-92F1-AECB44CB0B6B}" type="parTrans" cxnId="{23EAA636-FB4F-4146-AE21-E23917AA1AE7}">
      <dgm:prSet/>
      <dgm:spPr/>
      <dgm:t>
        <a:bodyPr/>
        <a:lstStyle/>
        <a:p>
          <a:endParaRPr lang="ru-RU"/>
        </a:p>
      </dgm:t>
    </dgm:pt>
    <dgm:pt modelId="{F803A08B-FF85-4CC1-A54E-559D381AD78E}" type="sibTrans" cxnId="{23EAA636-FB4F-4146-AE21-E23917AA1AE7}">
      <dgm:prSet/>
      <dgm:spPr/>
      <dgm:t>
        <a:bodyPr/>
        <a:lstStyle/>
        <a:p>
          <a:endParaRPr lang="ru-RU"/>
        </a:p>
      </dgm:t>
    </dgm:pt>
    <dgm:pt modelId="{27EAC371-E3E6-421B-88B4-C1687F985A49}">
      <dgm:prSet phldrT="[Текст]"/>
      <dgm:spPr>
        <a:solidFill>
          <a:schemeClr val="accent4">
            <a:lumMod val="60000"/>
            <a:lumOff val="40000"/>
          </a:schemeClr>
        </a:solidFill>
        <a:ln>
          <a:solidFill>
            <a:schemeClr val="accent3">
              <a:lumMod val="75000"/>
            </a:schemeClr>
          </a:solidFill>
        </a:ln>
      </dgm:spPr>
      <dgm:t>
        <a:bodyPr/>
        <a:lstStyle/>
        <a:p>
          <a:r>
            <a:rPr lang="ru-RU" b="1" dirty="0">
              <a:solidFill>
                <a:schemeClr val="tx2">
                  <a:lumMod val="75000"/>
                </a:schemeClr>
              </a:solidFill>
              <a:latin typeface="Times New Roman" panose="02020603050405020304" pitchFamily="18" charset="0"/>
              <a:cs typeface="Times New Roman" panose="02020603050405020304" pitchFamily="18" charset="0"/>
            </a:rPr>
            <a:t>Бюджеты сельских поселений – </a:t>
          </a:r>
          <a:r>
            <a:rPr lang="ru-RU" b="1" dirty="0" smtClean="0">
              <a:solidFill>
                <a:schemeClr val="tx2">
                  <a:lumMod val="75000"/>
                </a:schemeClr>
              </a:solidFill>
              <a:latin typeface="Times New Roman" panose="02020603050405020304" pitchFamily="18" charset="0"/>
              <a:cs typeface="Times New Roman" panose="02020603050405020304" pitchFamily="18" charset="0"/>
            </a:rPr>
            <a:t>105,4 </a:t>
          </a:r>
          <a:r>
            <a:rPr lang="ru-RU" b="1" dirty="0">
              <a:solidFill>
                <a:schemeClr val="tx2">
                  <a:lumMod val="75000"/>
                </a:schemeClr>
              </a:solidFill>
              <a:latin typeface="Times New Roman" panose="02020603050405020304" pitchFamily="18" charset="0"/>
              <a:cs typeface="Times New Roman" panose="02020603050405020304" pitchFamily="18" charset="0"/>
            </a:rPr>
            <a:t>млн. руб.</a:t>
          </a:r>
        </a:p>
      </dgm:t>
    </dgm:pt>
    <dgm:pt modelId="{7F9605B4-8200-4477-8696-227BE7F64886}" type="parTrans" cxnId="{DB9164C9-BAD6-4069-BC5C-893DF94CACA0}">
      <dgm:prSet/>
      <dgm:spPr/>
      <dgm:t>
        <a:bodyPr/>
        <a:lstStyle/>
        <a:p>
          <a:endParaRPr lang="ru-RU"/>
        </a:p>
      </dgm:t>
    </dgm:pt>
    <dgm:pt modelId="{029CC9AE-987C-43EC-BC3E-28E45F3484D7}" type="sibTrans" cxnId="{DB9164C9-BAD6-4069-BC5C-893DF94CACA0}">
      <dgm:prSet/>
      <dgm:spPr/>
      <dgm:t>
        <a:bodyPr/>
        <a:lstStyle/>
        <a:p>
          <a:endParaRPr lang="ru-RU"/>
        </a:p>
      </dgm:t>
    </dgm:pt>
    <dgm:pt modelId="{4CD2A1DF-9CDF-40DC-9DA8-6225A6F4F90B}" type="pres">
      <dgm:prSet presAssocID="{946865F3-C122-44A5-9ED3-7F2A98257BFB}" presName="composite" presStyleCnt="0">
        <dgm:presLayoutVars>
          <dgm:chMax val="3"/>
          <dgm:animLvl val="lvl"/>
          <dgm:resizeHandles val="exact"/>
        </dgm:presLayoutVars>
      </dgm:prSet>
      <dgm:spPr/>
    </dgm:pt>
    <dgm:pt modelId="{E0107120-9CBE-4C67-9522-8CFB137C0B32}" type="pres">
      <dgm:prSet presAssocID="{17A7649E-1794-48E3-B294-3A90987F911B}" presName="gear1" presStyleLbl="node1" presStyleIdx="0" presStyleCnt="3" custAng="20105729" custScaleX="58848" custScaleY="39718" custLinFactY="-8754" custLinFactNeighborX="-43097" custLinFactNeighborY="-100000">
        <dgm:presLayoutVars>
          <dgm:chMax val="1"/>
          <dgm:bulletEnabled val="1"/>
        </dgm:presLayoutVars>
      </dgm:prSet>
      <dgm:spPr/>
      <dgm:t>
        <a:bodyPr/>
        <a:lstStyle/>
        <a:p>
          <a:endParaRPr lang="ru-RU"/>
        </a:p>
      </dgm:t>
    </dgm:pt>
    <dgm:pt modelId="{4734E000-8232-4A19-AFD6-1F35809E4EED}" type="pres">
      <dgm:prSet presAssocID="{17A7649E-1794-48E3-B294-3A90987F911B}" presName="gear1srcNode" presStyleLbl="node1" presStyleIdx="0" presStyleCnt="3"/>
      <dgm:spPr/>
      <dgm:t>
        <a:bodyPr/>
        <a:lstStyle/>
        <a:p>
          <a:endParaRPr lang="ru-RU"/>
        </a:p>
      </dgm:t>
    </dgm:pt>
    <dgm:pt modelId="{196B616B-96BD-4BB3-9DEE-66E4D2BB7BF3}" type="pres">
      <dgm:prSet presAssocID="{17A7649E-1794-48E3-B294-3A90987F911B}" presName="gear1dstNode" presStyleLbl="node1" presStyleIdx="0" presStyleCnt="3"/>
      <dgm:spPr/>
      <dgm:t>
        <a:bodyPr/>
        <a:lstStyle/>
        <a:p>
          <a:endParaRPr lang="ru-RU"/>
        </a:p>
      </dgm:t>
    </dgm:pt>
    <dgm:pt modelId="{65D2E222-A09C-44C4-8BE7-1652DA6CE78A}" type="pres">
      <dgm:prSet presAssocID="{84A0F5DD-2554-43B5-BE37-2E8CD87BF379}" presName="gear2" presStyleLbl="node1" presStyleIdx="1" presStyleCnt="3" custScaleX="73963" custScaleY="67140" custLinFactX="65309" custLinFactNeighborX="100000" custLinFactNeighborY="-78531">
        <dgm:presLayoutVars>
          <dgm:chMax val="1"/>
          <dgm:bulletEnabled val="1"/>
        </dgm:presLayoutVars>
      </dgm:prSet>
      <dgm:spPr/>
      <dgm:t>
        <a:bodyPr/>
        <a:lstStyle/>
        <a:p>
          <a:endParaRPr lang="ru-RU"/>
        </a:p>
      </dgm:t>
    </dgm:pt>
    <dgm:pt modelId="{C64ABE43-A569-410C-BCC7-431B83B36000}" type="pres">
      <dgm:prSet presAssocID="{84A0F5DD-2554-43B5-BE37-2E8CD87BF379}" presName="gear2srcNode" presStyleLbl="node1" presStyleIdx="1" presStyleCnt="3"/>
      <dgm:spPr/>
      <dgm:t>
        <a:bodyPr/>
        <a:lstStyle/>
        <a:p>
          <a:endParaRPr lang="ru-RU"/>
        </a:p>
      </dgm:t>
    </dgm:pt>
    <dgm:pt modelId="{8E3E2ACD-E4AB-4C5B-891E-6B3C876FEE39}" type="pres">
      <dgm:prSet presAssocID="{84A0F5DD-2554-43B5-BE37-2E8CD87BF379}" presName="gear2dstNode" presStyleLbl="node1" presStyleIdx="1" presStyleCnt="3"/>
      <dgm:spPr/>
      <dgm:t>
        <a:bodyPr/>
        <a:lstStyle/>
        <a:p>
          <a:endParaRPr lang="ru-RU"/>
        </a:p>
      </dgm:t>
    </dgm:pt>
    <dgm:pt modelId="{EEC967AA-883C-43A2-81EB-CD8B5A0A429A}" type="pres">
      <dgm:prSet presAssocID="{27EAC371-E3E6-421B-88B4-C1687F985A49}" presName="gear3" presStyleLbl="node1" presStyleIdx="2" presStyleCnt="3" custScaleX="68750" custScaleY="64535" custLinFactNeighborX="40677" custLinFactNeighborY="-12184"/>
      <dgm:spPr/>
      <dgm:t>
        <a:bodyPr/>
        <a:lstStyle/>
        <a:p>
          <a:endParaRPr lang="ru-RU"/>
        </a:p>
      </dgm:t>
    </dgm:pt>
    <dgm:pt modelId="{10616DDE-A925-42F3-9BC5-2CBA5205A83D}" type="pres">
      <dgm:prSet presAssocID="{27EAC371-E3E6-421B-88B4-C1687F985A49}" presName="gear3tx" presStyleLbl="node1" presStyleIdx="2" presStyleCnt="3">
        <dgm:presLayoutVars>
          <dgm:chMax val="1"/>
          <dgm:bulletEnabled val="1"/>
        </dgm:presLayoutVars>
      </dgm:prSet>
      <dgm:spPr/>
      <dgm:t>
        <a:bodyPr/>
        <a:lstStyle/>
        <a:p>
          <a:endParaRPr lang="ru-RU"/>
        </a:p>
      </dgm:t>
    </dgm:pt>
    <dgm:pt modelId="{B43372CB-4CA0-4049-B000-2BA8A672A4D5}" type="pres">
      <dgm:prSet presAssocID="{27EAC371-E3E6-421B-88B4-C1687F985A49}" presName="gear3srcNode" presStyleLbl="node1" presStyleIdx="2" presStyleCnt="3"/>
      <dgm:spPr/>
      <dgm:t>
        <a:bodyPr/>
        <a:lstStyle/>
        <a:p>
          <a:endParaRPr lang="ru-RU"/>
        </a:p>
      </dgm:t>
    </dgm:pt>
    <dgm:pt modelId="{809A353A-FD85-4578-BC48-A2014B3DE562}" type="pres">
      <dgm:prSet presAssocID="{27EAC371-E3E6-421B-88B4-C1687F985A49}" presName="gear3dstNode" presStyleLbl="node1" presStyleIdx="2" presStyleCnt="3"/>
      <dgm:spPr/>
      <dgm:t>
        <a:bodyPr/>
        <a:lstStyle/>
        <a:p>
          <a:endParaRPr lang="ru-RU"/>
        </a:p>
      </dgm:t>
    </dgm:pt>
    <dgm:pt modelId="{1D1E5743-0150-4779-8D6D-A2A809632CBD}" type="pres">
      <dgm:prSet presAssocID="{AED270F7-1CC5-46C9-A13A-135641E10CAB}" presName="connector1" presStyleLbl="sibTrans2D1" presStyleIdx="0" presStyleCnt="3" custFlipVert="1" custFlipHor="1" custScaleX="1099" custScaleY="3286" custLinFactNeighborX="3701"/>
      <dgm:spPr/>
      <dgm:t>
        <a:bodyPr/>
        <a:lstStyle/>
        <a:p>
          <a:endParaRPr lang="ru-RU"/>
        </a:p>
      </dgm:t>
    </dgm:pt>
    <dgm:pt modelId="{18323181-3E51-4590-9D13-3867250A5528}" type="pres">
      <dgm:prSet presAssocID="{F803A08B-FF85-4CC1-A54E-559D381AD78E}" presName="connector2" presStyleLbl="sibTrans2D1" presStyleIdx="1" presStyleCnt="3" custFlipHor="1" custScaleX="23223" custScaleY="1512"/>
      <dgm:spPr/>
      <dgm:t>
        <a:bodyPr/>
        <a:lstStyle/>
        <a:p>
          <a:endParaRPr lang="ru-RU"/>
        </a:p>
      </dgm:t>
    </dgm:pt>
    <dgm:pt modelId="{5F699156-85A8-4D23-97F4-CDE1475ED57B}" type="pres">
      <dgm:prSet presAssocID="{029CC9AE-987C-43EC-BC3E-28E45F3484D7}" presName="connector3" presStyleLbl="sibTrans2D1" presStyleIdx="2" presStyleCnt="3" custFlipHor="1" custScaleX="2065" custScaleY="38969"/>
      <dgm:spPr/>
      <dgm:t>
        <a:bodyPr/>
        <a:lstStyle/>
        <a:p>
          <a:endParaRPr lang="ru-RU"/>
        </a:p>
      </dgm:t>
    </dgm:pt>
  </dgm:ptLst>
  <dgm:cxnLst>
    <dgm:cxn modelId="{7163328A-97BC-4E3E-A019-4F9409B0340E}" type="presOf" srcId="{84A0F5DD-2554-43B5-BE37-2E8CD87BF379}" destId="{8E3E2ACD-E4AB-4C5B-891E-6B3C876FEE39}" srcOrd="2" destOrd="0" presId="urn:microsoft.com/office/officeart/2005/8/layout/gear1"/>
    <dgm:cxn modelId="{6FB353AB-84B5-4973-BA23-F05BE46C0FB3}" type="presOf" srcId="{27EAC371-E3E6-421B-88B4-C1687F985A49}" destId="{EEC967AA-883C-43A2-81EB-CD8B5A0A429A}" srcOrd="0" destOrd="0" presId="urn:microsoft.com/office/officeart/2005/8/layout/gear1"/>
    <dgm:cxn modelId="{4B580A91-0094-4603-9397-D1B71C1FD821}" type="presOf" srcId="{AED270F7-1CC5-46C9-A13A-135641E10CAB}" destId="{1D1E5743-0150-4779-8D6D-A2A809632CBD}" srcOrd="0" destOrd="0" presId="urn:microsoft.com/office/officeart/2005/8/layout/gear1"/>
    <dgm:cxn modelId="{F62FB987-B19E-43CB-A52E-DDA55CCB56BA}" type="presOf" srcId="{F803A08B-FF85-4CC1-A54E-559D381AD78E}" destId="{18323181-3E51-4590-9D13-3867250A5528}" srcOrd="0" destOrd="0" presId="urn:microsoft.com/office/officeart/2005/8/layout/gear1"/>
    <dgm:cxn modelId="{69096BCF-7B8E-4201-B3B6-EF4A41E6AC51}" type="presOf" srcId="{27EAC371-E3E6-421B-88B4-C1687F985A49}" destId="{B43372CB-4CA0-4049-B000-2BA8A672A4D5}" srcOrd="2" destOrd="0" presId="urn:microsoft.com/office/officeart/2005/8/layout/gear1"/>
    <dgm:cxn modelId="{02D82B3E-ADB4-4877-8BAC-D606FE151120}" type="presOf" srcId="{84A0F5DD-2554-43B5-BE37-2E8CD87BF379}" destId="{65D2E222-A09C-44C4-8BE7-1652DA6CE78A}" srcOrd="0" destOrd="0" presId="urn:microsoft.com/office/officeart/2005/8/layout/gear1"/>
    <dgm:cxn modelId="{2D2C2D6F-4A89-4BD1-BA56-3E61BDF4B464}" type="presOf" srcId="{27EAC371-E3E6-421B-88B4-C1687F985A49}" destId="{10616DDE-A925-42F3-9BC5-2CBA5205A83D}" srcOrd="1" destOrd="0" presId="urn:microsoft.com/office/officeart/2005/8/layout/gear1"/>
    <dgm:cxn modelId="{FACA6B2E-6CBE-42E0-B183-619DB662F3B5}" type="presOf" srcId="{17A7649E-1794-48E3-B294-3A90987F911B}" destId="{E0107120-9CBE-4C67-9522-8CFB137C0B32}" srcOrd="0" destOrd="0" presId="urn:microsoft.com/office/officeart/2005/8/layout/gear1"/>
    <dgm:cxn modelId="{3F54B87C-D76A-42E9-B7C8-A6087489567B}" type="presOf" srcId="{029CC9AE-987C-43EC-BC3E-28E45F3484D7}" destId="{5F699156-85A8-4D23-97F4-CDE1475ED57B}" srcOrd="0" destOrd="0" presId="urn:microsoft.com/office/officeart/2005/8/layout/gear1"/>
    <dgm:cxn modelId="{4B2F3D25-2189-4962-8144-25F478FDEA0B}" type="presOf" srcId="{946865F3-C122-44A5-9ED3-7F2A98257BFB}" destId="{4CD2A1DF-9CDF-40DC-9DA8-6225A6F4F90B}" srcOrd="0" destOrd="0" presId="urn:microsoft.com/office/officeart/2005/8/layout/gear1"/>
    <dgm:cxn modelId="{FC3BA441-FBBC-4744-B67B-8FF52140502B}" type="presOf" srcId="{27EAC371-E3E6-421B-88B4-C1687F985A49}" destId="{809A353A-FD85-4578-BC48-A2014B3DE562}" srcOrd="3" destOrd="0" presId="urn:microsoft.com/office/officeart/2005/8/layout/gear1"/>
    <dgm:cxn modelId="{09B80CF5-C322-4914-B4EC-A98AC48DB2E0}" type="presOf" srcId="{84A0F5DD-2554-43B5-BE37-2E8CD87BF379}" destId="{C64ABE43-A569-410C-BCC7-431B83B36000}" srcOrd="1" destOrd="0" presId="urn:microsoft.com/office/officeart/2005/8/layout/gear1"/>
    <dgm:cxn modelId="{48E2F20C-639B-4461-A317-F01B0AA3CB1F}" type="presOf" srcId="{17A7649E-1794-48E3-B294-3A90987F911B}" destId="{4734E000-8232-4A19-AFD6-1F35809E4EED}" srcOrd="1" destOrd="0" presId="urn:microsoft.com/office/officeart/2005/8/layout/gear1"/>
    <dgm:cxn modelId="{DB9164C9-BAD6-4069-BC5C-893DF94CACA0}" srcId="{946865F3-C122-44A5-9ED3-7F2A98257BFB}" destId="{27EAC371-E3E6-421B-88B4-C1687F985A49}" srcOrd="2" destOrd="0" parTransId="{7F9605B4-8200-4477-8696-227BE7F64886}" sibTransId="{029CC9AE-987C-43EC-BC3E-28E45F3484D7}"/>
    <dgm:cxn modelId="{23EAA636-FB4F-4146-AE21-E23917AA1AE7}" srcId="{946865F3-C122-44A5-9ED3-7F2A98257BFB}" destId="{84A0F5DD-2554-43B5-BE37-2E8CD87BF379}" srcOrd="1" destOrd="0" parTransId="{79AF0241-D3B6-446B-92F1-AECB44CB0B6B}" sibTransId="{F803A08B-FF85-4CC1-A54E-559D381AD78E}"/>
    <dgm:cxn modelId="{5E1384C9-AC7B-433E-A034-9AAC6475CB0B}" type="presOf" srcId="{17A7649E-1794-48E3-B294-3A90987F911B}" destId="{196B616B-96BD-4BB3-9DEE-66E4D2BB7BF3}" srcOrd="2" destOrd="0" presId="urn:microsoft.com/office/officeart/2005/8/layout/gear1"/>
    <dgm:cxn modelId="{30E219FF-6F46-4CFE-8A55-C93F70EEB9F2}" srcId="{946865F3-C122-44A5-9ED3-7F2A98257BFB}" destId="{17A7649E-1794-48E3-B294-3A90987F911B}" srcOrd="0" destOrd="0" parTransId="{D6E9EAA7-88EC-4130-9E3C-6C111685486B}" sibTransId="{AED270F7-1CC5-46C9-A13A-135641E10CAB}"/>
    <dgm:cxn modelId="{FC2036BC-D22B-4DB0-982B-8A14316D3151}" type="presParOf" srcId="{4CD2A1DF-9CDF-40DC-9DA8-6225A6F4F90B}" destId="{E0107120-9CBE-4C67-9522-8CFB137C0B32}" srcOrd="0" destOrd="0" presId="urn:microsoft.com/office/officeart/2005/8/layout/gear1"/>
    <dgm:cxn modelId="{8A051651-9DD7-4CE3-95B0-40581D59EDAC}" type="presParOf" srcId="{4CD2A1DF-9CDF-40DC-9DA8-6225A6F4F90B}" destId="{4734E000-8232-4A19-AFD6-1F35809E4EED}" srcOrd="1" destOrd="0" presId="urn:microsoft.com/office/officeart/2005/8/layout/gear1"/>
    <dgm:cxn modelId="{38FDF462-4898-41E0-B81F-3A45D84FF206}" type="presParOf" srcId="{4CD2A1DF-9CDF-40DC-9DA8-6225A6F4F90B}" destId="{196B616B-96BD-4BB3-9DEE-66E4D2BB7BF3}" srcOrd="2" destOrd="0" presId="urn:microsoft.com/office/officeart/2005/8/layout/gear1"/>
    <dgm:cxn modelId="{D4B9086E-48AC-4DC2-990E-E3717E4052D7}" type="presParOf" srcId="{4CD2A1DF-9CDF-40DC-9DA8-6225A6F4F90B}" destId="{65D2E222-A09C-44C4-8BE7-1652DA6CE78A}" srcOrd="3" destOrd="0" presId="urn:microsoft.com/office/officeart/2005/8/layout/gear1"/>
    <dgm:cxn modelId="{B614ABE8-DED6-4B77-9C0E-D9A42AEB6C10}" type="presParOf" srcId="{4CD2A1DF-9CDF-40DC-9DA8-6225A6F4F90B}" destId="{C64ABE43-A569-410C-BCC7-431B83B36000}" srcOrd="4" destOrd="0" presId="urn:microsoft.com/office/officeart/2005/8/layout/gear1"/>
    <dgm:cxn modelId="{07FD5D7A-C976-4A64-8FF3-E37A371CD77E}" type="presParOf" srcId="{4CD2A1DF-9CDF-40DC-9DA8-6225A6F4F90B}" destId="{8E3E2ACD-E4AB-4C5B-891E-6B3C876FEE39}" srcOrd="5" destOrd="0" presId="urn:microsoft.com/office/officeart/2005/8/layout/gear1"/>
    <dgm:cxn modelId="{36A71AC7-07EA-4445-910E-FBF58478D3E3}" type="presParOf" srcId="{4CD2A1DF-9CDF-40DC-9DA8-6225A6F4F90B}" destId="{EEC967AA-883C-43A2-81EB-CD8B5A0A429A}" srcOrd="6" destOrd="0" presId="urn:microsoft.com/office/officeart/2005/8/layout/gear1"/>
    <dgm:cxn modelId="{99C1DBFE-62DF-412D-BD1A-1D6192D63ED6}" type="presParOf" srcId="{4CD2A1DF-9CDF-40DC-9DA8-6225A6F4F90B}" destId="{10616DDE-A925-42F3-9BC5-2CBA5205A83D}" srcOrd="7" destOrd="0" presId="urn:microsoft.com/office/officeart/2005/8/layout/gear1"/>
    <dgm:cxn modelId="{A00A4AC5-2FEA-416A-8851-E27F81909704}" type="presParOf" srcId="{4CD2A1DF-9CDF-40DC-9DA8-6225A6F4F90B}" destId="{B43372CB-4CA0-4049-B000-2BA8A672A4D5}" srcOrd="8" destOrd="0" presId="urn:microsoft.com/office/officeart/2005/8/layout/gear1"/>
    <dgm:cxn modelId="{97AFB0AD-7024-4123-83A1-59DA43DC9DDE}" type="presParOf" srcId="{4CD2A1DF-9CDF-40DC-9DA8-6225A6F4F90B}" destId="{809A353A-FD85-4578-BC48-A2014B3DE562}" srcOrd="9" destOrd="0" presId="urn:microsoft.com/office/officeart/2005/8/layout/gear1"/>
    <dgm:cxn modelId="{1E5AAF7D-BFE4-4032-8BA4-DB7D6D219851}" type="presParOf" srcId="{4CD2A1DF-9CDF-40DC-9DA8-6225A6F4F90B}" destId="{1D1E5743-0150-4779-8D6D-A2A809632CBD}" srcOrd="10" destOrd="0" presId="urn:microsoft.com/office/officeart/2005/8/layout/gear1"/>
    <dgm:cxn modelId="{62FC99BE-3A90-4C9A-84D4-CF44103D6E64}" type="presParOf" srcId="{4CD2A1DF-9CDF-40DC-9DA8-6225A6F4F90B}" destId="{18323181-3E51-4590-9D13-3867250A5528}" srcOrd="11" destOrd="0" presId="urn:microsoft.com/office/officeart/2005/8/layout/gear1"/>
    <dgm:cxn modelId="{609AD1E5-8654-4605-A483-FD2AF2C0D897}" type="presParOf" srcId="{4CD2A1DF-9CDF-40DC-9DA8-6225A6F4F90B}" destId="{5F699156-85A8-4D23-97F4-CDE1475ED57B}"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F237BE7-30B1-4AD2-9EA0-BF639DCB0294}" type="doc">
      <dgm:prSet loTypeId="urn:microsoft.com/office/officeart/2008/layout/VerticalCircleList" loCatId="list" qsTypeId="urn:microsoft.com/office/officeart/2005/8/quickstyle/3d5" qsCatId="3D" csTypeId="urn:microsoft.com/office/officeart/2005/8/colors/accent1_2" csCatId="accent1" phldr="1"/>
      <dgm:spPr/>
      <dgm:t>
        <a:bodyPr/>
        <a:lstStyle/>
        <a:p>
          <a:endParaRPr lang="ru-RU"/>
        </a:p>
      </dgm:t>
    </dgm:pt>
    <dgm:pt modelId="{35D8EF60-75E8-4912-BDC2-EEAA29910887}">
      <dgm:prSet phldrT="[Текст]" custT="1"/>
      <dgm:spPr/>
      <dgm:t>
        <a:bodyPr/>
        <a:lstStyle/>
        <a:p>
          <a:r>
            <a:rPr lang="ru-RU" sz="1600" b="0" i="1" dirty="0" smtClean="0">
              <a:latin typeface="Times New Roman" panose="02020603050405020304" pitchFamily="18" charset="0"/>
              <a:cs typeface="Times New Roman" panose="02020603050405020304" pitchFamily="18" charset="0"/>
            </a:rPr>
            <a:t>На решение вопросов местного значения – 920,95 млн. руб.</a:t>
          </a:r>
          <a:endParaRPr lang="ru-RU" sz="1600" b="0" i="1" dirty="0">
            <a:latin typeface="Times New Roman" panose="02020603050405020304" pitchFamily="18" charset="0"/>
            <a:cs typeface="Times New Roman" panose="02020603050405020304" pitchFamily="18" charset="0"/>
          </a:endParaRPr>
        </a:p>
      </dgm:t>
    </dgm:pt>
    <dgm:pt modelId="{DE7A9B84-3E2E-4DB7-8B8F-89BBAA47FBBE}" type="parTrans" cxnId="{6CB95FF5-1C88-436F-AC69-4BB83D8FB01C}">
      <dgm:prSet/>
      <dgm:spPr/>
      <dgm:t>
        <a:bodyPr/>
        <a:lstStyle/>
        <a:p>
          <a:endParaRPr lang="ru-RU"/>
        </a:p>
      </dgm:t>
    </dgm:pt>
    <dgm:pt modelId="{B6282C03-BE1F-47BA-82C8-1A0ED8236F61}" type="sibTrans" cxnId="{6CB95FF5-1C88-436F-AC69-4BB83D8FB01C}">
      <dgm:prSet/>
      <dgm:spPr/>
      <dgm:t>
        <a:bodyPr/>
        <a:lstStyle/>
        <a:p>
          <a:endParaRPr lang="ru-RU"/>
        </a:p>
      </dgm:t>
    </dgm:pt>
    <dgm:pt modelId="{FB7ACDC3-E389-415A-91ED-DBF38CB98B7F}">
      <dgm:prSet phldrT="[Текст]" custT="1"/>
      <dgm:spPr/>
      <dgm:t>
        <a:bodyPr/>
        <a:lstStyle/>
        <a:p>
          <a:r>
            <a:rPr lang="ru-RU" sz="1100" b="0" dirty="0" smtClean="0">
              <a:latin typeface="Times New Roman" panose="02020603050405020304" pitchFamily="18" charset="0"/>
              <a:cs typeface="Times New Roman" panose="02020603050405020304" pitchFamily="18" charset="0"/>
            </a:rPr>
            <a:t>51,4%</a:t>
          </a:r>
          <a:endParaRPr lang="ru-RU" sz="1100" b="0" dirty="0">
            <a:latin typeface="Times New Roman" panose="02020603050405020304" pitchFamily="18" charset="0"/>
            <a:cs typeface="Times New Roman" panose="02020603050405020304" pitchFamily="18" charset="0"/>
          </a:endParaRPr>
        </a:p>
      </dgm:t>
    </dgm:pt>
    <dgm:pt modelId="{C6F9975A-4BFE-4EAF-990F-C4F3C9BFB6FE}" type="parTrans" cxnId="{07CA15B9-2D33-43E0-ADCA-2505986978EB}">
      <dgm:prSet/>
      <dgm:spPr/>
      <dgm:t>
        <a:bodyPr/>
        <a:lstStyle/>
        <a:p>
          <a:endParaRPr lang="ru-RU"/>
        </a:p>
      </dgm:t>
    </dgm:pt>
    <dgm:pt modelId="{F806E28C-E355-429A-94CE-7541B88D83B8}" type="sibTrans" cxnId="{07CA15B9-2D33-43E0-ADCA-2505986978EB}">
      <dgm:prSet/>
      <dgm:spPr/>
      <dgm:t>
        <a:bodyPr/>
        <a:lstStyle/>
        <a:p>
          <a:endParaRPr lang="ru-RU"/>
        </a:p>
      </dgm:t>
    </dgm:pt>
    <dgm:pt modelId="{14049B9E-6E41-4E8B-B5F9-6115B81C0C24}">
      <dgm:prSet phldrT="[Текст]" custT="1"/>
      <dgm:spPr/>
      <dgm:t>
        <a:bodyPr/>
        <a:lstStyle/>
        <a:p>
          <a:r>
            <a:rPr lang="ru-RU" sz="1100" b="0" dirty="0" smtClean="0">
              <a:latin typeface="Times New Roman" panose="02020603050405020304" pitchFamily="18" charset="0"/>
              <a:cs typeface="Times New Roman" panose="02020603050405020304" pitchFamily="18" charset="0"/>
            </a:rPr>
            <a:t>48,6 %</a:t>
          </a:r>
          <a:endParaRPr lang="ru-RU" sz="1100" b="0" dirty="0">
            <a:latin typeface="Times New Roman" panose="02020603050405020304" pitchFamily="18" charset="0"/>
            <a:cs typeface="Times New Roman" panose="02020603050405020304" pitchFamily="18" charset="0"/>
          </a:endParaRPr>
        </a:p>
      </dgm:t>
    </dgm:pt>
    <dgm:pt modelId="{C2F8689F-642B-44B5-A1F2-234C04F97D68}" type="sibTrans" cxnId="{BDF85787-F26E-464D-92BB-A101269D6C88}">
      <dgm:prSet/>
      <dgm:spPr/>
      <dgm:t>
        <a:bodyPr/>
        <a:lstStyle/>
        <a:p>
          <a:endParaRPr lang="ru-RU"/>
        </a:p>
      </dgm:t>
    </dgm:pt>
    <dgm:pt modelId="{F346F9D5-04C2-4EB6-92F4-445D2626692F}" type="parTrans" cxnId="{BDF85787-F26E-464D-92BB-A101269D6C88}">
      <dgm:prSet/>
      <dgm:spPr/>
      <dgm:t>
        <a:bodyPr/>
        <a:lstStyle/>
        <a:p>
          <a:endParaRPr lang="ru-RU"/>
        </a:p>
      </dgm:t>
    </dgm:pt>
    <dgm:pt modelId="{DBBF010F-D245-40DB-9595-0AFD35EAF54E}">
      <dgm:prSet phldrT="[Текст]" custT="1"/>
      <dgm:spPr/>
      <dgm:t>
        <a:bodyPr/>
        <a:lstStyle/>
        <a:p>
          <a:pPr algn="r"/>
          <a:r>
            <a:rPr lang="ru-RU" sz="1600" b="0" i="1" dirty="0" smtClean="0">
              <a:latin typeface="Times New Roman" panose="02020603050405020304" pitchFamily="18" charset="0"/>
              <a:cs typeface="Times New Roman" panose="02020603050405020304" pitchFamily="18" charset="0"/>
            </a:rPr>
            <a:t>                                        На осуществление переданных государственных полномочий –            975,58 млн. руб.</a:t>
          </a:r>
          <a:endParaRPr lang="ru-RU" sz="1600" b="0" i="1" dirty="0">
            <a:latin typeface="Times New Roman" panose="02020603050405020304" pitchFamily="18" charset="0"/>
            <a:cs typeface="Times New Roman" panose="02020603050405020304" pitchFamily="18" charset="0"/>
          </a:endParaRPr>
        </a:p>
      </dgm:t>
    </dgm:pt>
    <dgm:pt modelId="{D04FD190-CF02-4014-972F-1575A7079798}" type="sibTrans" cxnId="{074DFFCF-D007-4E3A-A646-DCEAB28061B6}">
      <dgm:prSet/>
      <dgm:spPr/>
      <dgm:t>
        <a:bodyPr/>
        <a:lstStyle/>
        <a:p>
          <a:endParaRPr lang="ru-RU"/>
        </a:p>
      </dgm:t>
    </dgm:pt>
    <dgm:pt modelId="{5D02FC7B-1268-45FD-B389-0073296118B9}" type="parTrans" cxnId="{074DFFCF-D007-4E3A-A646-DCEAB28061B6}">
      <dgm:prSet/>
      <dgm:spPr/>
      <dgm:t>
        <a:bodyPr/>
        <a:lstStyle/>
        <a:p>
          <a:endParaRPr lang="ru-RU"/>
        </a:p>
      </dgm:t>
    </dgm:pt>
    <dgm:pt modelId="{87C752B6-AC8F-4450-8CDC-CD418B85B0A7}" type="pres">
      <dgm:prSet presAssocID="{0F237BE7-30B1-4AD2-9EA0-BF639DCB0294}" presName="Name0" presStyleCnt="0">
        <dgm:presLayoutVars>
          <dgm:dir/>
        </dgm:presLayoutVars>
      </dgm:prSet>
      <dgm:spPr/>
      <dgm:t>
        <a:bodyPr/>
        <a:lstStyle/>
        <a:p>
          <a:endParaRPr lang="ru-RU"/>
        </a:p>
      </dgm:t>
    </dgm:pt>
    <dgm:pt modelId="{9DA8819A-ECF3-4DC3-9A2A-3F2DC3B3F259}" type="pres">
      <dgm:prSet presAssocID="{14049B9E-6E41-4E8B-B5F9-6115B81C0C24}" presName="withChildren" presStyleCnt="0"/>
      <dgm:spPr/>
      <dgm:t>
        <a:bodyPr/>
        <a:lstStyle/>
        <a:p>
          <a:endParaRPr lang="ru-RU"/>
        </a:p>
      </dgm:t>
    </dgm:pt>
    <dgm:pt modelId="{ACA30175-834E-4C3E-A645-0F5027271C3D}" type="pres">
      <dgm:prSet presAssocID="{14049B9E-6E41-4E8B-B5F9-6115B81C0C24}" presName="bigCircle" presStyleLbl="vennNode1" presStyleIdx="0" presStyleCnt="4" custLinFactNeighborX="-7371" custLinFactNeighborY="-6647"/>
      <dgm:spPr/>
      <dgm:t>
        <a:bodyPr/>
        <a:lstStyle/>
        <a:p>
          <a:endParaRPr lang="ru-RU"/>
        </a:p>
      </dgm:t>
    </dgm:pt>
    <dgm:pt modelId="{2F794A96-3E1E-443C-A666-9D6117159C31}" type="pres">
      <dgm:prSet presAssocID="{14049B9E-6E41-4E8B-B5F9-6115B81C0C24}" presName="medCircle" presStyleLbl="vennNode1" presStyleIdx="1" presStyleCnt="4" custScaleX="181795" custScaleY="92893"/>
      <dgm:spPr/>
      <dgm:t>
        <a:bodyPr/>
        <a:lstStyle/>
        <a:p>
          <a:endParaRPr lang="ru-RU"/>
        </a:p>
      </dgm:t>
    </dgm:pt>
    <dgm:pt modelId="{6C53DEC1-047E-4F18-8A22-FFD133254601}" type="pres">
      <dgm:prSet presAssocID="{14049B9E-6E41-4E8B-B5F9-6115B81C0C24}" presName="txLvl1" presStyleLbl="revTx" presStyleIdx="0" presStyleCnt="4"/>
      <dgm:spPr/>
      <dgm:t>
        <a:bodyPr/>
        <a:lstStyle/>
        <a:p>
          <a:endParaRPr lang="ru-RU"/>
        </a:p>
      </dgm:t>
    </dgm:pt>
    <dgm:pt modelId="{3F5EC44C-1DAD-4012-B1B5-162C5E4A100C}" type="pres">
      <dgm:prSet presAssocID="{14049B9E-6E41-4E8B-B5F9-6115B81C0C24}" presName="lin" presStyleCnt="0"/>
      <dgm:spPr/>
      <dgm:t>
        <a:bodyPr/>
        <a:lstStyle/>
        <a:p>
          <a:endParaRPr lang="ru-RU"/>
        </a:p>
      </dgm:t>
    </dgm:pt>
    <dgm:pt modelId="{BEB26E8B-E42F-44B7-83E4-383EE48BDFB2}" type="pres">
      <dgm:prSet presAssocID="{35D8EF60-75E8-4912-BDC2-EEAA29910887}" presName="txLvl2" presStyleLbl="revTx" presStyleIdx="1" presStyleCnt="4" custScaleY="496461" custLinFactNeighborX="-16615" custLinFactNeighborY="-31496"/>
      <dgm:spPr/>
      <dgm:t>
        <a:bodyPr/>
        <a:lstStyle/>
        <a:p>
          <a:endParaRPr lang="ru-RU"/>
        </a:p>
      </dgm:t>
    </dgm:pt>
    <dgm:pt modelId="{386F99FD-BDE7-4F25-AD76-CF5AF7206D8B}" type="pres">
      <dgm:prSet presAssocID="{14049B9E-6E41-4E8B-B5F9-6115B81C0C24}" presName="overlap" presStyleCnt="0"/>
      <dgm:spPr/>
      <dgm:t>
        <a:bodyPr/>
        <a:lstStyle/>
        <a:p>
          <a:endParaRPr lang="ru-RU"/>
        </a:p>
      </dgm:t>
    </dgm:pt>
    <dgm:pt modelId="{ACB5CE75-4D61-4A79-8C9B-C33AEEB7131C}" type="pres">
      <dgm:prSet presAssocID="{FB7ACDC3-E389-415A-91ED-DBF38CB98B7F}" presName="withChildren" presStyleCnt="0"/>
      <dgm:spPr/>
      <dgm:t>
        <a:bodyPr/>
        <a:lstStyle/>
        <a:p>
          <a:endParaRPr lang="ru-RU"/>
        </a:p>
      </dgm:t>
    </dgm:pt>
    <dgm:pt modelId="{E73619EF-9A31-4BCD-8AE8-A0343F9E84ED}" type="pres">
      <dgm:prSet presAssocID="{FB7ACDC3-E389-415A-91ED-DBF38CB98B7F}" presName="bigCircle" presStyleLbl="vennNode1" presStyleIdx="2" presStyleCnt="4" custLinFactNeighborX="16397" custLinFactNeighborY="-511"/>
      <dgm:spPr/>
      <dgm:t>
        <a:bodyPr/>
        <a:lstStyle/>
        <a:p>
          <a:endParaRPr lang="ru-RU"/>
        </a:p>
      </dgm:t>
    </dgm:pt>
    <dgm:pt modelId="{8CB12AA0-24CC-4839-BE1E-064FCB6DFA00}" type="pres">
      <dgm:prSet presAssocID="{FB7ACDC3-E389-415A-91ED-DBF38CB98B7F}" presName="medCircle" presStyleLbl="vennNode1" presStyleIdx="3" presStyleCnt="4" custScaleX="202186" custLinFactNeighborX="29884" custLinFactNeighborY="-8966"/>
      <dgm:spPr/>
      <dgm:t>
        <a:bodyPr/>
        <a:lstStyle/>
        <a:p>
          <a:endParaRPr lang="ru-RU"/>
        </a:p>
      </dgm:t>
    </dgm:pt>
    <dgm:pt modelId="{87F1DB4B-E19F-42CC-88EC-294E91F2AEA7}" type="pres">
      <dgm:prSet presAssocID="{FB7ACDC3-E389-415A-91ED-DBF38CB98B7F}" presName="txLvl1" presStyleLbl="revTx" presStyleIdx="2" presStyleCnt="4"/>
      <dgm:spPr/>
      <dgm:t>
        <a:bodyPr/>
        <a:lstStyle/>
        <a:p>
          <a:endParaRPr lang="ru-RU"/>
        </a:p>
      </dgm:t>
    </dgm:pt>
    <dgm:pt modelId="{47A276AC-8272-462B-B3AA-9428E0C4815C}" type="pres">
      <dgm:prSet presAssocID="{FB7ACDC3-E389-415A-91ED-DBF38CB98B7F}" presName="lin" presStyleCnt="0"/>
      <dgm:spPr/>
      <dgm:t>
        <a:bodyPr/>
        <a:lstStyle/>
        <a:p>
          <a:endParaRPr lang="ru-RU"/>
        </a:p>
      </dgm:t>
    </dgm:pt>
    <dgm:pt modelId="{518F7513-6FC5-429D-81D3-5118C3410A59}" type="pres">
      <dgm:prSet presAssocID="{DBBF010F-D245-40DB-9595-0AFD35EAF54E}" presName="txLvl2" presStyleLbl="revTx" presStyleIdx="3" presStyleCnt="4" custScaleY="574170" custLinFactNeighborX="-6270"/>
      <dgm:spPr/>
      <dgm:t>
        <a:bodyPr/>
        <a:lstStyle/>
        <a:p>
          <a:endParaRPr lang="ru-RU"/>
        </a:p>
      </dgm:t>
    </dgm:pt>
  </dgm:ptLst>
  <dgm:cxnLst>
    <dgm:cxn modelId="{BDF85787-F26E-464D-92BB-A101269D6C88}" srcId="{0F237BE7-30B1-4AD2-9EA0-BF639DCB0294}" destId="{14049B9E-6E41-4E8B-B5F9-6115B81C0C24}" srcOrd="0" destOrd="0" parTransId="{F346F9D5-04C2-4EB6-92F4-445D2626692F}" sibTransId="{C2F8689F-642B-44B5-A1F2-234C04F97D68}"/>
    <dgm:cxn modelId="{4C2D0465-9734-4953-BB3F-B3F619C74FA0}" type="presOf" srcId="{0F237BE7-30B1-4AD2-9EA0-BF639DCB0294}" destId="{87C752B6-AC8F-4450-8CDC-CD418B85B0A7}" srcOrd="0" destOrd="0" presId="urn:microsoft.com/office/officeart/2008/layout/VerticalCircleList"/>
    <dgm:cxn modelId="{B0F00931-FAC0-4D31-8298-4061A3CF5725}" type="presOf" srcId="{FB7ACDC3-E389-415A-91ED-DBF38CB98B7F}" destId="{87F1DB4B-E19F-42CC-88EC-294E91F2AEA7}" srcOrd="0" destOrd="0" presId="urn:microsoft.com/office/officeart/2008/layout/VerticalCircleList"/>
    <dgm:cxn modelId="{BC7D2C75-4690-478D-8858-6EE2F32C1EB8}" type="presOf" srcId="{35D8EF60-75E8-4912-BDC2-EEAA29910887}" destId="{BEB26E8B-E42F-44B7-83E4-383EE48BDFB2}" srcOrd="0" destOrd="0" presId="urn:microsoft.com/office/officeart/2008/layout/VerticalCircleList"/>
    <dgm:cxn modelId="{6CB95FF5-1C88-436F-AC69-4BB83D8FB01C}" srcId="{14049B9E-6E41-4E8B-B5F9-6115B81C0C24}" destId="{35D8EF60-75E8-4912-BDC2-EEAA29910887}" srcOrd="0" destOrd="0" parTransId="{DE7A9B84-3E2E-4DB7-8B8F-89BBAA47FBBE}" sibTransId="{B6282C03-BE1F-47BA-82C8-1A0ED8236F61}"/>
    <dgm:cxn modelId="{10A635A1-D316-4B6A-9546-D67C4DEFA284}" type="presOf" srcId="{14049B9E-6E41-4E8B-B5F9-6115B81C0C24}" destId="{6C53DEC1-047E-4F18-8A22-FFD133254601}" srcOrd="0" destOrd="0" presId="urn:microsoft.com/office/officeart/2008/layout/VerticalCircleList"/>
    <dgm:cxn modelId="{074DFFCF-D007-4E3A-A646-DCEAB28061B6}" srcId="{FB7ACDC3-E389-415A-91ED-DBF38CB98B7F}" destId="{DBBF010F-D245-40DB-9595-0AFD35EAF54E}" srcOrd="0" destOrd="0" parTransId="{5D02FC7B-1268-45FD-B389-0073296118B9}" sibTransId="{D04FD190-CF02-4014-972F-1575A7079798}"/>
    <dgm:cxn modelId="{07CA15B9-2D33-43E0-ADCA-2505986978EB}" srcId="{0F237BE7-30B1-4AD2-9EA0-BF639DCB0294}" destId="{FB7ACDC3-E389-415A-91ED-DBF38CB98B7F}" srcOrd="1" destOrd="0" parTransId="{C6F9975A-4BFE-4EAF-990F-C4F3C9BFB6FE}" sibTransId="{F806E28C-E355-429A-94CE-7541B88D83B8}"/>
    <dgm:cxn modelId="{2AC4FF37-8AA7-466A-8E7E-A745A6DABD35}" type="presOf" srcId="{DBBF010F-D245-40DB-9595-0AFD35EAF54E}" destId="{518F7513-6FC5-429D-81D3-5118C3410A59}" srcOrd="0" destOrd="0" presId="urn:microsoft.com/office/officeart/2008/layout/VerticalCircleList"/>
    <dgm:cxn modelId="{5E4B465A-5CD7-4213-B126-C05959ED326A}" type="presParOf" srcId="{87C752B6-AC8F-4450-8CDC-CD418B85B0A7}" destId="{9DA8819A-ECF3-4DC3-9A2A-3F2DC3B3F259}" srcOrd="0" destOrd="0" presId="urn:microsoft.com/office/officeart/2008/layout/VerticalCircleList"/>
    <dgm:cxn modelId="{8B6ECB95-4E6C-465A-AD42-4B6C2EA23635}" type="presParOf" srcId="{9DA8819A-ECF3-4DC3-9A2A-3F2DC3B3F259}" destId="{ACA30175-834E-4C3E-A645-0F5027271C3D}" srcOrd="0" destOrd="0" presId="urn:microsoft.com/office/officeart/2008/layout/VerticalCircleList"/>
    <dgm:cxn modelId="{41BC518E-1287-4FAB-9B78-A281C231F2BE}" type="presParOf" srcId="{9DA8819A-ECF3-4DC3-9A2A-3F2DC3B3F259}" destId="{2F794A96-3E1E-443C-A666-9D6117159C31}" srcOrd="1" destOrd="0" presId="urn:microsoft.com/office/officeart/2008/layout/VerticalCircleList"/>
    <dgm:cxn modelId="{B7CFA848-ECAF-4EB5-A54E-75AC1A386FBD}" type="presParOf" srcId="{9DA8819A-ECF3-4DC3-9A2A-3F2DC3B3F259}" destId="{6C53DEC1-047E-4F18-8A22-FFD133254601}" srcOrd="2" destOrd="0" presId="urn:microsoft.com/office/officeart/2008/layout/VerticalCircleList"/>
    <dgm:cxn modelId="{2B3D9FB4-69F1-43A0-9544-C1A480A33A40}" type="presParOf" srcId="{9DA8819A-ECF3-4DC3-9A2A-3F2DC3B3F259}" destId="{3F5EC44C-1DAD-4012-B1B5-162C5E4A100C}" srcOrd="3" destOrd="0" presId="urn:microsoft.com/office/officeart/2008/layout/VerticalCircleList"/>
    <dgm:cxn modelId="{60B82A5D-2C30-482B-8D22-B936718DEBD0}" type="presParOf" srcId="{3F5EC44C-1DAD-4012-B1B5-162C5E4A100C}" destId="{BEB26E8B-E42F-44B7-83E4-383EE48BDFB2}" srcOrd="0" destOrd="0" presId="urn:microsoft.com/office/officeart/2008/layout/VerticalCircleList"/>
    <dgm:cxn modelId="{C0549D37-5CE6-4F88-8471-A174EDC23884}" type="presParOf" srcId="{87C752B6-AC8F-4450-8CDC-CD418B85B0A7}" destId="{386F99FD-BDE7-4F25-AD76-CF5AF7206D8B}" srcOrd="1" destOrd="0" presId="urn:microsoft.com/office/officeart/2008/layout/VerticalCircleList"/>
    <dgm:cxn modelId="{174B82F6-B454-4CF3-A4A2-994D5EB2D878}" type="presParOf" srcId="{87C752B6-AC8F-4450-8CDC-CD418B85B0A7}" destId="{ACB5CE75-4D61-4A79-8C9B-C33AEEB7131C}" srcOrd="2" destOrd="0" presId="urn:microsoft.com/office/officeart/2008/layout/VerticalCircleList"/>
    <dgm:cxn modelId="{72E6487B-E154-474E-A0E8-4400D3258418}" type="presParOf" srcId="{ACB5CE75-4D61-4A79-8C9B-C33AEEB7131C}" destId="{E73619EF-9A31-4BCD-8AE8-A0343F9E84ED}" srcOrd="0" destOrd="0" presId="urn:microsoft.com/office/officeart/2008/layout/VerticalCircleList"/>
    <dgm:cxn modelId="{22119425-4201-4F3D-A22D-3A014A829699}" type="presParOf" srcId="{ACB5CE75-4D61-4A79-8C9B-C33AEEB7131C}" destId="{8CB12AA0-24CC-4839-BE1E-064FCB6DFA00}" srcOrd="1" destOrd="0" presId="urn:microsoft.com/office/officeart/2008/layout/VerticalCircleList"/>
    <dgm:cxn modelId="{CFA063BF-32FF-4ED7-A773-A7576423DF8E}" type="presParOf" srcId="{ACB5CE75-4D61-4A79-8C9B-C33AEEB7131C}" destId="{87F1DB4B-E19F-42CC-88EC-294E91F2AEA7}" srcOrd="2" destOrd="0" presId="urn:microsoft.com/office/officeart/2008/layout/VerticalCircleList"/>
    <dgm:cxn modelId="{D92BECA4-8A98-4FAF-B2CE-4EC918FC7908}" type="presParOf" srcId="{ACB5CE75-4D61-4A79-8C9B-C33AEEB7131C}" destId="{47A276AC-8272-462B-B3AA-9428E0C4815C}" srcOrd="3" destOrd="0" presId="urn:microsoft.com/office/officeart/2008/layout/VerticalCircleList"/>
    <dgm:cxn modelId="{40AD3DA4-24EA-4289-819B-B60AA7632A04}" type="presParOf" srcId="{47A276AC-8272-462B-B3AA-9428E0C4815C}" destId="{518F7513-6FC5-429D-81D3-5118C3410A59}" srcOrd="0" destOrd="0" presId="urn:microsoft.com/office/officeart/2008/layout/VerticalCircleList"/>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56CD21A-F61A-4DEF-9D8A-C4FDE76CF0A6}"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ru-RU"/>
        </a:p>
      </dgm:t>
    </dgm:pt>
    <dgm:pt modelId="{2086C4FD-E80A-4FA9-94E4-BB10EB334A2E}">
      <dgm:prSet phldrT="[Текст]" custT="1"/>
      <dgm:spPr>
        <a:solidFill>
          <a:schemeClr val="accent2">
            <a:lumMod val="20000"/>
            <a:lumOff val="80000"/>
          </a:schemeClr>
        </a:solidFill>
      </dgm:spPr>
      <dgm:t>
        <a:bodyPr/>
        <a:lstStyle/>
        <a:p>
          <a:pPr algn="just"/>
          <a:r>
            <a:rPr lang="ru-RU" sz="2000" dirty="0">
              <a:solidFill>
                <a:schemeClr val="tx1"/>
              </a:solidFill>
              <a:latin typeface="Times New Roman" panose="02020603050405020304" pitchFamily="18" charset="0"/>
              <a:cs typeface="Times New Roman" panose="02020603050405020304" pitchFamily="18" charset="0"/>
            </a:rPr>
            <a:t>В рамках государственной программы Российской Федерации «Доступная среда» на 2011-2020 годы за счет средств федерального бюджета устроены пандус и произведен капительный ремонт помещений в спортивном клубе «Батыр» и ДЮСШ с. </a:t>
          </a:r>
          <a:r>
            <a:rPr lang="ru-RU" sz="2000" dirty="0" err="1">
              <a:solidFill>
                <a:schemeClr val="tx1"/>
              </a:solidFill>
              <a:latin typeface="Times New Roman" panose="02020603050405020304" pitchFamily="18" charset="0"/>
              <a:cs typeface="Times New Roman" panose="02020603050405020304" pitchFamily="18" charset="0"/>
            </a:rPr>
            <a:t>Зирган</a:t>
          </a:r>
          <a:endParaRPr lang="ru-RU" sz="2000" dirty="0">
            <a:solidFill>
              <a:schemeClr val="tx1"/>
            </a:solidFill>
            <a:latin typeface="Times New Roman" panose="02020603050405020304" pitchFamily="18" charset="0"/>
            <a:cs typeface="Times New Roman" panose="02020603050405020304" pitchFamily="18" charset="0"/>
          </a:endParaRPr>
        </a:p>
      </dgm:t>
    </dgm:pt>
    <dgm:pt modelId="{7084A402-7B26-41B1-9033-E4C5964DD417}" type="parTrans" cxnId="{22B52BD9-5A7D-43C4-AC42-A10F3EE6104F}">
      <dgm:prSet/>
      <dgm:spPr/>
      <dgm:t>
        <a:bodyPr/>
        <a:lstStyle/>
        <a:p>
          <a:endParaRPr lang="ru-RU"/>
        </a:p>
      </dgm:t>
    </dgm:pt>
    <dgm:pt modelId="{AF95FB62-66BD-448C-BC99-CC39004D9546}" type="sibTrans" cxnId="{22B52BD9-5A7D-43C4-AC42-A10F3EE6104F}">
      <dgm:prSet/>
      <dgm:spPr/>
      <dgm:t>
        <a:bodyPr/>
        <a:lstStyle/>
        <a:p>
          <a:endParaRPr lang="ru-RU"/>
        </a:p>
      </dgm:t>
    </dgm:pt>
    <dgm:pt modelId="{410884CA-A1CD-431B-ACAE-D792BCE269B5}" type="pres">
      <dgm:prSet presAssocID="{856CD21A-F61A-4DEF-9D8A-C4FDE76CF0A6}" presName="diagram" presStyleCnt="0">
        <dgm:presLayoutVars>
          <dgm:dir/>
          <dgm:resizeHandles val="exact"/>
        </dgm:presLayoutVars>
      </dgm:prSet>
      <dgm:spPr/>
      <dgm:t>
        <a:bodyPr/>
        <a:lstStyle/>
        <a:p>
          <a:endParaRPr lang="ru-RU"/>
        </a:p>
      </dgm:t>
    </dgm:pt>
    <dgm:pt modelId="{D011737B-84D7-4631-95A7-2B485AEB3F24}" type="pres">
      <dgm:prSet presAssocID="{2086C4FD-E80A-4FA9-94E4-BB10EB334A2E}" presName="node" presStyleLbl="node1" presStyleIdx="0" presStyleCnt="1" custScaleX="97729" custScaleY="115068" custLinFactNeighborX="4139" custLinFactNeighborY="-5754">
        <dgm:presLayoutVars>
          <dgm:bulletEnabled val="1"/>
        </dgm:presLayoutVars>
      </dgm:prSet>
      <dgm:spPr/>
      <dgm:t>
        <a:bodyPr/>
        <a:lstStyle/>
        <a:p>
          <a:endParaRPr lang="ru-RU"/>
        </a:p>
      </dgm:t>
    </dgm:pt>
  </dgm:ptLst>
  <dgm:cxnLst>
    <dgm:cxn modelId="{22B52BD9-5A7D-43C4-AC42-A10F3EE6104F}" srcId="{856CD21A-F61A-4DEF-9D8A-C4FDE76CF0A6}" destId="{2086C4FD-E80A-4FA9-94E4-BB10EB334A2E}" srcOrd="0" destOrd="0" parTransId="{7084A402-7B26-41B1-9033-E4C5964DD417}" sibTransId="{AF95FB62-66BD-448C-BC99-CC39004D9546}"/>
    <dgm:cxn modelId="{3D7E0436-3AB2-4076-8508-9E568B155FC9}" type="presOf" srcId="{2086C4FD-E80A-4FA9-94E4-BB10EB334A2E}" destId="{D011737B-84D7-4631-95A7-2B485AEB3F24}" srcOrd="0" destOrd="0" presId="urn:microsoft.com/office/officeart/2005/8/layout/default"/>
    <dgm:cxn modelId="{1F740CFE-E8A5-4D13-AE7F-FDA946D8C7C3}" type="presOf" srcId="{856CD21A-F61A-4DEF-9D8A-C4FDE76CF0A6}" destId="{410884CA-A1CD-431B-ACAE-D792BCE269B5}" srcOrd="0" destOrd="0" presId="urn:microsoft.com/office/officeart/2005/8/layout/default"/>
    <dgm:cxn modelId="{63E150B7-87C6-4706-B337-2DBF4D3D9039}" type="presParOf" srcId="{410884CA-A1CD-431B-ACAE-D792BCE269B5}" destId="{D011737B-84D7-4631-95A7-2B485AEB3F24}" srcOrd="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1242AB-9FD9-4955-BDE8-5956AAE21963}">
      <dsp:nvSpPr>
        <dsp:cNvPr id="0" name=""/>
        <dsp:cNvSpPr/>
      </dsp:nvSpPr>
      <dsp:spPr>
        <a:xfrm>
          <a:off x="0" y="0"/>
          <a:ext cx="3095773" cy="3095773"/>
        </a:xfrm>
        <a:prstGeom prst="pie">
          <a:avLst>
            <a:gd name="adj1" fmla="val 5400000"/>
            <a:gd name="adj2" fmla="val 16200000"/>
          </a:avLst>
        </a:prstGeom>
        <a:solidFill>
          <a:schemeClr val="accent3">
            <a:hueOff val="0"/>
            <a:satOff val="0"/>
            <a:lumOff val="0"/>
            <a:alphaOff val="0"/>
          </a:scheme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sp>
    <dsp:sp modelId="{6A3F70CB-2EA7-4C56-A582-AB10537D0B4E}">
      <dsp:nvSpPr>
        <dsp:cNvPr id="0" name=""/>
        <dsp:cNvSpPr/>
      </dsp:nvSpPr>
      <dsp:spPr>
        <a:xfrm>
          <a:off x="1547886" y="0"/>
          <a:ext cx="6877049" cy="3095773"/>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a:sp3d extrusionH="50600">
          <a:bevelT w="101600" h="80600"/>
          <a:bevelB w="80600" h="80600"/>
        </a:sp3d>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ru-RU" sz="2400" kern="1200" dirty="0" smtClean="0">
              <a:latin typeface="Times New Roman" pitchFamily="18" charset="0"/>
              <a:cs typeface="Times New Roman" pitchFamily="18" charset="0"/>
            </a:rPr>
            <a:t>Доступность и понятность информации для широкого круга пользователей</a:t>
          </a:r>
          <a:endParaRPr lang="ru-RU" sz="2400" kern="1200" dirty="0">
            <a:latin typeface="Times New Roman" pitchFamily="18" charset="0"/>
            <a:cs typeface="Times New Roman" pitchFamily="18" charset="0"/>
          </a:endParaRPr>
        </a:p>
      </dsp:txBody>
      <dsp:txXfrm>
        <a:off x="1547886" y="0"/>
        <a:ext cx="6877049" cy="928734"/>
      </dsp:txXfrm>
    </dsp:sp>
    <dsp:sp modelId="{4804E8E3-1220-4156-9043-15A4F7D5EF2D}">
      <dsp:nvSpPr>
        <dsp:cNvPr id="0" name=""/>
        <dsp:cNvSpPr/>
      </dsp:nvSpPr>
      <dsp:spPr>
        <a:xfrm>
          <a:off x="541761" y="928734"/>
          <a:ext cx="2012251" cy="2012251"/>
        </a:xfrm>
        <a:prstGeom prst="pie">
          <a:avLst>
            <a:gd name="adj1" fmla="val 5400000"/>
            <a:gd name="adj2" fmla="val 16200000"/>
          </a:avLst>
        </a:prstGeom>
        <a:solidFill>
          <a:schemeClr val="accent3">
            <a:hueOff val="-1785407"/>
            <a:satOff val="6146"/>
            <a:lumOff val="-5000"/>
            <a:alphaOff val="0"/>
          </a:scheme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sp>
    <dsp:sp modelId="{B961E6D3-A0A0-47A8-B1EF-E96B55907958}">
      <dsp:nvSpPr>
        <dsp:cNvPr id="0" name=""/>
        <dsp:cNvSpPr/>
      </dsp:nvSpPr>
      <dsp:spPr>
        <a:xfrm>
          <a:off x="1547886" y="928734"/>
          <a:ext cx="6877049" cy="2012251"/>
        </a:xfrm>
        <a:prstGeom prst="rect">
          <a:avLst/>
        </a:prstGeom>
        <a:solidFill>
          <a:schemeClr val="lt1">
            <a:alpha val="90000"/>
            <a:hueOff val="0"/>
            <a:satOff val="0"/>
            <a:lumOff val="0"/>
            <a:alphaOff val="0"/>
          </a:schemeClr>
        </a:solidFill>
        <a:ln w="9525" cap="flat" cmpd="sng" algn="ctr">
          <a:solidFill>
            <a:schemeClr val="accent3">
              <a:hueOff val="-1785407"/>
              <a:satOff val="6146"/>
              <a:lumOff val="-5000"/>
              <a:alphaOff val="0"/>
            </a:schemeClr>
          </a:solidFill>
          <a:prstDash val="solid"/>
        </a:ln>
        <a:effectLst/>
        <a:sp3d extrusionH="50600">
          <a:bevelT w="101600" h="80600"/>
          <a:bevelB w="80600" h="80600"/>
        </a:sp3d>
      </dsp:spPr>
      <dsp:style>
        <a:lnRef idx="1">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ru-RU" sz="2500" kern="1200" dirty="0" smtClean="0">
              <a:latin typeface="Times New Roman" pitchFamily="18" charset="0"/>
              <a:ea typeface="Arial Unicode MS" pitchFamily="34" charset="-128"/>
              <a:cs typeface="Times New Roman" pitchFamily="18" charset="0"/>
            </a:rPr>
            <a:t>Представление сведений о бюджете в наглядном виде, ориентация на визуализацию данных</a:t>
          </a:r>
          <a:endParaRPr lang="ru-RU" sz="2500" kern="1200" dirty="0">
            <a:latin typeface="Times New Roman" pitchFamily="18" charset="0"/>
            <a:cs typeface="Times New Roman" pitchFamily="18" charset="0"/>
          </a:endParaRPr>
        </a:p>
      </dsp:txBody>
      <dsp:txXfrm>
        <a:off x="1547886" y="928734"/>
        <a:ext cx="6877049" cy="928731"/>
      </dsp:txXfrm>
    </dsp:sp>
    <dsp:sp modelId="{F1F6301F-5744-48EE-A7CF-A15575797A12}">
      <dsp:nvSpPr>
        <dsp:cNvPr id="0" name=""/>
        <dsp:cNvSpPr/>
      </dsp:nvSpPr>
      <dsp:spPr>
        <a:xfrm>
          <a:off x="1083521" y="1857465"/>
          <a:ext cx="928731" cy="928731"/>
        </a:xfrm>
        <a:prstGeom prst="pie">
          <a:avLst>
            <a:gd name="adj1" fmla="val 5400000"/>
            <a:gd name="adj2" fmla="val 16200000"/>
          </a:avLst>
        </a:prstGeom>
        <a:solidFill>
          <a:schemeClr val="accent3">
            <a:hueOff val="-3570814"/>
            <a:satOff val="12291"/>
            <a:lumOff val="-10000"/>
            <a:alphaOff val="0"/>
          </a:scheme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sp>
    <dsp:sp modelId="{3D6F7A2C-2220-4BDC-8628-883C69D1B270}">
      <dsp:nvSpPr>
        <dsp:cNvPr id="0" name=""/>
        <dsp:cNvSpPr/>
      </dsp:nvSpPr>
      <dsp:spPr>
        <a:xfrm>
          <a:off x="1547886" y="1931726"/>
          <a:ext cx="6877049" cy="928731"/>
        </a:xfrm>
        <a:prstGeom prst="rect">
          <a:avLst/>
        </a:prstGeom>
        <a:solidFill>
          <a:schemeClr val="lt1">
            <a:alpha val="90000"/>
            <a:hueOff val="0"/>
            <a:satOff val="0"/>
            <a:lumOff val="0"/>
            <a:alphaOff val="0"/>
          </a:schemeClr>
        </a:solidFill>
        <a:ln w="9525" cap="flat" cmpd="sng" algn="ctr">
          <a:solidFill>
            <a:schemeClr val="accent3">
              <a:hueOff val="-3570814"/>
              <a:satOff val="12291"/>
              <a:lumOff val="-10000"/>
              <a:alphaOff val="0"/>
            </a:schemeClr>
          </a:solidFill>
          <a:prstDash val="solid"/>
        </a:ln>
        <a:effectLst/>
        <a:sp3d extrusionH="50600">
          <a:bevelT w="101600" h="80600"/>
          <a:bevelB w="80600" h="80600"/>
        </a:sp3d>
      </dsp:spPr>
      <dsp:style>
        <a:lnRef idx="1">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ru-RU" sz="2500" kern="1200" dirty="0" smtClean="0">
              <a:latin typeface="Times New Roman" pitchFamily="18" charset="0"/>
              <a:cs typeface="Times New Roman" pitchFamily="18" charset="0"/>
            </a:rPr>
            <a:t>Консолидация в единой точке всех основных сведений о бюджете</a:t>
          </a:r>
          <a:endParaRPr lang="ru-RU" sz="2500" kern="1200" dirty="0">
            <a:latin typeface="Times New Roman" pitchFamily="18" charset="0"/>
            <a:cs typeface="Times New Roman" pitchFamily="18" charset="0"/>
          </a:endParaRPr>
        </a:p>
      </dsp:txBody>
      <dsp:txXfrm>
        <a:off x="1547886" y="1931726"/>
        <a:ext cx="6877049" cy="92873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FC55F8-2B9D-4F6C-A24B-38DAF50181ED}">
      <dsp:nvSpPr>
        <dsp:cNvPr id="0" name=""/>
        <dsp:cNvSpPr/>
      </dsp:nvSpPr>
      <dsp:spPr>
        <a:xfrm>
          <a:off x="6681" y="0"/>
          <a:ext cx="1498531" cy="1428759"/>
        </a:xfrm>
        <a:prstGeom prst="roundRect">
          <a:avLst>
            <a:gd name="adj" fmla="val 10000"/>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latin typeface="Times New Roman" pitchFamily="18" charset="0"/>
              <a:cs typeface="Times New Roman" pitchFamily="18" charset="0"/>
            </a:rPr>
            <a:t>Прозрачность формирования и расходования бюджетных средств</a:t>
          </a:r>
          <a:endParaRPr lang="ru-RU" sz="1400" b="1" kern="1200" dirty="0">
            <a:latin typeface="Times New Roman" pitchFamily="18" charset="0"/>
            <a:cs typeface="Times New Roman" pitchFamily="18" charset="0"/>
          </a:endParaRPr>
        </a:p>
      </dsp:txBody>
      <dsp:txXfrm>
        <a:off x="48528" y="41847"/>
        <a:ext cx="1414837" cy="1345065"/>
      </dsp:txXfrm>
    </dsp:sp>
    <dsp:sp modelId="{E1C95944-D931-4FAE-9E71-A97F1477AF00}">
      <dsp:nvSpPr>
        <dsp:cNvPr id="0" name=""/>
        <dsp:cNvSpPr/>
      </dsp:nvSpPr>
      <dsp:spPr>
        <a:xfrm>
          <a:off x="1639363" y="548033"/>
          <a:ext cx="284399" cy="332693"/>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ru-RU" sz="1400" kern="1200" dirty="0"/>
        </a:p>
      </dsp:txBody>
      <dsp:txXfrm>
        <a:off x="1639363" y="614572"/>
        <a:ext cx="199079" cy="199615"/>
      </dsp:txXfrm>
    </dsp:sp>
    <dsp:sp modelId="{CC7B832D-A7D6-4B09-801D-C7D544A37FED}">
      <dsp:nvSpPr>
        <dsp:cNvPr id="0" name=""/>
        <dsp:cNvSpPr/>
      </dsp:nvSpPr>
      <dsp:spPr>
        <a:xfrm>
          <a:off x="2041815" y="0"/>
          <a:ext cx="1778933" cy="1428759"/>
        </a:xfrm>
        <a:prstGeom prst="roundRect">
          <a:avLst>
            <a:gd name="adj" fmla="val 10000"/>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100000"/>
            </a:lnSpc>
            <a:spcBef>
              <a:spcPct val="0"/>
            </a:spcBef>
            <a:spcAft>
              <a:spcPts val="0"/>
            </a:spcAft>
          </a:pPr>
          <a:r>
            <a:rPr lang="ru-RU" sz="1400" b="1" kern="1200" dirty="0" smtClean="0">
              <a:latin typeface="Times New Roman" pitchFamily="18" charset="0"/>
              <a:cs typeface="Times New Roman" pitchFamily="18" charset="0"/>
            </a:rPr>
            <a:t>Свободный доступ к информации </a:t>
          </a:r>
        </a:p>
        <a:p>
          <a:pPr lvl="0" algn="ctr" defTabSz="622300">
            <a:lnSpc>
              <a:spcPct val="100000"/>
            </a:lnSpc>
            <a:spcBef>
              <a:spcPct val="0"/>
            </a:spcBef>
            <a:spcAft>
              <a:spcPts val="0"/>
            </a:spcAft>
          </a:pPr>
          <a:r>
            <a:rPr lang="ru-RU" sz="1400" b="1" kern="1200" dirty="0" smtClean="0">
              <a:latin typeface="Times New Roman" pitchFamily="18" charset="0"/>
              <a:cs typeface="Times New Roman" pitchFamily="18" charset="0"/>
            </a:rPr>
            <a:t>о бюджете</a:t>
          </a:r>
        </a:p>
        <a:p>
          <a:pPr lvl="0" algn="ctr" defTabSz="622300">
            <a:lnSpc>
              <a:spcPct val="100000"/>
            </a:lnSpc>
            <a:spcBef>
              <a:spcPct val="0"/>
            </a:spcBef>
            <a:spcAft>
              <a:spcPts val="0"/>
            </a:spcAft>
          </a:pPr>
          <a:r>
            <a:rPr lang="ru-RU" sz="1400" b="1" kern="1200" dirty="0" smtClean="0">
              <a:latin typeface="Times New Roman" pitchFamily="18" charset="0"/>
              <a:cs typeface="Times New Roman" pitchFamily="18" charset="0"/>
            </a:rPr>
            <a:t> и деятельности органов местного самоуправления</a:t>
          </a:r>
          <a:endParaRPr lang="ru-RU" sz="1400" b="1" kern="1200" dirty="0">
            <a:latin typeface="Times New Roman" pitchFamily="18" charset="0"/>
            <a:cs typeface="Times New Roman" pitchFamily="18" charset="0"/>
          </a:endParaRPr>
        </a:p>
      </dsp:txBody>
      <dsp:txXfrm>
        <a:off x="2083662" y="41847"/>
        <a:ext cx="1695239" cy="1345065"/>
      </dsp:txXfrm>
    </dsp:sp>
    <dsp:sp modelId="{2065EDE5-8AD5-47A7-A68D-3F3C03939763}">
      <dsp:nvSpPr>
        <dsp:cNvPr id="0" name=""/>
        <dsp:cNvSpPr/>
      </dsp:nvSpPr>
      <dsp:spPr>
        <a:xfrm>
          <a:off x="3925627" y="548033"/>
          <a:ext cx="222343" cy="332693"/>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ru-RU" sz="1400" kern="1200" dirty="0"/>
        </a:p>
      </dsp:txBody>
      <dsp:txXfrm>
        <a:off x="3925627" y="614572"/>
        <a:ext cx="155640" cy="199615"/>
      </dsp:txXfrm>
    </dsp:sp>
    <dsp:sp modelId="{2AF5958E-847A-4FB3-8DB3-E422E28062B0}">
      <dsp:nvSpPr>
        <dsp:cNvPr id="0" name=""/>
        <dsp:cNvSpPr/>
      </dsp:nvSpPr>
      <dsp:spPr>
        <a:xfrm>
          <a:off x="4240265" y="0"/>
          <a:ext cx="1990851" cy="1428759"/>
        </a:xfrm>
        <a:prstGeom prst="roundRect">
          <a:avLst>
            <a:gd name="adj" fmla="val 10000"/>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latin typeface="Times New Roman" pitchFamily="18" charset="0"/>
              <a:cs typeface="Times New Roman" pitchFamily="18" charset="0"/>
            </a:rPr>
            <a:t>Народный контроль при принятии и реализации общественно значимых мероприятий (проектов)</a:t>
          </a:r>
          <a:endParaRPr lang="ru-RU" sz="1400" b="1" kern="1200" dirty="0">
            <a:latin typeface="Times New Roman" pitchFamily="18" charset="0"/>
            <a:cs typeface="Times New Roman" pitchFamily="18" charset="0"/>
          </a:endParaRPr>
        </a:p>
      </dsp:txBody>
      <dsp:txXfrm>
        <a:off x="4282112" y="41847"/>
        <a:ext cx="1907157" cy="1345065"/>
      </dsp:txXfrm>
    </dsp:sp>
    <dsp:sp modelId="{7E24E4D8-3012-4958-ADAD-7A5D58D39E4F}">
      <dsp:nvSpPr>
        <dsp:cNvPr id="0" name=""/>
        <dsp:cNvSpPr/>
      </dsp:nvSpPr>
      <dsp:spPr>
        <a:xfrm>
          <a:off x="6394538" y="548033"/>
          <a:ext cx="346455" cy="332693"/>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ru-RU" sz="1400" kern="1200" dirty="0"/>
        </a:p>
      </dsp:txBody>
      <dsp:txXfrm>
        <a:off x="6394538" y="614572"/>
        <a:ext cx="246647" cy="199615"/>
      </dsp:txXfrm>
    </dsp:sp>
    <dsp:sp modelId="{238AA2EF-D731-4415-BD1B-B316CA6836E1}">
      <dsp:nvSpPr>
        <dsp:cNvPr id="0" name=""/>
        <dsp:cNvSpPr/>
      </dsp:nvSpPr>
      <dsp:spPr>
        <a:xfrm>
          <a:off x="6884806" y="0"/>
          <a:ext cx="1965496" cy="1428759"/>
        </a:xfrm>
        <a:prstGeom prst="roundRect">
          <a:avLst>
            <a:gd name="adj" fmla="val 10000"/>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ru-RU" sz="1400" b="1" kern="1200" dirty="0" smtClean="0">
              <a:latin typeface="Times New Roman" pitchFamily="18" charset="0"/>
              <a:cs typeface="Times New Roman" pitchFamily="18" charset="0"/>
            </a:rPr>
            <a:t>Повышение информированности общества и вовлечение граждан в диалог с органами местного самоуправления</a:t>
          </a:r>
          <a:endParaRPr lang="ru-RU" sz="1400" b="1" kern="1200" dirty="0">
            <a:latin typeface="Times New Roman" pitchFamily="18" charset="0"/>
            <a:cs typeface="Times New Roman" pitchFamily="18" charset="0"/>
          </a:endParaRPr>
        </a:p>
      </dsp:txBody>
      <dsp:txXfrm>
        <a:off x="6926653" y="41847"/>
        <a:ext cx="1881802" cy="134506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76C2D7-A3D3-4773-BA63-859F4FE34BE7}">
      <dsp:nvSpPr>
        <dsp:cNvPr id="0" name=""/>
        <dsp:cNvSpPr/>
      </dsp:nvSpPr>
      <dsp:spPr>
        <a:xfrm rot="5400000">
          <a:off x="5605434" y="-2462374"/>
          <a:ext cx="447813" cy="5486438"/>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ru-RU" sz="1600" kern="1200" dirty="0" smtClean="0">
              <a:latin typeface="Times New Roman" pitchFamily="18" charset="0"/>
              <a:cs typeface="Times New Roman" pitchFamily="18" charset="0"/>
            </a:rPr>
            <a:t>Использование информации в учебных целях</a:t>
          </a:r>
          <a:endParaRPr lang="ru-RU" sz="1600" kern="1200" dirty="0">
            <a:latin typeface="Times New Roman" pitchFamily="18" charset="0"/>
            <a:cs typeface="Times New Roman" pitchFamily="18" charset="0"/>
          </a:endParaRPr>
        </a:p>
        <a:p>
          <a:pPr marL="171450" lvl="1" indent="-171450" algn="l" defTabSz="711200">
            <a:lnSpc>
              <a:spcPct val="90000"/>
            </a:lnSpc>
            <a:spcBef>
              <a:spcPct val="0"/>
            </a:spcBef>
            <a:spcAft>
              <a:spcPct val="15000"/>
            </a:spcAft>
            <a:buChar char="••"/>
          </a:pPr>
          <a:r>
            <a:rPr lang="ru-RU" sz="1600" kern="1200" dirty="0" smtClean="0">
              <a:latin typeface="Times New Roman" pitchFamily="18" charset="0"/>
              <a:cs typeface="Times New Roman" pitchFamily="18" charset="0"/>
            </a:rPr>
            <a:t>Материалы для открытых уроков</a:t>
          </a:r>
          <a:endParaRPr lang="ru-RU" sz="1600" kern="1200" dirty="0">
            <a:latin typeface="Times New Roman" pitchFamily="18" charset="0"/>
            <a:cs typeface="Times New Roman" pitchFamily="18" charset="0"/>
          </a:endParaRPr>
        </a:p>
      </dsp:txBody>
      <dsp:txXfrm rot="-5400000">
        <a:off x="3086122" y="78798"/>
        <a:ext cx="5464578" cy="404093"/>
      </dsp:txXfrm>
    </dsp:sp>
    <dsp:sp modelId="{1BFB878F-2848-4516-B52A-25EFEF25D87C}">
      <dsp:nvSpPr>
        <dsp:cNvPr id="0" name=""/>
        <dsp:cNvSpPr/>
      </dsp:nvSpPr>
      <dsp:spPr>
        <a:xfrm>
          <a:off x="0" y="961"/>
          <a:ext cx="3086121" cy="559766"/>
        </a:xfrm>
        <a:prstGeom prst="roundRect">
          <a:avLst/>
        </a:prstGeom>
        <a:solidFill>
          <a:schemeClr val="accent1"/>
        </a:solidFill>
        <a:ln>
          <a:noFill/>
        </a:ln>
        <a:effectLst/>
        <a:scene3d>
          <a:camera prst="orthographicFront"/>
          <a:lightRig rig="chilly" dir="t"/>
        </a:scene3d>
        <a:sp3d prstMaterial="translucentPowder">
          <a:bevelT w="127000" h="25400" prst="riblet"/>
        </a:sp3d>
      </dsp:spPr>
      <dsp:style>
        <a:lnRef idx="0">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lvl="0" algn="ctr" defTabSz="1022350">
            <a:lnSpc>
              <a:spcPct val="90000"/>
            </a:lnSpc>
            <a:spcBef>
              <a:spcPct val="0"/>
            </a:spcBef>
            <a:spcAft>
              <a:spcPct val="35000"/>
            </a:spcAft>
          </a:pPr>
          <a:r>
            <a:rPr lang="ru-RU" sz="2300" kern="1200" dirty="0" smtClean="0">
              <a:latin typeface="Times New Roman" panose="02020603050405020304" pitchFamily="18" charset="0"/>
              <a:cs typeface="Times New Roman" panose="02020603050405020304" pitchFamily="18" charset="0"/>
            </a:rPr>
            <a:t>Студенты, школьники</a:t>
          </a:r>
          <a:endParaRPr lang="ru-RU" sz="2300" kern="1200" dirty="0">
            <a:latin typeface="Times New Roman" panose="02020603050405020304" pitchFamily="18" charset="0"/>
            <a:cs typeface="Times New Roman" panose="02020603050405020304" pitchFamily="18" charset="0"/>
          </a:endParaRPr>
        </a:p>
      </dsp:txBody>
      <dsp:txXfrm>
        <a:off x="27326" y="28287"/>
        <a:ext cx="3031469" cy="505114"/>
      </dsp:txXfrm>
    </dsp:sp>
    <dsp:sp modelId="{D4A22ED6-F35F-4925-969E-55696BD33898}">
      <dsp:nvSpPr>
        <dsp:cNvPr id="0" name=""/>
        <dsp:cNvSpPr/>
      </dsp:nvSpPr>
      <dsp:spPr>
        <a:xfrm rot="5400000">
          <a:off x="5605434" y="-1874620"/>
          <a:ext cx="447813" cy="5486438"/>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ru-RU" sz="1600" kern="1200" dirty="0" smtClean="0">
              <a:latin typeface="Times New Roman" pitchFamily="18" charset="0"/>
              <a:cs typeface="Times New Roman" pitchFamily="18" charset="0"/>
            </a:rPr>
            <a:t>Инструмент визуализации информации для публикации и материалов</a:t>
          </a:r>
          <a:endParaRPr lang="ru-RU" sz="1600" kern="1200" dirty="0">
            <a:latin typeface="Times New Roman" pitchFamily="18" charset="0"/>
            <a:cs typeface="Times New Roman" pitchFamily="18" charset="0"/>
          </a:endParaRPr>
        </a:p>
      </dsp:txBody>
      <dsp:txXfrm rot="-5400000">
        <a:off x="3086122" y="666552"/>
        <a:ext cx="5464578" cy="404093"/>
      </dsp:txXfrm>
    </dsp:sp>
    <dsp:sp modelId="{2A08CCE4-EB50-47B7-BA6B-F9C189620FC5}">
      <dsp:nvSpPr>
        <dsp:cNvPr id="0" name=""/>
        <dsp:cNvSpPr/>
      </dsp:nvSpPr>
      <dsp:spPr>
        <a:xfrm>
          <a:off x="0" y="588716"/>
          <a:ext cx="3086121" cy="559766"/>
        </a:xfrm>
        <a:prstGeom prst="roundRect">
          <a:avLst/>
        </a:prstGeom>
        <a:solidFill>
          <a:schemeClr val="accent1"/>
        </a:solidFill>
        <a:ln>
          <a:noFill/>
        </a:ln>
        <a:effectLst/>
        <a:scene3d>
          <a:camera prst="orthographicFront"/>
          <a:lightRig rig="chilly" dir="t"/>
        </a:scene3d>
        <a:sp3d prstMaterial="translucentPowder">
          <a:bevelT w="127000" h="25400" prst="riblet"/>
        </a:sp3d>
      </dsp:spPr>
      <dsp:style>
        <a:lnRef idx="0">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lvl="0" algn="ctr" defTabSz="1022350">
            <a:lnSpc>
              <a:spcPct val="90000"/>
            </a:lnSpc>
            <a:spcBef>
              <a:spcPct val="0"/>
            </a:spcBef>
            <a:spcAft>
              <a:spcPct val="35000"/>
            </a:spcAft>
          </a:pPr>
          <a:r>
            <a:rPr lang="ru-RU" sz="2300" kern="1200" dirty="0" smtClean="0">
              <a:latin typeface="Times New Roman" panose="02020603050405020304" pitchFamily="18" charset="0"/>
              <a:cs typeface="Times New Roman" panose="02020603050405020304" pitchFamily="18" charset="0"/>
            </a:rPr>
            <a:t>СМИ, журналисты</a:t>
          </a:r>
          <a:endParaRPr lang="ru-RU" sz="2300" kern="1200" dirty="0">
            <a:latin typeface="Times New Roman" panose="02020603050405020304" pitchFamily="18" charset="0"/>
            <a:cs typeface="Times New Roman" panose="02020603050405020304" pitchFamily="18" charset="0"/>
          </a:endParaRPr>
        </a:p>
      </dsp:txBody>
      <dsp:txXfrm>
        <a:off x="27326" y="616042"/>
        <a:ext cx="3031469" cy="505114"/>
      </dsp:txXfrm>
    </dsp:sp>
    <dsp:sp modelId="{70256B06-B20B-4794-A8B5-3525E364F686}">
      <dsp:nvSpPr>
        <dsp:cNvPr id="0" name=""/>
        <dsp:cNvSpPr/>
      </dsp:nvSpPr>
      <dsp:spPr>
        <a:xfrm rot="5400000">
          <a:off x="5605434" y="-1286865"/>
          <a:ext cx="447813" cy="5486438"/>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ru-RU" sz="1600" kern="1200" dirty="0" smtClean="0">
              <a:latin typeface="Times New Roman" pitchFamily="18" charset="0"/>
              <a:cs typeface="Times New Roman" pitchFamily="18" charset="0"/>
            </a:rPr>
            <a:t>Прогнозирование развития бизнеса с учетом прогноза развития государства и муниципалитета</a:t>
          </a:r>
          <a:endParaRPr lang="ru-RU" sz="1600" kern="1200" dirty="0">
            <a:latin typeface="Times New Roman" pitchFamily="18" charset="0"/>
            <a:cs typeface="Times New Roman" pitchFamily="18" charset="0"/>
          </a:endParaRPr>
        </a:p>
      </dsp:txBody>
      <dsp:txXfrm rot="-5400000">
        <a:off x="3086122" y="1254307"/>
        <a:ext cx="5464578" cy="404093"/>
      </dsp:txXfrm>
    </dsp:sp>
    <dsp:sp modelId="{1DFADBB7-00D9-4215-99E1-4068E1977006}">
      <dsp:nvSpPr>
        <dsp:cNvPr id="0" name=""/>
        <dsp:cNvSpPr/>
      </dsp:nvSpPr>
      <dsp:spPr>
        <a:xfrm>
          <a:off x="0" y="1176470"/>
          <a:ext cx="3086121" cy="559766"/>
        </a:xfrm>
        <a:prstGeom prst="roundRect">
          <a:avLst/>
        </a:prstGeom>
        <a:solidFill>
          <a:schemeClr val="accent1"/>
        </a:solidFill>
        <a:ln>
          <a:noFill/>
        </a:ln>
        <a:effectLst/>
        <a:scene3d>
          <a:camera prst="orthographicFront"/>
          <a:lightRig rig="chilly" dir="t"/>
        </a:scene3d>
        <a:sp3d prstMaterial="translucentPowder">
          <a:bevelT w="127000" h="25400" prst="riblet"/>
        </a:sp3d>
      </dsp:spPr>
      <dsp:style>
        <a:lnRef idx="0">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lvl="0" algn="ctr" defTabSz="1022350">
            <a:lnSpc>
              <a:spcPct val="90000"/>
            </a:lnSpc>
            <a:spcBef>
              <a:spcPct val="0"/>
            </a:spcBef>
            <a:spcAft>
              <a:spcPct val="35000"/>
            </a:spcAft>
          </a:pPr>
          <a:r>
            <a:rPr lang="ru-RU" sz="2300" kern="1200" dirty="0" smtClean="0">
              <a:latin typeface="Times New Roman" panose="02020603050405020304" pitchFamily="18" charset="0"/>
              <a:cs typeface="Times New Roman" panose="02020603050405020304" pitchFamily="18" charset="0"/>
            </a:rPr>
            <a:t>Предприниматели</a:t>
          </a:r>
          <a:endParaRPr lang="ru-RU" sz="2300" kern="1200" dirty="0">
            <a:latin typeface="Times New Roman" panose="02020603050405020304" pitchFamily="18" charset="0"/>
            <a:cs typeface="Times New Roman" panose="02020603050405020304" pitchFamily="18" charset="0"/>
          </a:endParaRPr>
        </a:p>
      </dsp:txBody>
      <dsp:txXfrm>
        <a:off x="27326" y="1203796"/>
        <a:ext cx="3031469" cy="505114"/>
      </dsp:txXfrm>
    </dsp:sp>
    <dsp:sp modelId="{7D7BC51A-5246-4343-83A6-118450699444}">
      <dsp:nvSpPr>
        <dsp:cNvPr id="0" name=""/>
        <dsp:cNvSpPr/>
      </dsp:nvSpPr>
      <dsp:spPr>
        <a:xfrm rot="5400000">
          <a:off x="5605434" y="-699110"/>
          <a:ext cx="447813" cy="5486438"/>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ru-RU" sz="1600" kern="1200" dirty="0" smtClean="0">
              <a:latin typeface="Times New Roman" pitchFamily="18" charset="0"/>
              <a:cs typeface="Times New Roman" pitchFamily="18" charset="0"/>
            </a:rPr>
            <a:t>Участие в бюджетном процессе</a:t>
          </a:r>
          <a:endParaRPr lang="ru-RU" sz="1600" kern="1200" dirty="0">
            <a:latin typeface="Times New Roman" pitchFamily="18" charset="0"/>
            <a:cs typeface="Times New Roman" pitchFamily="18" charset="0"/>
          </a:endParaRPr>
        </a:p>
      </dsp:txBody>
      <dsp:txXfrm rot="-5400000">
        <a:off x="3086122" y="1842062"/>
        <a:ext cx="5464578" cy="404093"/>
      </dsp:txXfrm>
    </dsp:sp>
    <dsp:sp modelId="{8783BA14-F0A5-444B-9403-0A15744CF78D}">
      <dsp:nvSpPr>
        <dsp:cNvPr id="0" name=""/>
        <dsp:cNvSpPr/>
      </dsp:nvSpPr>
      <dsp:spPr>
        <a:xfrm>
          <a:off x="0" y="1764225"/>
          <a:ext cx="3086121" cy="559766"/>
        </a:xfrm>
        <a:prstGeom prst="roundRect">
          <a:avLst/>
        </a:prstGeom>
        <a:solidFill>
          <a:schemeClr val="accent1"/>
        </a:solidFill>
        <a:ln>
          <a:noFill/>
        </a:ln>
        <a:effectLst/>
        <a:scene3d>
          <a:camera prst="orthographicFront"/>
          <a:lightRig rig="chilly" dir="t"/>
        </a:scene3d>
        <a:sp3d prstMaterial="translucentPowder">
          <a:bevelT w="127000" h="25400" prst="riblet"/>
        </a:sp3d>
      </dsp:spPr>
      <dsp:style>
        <a:lnRef idx="0">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lvl="0" algn="ctr" defTabSz="1022350">
            <a:lnSpc>
              <a:spcPct val="90000"/>
            </a:lnSpc>
            <a:spcBef>
              <a:spcPct val="0"/>
            </a:spcBef>
            <a:spcAft>
              <a:spcPct val="35000"/>
            </a:spcAft>
          </a:pPr>
          <a:r>
            <a:rPr lang="ru-RU" sz="2300" kern="1200" dirty="0" smtClean="0">
              <a:latin typeface="Times New Roman" panose="02020603050405020304" pitchFamily="18" charset="0"/>
              <a:cs typeface="Times New Roman" panose="02020603050405020304" pitchFamily="18" charset="0"/>
            </a:rPr>
            <a:t>Активное население</a:t>
          </a:r>
          <a:endParaRPr lang="ru-RU" sz="2300" kern="1200" dirty="0">
            <a:latin typeface="Times New Roman" panose="02020603050405020304" pitchFamily="18" charset="0"/>
            <a:cs typeface="Times New Roman" panose="02020603050405020304" pitchFamily="18" charset="0"/>
          </a:endParaRPr>
        </a:p>
      </dsp:txBody>
      <dsp:txXfrm>
        <a:off x="27326" y="1791551"/>
        <a:ext cx="3031469" cy="505114"/>
      </dsp:txXfrm>
    </dsp:sp>
    <dsp:sp modelId="{8F952383-BC67-43A8-BCA0-6F0DC588BBAF}">
      <dsp:nvSpPr>
        <dsp:cNvPr id="0" name=""/>
        <dsp:cNvSpPr/>
      </dsp:nvSpPr>
      <dsp:spPr>
        <a:xfrm rot="5400000">
          <a:off x="5605434" y="-111356"/>
          <a:ext cx="447813" cy="5486438"/>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ru-RU" sz="1600" kern="1200" dirty="0" smtClean="0">
              <a:latin typeface="Times New Roman" pitchFamily="18" charset="0"/>
              <a:cs typeface="Times New Roman" pitchFamily="18" charset="0"/>
            </a:rPr>
            <a:t>Повышение уровня знаний о бюджете</a:t>
          </a:r>
          <a:endParaRPr lang="ru-RU" sz="1600" kern="1200" dirty="0">
            <a:latin typeface="Times New Roman" pitchFamily="18" charset="0"/>
            <a:cs typeface="Times New Roman" pitchFamily="18" charset="0"/>
          </a:endParaRPr>
        </a:p>
      </dsp:txBody>
      <dsp:txXfrm rot="-5400000">
        <a:off x="3086122" y="2429816"/>
        <a:ext cx="5464578" cy="404093"/>
      </dsp:txXfrm>
    </dsp:sp>
    <dsp:sp modelId="{871A58E5-BF10-4489-9250-6AB1782EE48D}">
      <dsp:nvSpPr>
        <dsp:cNvPr id="0" name=""/>
        <dsp:cNvSpPr/>
      </dsp:nvSpPr>
      <dsp:spPr>
        <a:xfrm>
          <a:off x="0" y="2351979"/>
          <a:ext cx="3086121" cy="559766"/>
        </a:xfrm>
        <a:prstGeom prst="roundRect">
          <a:avLst/>
        </a:prstGeom>
        <a:solidFill>
          <a:schemeClr val="accent1"/>
        </a:solidFill>
        <a:ln>
          <a:noFill/>
        </a:ln>
        <a:effectLst/>
        <a:scene3d>
          <a:camera prst="orthographicFront"/>
          <a:lightRig rig="chilly" dir="t"/>
        </a:scene3d>
        <a:sp3d prstMaterial="translucentPowder">
          <a:bevelT w="127000" h="25400" prst="riblet"/>
        </a:sp3d>
      </dsp:spPr>
      <dsp:style>
        <a:lnRef idx="0">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lvl="0" algn="ctr" defTabSz="1022350">
            <a:lnSpc>
              <a:spcPct val="90000"/>
            </a:lnSpc>
            <a:spcBef>
              <a:spcPct val="0"/>
            </a:spcBef>
            <a:spcAft>
              <a:spcPct val="35000"/>
            </a:spcAft>
          </a:pPr>
          <a:r>
            <a:rPr lang="ru-RU" sz="2300" kern="1200" dirty="0" smtClean="0">
              <a:latin typeface="Times New Roman" panose="02020603050405020304" pitchFamily="18" charset="0"/>
              <a:cs typeface="Times New Roman" panose="02020603050405020304" pitchFamily="18" charset="0"/>
            </a:rPr>
            <a:t>Молодежь </a:t>
          </a:r>
          <a:endParaRPr lang="ru-RU" sz="2300" kern="1200" dirty="0">
            <a:latin typeface="Times New Roman" panose="02020603050405020304" pitchFamily="18" charset="0"/>
            <a:cs typeface="Times New Roman" panose="02020603050405020304" pitchFamily="18" charset="0"/>
          </a:endParaRPr>
        </a:p>
      </dsp:txBody>
      <dsp:txXfrm>
        <a:off x="27326" y="2379305"/>
        <a:ext cx="3031469" cy="505114"/>
      </dsp:txXfrm>
    </dsp:sp>
    <dsp:sp modelId="{6F23DBA3-E2D5-4331-AC77-40CEAF931255}">
      <dsp:nvSpPr>
        <dsp:cNvPr id="0" name=""/>
        <dsp:cNvSpPr/>
      </dsp:nvSpPr>
      <dsp:spPr>
        <a:xfrm rot="5400000">
          <a:off x="5605434" y="476398"/>
          <a:ext cx="447813" cy="5486438"/>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ru-RU" sz="1600" kern="1200" dirty="0" smtClean="0">
              <a:latin typeface="Times New Roman" pitchFamily="18" charset="0"/>
              <a:cs typeface="Times New Roman" pitchFamily="18" charset="0"/>
            </a:rPr>
            <a:t>Информация о социальных услугах муниципалитета, которыми может воспользоваться население</a:t>
          </a:r>
          <a:endParaRPr lang="ru-RU" sz="1600" kern="1200" dirty="0">
            <a:latin typeface="Times New Roman" pitchFamily="18" charset="0"/>
            <a:cs typeface="Times New Roman" pitchFamily="18" charset="0"/>
          </a:endParaRPr>
        </a:p>
      </dsp:txBody>
      <dsp:txXfrm rot="-5400000">
        <a:off x="3086122" y="3017570"/>
        <a:ext cx="5464578" cy="404093"/>
      </dsp:txXfrm>
    </dsp:sp>
    <dsp:sp modelId="{2B4DF4D9-2080-4F2A-AB49-3C69DDF29276}">
      <dsp:nvSpPr>
        <dsp:cNvPr id="0" name=""/>
        <dsp:cNvSpPr/>
      </dsp:nvSpPr>
      <dsp:spPr>
        <a:xfrm>
          <a:off x="0" y="2939734"/>
          <a:ext cx="3086121" cy="559766"/>
        </a:xfrm>
        <a:prstGeom prst="roundRect">
          <a:avLst/>
        </a:prstGeom>
        <a:solidFill>
          <a:schemeClr val="accent1"/>
        </a:solidFill>
        <a:ln>
          <a:noFill/>
        </a:ln>
        <a:effectLst/>
        <a:scene3d>
          <a:camera prst="orthographicFront"/>
          <a:lightRig rig="chilly" dir="t"/>
        </a:scene3d>
        <a:sp3d prstMaterial="translucentPowder">
          <a:bevelT w="127000" h="25400" prst="riblet"/>
        </a:sp3d>
      </dsp:spPr>
      <dsp:style>
        <a:lnRef idx="0">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lvl="0" algn="ctr" defTabSz="1022350">
            <a:lnSpc>
              <a:spcPct val="90000"/>
            </a:lnSpc>
            <a:spcBef>
              <a:spcPct val="0"/>
            </a:spcBef>
            <a:spcAft>
              <a:spcPct val="35000"/>
            </a:spcAft>
          </a:pPr>
          <a:r>
            <a:rPr lang="ru-RU" sz="2300" kern="1200" dirty="0" smtClean="0">
              <a:latin typeface="Times New Roman" panose="02020603050405020304" pitchFamily="18" charset="0"/>
              <a:cs typeface="Times New Roman" panose="02020603050405020304" pitchFamily="18" charset="0"/>
            </a:rPr>
            <a:t>Социальные группы</a:t>
          </a:r>
          <a:endParaRPr lang="ru-RU" sz="2300" kern="1200" dirty="0">
            <a:latin typeface="Times New Roman" panose="02020603050405020304" pitchFamily="18" charset="0"/>
            <a:cs typeface="Times New Roman" panose="02020603050405020304" pitchFamily="18" charset="0"/>
          </a:endParaRPr>
        </a:p>
      </dsp:txBody>
      <dsp:txXfrm>
        <a:off x="27326" y="2967060"/>
        <a:ext cx="3031469" cy="50511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16EE67-24CD-4E57-BE3F-80F2A0A896F4}">
      <dsp:nvSpPr>
        <dsp:cNvPr id="0" name=""/>
        <dsp:cNvSpPr/>
      </dsp:nvSpPr>
      <dsp:spPr>
        <a:xfrm>
          <a:off x="694974" y="710450"/>
          <a:ext cx="2314078" cy="136518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533400">
            <a:lnSpc>
              <a:spcPct val="90000"/>
            </a:lnSpc>
            <a:spcBef>
              <a:spcPct val="0"/>
            </a:spcBef>
            <a:spcAft>
              <a:spcPct val="15000"/>
            </a:spcAft>
            <a:buChar char="••"/>
          </a:pPr>
          <a:r>
            <a:rPr lang="ru-RU" sz="1200" b="1" kern="1200" dirty="0" smtClean="0">
              <a:latin typeface="Times New Roman" pitchFamily="18" charset="0"/>
              <a:cs typeface="Times New Roman" pitchFamily="18" charset="0"/>
            </a:rPr>
            <a:t>Помогает формировать доходную часть бюджета (налог на доходы физических лиц, налог на имущество)</a:t>
          </a:r>
          <a:endParaRPr lang="ru-RU" sz="1200" b="1" kern="1200" dirty="0">
            <a:latin typeface="Times New Roman" pitchFamily="18" charset="0"/>
            <a:cs typeface="Times New Roman" pitchFamily="18" charset="0"/>
          </a:endParaRPr>
        </a:p>
      </dsp:txBody>
      <dsp:txXfrm>
        <a:off x="726391" y="741867"/>
        <a:ext cx="2251244" cy="1009807"/>
      </dsp:txXfrm>
    </dsp:sp>
    <dsp:sp modelId="{A62462D3-1863-4ABB-9D21-746DE02FA1D1}">
      <dsp:nvSpPr>
        <dsp:cNvPr id="0" name=""/>
        <dsp:cNvSpPr/>
      </dsp:nvSpPr>
      <dsp:spPr>
        <a:xfrm rot="21143643">
          <a:off x="2344287" y="873621"/>
          <a:ext cx="1989255" cy="1989255"/>
        </a:xfrm>
        <a:prstGeom prst="leftCircularArrow">
          <a:avLst>
            <a:gd name="adj1" fmla="val 4676"/>
            <a:gd name="adj2" fmla="val 596946"/>
            <a:gd name="adj3" fmla="val 2518726"/>
            <a:gd name="adj4" fmla="val 9170758"/>
            <a:gd name="adj5" fmla="val 5455"/>
          </a:avLst>
        </a:prstGeom>
        <a:solidFill>
          <a:schemeClr val="accent1">
            <a:tint val="60000"/>
            <a:hueOff val="0"/>
            <a:satOff val="0"/>
            <a:lumOff val="0"/>
            <a:alphaOff val="0"/>
          </a:schemeClr>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sp>
    <dsp:sp modelId="{F202C310-487B-4DF3-AFAF-2A1A429809CC}">
      <dsp:nvSpPr>
        <dsp:cNvPr id="0" name=""/>
        <dsp:cNvSpPr/>
      </dsp:nvSpPr>
      <dsp:spPr>
        <a:xfrm>
          <a:off x="1639252" y="1781389"/>
          <a:ext cx="1809549" cy="585077"/>
        </a:xfrm>
        <a:prstGeom prst="roundRect">
          <a:avLst>
            <a:gd name="adj" fmla="val 10000"/>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angle"/>
        </a:sp3d>
      </dsp:spPr>
      <dsp:style>
        <a:lnRef idx="0">
          <a:scrgbClr r="0" g="0" b="0"/>
        </a:lnRef>
        <a:fillRef idx="1">
          <a:scrgbClr r="0" g="0" b="0"/>
        </a:fillRef>
        <a:effectRef idx="0">
          <a:scrgbClr r="0" g="0" b="0"/>
        </a:effectRef>
        <a:fontRef idx="minor">
          <a:schemeClr val="lt1"/>
        </a:fontRef>
      </dsp:style>
      <dsp:txBody>
        <a:bodyPr spcFirstLastPara="0" vert="horz" wrap="square" lIns="20955" tIns="13970" rIns="20955" bIns="13970" numCol="1" spcCol="1270" anchor="ctr" anchorCtr="0">
          <a:noAutofit/>
        </a:bodyPr>
        <a:lstStyle/>
        <a:p>
          <a:pPr lvl="0" algn="ctr" defTabSz="466725">
            <a:lnSpc>
              <a:spcPct val="90000"/>
            </a:lnSpc>
            <a:spcBef>
              <a:spcPct val="0"/>
            </a:spcBef>
            <a:spcAft>
              <a:spcPct val="35000"/>
            </a:spcAft>
          </a:pPr>
          <a:r>
            <a:rPr lang="ru-RU" sz="1050" b="1" kern="1200" dirty="0" smtClean="0">
              <a:solidFill>
                <a:schemeClr val="tx1"/>
              </a:solidFill>
              <a:latin typeface="Times New Roman" pitchFamily="18" charset="0"/>
              <a:cs typeface="Times New Roman" pitchFamily="18" charset="0"/>
            </a:rPr>
            <a:t>КАК НАЛОГОПЛАТЕЛЬЩИК</a:t>
          </a:r>
          <a:endParaRPr lang="ru-RU" sz="1050" b="1" kern="1200" dirty="0">
            <a:solidFill>
              <a:schemeClr val="tx1"/>
            </a:solidFill>
            <a:latin typeface="Times New Roman" pitchFamily="18" charset="0"/>
            <a:cs typeface="Times New Roman" pitchFamily="18" charset="0"/>
          </a:endParaRPr>
        </a:p>
      </dsp:txBody>
      <dsp:txXfrm>
        <a:off x="1656388" y="1798525"/>
        <a:ext cx="1775277" cy="550805"/>
      </dsp:txXfrm>
    </dsp:sp>
    <dsp:sp modelId="{DF59E1D1-76C0-43BD-AEEB-F887699371D9}">
      <dsp:nvSpPr>
        <dsp:cNvPr id="0" name=""/>
        <dsp:cNvSpPr/>
      </dsp:nvSpPr>
      <dsp:spPr>
        <a:xfrm>
          <a:off x="3475566" y="774870"/>
          <a:ext cx="1960448" cy="136518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228600" lvl="1" indent="-228600" algn="l" defTabSz="889000">
            <a:lnSpc>
              <a:spcPct val="90000"/>
            </a:lnSpc>
            <a:spcBef>
              <a:spcPct val="0"/>
            </a:spcBef>
            <a:spcAft>
              <a:spcPct val="15000"/>
            </a:spcAft>
            <a:buChar char="••"/>
          </a:pPr>
          <a:endParaRPr lang="ru-RU" sz="2000" b="1" kern="1200" dirty="0">
            <a:solidFill>
              <a:schemeClr val="accent2"/>
            </a:solidFill>
            <a:latin typeface="Times New Roman" pitchFamily="18" charset="0"/>
            <a:cs typeface="Times New Roman" pitchFamily="18" charset="0"/>
          </a:endParaRPr>
        </a:p>
        <a:p>
          <a:pPr marL="228600" lvl="1" indent="-228600" algn="l" defTabSz="889000">
            <a:lnSpc>
              <a:spcPct val="90000"/>
            </a:lnSpc>
            <a:spcBef>
              <a:spcPct val="0"/>
            </a:spcBef>
            <a:spcAft>
              <a:spcPct val="15000"/>
            </a:spcAft>
            <a:buChar char="••"/>
          </a:pPr>
          <a:r>
            <a:rPr lang="ru-RU" sz="2000" b="1" kern="1200" dirty="0" smtClean="0">
              <a:solidFill>
                <a:schemeClr val="accent2"/>
              </a:solidFill>
              <a:latin typeface="Times New Roman" pitchFamily="18" charset="0"/>
              <a:cs typeface="Times New Roman" pitchFamily="18" charset="0"/>
            </a:rPr>
            <a:t>БЮДЖЕТ</a:t>
          </a:r>
          <a:endParaRPr lang="ru-RU" sz="2000" b="1" kern="1200" dirty="0">
            <a:solidFill>
              <a:schemeClr val="accent2"/>
            </a:solidFill>
            <a:latin typeface="Times New Roman" pitchFamily="18" charset="0"/>
            <a:cs typeface="Times New Roman" pitchFamily="18" charset="0"/>
          </a:endParaRPr>
        </a:p>
      </dsp:txBody>
      <dsp:txXfrm>
        <a:off x="3506983" y="1098826"/>
        <a:ext cx="1897614" cy="1009807"/>
      </dsp:txXfrm>
    </dsp:sp>
    <dsp:sp modelId="{6962A720-A21F-4746-BC47-A1EF8FFBEDC4}">
      <dsp:nvSpPr>
        <dsp:cNvPr id="0" name=""/>
        <dsp:cNvSpPr/>
      </dsp:nvSpPr>
      <dsp:spPr>
        <a:xfrm rot="490951">
          <a:off x="5148065" y="-221373"/>
          <a:ext cx="2138216" cy="2138216"/>
        </a:xfrm>
        <a:prstGeom prst="circularArrow">
          <a:avLst>
            <a:gd name="adj1" fmla="val 4350"/>
            <a:gd name="adj2" fmla="val 550929"/>
            <a:gd name="adj3" fmla="val 19724412"/>
            <a:gd name="adj4" fmla="val 13026363"/>
            <a:gd name="adj5" fmla="val 5075"/>
          </a:avLst>
        </a:prstGeom>
        <a:solidFill>
          <a:schemeClr val="accent1">
            <a:tint val="60000"/>
            <a:hueOff val="0"/>
            <a:satOff val="0"/>
            <a:lumOff val="0"/>
            <a:alphaOff val="0"/>
          </a:schemeClr>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sp>
    <dsp:sp modelId="{876327A6-DA83-4784-B99C-CB6ADC927A05}">
      <dsp:nvSpPr>
        <dsp:cNvPr id="0" name=""/>
        <dsp:cNvSpPr/>
      </dsp:nvSpPr>
      <dsp:spPr>
        <a:xfrm>
          <a:off x="4321411" y="197212"/>
          <a:ext cx="1590285" cy="842756"/>
        </a:xfrm>
        <a:prstGeom prst="roundRect">
          <a:avLst>
            <a:gd name="adj" fmla="val 10000"/>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angle"/>
        </a:sp3d>
      </dsp:spPr>
      <dsp:style>
        <a:lnRef idx="0">
          <a:scrgbClr r="0" g="0" b="0"/>
        </a:lnRef>
        <a:fillRef idx="1">
          <a:scrgbClr r="0" g="0" b="0"/>
        </a:fillRef>
        <a:effectRef idx="0">
          <a:scrgbClr r="0" g="0" b="0"/>
        </a:effectRef>
        <a:fontRef idx="minor">
          <a:schemeClr val="lt1"/>
        </a:fontRef>
      </dsp:style>
      <dsp:txBody>
        <a:bodyPr spcFirstLastPara="0" vert="horz" wrap="square" lIns="20955" tIns="13970" rIns="20955" bIns="13970" numCol="1" spcCol="1270" anchor="ctr" anchorCtr="0">
          <a:noAutofit/>
        </a:bodyPr>
        <a:lstStyle/>
        <a:p>
          <a:pPr lvl="0" algn="ctr" defTabSz="466725">
            <a:lnSpc>
              <a:spcPct val="90000"/>
            </a:lnSpc>
            <a:spcBef>
              <a:spcPct val="0"/>
            </a:spcBef>
            <a:spcAft>
              <a:spcPct val="35000"/>
            </a:spcAft>
          </a:pPr>
          <a:r>
            <a:rPr lang="ru-RU" sz="1050" b="1" kern="1200" dirty="0" smtClean="0">
              <a:solidFill>
                <a:schemeClr val="tx1"/>
              </a:solidFill>
              <a:latin typeface="Times New Roman" pitchFamily="18" charset="0"/>
              <a:cs typeface="Times New Roman" pitchFamily="18" charset="0"/>
            </a:rPr>
            <a:t>КАК ПОЛУЧАТЕЛЬ СОЦИАЛЬНЫХ ГАРАНТИЙ</a:t>
          </a:r>
          <a:endParaRPr lang="ru-RU" sz="1050" b="1" kern="1200" dirty="0">
            <a:solidFill>
              <a:schemeClr val="tx1"/>
            </a:solidFill>
            <a:latin typeface="Times New Roman" pitchFamily="18" charset="0"/>
            <a:cs typeface="Times New Roman" pitchFamily="18" charset="0"/>
          </a:endParaRPr>
        </a:p>
      </dsp:txBody>
      <dsp:txXfrm>
        <a:off x="4346094" y="221895"/>
        <a:ext cx="1540919" cy="793390"/>
      </dsp:txXfrm>
    </dsp:sp>
    <dsp:sp modelId="{FCFE6F0F-74D8-4A6D-ABCE-489E606D9B8C}">
      <dsp:nvSpPr>
        <dsp:cNvPr id="0" name=""/>
        <dsp:cNvSpPr/>
      </dsp:nvSpPr>
      <dsp:spPr>
        <a:xfrm>
          <a:off x="5969711" y="645187"/>
          <a:ext cx="1982347" cy="1496647"/>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57150" lvl="1" indent="-57150" algn="l" defTabSz="488950">
            <a:lnSpc>
              <a:spcPct val="90000"/>
            </a:lnSpc>
            <a:spcBef>
              <a:spcPct val="0"/>
            </a:spcBef>
            <a:spcAft>
              <a:spcPct val="15000"/>
            </a:spcAft>
            <a:buChar char="••"/>
          </a:pPr>
          <a:r>
            <a:rPr lang="ru-RU" sz="1100" b="1" kern="1200" dirty="0" smtClean="0">
              <a:latin typeface="Times New Roman" pitchFamily="18" charset="0"/>
              <a:cs typeface="Times New Roman" pitchFamily="18" charset="0"/>
            </a:rPr>
            <a:t>Получает социальные гарантии - расходная часть бюджета (образование, социальные льготы, другие направления социальных гарантий населению)</a:t>
          </a:r>
          <a:endParaRPr lang="ru-RU" sz="1100" b="1" kern="1200" dirty="0">
            <a:latin typeface="Times New Roman" pitchFamily="18" charset="0"/>
            <a:cs typeface="Times New Roman" pitchFamily="18" charset="0"/>
          </a:endParaRPr>
        </a:p>
      </dsp:txBody>
      <dsp:txXfrm>
        <a:off x="6004153" y="679629"/>
        <a:ext cx="1913463" cy="1107052"/>
      </dsp:txXfrm>
    </dsp:sp>
    <dsp:sp modelId="{F7CD2E1D-8518-455A-AB63-692F05965E19}">
      <dsp:nvSpPr>
        <dsp:cNvPr id="0" name=""/>
        <dsp:cNvSpPr/>
      </dsp:nvSpPr>
      <dsp:spPr>
        <a:xfrm>
          <a:off x="6025470" y="2141898"/>
          <a:ext cx="1853113" cy="585077"/>
        </a:xfrm>
        <a:prstGeom prst="roundRect">
          <a:avLst>
            <a:gd name="adj" fmla="val 10000"/>
          </a:avLst>
        </a:prstGeom>
        <a:blipFill rotWithShape="0">
          <a:blip xmlns:r="http://schemas.openxmlformats.org/officeDocument/2006/relationships" r:embed="rId1"/>
          <a:stretch>
            <a:fillRect/>
          </a:stretch>
        </a:blip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ru-RU" sz="1500" kern="1200" dirty="0" smtClean="0"/>
            <a:t>О</a:t>
          </a:r>
        </a:p>
        <a:p>
          <a:pPr lvl="0" algn="ctr" defTabSz="666750">
            <a:lnSpc>
              <a:spcPct val="90000"/>
            </a:lnSpc>
            <a:spcBef>
              <a:spcPct val="0"/>
            </a:spcBef>
            <a:spcAft>
              <a:spcPct val="35000"/>
            </a:spcAft>
          </a:pPr>
          <a:endParaRPr lang="ru-RU" sz="1500" kern="1200" dirty="0"/>
        </a:p>
      </dsp:txBody>
      <dsp:txXfrm>
        <a:off x="6042606" y="2159034"/>
        <a:ext cx="1818841" cy="55080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4B38A7-C9DB-4909-8704-3891A2198A48}">
      <dsp:nvSpPr>
        <dsp:cNvPr id="0" name=""/>
        <dsp:cNvSpPr/>
      </dsp:nvSpPr>
      <dsp:spPr>
        <a:xfrm>
          <a:off x="3157" y="734925"/>
          <a:ext cx="2933387" cy="1173355"/>
        </a:xfrm>
        <a:prstGeom prst="chevron">
          <a:avLst/>
        </a:prstGeom>
        <a:solidFill>
          <a:schemeClr val="accent1">
            <a:lumMod val="20000"/>
            <a:lumOff val="80000"/>
          </a:schemeClr>
        </a:solidFill>
        <a:ln>
          <a:noFill/>
        </a:ln>
        <a:effectLst/>
        <a:scene3d>
          <a:camera prst="orthographicFront"/>
          <a:lightRig rig="chilly" dir="t"/>
        </a:scene3d>
        <a:sp3d prstMaterial="translucentPowder">
          <a:bevelT w="127000" h="25400"/>
          <a:bevelB/>
        </a:sp3d>
      </dsp:spPr>
      <dsp:style>
        <a:lnRef idx="0">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itchFamily="18" charset="0"/>
              <a:cs typeface="Times New Roman" pitchFamily="18" charset="0"/>
            </a:rPr>
            <a:t>Публичные слушания о стратегии социально-экономического развития, о проекте решения о бюджете, об исполнении бюджета муниципального района</a:t>
          </a:r>
          <a:endParaRPr lang="ru-RU" sz="1200" b="1" kern="1200" dirty="0">
            <a:solidFill>
              <a:schemeClr val="tx1"/>
            </a:solidFill>
            <a:latin typeface="Times New Roman" pitchFamily="18" charset="0"/>
            <a:cs typeface="Times New Roman" pitchFamily="18" charset="0"/>
          </a:endParaRPr>
        </a:p>
      </dsp:txBody>
      <dsp:txXfrm>
        <a:off x="589835" y="734925"/>
        <a:ext cx="1760032" cy="1173355"/>
      </dsp:txXfrm>
    </dsp:sp>
    <dsp:sp modelId="{125B4A05-DE37-4257-828C-2C05C3934830}">
      <dsp:nvSpPr>
        <dsp:cNvPr id="0" name=""/>
        <dsp:cNvSpPr/>
      </dsp:nvSpPr>
      <dsp:spPr>
        <a:xfrm>
          <a:off x="2643206" y="734925"/>
          <a:ext cx="3357585" cy="1173355"/>
        </a:xfrm>
        <a:prstGeom prst="chevron">
          <a:avLst/>
        </a:prstGeom>
        <a:solidFill>
          <a:schemeClr val="accent1">
            <a:lumMod val="20000"/>
            <a:lumOff val="80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itchFamily="18" charset="0"/>
              <a:cs typeface="Times New Roman" pitchFamily="18" charset="0"/>
            </a:rPr>
            <a:t>Участие в опросах по бюджетной тематике, размещаемых на официальном сайте муниципального района и портале «Голос РБ» ежеквартально</a:t>
          </a:r>
          <a:endParaRPr lang="ru-RU" sz="1200" b="1" kern="1200" dirty="0">
            <a:solidFill>
              <a:schemeClr val="tx1"/>
            </a:solidFill>
            <a:latin typeface="Times New Roman" pitchFamily="18" charset="0"/>
            <a:cs typeface="Times New Roman" pitchFamily="18" charset="0"/>
          </a:endParaRPr>
        </a:p>
      </dsp:txBody>
      <dsp:txXfrm>
        <a:off x="3229884" y="734925"/>
        <a:ext cx="2184230" cy="1173355"/>
      </dsp:txXfrm>
    </dsp:sp>
    <dsp:sp modelId="{146CD48E-706F-4FED-8528-865BACA1EB05}">
      <dsp:nvSpPr>
        <dsp:cNvPr id="0" name=""/>
        <dsp:cNvSpPr/>
      </dsp:nvSpPr>
      <dsp:spPr>
        <a:xfrm>
          <a:off x="5707452" y="734925"/>
          <a:ext cx="2933387" cy="1173355"/>
        </a:xfrm>
        <a:prstGeom prst="chevron">
          <a:avLst/>
        </a:prstGeom>
        <a:gradFill rotWithShape="0">
          <a:gsLst>
            <a:gs pos="0">
              <a:srgbClr val="5E9EFF"/>
            </a:gs>
            <a:gs pos="39999">
              <a:srgbClr val="85C2FF"/>
            </a:gs>
            <a:gs pos="70000">
              <a:srgbClr val="C4D6EB"/>
            </a:gs>
            <a:gs pos="100000">
              <a:srgbClr val="FFEBFA"/>
            </a:gs>
          </a:gsLst>
          <a:lin ang="5400000" scaled="0"/>
        </a:gra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lvl="0" algn="ctr" defTabSz="577850">
            <a:lnSpc>
              <a:spcPct val="90000"/>
            </a:lnSpc>
            <a:spcBef>
              <a:spcPct val="0"/>
            </a:spcBef>
            <a:spcAft>
              <a:spcPct val="35000"/>
            </a:spcAft>
          </a:pPr>
          <a:r>
            <a:rPr lang="ru-RU" sz="1300" b="1" kern="1200" dirty="0" smtClean="0">
              <a:solidFill>
                <a:schemeClr val="tx1"/>
              </a:solidFill>
              <a:latin typeface="Times New Roman" pitchFamily="18" charset="0"/>
              <a:cs typeface="Times New Roman" pitchFamily="18" charset="0"/>
            </a:rPr>
            <a:t>Участие в проектах инициативного бюджетирования</a:t>
          </a:r>
          <a:endParaRPr lang="ru-RU" sz="1300" b="1" kern="1200" dirty="0">
            <a:solidFill>
              <a:schemeClr val="tx1"/>
            </a:solidFill>
            <a:latin typeface="Times New Roman" pitchFamily="18" charset="0"/>
            <a:cs typeface="Times New Roman" pitchFamily="18" charset="0"/>
          </a:endParaRPr>
        </a:p>
      </dsp:txBody>
      <dsp:txXfrm>
        <a:off x="6294130" y="734925"/>
        <a:ext cx="1760032" cy="117335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4E38A2-8F72-4D2D-BD46-D90AB156A2E7}">
      <dsp:nvSpPr>
        <dsp:cNvPr id="0" name=""/>
        <dsp:cNvSpPr/>
      </dsp:nvSpPr>
      <dsp:spPr>
        <a:xfrm>
          <a:off x="1231894" y="-214447"/>
          <a:ext cx="5383318" cy="5383318"/>
        </a:xfrm>
        <a:prstGeom prst="pie">
          <a:avLst>
            <a:gd name="adj1" fmla="val 16200000"/>
            <a:gd name="adj2" fmla="val 0"/>
          </a:avLst>
        </a:prstGeom>
        <a:solidFill>
          <a:schemeClr val="accent3">
            <a:lumMod val="60000"/>
            <a:lumOff val="40000"/>
            <a:alpha val="99000"/>
          </a:schemeClr>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30480" tIns="30480" rIns="30480" bIns="30480" numCol="1" spcCol="1270" anchor="ctr" anchorCtr="0">
          <a:noAutofit/>
          <a:sp3d extrusionH="28000" prstMaterial="matte"/>
        </a:bodyPr>
        <a:lstStyle/>
        <a:p>
          <a:pPr lvl="0" algn="ctr" defTabSz="1066800">
            <a:lnSpc>
              <a:spcPct val="90000"/>
            </a:lnSpc>
            <a:spcBef>
              <a:spcPct val="0"/>
            </a:spcBef>
            <a:spcAft>
              <a:spcPct val="35000"/>
            </a:spcAft>
          </a:pPr>
          <a:r>
            <a:rPr lang="ru-RU" sz="2400" b="1" kern="1200" dirty="0" smtClean="0">
              <a:latin typeface="Times New Roman" pitchFamily="18" charset="0"/>
              <a:cs typeface="Times New Roman" pitchFamily="18" charset="0"/>
            </a:rPr>
            <a:t>исполнение</a:t>
          </a:r>
          <a:endParaRPr lang="ru-RU" sz="2400" b="1" kern="1200" dirty="0">
            <a:latin typeface="Times New Roman" pitchFamily="18" charset="0"/>
            <a:cs typeface="Times New Roman" pitchFamily="18" charset="0"/>
          </a:endParaRPr>
        </a:p>
      </dsp:txBody>
      <dsp:txXfrm>
        <a:off x="4089539" y="901309"/>
        <a:ext cx="1986700" cy="1474003"/>
      </dsp:txXfrm>
    </dsp:sp>
    <dsp:sp modelId="{40BF46AB-806B-4F51-B3A1-E6719F604893}">
      <dsp:nvSpPr>
        <dsp:cNvPr id="0" name=""/>
        <dsp:cNvSpPr/>
      </dsp:nvSpPr>
      <dsp:spPr>
        <a:xfrm>
          <a:off x="1678602" y="101992"/>
          <a:ext cx="5383318" cy="5429076"/>
        </a:xfrm>
        <a:prstGeom prst="pie">
          <a:avLst>
            <a:gd name="adj1" fmla="val 0"/>
            <a:gd name="adj2" fmla="val 5400000"/>
          </a:avLst>
        </a:prstGeom>
        <a:solidFill>
          <a:schemeClr val="accent3">
            <a:lumMod val="60000"/>
            <a:lumOff val="40000"/>
            <a:alpha val="99000"/>
          </a:schemeClr>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30480" tIns="30480" rIns="30480" bIns="30480" numCol="1" spcCol="1270" anchor="ctr" anchorCtr="0">
          <a:noAutofit/>
          <a:sp3d extrusionH="28000" prstMaterial="matte"/>
        </a:bodyPr>
        <a:lstStyle/>
        <a:p>
          <a:pPr lvl="0" algn="ctr" defTabSz="1066800">
            <a:lnSpc>
              <a:spcPct val="90000"/>
            </a:lnSpc>
            <a:spcBef>
              <a:spcPct val="0"/>
            </a:spcBef>
            <a:spcAft>
              <a:spcPct val="35000"/>
            </a:spcAft>
          </a:pPr>
          <a:r>
            <a:rPr lang="ru-RU" sz="2400" b="1" kern="1200" dirty="0" smtClean="0">
              <a:latin typeface="Times New Roman" pitchFamily="18" charset="0"/>
              <a:cs typeface="Times New Roman" pitchFamily="18" charset="0"/>
            </a:rPr>
            <a:t>отчетность</a:t>
          </a:r>
          <a:endParaRPr lang="ru-RU" sz="2400" b="1" kern="1200" dirty="0">
            <a:latin typeface="Times New Roman" pitchFamily="18" charset="0"/>
            <a:cs typeface="Times New Roman" pitchFamily="18" charset="0"/>
          </a:endParaRPr>
        </a:p>
      </dsp:txBody>
      <dsp:txXfrm>
        <a:off x="4536247" y="2919294"/>
        <a:ext cx="1986700" cy="1486532"/>
      </dsp:txXfrm>
    </dsp:sp>
    <dsp:sp modelId="{BD0E565A-D803-4428-9116-F1A5B070F51C}">
      <dsp:nvSpPr>
        <dsp:cNvPr id="0" name=""/>
        <dsp:cNvSpPr/>
      </dsp:nvSpPr>
      <dsp:spPr>
        <a:xfrm>
          <a:off x="1144085" y="457667"/>
          <a:ext cx="5383318" cy="5383318"/>
        </a:xfrm>
        <a:prstGeom prst="pie">
          <a:avLst>
            <a:gd name="adj1" fmla="val 5400000"/>
            <a:gd name="adj2" fmla="val 10800000"/>
          </a:avLst>
        </a:prstGeom>
        <a:solidFill>
          <a:schemeClr val="accent3">
            <a:lumMod val="60000"/>
            <a:lumOff val="40000"/>
            <a:alpha val="69000"/>
          </a:schemeClr>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30480" tIns="30480" rIns="30480" bIns="30480" numCol="1" spcCol="1270" anchor="ctr" anchorCtr="0">
          <a:noAutofit/>
          <a:sp3d extrusionH="28000" prstMaterial="matte"/>
        </a:bodyPr>
        <a:lstStyle/>
        <a:p>
          <a:pPr lvl="0" algn="ctr" defTabSz="1066800">
            <a:lnSpc>
              <a:spcPct val="90000"/>
            </a:lnSpc>
            <a:spcBef>
              <a:spcPct val="0"/>
            </a:spcBef>
            <a:spcAft>
              <a:spcPct val="35000"/>
            </a:spcAft>
          </a:pPr>
          <a:endParaRPr lang="ru-RU" sz="2400" b="1" kern="1200" dirty="0" smtClean="0">
            <a:latin typeface="Times New Roman" pitchFamily="18" charset="0"/>
            <a:cs typeface="Times New Roman" pitchFamily="18" charset="0"/>
          </a:endParaRPr>
        </a:p>
        <a:p>
          <a:pPr lvl="0" algn="ctr" defTabSz="1066800">
            <a:lnSpc>
              <a:spcPct val="90000"/>
            </a:lnSpc>
            <a:spcBef>
              <a:spcPct val="0"/>
            </a:spcBef>
            <a:spcAft>
              <a:spcPct val="35000"/>
            </a:spcAft>
          </a:pPr>
          <a:r>
            <a:rPr lang="ru-RU" sz="2400" b="1" kern="1200" dirty="0" smtClean="0">
              <a:latin typeface="Times New Roman" pitchFamily="18" charset="0"/>
              <a:cs typeface="Times New Roman" pitchFamily="18" charset="0"/>
            </a:rPr>
            <a:t>составление</a:t>
          </a:r>
          <a:endParaRPr lang="ru-RU" sz="2400" b="1" kern="1200" dirty="0">
            <a:latin typeface="Times New Roman" pitchFamily="18" charset="0"/>
            <a:cs typeface="Times New Roman" pitchFamily="18" charset="0"/>
          </a:endParaRPr>
        </a:p>
      </dsp:txBody>
      <dsp:txXfrm>
        <a:off x="1683057" y="3251225"/>
        <a:ext cx="1986700" cy="1474003"/>
      </dsp:txXfrm>
    </dsp:sp>
    <dsp:sp modelId="{332186E6-F020-42F1-A570-C9273F716481}">
      <dsp:nvSpPr>
        <dsp:cNvPr id="0" name=""/>
        <dsp:cNvSpPr/>
      </dsp:nvSpPr>
      <dsp:spPr>
        <a:xfrm>
          <a:off x="817425" y="-170088"/>
          <a:ext cx="5383318" cy="5383318"/>
        </a:xfrm>
        <a:prstGeom prst="pie">
          <a:avLst>
            <a:gd name="adj1" fmla="val 10800000"/>
            <a:gd name="adj2" fmla="val 16200000"/>
          </a:avLst>
        </a:prstGeom>
        <a:solidFill>
          <a:schemeClr val="accent3">
            <a:lumMod val="60000"/>
            <a:lumOff val="40000"/>
            <a:alpha val="69000"/>
          </a:schemeClr>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30480" tIns="30480" rIns="30480" bIns="30480" numCol="1" spcCol="1270" anchor="ctr" anchorCtr="0">
          <a:noAutofit/>
          <a:sp3d extrusionH="28000" prstMaterial="matte"/>
        </a:bodyPr>
        <a:lstStyle/>
        <a:p>
          <a:pPr lvl="0" algn="ctr" defTabSz="1066800">
            <a:lnSpc>
              <a:spcPct val="90000"/>
            </a:lnSpc>
            <a:spcBef>
              <a:spcPct val="0"/>
            </a:spcBef>
            <a:spcAft>
              <a:spcPct val="35000"/>
            </a:spcAft>
          </a:pPr>
          <a:r>
            <a:rPr lang="ru-RU" sz="2400" b="1" kern="1200" dirty="0" smtClean="0">
              <a:latin typeface="Times New Roman" pitchFamily="18" charset="0"/>
              <a:cs typeface="Times New Roman" pitchFamily="18" charset="0"/>
            </a:rPr>
            <a:t>рассмотрение</a:t>
          </a:r>
          <a:endParaRPr lang="ru-RU" sz="2400" b="1" kern="1200" dirty="0">
            <a:latin typeface="Times New Roman" pitchFamily="18" charset="0"/>
            <a:cs typeface="Times New Roman" pitchFamily="18" charset="0"/>
          </a:endParaRPr>
        </a:p>
      </dsp:txBody>
      <dsp:txXfrm>
        <a:off x="1356398" y="945668"/>
        <a:ext cx="1986700" cy="1474003"/>
      </dsp:txXfrm>
    </dsp:sp>
    <dsp:sp modelId="{C75D6C5F-12D0-4896-8FF8-C840627D22F9}">
      <dsp:nvSpPr>
        <dsp:cNvPr id="0" name=""/>
        <dsp:cNvSpPr/>
      </dsp:nvSpPr>
      <dsp:spPr>
        <a:xfrm>
          <a:off x="1142449" y="-570507"/>
          <a:ext cx="6049824" cy="6049824"/>
        </a:xfrm>
        <a:prstGeom prst="circularArrow">
          <a:avLst>
            <a:gd name="adj1" fmla="val 5085"/>
            <a:gd name="adj2" fmla="val 327528"/>
            <a:gd name="adj3" fmla="val 21272472"/>
            <a:gd name="adj4" fmla="val 16200000"/>
            <a:gd name="adj5" fmla="val 5932"/>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p3d prstMaterial="matte"/>
      </dsp:spPr>
      <dsp:style>
        <a:lnRef idx="0">
          <a:scrgbClr r="0" g="0" b="0"/>
        </a:lnRef>
        <a:fillRef idx="1">
          <a:scrgbClr r="0" g="0" b="0"/>
        </a:fillRef>
        <a:effectRef idx="2">
          <a:scrgbClr r="0" g="0" b="0"/>
        </a:effectRef>
        <a:fontRef idx="minor">
          <a:schemeClr val="lt1"/>
        </a:fontRef>
      </dsp:style>
    </dsp:sp>
    <dsp:sp modelId="{36B0482D-464B-4003-92AC-09A90D4A1CA1}">
      <dsp:nvSpPr>
        <dsp:cNvPr id="0" name=""/>
        <dsp:cNvSpPr/>
      </dsp:nvSpPr>
      <dsp:spPr>
        <a:xfrm>
          <a:off x="1802534" y="-520403"/>
          <a:ext cx="6049824" cy="6049824"/>
        </a:xfrm>
        <a:prstGeom prst="circularArrow">
          <a:avLst>
            <a:gd name="adj1" fmla="val 5085"/>
            <a:gd name="adj2" fmla="val 327528"/>
            <a:gd name="adj3" fmla="val 5072472"/>
            <a:gd name="adj4" fmla="val 0"/>
            <a:gd name="adj5" fmla="val 5932"/>
          </a:avLst>
        </a:prstGeom>
        <a:solidFill>
          <a:schemeClr val="accent3">
            <a:hueOff val="-1190271"/>
            <a:satOff val="4097"/>
            <a:lumOff val="-3333"/>
            <a:alphaOff val="0"/>
          </a:schemeClr>
        </a:solidFill>
        <a:ln>
          <a:noFill/>
        </a:ln>
        <a:effectLst>
          <a:outerShdw blurRad="40000" dist="23000" dir="5400000" rotWithShape="0">
            <a:srgbClr val="000000">
              <a:alpha val="35000"/>
            </a:srgbClr>
          </a:outerShdw>
        </a:effectLst>
        <a:sp3d prstMaterial="matte"/>
      </dsp:spPr>
      <dsp:style>
        <a:lnRef idx="0">
          <a:scrgbClr r="0" g="0" b="0"/>
        </a:lnRef>
        <a:fillRef idx="1">
          <a:scrgbClr r="0" g="0" b="0"/>
        </a:fillRef>
        <a:effectRef idx="2">
          <a:scrgbClr r="0" g="0" b="0"/>
        </a:effectRef>
        <a:fontRef idx="minor">
          <a:schemeClr val="lt1"/>
        </a:fontRef>
      </dsp:style>
    </dsp:sp>
    <dsp:sp modelId="{EB95F681-589C-4C58-9055-97EF3EAB634D}">
      <dsp:nvSpPr>
        <dsp:cNvPr id="0" name=""/>
        <dsp:cNvSpPr/>
      </dsp:nvSpPr>
      <dsp:spPr>
        <a:xfrm>
          <a:off x="521469" y="12614"/>
          <a:ext cx="6049824" cy="6049824"/>
        </a:xfrm>
        <a:prstGeom prst="circularArrow">
          <a:avLst>
            <a:gd name="adj1" fmla="val 5085"/>
            <a:gd name="adj2" fmla="val 327528"/>
            <a:gd name="adj3" fmla="val 10472472"/>
            <a:gd name="adj4" fmla="val 5400000"/>
            <a:gd name="adj5" fmla="val 5932"/>
          </a:avLst>
        </a:prstGeom>
        <a:solidFill>
          <a:schemeClr val="accent3">
            <a:hueOff val="-2380543"/>
            <a:satOff val="8194"/>
            <a:lumOff val="-6667"/>
            <a:alphaOff val="0"/>
          </a:schemeClr>
        </a:solidFill>
        <a:ln>
          <a:noFill/>
        </a:ln>
        <a:effectLst>
          <a:outerShdw blurRad="40000" dist="23000" dir="5400000" rotWithShape="0">
            <a:srgbClr val="000000">
              <a:alpha val="35000"/>
            </a:srgbClr>
          </a:outerShdw>
        </a:effectLst>
        <a:sp3d prstMaterial="matte"/>
      </dsp:spPr>
      <dsp:style>
        <a:lnRef idx="0">
          <a:scrgbClr r="0" g="0" b="0"/>
        </a:lnRef>
        <a:fillRef idx="1">
          <a:scrgbClr r="0" g="0" b="0"/>
        </a:fillRef>
        <a:effectRef idx="2">
          <a:scrgbClr r="0" g="0" b="0"/>
        </a:effectRef>
        <a:fontRef idx="minor">
          <a:schemeClr val="lt1"/>
        </a:fontRef>
      </dsp:style>
    </dsp:sp>
    <dsp:sp modelId="{17F9D659-9AB2-4F32-9670-8EE7698C7DA2}">
      <dsp:nvSpPr>
        <dsp:cNvPr id="0" name=""/>
        <dsp:cNvSpPr/>
      </dsp:nvSpPr>
      <dsp:spPr>
        <a:xfrm>
          <a:off x="484172" y="-503341"/>
          <a:ext cx="6049824" cy="6049824"/>
        </a:xfrm>
        <a:prstGeom prst="circularArrow">
          <a:avLst>
            <a:gd name="adj1" fmla="val 5085"/>
            <a:gd name="adj2" fmla="val 327528"/>
            <a:gd name="adj3" fmla="val 15872472"/>
            <a:gd name="adj4" fmla="val 10800000"/>
            <a:gd name="adj5" fmla="val 5932"/>
          </a:avLst>
        </a:prstGeom>
        <a:solidFill>
          <a:schemeClr val="accent3">
            <a:hueOff val="-3570814"/>
            <a:satOff val="12291"/>
            <a:lumOff val="-10000"/>
            <a:alphaOff val="0"/>
          </a:schemeClr>
        </a:solidFill>
        <a:ln>
          <a:noFill/>
        </a:ln>
        <a:effectLst>
          <a:outerShdw blurRad="40000" dist="23000" dir="5400000" rotWithShape="0">
            <a:srgbClr val="000000">
              <a:alpha val="35000"/>
            </a:srgbClr>
          </a:outerShdw>
        </a:effectLst>
        <a:sp3d prstMaterial="matte"/>
      </dsp:spPr>
      <dsp:style>
        <a:lnRef idx="0">
          <a:scrgbClr r="0" g="0" b="0"/>
        </a:lnRef>
        <a:fillRef idx="1">
          <a:scrgbClr r="0" g="0" b="0"/>
        </a:fillRef>
        <a:effectRef idx="2">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D41B17-3C3F-44EF-9B67-712942BBD6C9}">
      <dsp:nvSpPr>
        <dsp:cNvPr id="0" name=""/>
        <dsp:cNvSpPr/>
      </dsp:nvSpPr>
      <dsp:spPr>
        <a:xfrm>
          <a:off x="0" y="328"/>
          <a:ext cx="3910112" cy="912492"/>
        </a:xfrm>
        <a:prstGeom prst="roundRect">
          <a:avLst>
            <a:gd name="adj" fmla="val 10000"/>
          </a:avLst>
        </a:prstGeom>
        <a:solidFill>
          <a:schemeClr val="lt1">
            <a:hueOff val="0"/>
            <a:satOff val="0"/>
            <a:lumOff val="0"/>
            <a:alphaOff val="0"/>
          </a:schemeClr>
        </a:solidFill>
        <a:ln w="25400" cap="flat" cmpd="sng" algn="ctr">
          <a:solidFill>
            <a:schemeClr val="accent1">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just" defTabSz="488950">
            <a:lnSpc>
              <a:spcPct val="90000"/>
            </a:lnSpc>
            <a:spcBef>
              <a:spcPct val="0"/>
            </a:spcBef>
            <a:spcAft>
              <a:spcPct val="35000"/>
            </a:spcAft>
          </a:pPr>
          <a:r>
            <a:rPr lang="ru-RU" sz="1100" kern="1200" dirty="0">
              <a:latin typeface="Times New Roman" panose="02020603050405020304" pitchFamily="18" charset="0"/>
              <a:cs typeface="Times New Roman" panose="02020603050405020304" pitchFamily="18" charset="0"/>
            </a:rPr>
            <a:t>среди 63 районов и городов РБ по объему налоговых и неналоговых </a:t>
          </a:r>
          <a:r>
            <a:rPr lang="ru-RU" sz="1100" kern="1200" dirty="0" smtClean="0">
              <a:latin typeface="Times New Roman" panose="02020603050405020304" pitchFamily="18" charset="0"/>
              <a:cs typeface="Times New Roman" panose="02020603050405020304" pitchFamily="18" charset="0"/>
            </a:rPr>
            <a:t>поступлений в объеме бюджета </a:t>
          </a:r>
          <a:endParaRPr lang="ru-RU" sz="1100" kern="1200" dirty="0">
            <a:latin typeface="Times New Roman" panose="02020603050405020304" pitchFamily="18" charset="0"/>
            <a:cs typeface="Times New Roman" panose="02020603050405020304" pitchFamily="18" charset="0"/>
          </a:endParaRPr>
        </a:p>
        <a:p>
          <a:pPr lvl="0" algn="l" defTabSz="488950">
            <a:lnSpc>
              <a:spcPct val="90000"/>
            </a:lnSpc>
            <a:spcBef>
              <a:spcPct val="0"/>
            </a:spcBef>
            <a:spcAft>
              <a:spcPct val="35000"/>
            </a:spcAft>
          </a:pPr>
          <a:r>
            <a:rPr lang="ru-RU" sz="1100" kern="1200" dirty="0">
              <a:latin typeface="Times New Roman" panose="02020603050405020304" pitchFamily="18" charset="0"/>
              <a:cs typeface="Times New Roman" panose="02020603050405020304" pitchFamily="18" charset="0"/>
            </a:rPr>
            <a:t>(в </a:t>
          </a:r>
          <a:r>
            <a:rPr lang="ru-RU" sz="1100" kern="1200" dirty="0" smtClean="0">
              <a:latin typeface="Times New Roman" panose="02020603050405020304" pitchFamily="18" charset="0"/>
              <a:cs typeface="Times New Roman" panose="02020603050405020304" pitchFamily="18" charset="0"/>
            </a:rPr>
            <a:t>2017 году </a:t>
          </a:r>
          <a:r>
            <a:rPr lang="ru-RU" sz="1100" kern="1200" dirty="0">
              <a:latin typeface="Times New Roman" panose="02020603050405020304" pitchFamily="18" charset="0"/>
              <a:cs typeface="Times New Roman" panose="02020603050405020304" pitchFamily="18" charset="0"/>
            </a:rPr>
            <a:t>– </a:t>
          </a:r>
          <a:r>
            <a:rPr lang="ru-RU" sz="1100" kern="1200" dirty="0" smtClean="0">
              <a:latin typeface="Times New Roman" panose="02020603050405020304" pitchFamily="18" charset="0"/>
              <a:cs typeface="Times New Roman" panose="02020603050405020304" pitchFamily="18" charset="0"/>
            </a:rPr>
            <a:t>10 </a:t>
          </a:r>
          <a:r>
            <a:rPr lang="ru-RU" sz="1100" kern="1200" dirty="0">
              <a:latin typeface="Times New Roman" panose="02020603050405020304" pitchFamily="18" charset="0"/>
              <a:cs typeface="Times New Roman" panose="02020603050405020304" pitchFamily="18" charset="0"/>
            </a:rPr>
            <a:t>место)</a:t>
          </a:r>
          <a:endParaRPr lang="ru-RU" sz="1100" kern="1200" dirty="0"/>
        </a:p>
      </dsp:txBody>
      <dsp:txXfrm>
        <a:off x="873271" y="328"/>
        <a:ext cx="3036840" cy="912492"/>
      </dsp:txXfrm>
    </dsp:sp>
    <dsp:sp modelId="{3165AD1F-D63F-4877-B8D7-CF4044D6EBD9}">
      <dsp:nvSpPr>
        <dsp:cNvPr id="0" name=""/>
        <dsp:cNvSpPr/>
      </dsp:nvSpPr>
      <dsp:spPr>
        <a:xfrm>
          <a:off x="91249" y="91249"/>
          <a:ext cx="782022" cy="729993"/>
        </a:xfrm>
        <a:prstGeom prst="roundRect">
          <a:avLst>
            <a:gd name="adj" fmla="val 10000"/>
          </a:avLst>
        </a:prstGeom>
        <a:solidFill>
          <a:srgbClr val="FFFF99"/>
        </a:solidFill>
        <a:ln w="25400" cap="flat" cmpd="sng" algn="ctr">
          <a:solidFill>
            <a:schemeClr val="accent1">
              <a:lumMod val="75000"/>
            </a:schemeClr>
          </a:solidFill>
          <a:prstDash val="solid"/>
        </a:ln>
        <a:effectLst/>
      </dsp:spPr>
      <dsp:style>
        <a:lnRef idx="2">
          <a:scrgbClr r="0" g="0" b="0"/>
        </a:lnRef>
        <a:fillRef idx="1">
          <a:scrgbClr r="0" g="0" b="0"/>
        </a:fillRef>
        <a:effectRef idx="0">
          <a:scrgbClr r="0" g="0" b="0"/>
        </a:effectRef>
        <a:fontRef idx="minor"/>
      </dsp:style>
    </dsp:sp>
    <dsp:sp modelId="{E6CE19EF-A8AA-4FA7-BF6D-34C27158C521}">
      <dsp:nvSpPr>
        <dsp:cNvPr id="0" name=""/>
        <dsp:cNvSpPr/>
      </dsp:nvSpPr>
      <dsp:spPr>
        <a:xfrm>
          <a:off x="0" y="1003741"/>
          <a:ext cx="3910112" cy="912492"/>
        </a:xfrm>
        <a:prstGeom prst="roundRect">
          <a:avLst>
            <a:gd name="adj" fmla="val 10000"/>
          </a:avLst>
        </a:prstGeom>
        <a:solidFill>
          <a:schemeClr val="lt1">
            <a:hueOff val="0"/>
            <a:satOff val="0"/>
            <a:lumOff val="0"/>
            <a:alphaOff val="0"/>
          </a:schemeClr>
        </a:solidFill>
        <a:ln w="25400" cap="flat" cmpd="sng" algn="ctr">
          <a:solidFill>
            <a:schemeClr val="accent1">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just" defTabSz="488950">
            <a:lnSpc>
              <a:spcPct val="90000"/>
            </a:lnSpc>
            <a:spcBef>
              <a:spcPct val="0"/>
            </a:spcBef>
            <a:spcAft>
              <a:spcPct val="35000"/>
            </a:spcAft>
          </a:pPr>
          <a:r>
            <a:rPr lang="ru-RU" sz="1100" kern="1200" dirty="0">
              <a:latin typeface="Times New Roman" panose="02020603050405020304" pitchFamily="18" charset="0"/>
              <a:cs typeface="Times New Roman" panose="02020603050405020304" pitchFamily="18" charset="0"/>
            </a:rPr>
            <a:t>среди 63 районов и городов РБ по доле </a:t>
          </a:r>
          <a:r>
            <a:rPr lang="ru-RU" sz="1100" kern="1200" dirty="0" smtClean="0">
              <a:latin typeface="Times New Roman" panose="02020603050405020304" pitchFamily="18" charset="0"/>
              <a:cs typeface="Times New Roman" panose="02020603050405020304" pitchFamily="18" charset="0"/>
            </a:rPr>
            <a:t>налоговых и неналоговых доходов в </a:t>
          </a:r>
          <a:r>
            <a:rPr lang="ru-RU" sz="1100" kern="1200" dirty="0">
              <a:latin typeface="Times New Roman" panose="02020603050405020304" pitchFamily="18" charset="0"/>
              <a:cs typeface="Times New Roman" panose="02020603050405020304" pitchFamily="18" charset="0"/>
            </a:rPr>
            <a:t>общем объеме доходов</a:t>
          </a:r>
        </a:p>
        <a:p>
          <a:pPr lvl="0" algn="l" defTabSz="488950">
            <a:lnSpc>
              <a:spcPct val="90000"/>
            </a:lnSpc>
            <a:spcBef>
              <a:spcPct val="0"/>
            </a:spcBef>
            <a:spcAft>
              <a:spcPct val="35000"/>
            </a:spcAft>
          </a:pPr>
          <a:r>
            <a:rPr lang="ru-RU" sz="1100" kern="1200" dirty="0">
              <a:latin typeface="Times New Roman" panose="02020603050405020304" pitchFamily="18" charset="0"/>
              <a:cs typeface="Times New Roman" panose="02020603050405020304" pitchFamily="18" charset="0"/>
            </a:rPr>
            <a:t>(в </a:t>
          </a:r>
          <a:r>
            <a:rPr lang="ru-RU" sz="1100" kern="1200" dirty="0" smtClean="0">
              <a:latin typeface="Times New Roman" panose="02020603050405020304" pitchFamily="18" charset="0"/>
              <a:cs typeface="Times New Roman" panose="02020603050405020304" pitchFamily="18" charset="0"/>
            </a:rPr>
            <a:t>2017 году </a:t>
          </a:r>
          <a:r>
            <a:rPr lang="ru-RU" sz="1100" kern="1200" dirty="0">
              <a:latin typeface="Times New Roman" panose="02020603050405020304" pitchFamily="18" charset="0"/>
              <a:cs typeface="Times New Roman" panose="02020603050405020304" pitchFamily="18" charset="0"/>
            </a:rPr>
            <a:t>– </a:t>
          </a:r>
          <a:r>
            <a:rPr lang="ru-RU" sz="1100" kern="1200" dirty="0" smtClean="0">
              <a:latin typeface="Times New Roman" panose="02020603050405020304" pitchFamily="18" charset="0"/>
              <a:cs typeface="Times New Roman" panose="02020603050405020304" pitchFamily="18" charset="0"/>
            </a:rPr>
            <a:t>4 </a:t>
          </a:r>
          <a:r>
            <a:rPr lang="ru-RU" sz="1100" kern="1200" dirty="0">
              <a:latin typeface="Times New Roman" panose="02020603050405020304" pitchFamily="18" charset="0"/>
              <a:cs typeface="Times New Roman" panose="02020603050405020304" pitchFamily="18" charset="0"/>
            </a:rPr>
            <a:t>место)</a:t>
          </a:r>
          <a:endParaRPr lang="ru-RU" sz="1100" kern="1200" dirty="0"/>
        </a:p>
      </dsp:txBody>
      <dsp:txXfrm>
        <a:off x="873271" y="1003741"/>
        <a:ext cx="3036840" cy="912492"/>
      </dsp:txXfrm>
    </dsp:sp>
    <dsp:sp modelId="{050F932B-912B-4EB0-9C9C-15F13AE297C7}">
      <dsp:nvSpPr>
        <dsp:cNvPr id="0" name=""/>
        <dsp:cNvSpPr/>
      </dsp:nvSpPr>
      <dsp:spPr>
        <a:xfrm>
          <a:off x="91249" y="1094990"/>
          <a:ext cx="782022" cy="729993"/>
        </a:xfrm>
        <a:prstGeom prst="roundRect">
          <a:avLst>
            <a:gd name="adj" fmla="val 10000"/>
          </a:avLst>
        </a:prstGeom>
        <a:solidFill>
          <a:srgbClr val="FFFF99"/>
        </a:solidFill>
        <a:ln w="25400" cap="flat" cmpd="sng" algn="ctr">
          <a:solidFill>
            <a:schemeClr val="accent1">
              <a:lumMod val="75000"/>
            </a:schemeClr>
          </a:solidFill>
          <a:prstDash val="solid"/>
        </a:ln>
        <a:effectLst/>
      </dsp:spPr>
      <dsp:style>
        <a:lnRef idx="2">
          <a:scrgbClr r="0" g="0" b="0"/>
        </a:lnRef>
        <a:fillRef idx="1">
          <a:scrgbClr r="0" g="0" b="0"/>
        </a:fillRef>
        <a:effectRef idx="0">
          <a:scrgbClr r="0" g="0" b="0"/>
        </a:effectRef>
        <a:fontRef idx="minor"/>
      </dsp:style>
    </dsp:sp>
    <dsp:sp modelId="{7E3D20D8-CD03-423D-9C7B-954F80ABD991}">
      <dsp:nvSpPr>
        <dsp:cNvPr id="0" name=""/>
        <dsp:cNvSpPr/>
      </dsp:nvSpPr>
      <dsp:spPr>
        <a:xfrm>
          <a:off x="0" y="2008461"/>
          <a:ext cx="3910112" cy="912492"/>
        </a:xfrm>
        <a:prstGeom prst="roundRect">
          <a:avLst>
            <a:gd name="adj" fmla="val 10000"/>
          </a:avLst>
        </a:prstGeom>
        <a:solidFill>
          <a:schemeClr val="lt1">
            <a:hueOff val="0"/>
            <a:satOff val="0"/>
            <a:lumOff val="0"/>
            <a:alphaOff val="0"/>
          </a:schemeClr>
        </a:solidFill>
        <a:ln w="25400" cap="flat" cmpd="sng" algn="ctr">
          <a:solidFill>
            <a:schemeClr val="accent1">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just" defTabSz="488950">
            <a:lnSpc>
              <a:spcPct val="90000"/>
            </a:lnSpc>
            <a:spcBef>
              <a:spcPct val="0"/>
            </a:spcBef>
            <a:spcAft>
              <a:spcPct val="35000"/>
            </a:spcAft>
          </a:pPr>
          <a:r>
            <a:rPr lang="ru-RU" sz="1100" kern="1200" dirty="0">
              <a:latin typeface="Times New Roman" panose="02020603050405020304" pitchFamily="18" charset="0"/>
              <a:cs typeface="Times New Roman" panose="02020603050405020304" pitchFamily="18" charset="0"/>
            </a:rPr>
            <a:t>составляет доля </a:t>
          </a:r>
          <a:r>
            <a:rPr lang="ru-RU" sz="1100" kern="1200" dirty="0" smtClean="0">
              <a:latin typeface="Times New Roman" panose="02020603050405020304" pitchFamily="18" charset="0"/>
              <a:cs typeface="Times New Roman" panose="02020603050405020304" pitchFamily="18" charset="0"/>
            </a:rPr>
            <a:t>налоговых и неналоговых доходов в объеме бюджета, </a:t>
          </a:r>
          <a:r>
            <a:rPr lang="ru-RU" sz="1100" kern="1200" dirty="0">
              <a:latin typeface="Times New Roman" panose="02020603050405020304" pitchFamily="18" charset="0"/>
              <a:cs typeface="Times New Roman" panose="02020603050405020304" pitchFamily="18" charset="0"/>
            </a:rPr>
            <a:t>по РБ этот показатель составляет 36,6%</a:t>
          </a:r>
        </a:p>
        <a:p>
          <a:pPr lvl="0" algn="l" defTabSz="488950">
            <a:lnSpc>
              <a:spcPct val="90000"/>
            </a:lnSpc>
            <a:spcBef>
              <a:spcPct val="0"/>
            </a:spcBef>
            <a:spcAft>
              <a:spcPct val="35000"/>
            </a:spcAft>
          </a:pPr>
          <a:r>
            <a:rPr lang="ru-RU" sz="1100" kern="1200" dirty="0">
              <a:latin typeface="Times New Roman" panose="02020603050405020304" pitchFamily="18" charset="0"/>
              <a:cs typeface="Times New Roman" panose="02020603050405020304" pitchFamily="18" charset="0"/>
            </a:rPr>
            <a:t>(в </a:t>
          </a:r>
          <a:r>
            <a:rPr lang="ru-RU" sz="1100" kern="1200" dirty="0" smtClean="0">
              <a:latin typeface="Times New Roman" panose="02020603050405020304" pitchFamily="18" charset="0"/>
              <a:cs typeface="Times New Roman" panose="02020603050405020304" pitchFamily="18" charset="0"/>
            </a:rPr>
            <a:t>2017 году </a:t>
          </a:r>
          <a:r>
            <a:rPr lang="ru-RU" sz="1100" kern="1200" dirty="0">
              <a:latin typeface="Times New Roman" panose="02020603050405020304" pitchFamily="18" charset="0"/>
              <a:cs typeface="Times New Roman" panose="02020603050405020304" pitchFamily="18" charset="0"/>
            </a:rPr>
            <a:t>– 44,1%)</a:t>
          </a:r>
        </a:p>
      </dsp:txBody>
      <dsp:txXfrm>
        <a:off x="873271" y="2008461"/>
        <a:ext cx="3036840" cy="912492"/>
      </dsp:txXfrm>
    </dsp:sp>
    <dsp:sp modelId="{F60B9E1F-4029-4E4C-8C40-DFF815D964BC}">
      <dsp:nvSpPr>
        <dsp:cNvPr id="0" name=""/>
        <dsp:cNvSpPr/>
      </dsp:nvSpPr>
      <dsp:spPr>
        <a:xfrm>
          <a:off x="71753" y="2010096"/>
          <a:ext cx="782022" cy="914448"/>
        </a:xfrm>
        <a:prstGeom prst="roundRect">
          <a:avLst>
            <a:gd name="adj" fmla="val 10000"/>
          </a:avLst>
        </a:prstGeom>
        <a:solidFill>
          <a:srgbClr val="FFFF99"/>
        </a:solidFill>
        <a:ln w="25400" cap="flat" cmpd="sng" algn="ctr">
          <a:solidFill>
            <a:schemeClr val="accent1">
              <a:lumMod val="7500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107120-9CBE-4C67-9522-8CFB137C0B32}">
      <dsp:nvSpPr>
        <dsp:cNvPr id="0" name=""/>
        <dsp:cNvSpPr/>
      </dsp:nvSpPr>
      <dsp:spPr>
        <a:xfrm rot="20105729">
          <a:off x="3135264" y="234010"/>
          <a:ext cx="1913428" cy="1291421"/>
        </a:xfrm>
        <a:prstGeom prst="gear9">
          <a:avLst/>
        </a:prstGeom>
        <a:solidFill>
          <a:schemeClr val="accent6">
            <a:lumMod val="40000"/>
            <a:lumOff val="60000"/>
          </a:schemeClr>
        </a:solidFill>
        <a:ln w="25400" cap="flat" cmpd="sng" algn="ctr">
          <a:solidFill>
            <a:schemeClr val="accent3">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ru-RU" sz="1100" b="1" kern="1200" dirty="0">
              <a:solidFill>
                <a:schemeClr val="tx2">
                  <a:lumMod val="75000"/>
                </a:schemeClr>
              </a:solidFill>
              <a:latin typeface="Times New Roman" panose="02020603050405020304" pitchFamily="18" charset="0"/>
              <a:cs typeface="Times New Roman" panose="02020603050405020304" pitchFamily="18" charset="0"/>
            </a:rPr>
            <a:t>Бюджет муниципального района –  </a:t>
          </a:r>
          <a:r>
            <a:rPr lang="ru-RU" sz="1100" b="1" kern="1200" dirty="0" smtClean="0">
              <a:solidFill>
                <a:schemeClr val="tx2">
                  <a:lumMod val="75000"/>
                </a:schemeClr>
              </a:solidFill>
              <a:latin typeface="Times New Roman" panose="02020603050405020304" pitchFamily="18" charset="0"/>
              <a:cs typeface="Times New Roman" panose="02020603050405020304" pitchFamily="18" charset="0"/>
            </a:rPr>
            <a:t>1 571,3 </a:t>
          </a:r>
          <a:r>
            <a:rPr lang="ru-RU" sz="1100" b="1" kern="1200" dirty="0">
              <a:solidFill>
                <a:schemeClr val="tx2">
                  <a:lumMod val="75000"/>
                </a:schemeClr>
              </a:solidFill>
              <a:latin typeface="Times New Roman" panose="02020603050405020304" pitchFamily="18" charset="0"/>
              <a:cs typeface="Times New Roman" panose="02020603050405020304" pitchFamily="18" charset="0"/>
            </a:rPr>
            <a:t>млн. руб.</a:t>
          </a:r>
        </a:p>
      </dsp:txBody>
      <dsp:txXfrm>
        <a:off x="3468704" y="537569"/>
        <a:ext cx="1237036" cy="663817"/>
      </dsp:txXfrm>
    </dsp:sp>
    <dsp:sp modelId="{65D2E222-A09C-44C4-8BE7-1652DA6CE78A}">
      <dsp:nvSpPr>
        <dsp:cNvPr id="0" name=""/>
        <dsp:cNvSpPr/>
      </dsp:nvSpPr>
      <dsp:spPr>
        <a:xfrm>
          <a:off x="6192689" y="553053"/>
          <a:ext cx="1749010" cy="1587666"/>
        </a:xfrm>
        <a:prstGeom prst="gear6">
          <a:avLst/>
        </a:prstGeom>
        <a:solidFill>
          <a:schemeClr val="tx2">
            <a:lumMod val="20000"/>
            <a:lumOff val="80000"/>
          </a:schemeClr>
        </a:solidFill>
        <a:ln w="25400" cap="flat" cmpd="sng" algn="ctr">
          <a:solidFill>
            <a:schemeClr val="accent3">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ru-RU" sz="1100" b="1" kern="1200" dirty="0">
              <a:solidFill>
                <a:schemeClr val="tx2">
                  <a:lumMod val="75000"/>
                </a:schemeClr>
              </a:solidFill>
              <a:latin typeface="Times New Roman" panose="02020603050405020304" pitchFamily="18" charset="0"/>
              <a:cs typeface="Times New Roman" panose="02020603050405020304" pitchFamily="18" charset="0"/>
            </a:rPr>
            <a:t>Бюджет городского поселения – </a:t>
          </a:r>
          <a:r>
            <a:rPr lang="ru-RU" sz="1100" b="1" kern="1200" dirty="0" smtClean="0">
              <a:solidFill>
                <a:schemeClr val="tx2">
                  <a:lumMod val="75000"/>
                </a:schemeClr>
              </a:solidFill>
              <a:latin typeface="Times New Roman" panose="02020603050405020304" pitchFamily="18" charset="0"/>
              <a:cs typeface="Times New Roman" panose="02020603050405020304" pitchFamily="18" charset="0"/>
            </a:rPr>
            <a:t>219,8 </a:t>
          </a:r>
          <a:r>
            <a:rPr lang="ru-RU" sz="1100" b="1" kern="1200" dirty="0">
              <a:solidFill>
                <a:schemeClr val="tx2">
                  <a:lumMod val="75000"/>
                </a:schemeClr>
              </a:solidFill>
              <a:latin typeface="Times New Roman" panose="02020603050405020304" pitchFamily="18" charset="0"/>
              <a:cs typeface="Times New Roman" panose="02020603050405020304" pitchFamily="18" charset="0"/>
            </a:rPr>
            <a:t>млн. руб</a:t>
          </a:r>
          <a:r>
            <a:rPr lang="ru-RU" sz="1100" b="1" kern="1200" dirty="0">
              <a:solidFill>
                <a:schemeClr val="bg1"/>
              </a:solidFill>
              <a:latin typeface="Times New Roman" panose="02020603050405020304" pitchFamily="18" charset="0"/>
              <a:cs typeface="Times New Roman" panose="02020603050405020304" pitchFamily="18" charset="0"/>
            </a:rPr>
            <a:t>.</a:t>
          </a:r>
        </a:p>
      </dsp:txBody>
      <dsp:txXfrm>
        <a:off x="6615842" y="955168"/>
        <a:ext cx="902704" cy="783436"/>
      </dsp:txXfrm>
    </dsp:sp>
    <dsp:sp modelId="{EEC967AA-883C-43A2-81EB-CD8B5A0A429A}">
      <dsp:nvSpPr>
        <dsp:cNvPr id="0" name=""/>
        <dsp:cNvSpPr/>
      </dsp:nvSpPr>
      <dsp:spPr>
        <a:xfrm rot="20700000">
          <a:off x="4798659" y="473137"/>
          <a:ext cx="1628637" cy="1459487"/>
        </a:xfrm>
        <a:prstGeom prst="gear6">
          <a:avLst/>
        </a:prstGeom>
        <a:solidFill>
          <a:schemeClr val="accent4">
            <a:lumMod val="60000"/>
            <a:lumOff val="40000"/>
          </a:schemeClr>
        </a:solidFill>
        <a:ln w="25400" cap="flat" cmpd="sng" algn="ctr">
          <a:solidFill>
            <a:schemeClr val="accent3">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ru-RU" sz="1100" b="1" kern="1200" dirty="0">
              <a:solidFill>
                <a:schemeClr val="tx2">
                  <a:lumMod val="75000"/>
                </a:schemeClr>
              </a:solidFill>
              <a:latin typeface="Times New Roman" panose="02020603050405020304" pitchFamily="18" charset="0"/>
              <a:cs typeface="Times New Roman" panose="02020603050405020304" pitchFamily="18" charset="0"/>
            </a:rPr>
            <a:t>Бюджеты сельских поселений – </a:t>
          </a:r>
          <a:r>
            <a:rPr lang="ru-RU" sz="1100" b="1" kern="1200" dirty="0" smtClean="0">
              <a:solidFill>
                <a:schemeClr val="tx2">
                  <a:lumMod val="75000"/>
                </a:schemeClr>
              </a:solidFill>
              <a:latin typeface="Times New Roman" panose="02020603050405020304" pitchFamily="18" charset="0"/>
              <a:cs typeface="Times New Roman" panose="02020603050405020304" pitchFamily="18" charset="0"/>
            </a:rPr>
            <a:t>105,4 </a:t>
          </a:r>
          <a:r>
            <a:rPr lang="ru-RU" sz="1100" b="1" kern="1200" dirty="0">
              <a:solidFill>
                <a:schemeClr val="tx2">
                  <a:lumMod val="75000"/>
                </a:schemeClr>
              </a:solidFill>
              <a:latin typeface="Times New Roman" panose="02020603050405020304" pitchFamily="18" charset="0"/>
              <a:cs typeface="Times New Roman" panose="02020603050405020304" pitchFamily="18" charset="0"/>
            </a:rPr>
            <a:t>млн. руб.</a:t>
          </a:r>
        </a:p>
      </dsp:txBody>
      <dsp:txXfrm rot="-20700000">
        <a:off x="5165900" y="783212"/>
        <a:ext cx="894155" cy="839336"/>
      </dsp:txXfrm>
    </dsp:sp>
    <dsp:sp modelId="{1D1E5743-0150-4779-8D6D-A2A809632CBD}">
      <dsp:nvSpPr>
        <dsp:cNvPr id="0" name=""/>
        <dsp:cNvSpPr/>
      </dsp:nvSpPr>
      <dsp:spPr>
        <a:xfrm flipH="1" flipV="1">
          <a:off x="5848912" y="4300965"/>
          <a:ext cx="45739" cy="136759"/>
        </a:xfrm>
        <a:prstGeom prst="circularArrow">
          <a:avLst>
            <a:gd name="adj1" fmla="val 4688"/>
            <a:gd name="adj2" fmla="val 299029"/>
            <a:gd name="adj3" fmla="val 2546138"/>
            <a:gd name="adj4" fmla="val 15798158"/>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8323181-3E51-4590-9D13-3867250A5528}">
      <dsp:nvSpPr>
        <dsp:cNvPr id="0" name=""/>
        <dsp:cNvSpPr/>
      </dsp:nvSpPr>
      <dsp:spPr>
        <a:xfrm flipH="1">
          <a:off x="2717794" y="2980046"/>
          <a:ext cx="702234" cy="45720"/>
        </a:xfrm>
        <a:prstGeom prs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F699156-85A8-4D23-97F4-CDE1475ED57B}">
      <dsp:nvSpPr>
        <dsp:cNvPr id="0" name=""/>
        <dsp:cNvSpPr/>
      </dsp:nvSpPr>
      <dsp:spPr>
        <a:xfrm flipH="1">
          <a:off x="4360818" y="870197"/>
          <a:ext cx="67326" cy="1270523"/>
        </a:xfrm>
        <a:prstGeom prst="lef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A30175-834E-4C3E-A645-0F5027271C3D}">
      <dsp:nvSpPr>
        <dsp:cNvPr id="0" name=""/>
        <dsp:cNvSpPr/>
      </dsp:nvSpPr>
      <dsp:spPr>
        <a:xfrm>
          <a:off x="362105" y="0"/>
          <a:ext cx="2325279" cy="2325279"/>
        </a:xfrm>
        <a:prstGeom prst="ellipse">
          <a:avLst/>
        </a:prstGeom>
        <a:solidFill>
          <a:schemeClr val="accent1">
            <a:alpha val="50000"/>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tx1"/>
        </a:fontRef>
      </dsp:style>
    </dsp:sp>
    <dsp:sp modelId="{2F794A96-3E1E-443C-A666-9D6117159C31}">
      <dsp:nvSpPr>
        <dsp:cNvPr id="0" name=""/>
        <dsp:cNvSpPr/>
      </dsp:nvSpPr>
      <dsp:spPr>
        <a:xfrm>
          <a:off x="472321" y="115029"/>
          <a:ext cx="760903" cy="388803"/>
        </a:xfrm>
        <a:prstGeom prst="ellipse">
          <a:avLst/>
        </a:prstGeom>
        <a:solidFill>
          <a:schemeClr val="accent1">
            <a:alpha val="50000"/>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tx1"/>
        </a:fontRef>
      </dsp:style>
    </dsp:sp>
    <dsp:sp modelId="{6C53DEC1-047E-4F18-8A22-FFD133254601}">
      <dsp:nvSpPr>
        <dsp:cNvPr id="0" name=""/>
        <dsp:cNvSpPr/>
      </dsp:nvSpPr>
      <dsp:spPr>
        <a:xfrm>
          <a:off x="852773" y="100155"/>
          <a:ext cx="2238791" cy="4185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970" rIns="0" bIns="13970" numCol="1" spcCol="1270" anchor="ctr" anchorCtr="0">
          <a:noAutofit/>
        </a:bodyPr>
        <a:lstStyle/>
        <a:p>
          <a:pPr lvl="0" algn="l" defTabSz="488950">
            <a:lnSpc>
              <a:spcPct val="90000"/>
            </a:lnSpc>
            <a:spcBef>
              <a:spcPct val="0"/>
            </a:spcBef>
            <a:spcAft>
              <a:spcPct val="35000"/>
            </a:spcAft>
          </a:pPr>
          <a:r>
            <a:rPr lang="ru-RU" sz="1100" b="0" kern="1200" dirty="0" smtClean="0">
              <a:latin typeface="Times New Roman" panose="02020603050405020304" pitchFamily="18" charset="0"/>
              <a:cs typeface="Times New Roman" panose="02020603050405020304" pitchFamily="18" charset="0"/>
            </a:rPr>
            <a:t>48,6 %</a:t>
          </a:r>
          <a:endParaRPr lang="ru-RU" sz="1100" b="0" kern="1200" dirty="0">
            <a:latin typeface="Times New Roman" panose="02020603050405020304" pitchFamily="18" charset="0"/>
            <a:cs typeface="Times New Roman" panose="02020603050405020304" pitchFamily="18" charset="0"/>
          </a:endParaRPr>
        </a:p>
      </dsp:txBody>
      <dsp:txXfrm>
        <a:off x="852773" y="100155"/>
        <a:ext cx="2238791" cy="418550"/>
      </dsp:txXfrm>
    </dsp:sp>
    <dsp:sp modelId="{BEB26E8B-E42F-44B7-83E4-383EE48BDFB2}">
      <dsp:nvSpPr>
        <dsp:cNvPr id="0" name=""/>
        <dsp:cNvSpPr/>
      </dsp:nvSpPr>
      <dsp:spPr>
        <a:xfrm>
          <a:off x="480798" y="418495"/>
          <a:ext cx="2238791" cy="15795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0320" rIns="0" bIns="20320" numCol="1" spcCol="1270" anchor="ctr" anchorCtr="0">
          <a:noAutofit/>
        </a:bodyPr>
        <a:lstStyle/>
        <a:p>
          <a:pPr lvl="0" algn="l" defTabSz="711200">
            <a:lnSpc>
              <a:spcPct val="90000"/>
            </a:lnSpc>
            <a:spcBef>
              <a:spcPct val="0"/>
            </a:spcBef>
            <a:spcAft>
              <a:spcPct val="35000"/>
            </a:spcAft>
          </a:pPr>
          <a:r>
            <a:rPr lang="ru-RU" sz="1600" b="0" i="1" kern="1200" dirty="0" smtClean="0">
              <a:latin typeface="Times New Roman" panose="02020603050405020304" pitchFamily="18" charset="0"/>
              <a:cs typeface="Times New Roman" panose="02020603050405020304" pitchFamily="18" charset="0"/>
            </a:rPr>
            <a:t>На решение вопросов местного значения – 920,95 млн. руб.</a:t>
          </a:r>
          <a:endParaRPr lang="ru-RU" sz="1600" b="0" i="1" kern="1200" dirty="0">
            <a:latin typeface="Times New Roman" panose="02020603050405020304" pitchFamily="18" charset="0"/>
            <a:cs typeface="Times New Roman" panose="02020603050405020304" pitchFamily="18" charset="0"/>
          </a:endParaRPr>
        </a:p>
      </dsp:txBody>
      <dsp:txXfrm>
        <a:off x="480798" y="418495"/>
        <a:ext cx="2238791" cy="1579593"/>
      </dsp:txXfrm>
    </dsp:sp>
    <dsp:sp modelId="{E73619EF-9A31-4BCD-8AE8-A0343F9E84ED}">
      <dsp:nvSpPr>
        <dsp:cNvPr id="0" name=""/>
        <dsp:cNvSpPr/>
      </dsp:nvSpPr>
      <dsp:spPr>
        <a:xfrm>
          <a:off x="936114" y="2088223"/>
          <a:ext cx="2325279" cy="2325279"/>
        </a:xfrm>
        <a:prstGeom prst="ellipse">
          <a:avLst/>
        </a:prstGeom>
        <a:solidFill>
          <a:schemeClr val="accent1">
            <a:alpha val="50000"/>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tx1"/>
        </a:fontRef>
      </dsp:style>
    </dsp:sp>
    <dsp:sp modelId="{8CB12AA0-24CC-4839-BE1E-064FCB6DFA00}">
      <dsp:nvSpPr>
        <dsp:cNvPr id="0" name=""/>
        <dsp:cNvSpPr/>
      </dsp:nvSpPr>
      <dsp:spPr>
        <a:xfrm>
          <a:off x="576064" y="2160240"/>
          <a:ext cx="846250" cy="418550"/>
        </a:xfrm>
        <a:prstGeom prst="ellipse">
          <a:avLst/>
        </a:prstGeom>
        <a:solidFill>
          <a:schemeClr val="accent1">
            <a:alpha val="50000"/>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tx1"/>
        </a:fontRef>
      </dsp:style>
    </dsp:sp>
    <dsp:sp modelId="{87F1DB4B-E19F-42CC-88EC-294E91F2AEA7}">
      <dsp:nvSpPr>
        <dsp:cNvPr id="0" name=""/>
        <dsp:cNvSpPr/>
      </dsp:nvSpPr>
      <dsp:spPr>
        <a:xfrm>
          <a:off x="874110" y="2197767"/>
          <a:ext cx="2238791" cy="4185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970" rIns="0" bIns="13970" numCol="1" spcCol="1270" anchor="ctr" anchorCtr="0">
          <a:noAutofit/>
        </a:bodyPr>
        <a:lstStyle/>
        <a:p>
          <a:pPr lvl="0" algn="l" defTabSz="488950">
            <a:lnSpc>
              <a:spcPct val="90000"/>
            </a:lnSpc>
            <a:spcBef>
              <a:spcPct val="0"/>
            </a:spcBef>
            <a:spcAft>
              <a:spcPct val="35000"/>
            </a:spcAft>
          </a:pPr>
          <a:r>
            <a:rPr lang="ru-RU" sz="1100" b="0" kern="1200" dirty="0" smtClean="0">
              <a:latin typeface="Times New Roman" panose="02020603050405020304" pitchFamily="18" charset="0"/>
              <a:cs typeface="Times New Roman" panose="02020603050405020304" pitchFamily="18" charset="0"/>
            </a:rPr>
            <a:t>51,4%</a:t>
          </a:r>
          <a:endParaRPr lang="ru-RU" sz="1100" b="0" kern="1200" dirty="0">
            <a:latin typeface="Times New Roman" panose="02020603050405020304" pitchFamily="18" charset="0"/>
            <a:cs typeface="Times New Roman" panose="02020603050405020304" pitchFamily="18" charset="0"/>
          </a:endParaRPr>
        </a:p>
      </dsp:txBody>
      <dsp:txXfrm>
        <a:off x="874110" y="2197767"/>
        <a:ext cx="2238791" cy="418550"/>
      </dsp:txXfrm>
    </dsp:sp>
    <dsp:sp modelId="{518F7513-6FC5-429D-81D3-5118C3410A59}">
      <dsp:nvSpPr>
        <dsp:cNvPr id="0" name=""/>
        <dsp:cNvSpPr/>
      </dsp:nvSpPr>
      <dsp:spPr>
        <a:xfrm>
          <a:off x="733738" y="2616318"/>
          <a:ext cx="2238791" cy="4425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0320" rIns="0" bIns="20320" numCol="1" spcCol="1270" anchor="ctr" anchorCtr="0">
          <a:noAutofit/>
        </a:bodyPr>
        <a:lstStyle/>
        <a:p>
          <a:pPr lvl="0" algn="r" defTabSz="711200">
            <a:lnSpc>
              <a:spcPct val="90000"/>
            </a:lnSpc>
            <a:spcBef>
              <a:spcPct val="0"/>
            </a:spcBef>
            <a:spcAft>
              <a:spcPct val="35000"/>
            </a:spcAft>
          </a:pPr>
          <a:r>
            <a:rPr lang="ru-RU" sz="1600" b="0" i="1" kern="1200" dirty="0" smtClean="0">
              <a:latin typeface="Times New Roman" panose="02020603050405020304" pitchFamily="18" charset="0"/>
              <a:cs typeface="Times New Roman" panose="02020603050405020304" pitchFamily="18" charset="0"/>
            </a:rPr>
            <a:t>                                        На осуществление переданных государственных полномочий –            975,58 млн. руб.</a:t>
          </a:r>
          <a:endParaRPr lang="ru-RU" sz="1600" b="0" i="1" kern="1200" dirty="0">
            <a:latin typeface="Times New Roman" panose="02020603050405020304" pitchFamily="18" charset="0"/>
            <a:cs typeface="Times New Roman" panose="02020603050405020304" pitchFamily="18" charset="0"/>
          </a:endParaRPr>
        </a:p>
      </dsp:txBody>
      <dsp:txXfrm>
        <a:off x="733738" y="2616318"/>
        <a:ext cx="2238791" cy="44257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3.emf"/></Relationships>
</file>

<file path=ppt/drawings/drawing1.xml><?xml version="1.0" encoding="utf-8"?>
<c:userShapes xmlns:c="http://schemas.openxmlformats.org/drawingml/2006/chart">
  <cdr:relSizeAnchor xmlns:cdr="http://schemas.openxmlformats.org/drawingml/2006/chartDrawing">
    <cdr:from>
      <cdr:x>0.12578</cdr:x>
      <cdr:y>0.296</cdr:y>
    </cdr:from>
    <cdr:to>
      <cdr:x>0.31941</cdr:x>
      <cdr:y>0.48994</cdr:y>
    </cdr:to>
    <cdr:sp macro="" textlink="">
      <cdr:nvSpPr>
        <cdr:cNvPr id="2" name="TextBox 1"/>
        <cdr:cNvSpPr txBox="1"/>
      </cdr:nvSpPr>
      <cdr:spPr>
        <a:xfrm xmlns:a="http://schemas.openxmlformats.org/drawingml/2006/main">
          <a:off x="1008112" y="1512168"/>
          <a:ext cx="1584176" cy="98640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a:p>
      </cdr:txBody>
    </cdr:sp>
  </cdr:relSizeAnchor>
  <cdr:relSizeAnchor xmlns:cdr="http://schemas.openxmlformats.org/drawingml/2006/chartDrawing">
    <cdr:from>
      <cdr:x>0.14343</cdr:x>
      <cdr:y>0.28171</cdr:y>
    </cdr:from>
    <cdr:to>
      <cdr:x>0.2991</cdr:x>
      <cdr:y>0.51827</cdr:y>
    </cdr:to>
    <cdr:sp macro="" textlink="">
      <cdr:nvSpPr>
        <cdr:cNvPr id="3" name="TextBox 2"/>
        <cdr:cNvSpPr txBox="1"/>
      </cdr:nvSpPr>
      <cdr:spPr>
        <a:xfrm xmlns:a="http://schemas.openxmlformats.org/drawingml/2006/main">
          <a:off x="1152128" y="1440160"/>
          <a:ext cx="1274440" cy="120243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a:p>
      </cdr:txBody>
    </cdr:sp>
  </cdr:relSizeAnchor>
  <cdr:relSizeAnchor xmlns:cdr="http://schemas.openxmlformats.org/drawingml/2006/chartDrawing">
    <cdr:from>
      <cdr:x>0.12578</cdr:x>
      <cdr:y>0.25339</cdr:y>
    </cdr:from>
    <cdr:to>
      <cdr:x>0.30793</cdr:x>
      <cdr:y>0.51827</cdr:y>
    </cdr:to>
    <cdr:sp macro="" textlink="">
      <cdr:nvSpPr>
        <cdr:cNvPr id="4" name="TextBox 3"/>
        <cdr:cNvSpPr txBox="1"/>
      </cdr:nvSpPr>
      <cdr:spPr>
        <a:xfrm xmlns:a="http://schemas.openxmlformats.org/drawingml/2006/main">
          <a:off x="1008112" y="1296144"/>
          <a:ext cx="1490464" cy="134644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a:p>
      </cdr:txBody>
    </cdr:sp>
  </cdr:relSizeAnchor>
  <cdr:relSizeAnchor xmlns:cdr="http://schemas.openxmlformats.org/drawingml/2006/chartDrawing">
    <cdr:from>
      <cdr:x>0.15201</cdr:x>
      <cdr:y>0.28171</cdr:y>
    </cdr:from>
    <cdr:to>
      <cdr:x>0.30176</cdr:x>
      <cdr:y>0.51827</cdr:y>
    </cdr:to>
    <cdr:sp macro="" textlink="">
      <cdr:nvSpPr>
        <cdr:cNvPr id="5" name="TextBox 4"/>
        <cdr:cNvSpPr txBox="1"/>
      </cdr:nvSpPr>
      <cdr:spPr>
        <a:xfrm xmlns:a="http://schemas.openxmlformats.org/drawingml/2006/main">
          <a:off x="1224136" y="1440160"/>
          <a:ext cx="1224136" cy="120243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a:p>
      </cdr:txBody>
    </cdr:sp>
  </cdr:relSizeAnchor>
  <cdr:relSizeAnchor xmlns:cdr="http://schemas.openxmlformats.org/drawingml/2006/chartDrawing">
    <cdr:from>
      <cdr:x>0.15326</cdr:x>
      <cdr:y>0.2933</cdr:y>
    </cdr:from>
    <cdr:to>
      <cdr:x>0.27678</cdr:x>
      <cdr:y>0.50344</cdr:y>
    </cdr:to>
    <cdr:sp macro="" textlink="">
      <cdr:nvSpPr>
        <cdr:cNvPr id="6" name="TextBox 5"/>
        <cdr:cNvSpPr txBox="1"/>
      </cdr:nvSpPr>
      <cdr:spPr>
        <a:xfrm xmlns:a="http://schemas.openxmlformats.org/drawingml/2006/main">
          <a:off x="1296144" y="1584176"/>
          <a:ext cx="1058416" cy="113042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a:p>
      </cdr:txBody>
    </cdr:sp>
  </cdr:relSizeAnchor>
</c:userShapes>
</file>

<file path=ppt/drawings/drawing2.xml><?xml version="1.0" encoding="utf-8"?>
<c:userShapes xmlns:c="http://schemas.openxmlformats.org/drawingml/2006/chart">
  <cdr:relSizeAnchor xmlns:cdr="http://schemas.openxmlformats.org/drawingml/2006/chartDrawing">
    <cdr:from>
      <cdr:x>0.32685</cdr:x>
      <cdr:y>0.31507</cdr:y>
    </cdr:from>
    <cdr:to>
      <cdr:x>0.45366</cdr:x>
      <cdr:y>0.43985</cdr:y>
    </cdr:to>
    <cdr:cxnSp macro="">
      <cdr:nvCxnSpPr>
        <cdr:cNvPr id="3" name="Прямая со стрелкой 2"/>
        <cdr:cNvCxnSpPr/>
      </cdr:nvCxnSpPr>
      <cdr:spPr>
        <a:xfrm xmlns:a="http://schemas.openxmlformats.org/drawingml/2006/main" flipV="1">
          <a:off x="1671797" y="564269"/>
          <a:ext cx="648624" cy="223473"/>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0.30541</cdr:x>
      <cdr:y>0.7352</cdr:y>
    </cdr:from>
    <cdr:to>
      <cdr:x>0.42129</cdr:x>
      <cdr:y>0.83105</cdr:y>
    </cdr:to>
    <cdr:cxnSp macro="">
      <cdr:nvCxnSpPr>
        <cdr:cNvPr id="5" name="Прямая со стрелкой 4"/>
        <cdr:cNvCxnSpPr/>
      </cdr:nvCxnSpPr>
      <cdr:spPr>
        <a:xfrm xmlns:a="http://schemas.openxmlformats.org/drawingml/2006/main" flipV="1">
          <a:off x="1328465" y="2366937"/>
          <a:ext cx="504056" cy="308596"/>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0.62429</cdr:x>
      <cdr:y>0.41112</cdr:y>
    </cdr:from>
    <cdr:to>
      <cdr:x>0.73751</cdr:x>
      <cdr:y>0.51401</cdr:y>
    </cdr:to>
    <cdr:cxnSp macro="">
      <cdr:nvCxnSpPr>
        <cdr:cNvPr id="7" name="Прямая со стрелкой 6"/>
        <cdr:cNvCxnSpPr/>
      </cdr:nvCxnSpPr>
      <cdr:spPr>
        <a:xfrm xmlns:a="http://schemas.openxmlformats.org/drawingml/2006/main" flipV="1">
          <a:off x="2719387" y="1323845"/>
          <a:ext cx="493184" cy="331318"/>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0.6365</cdr:x>
      <cdr:y>0.7352</cdr:y>
    </cdr:from>
    <cdr:to>
      <cdr:x>0.71927</cdr:x>
      <cdr:y>0.80869</cdr:y>
    </cdr:to>
    <cdr:cxnSp macro="">
      <cdr:nvCxnSpPr>
        <cdr:cNvPr id="9" name="Прямая со стрелкой 8"/>
        <cdr:cNvCxnSpPr/>
      </cdr:nvCxnSpPr>
      <cdr:spPr>
        <a:xfrm xmlns:a="http://schemas.openxmlformats.org/drawingml/2006/main" flipV="1">
          <a:off x="2768625" y="2366937"/>
          <a:ext cx="360040" cy="236588"/>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0.32345</cdr:x>
      <cdr:y>0.24585</cdr:y>
    </cdr:from>
    <cdr:to>
      <cdr:x>0.46506</cdr:x>
      <cdr:y>0.36723</cdr:y>
    </cdr:to>
    <cdr:sp macro="" textlink="">
      <cdr:nvSpPr>
        <cdr:cNvPr id="10" name="TextBox 9"/>
        <cdr:cNvSpPr txBox="1"/>
      </cdr:nvSpPr>
      <cdr:spPr>
        <a:xfrm xmlns:a="http://schemas.openxmlformats.org/drawingml/2006/main" rot="19951534">
          <a:off x="1408940" y="791664"/>
          <a:ext cx="616850" cy="39085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ru-RU" sz="1000" b="1" i="0" dirty="0" smtClean="0"/>
            <a:t>+4,95%</a:t>
          </a:r>
          <a:endParaRPr lang="ru-RU" sz="1000" b="1" i="0" dirty="0"/>
        </a:p>
      </cdr:txBody>
    </cdr:sp>
  </cdr:relSizeAnchor>
  <cdr:relSizeAnchor xmlns:cdr="http://schemas.openxmlformats.org/drawingml/2006/chartDrawing">
    <cdr:from>
      <cdr:x>0.59786</cdr:x>
      <cdr:y>0.32607</cdr:y>
    </cdr:from>
    <cdr:to>
      <cdr:x>0.74799</cdr:x>
      <cdr:y>0.44164</cdr:y>
    </cdr:to>
    <cdr:sp macro="" textlink="">
      <cdr:nvSpPr>
        <cdr:cNvPr id="11" name="TextBox 1"/>
        <cdr:cNvSpPr txBox="1"/>
      </cdr:nvSpPr>
      <cdr:spPr>
        <a:xfrm xmlns:a="http://schemas.openxmlformats.org/drawingml/2006/main" rot="19603870">
          <a:off x="2604260" y="1049985"/>
          <a:ext cx="653963" cy="37214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000" b="1" i="0" dirty="0" smtClean="0"/>
            <a:t>+3,61%</a:t>
          </a:r>
          <a:endParaRPr lang="ru-RU" sz="1000" b="1" i="0" dirty="0"/>
        </a:p>
      </cdr:txBody>
    </cdr:sp>
  </cdr:relSizeAnchor>
  <cdr:relSizeAnchor xmlns:cdr="http://schemas.openxmlformats.org/drawingml/2006/chartDrawing">
    <cdr:from>
      <cdr:x>0.32447</cdr:x>
      <cdr:y>0.74834</cdr:y>
    </cdr:from>
    <cdr:to>
      <cdr:x>0.48359</cdr:x>
      <cdr:y>0.87968</cdr:y>
    </cdr:to>
    <cdr:sp macro="" textlink="">
      <cdr:nvSpPr>
        <cdr:cNvPr id="12" name="TextBox 1"/>
        <cdr:cNvSpPr txBox="1"/>
      </cdr:nvSpPr>
      <cdr:spPr>
        <a:xfrm xmlns:a="http://schemas.openxmlformats.org/drawingml/2006/main" rot="20279201">
          <a:off x="1411361" y="2409230"/>
          <a:ext cx="692136" cy="42284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000" b="1" dirty="0"/>
            <a:t>+</a:t>
          </a:r>
          <a:r>
            <a:rPr lang="ru-RU" sz="1000" b="1" i="0" dirty="0" smtClean="0"/>
            <a:t>29,06%</a:t>
          </a:r>
          <a:endParaRPr lang="ru-RU" sz="1000" b="1" i="0" dirty="0"/>
        </a:p>
      </cdr:txBody>
    </cdr:sp>
  </cdr:relSizeAnchor>
  <cdr:relSizeAnchor xmlns:cdr="http://schemas.openxmlformats.org/drawingml/2006/chartDrawing">
    <cdr:from>
      <cdr:x>0.61119</cdr:x>
      <cdr:y>0.7757</cdr:y>
    </cdr:from>
    <cdr:to>
      <cdr:x>0.77801</cdr:x>
      <cdr:y>0.83218</cdr:y>
    </cdr:to>
    <cdr:sp macro="" textlink="">
      <cdr:nvSpPr>
        <cdr:cNvPr id="13" name="TextBox 1"/>
        <cdr:cNvSpPr txBox="1"/>
      </cdr:nvSpPr>
      <cdr:spPr>
        <a:xfrm xmlns:a="http://schemas.openxmlformats.org/drawingml/2006/main" rot="9467350" flipV="1">
          <a:off x="2658509" y="2497339"/>
          <a:ext cx="725625" cy="18183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000" b="1" dirty="0" smtClean="0"/>
            <a:t>+3,78</a:t>
          </a:r>
          <a:r>
            <a:rPr lang="ru-RU" sz="1000" b="1" i="0" dirty="0" smtClean="0"/>
            <a:t>%</a:t>
          </a:r>
          <a:endParaRPr lang="ru-RU" sz="1000" b="1" i="0" dirty="0"/>
        </a:p>
      </cdr:txBody>
    </cdr:sp>
  </cdr:relSizeAnchor>
  <cdr:relSizeAnchor xmlns:cdr="http://schemas.openxmlformats.org/drawingml/2006/chartDrawing">
    <cdr:from>
      <cdr:x>0.1757</cdr:x>
      <cdr:y>0</cdr:y>
    </cdr:from>
    <cdr:to>
      <cdr:x>0.32982</cdr:x>
      <cdr:y>0.15594</cdr:y>
    </cdr:to>
    <cdr:sp macro="" textlink="">
      <cdr:nvSpPr>
        <cdr:cNvPr id="14" name="TextBox 13"/>
        <cdr:cNvSpPr txBox="1"/>
      </cdr:nvSpPr>
      <cdr:spPr>
        <a:xfrm xmlns:a="http://schemas.openxmlformats.org/drawingml/2006/main">
          <a:off x="898679" y="0"/>
          <a:ext cx="788320" cy="27928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ru-RU" sz="1400" b="1" dirty="0" smtClean="0"/>
            <a:t>693,1</a:t>
          </a:r>
          <a:endParaRPr lang="ru-RU" sz="1400" b="1" dirty="0"/>
        </a:p>
      </cdr:txBody>
    </cdr:sp>
  </cdr:relSizeAnchor>
  <cdr:relSizeAnchor xmlns:cdr="http://schemas.openxmlformats.org/drawingml/2006/chartDrawing">
    <cdr:from>
      <cdr:x>0.44932</cdr:x>
      <cdr:y>0</cdr:y>
    </cdr:from>
    <cdr:to>
      <cdr:x>0.62021</cdr:x>
      <cdr:y>0.10968</cdr:y>
    </cdr:to>
    <cdr:sp macro="" textlink="">
      <cdr:nvSpPr>
        <cdr:cNvPr id="15" name="TextBox 1"/>
        <cdr:cNvSpPr txBox="1"/>
      </cdr:nvSpPr>
      <cdr:spPr>
        <a:xfrm xmlns:a="http://schemas.openxmlformats.org/drawingml/2006/main">
          <a:off x="2056418" y="0"/>
          <a:ext cx="782096" cy="3100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400" b="1" dirty="0" smtClean="0"/>
            <a:t>760,4</a:t>
          </a:r>
          <a:endParaRPr lang="ru-RU" sz="1400" b="1" dirty="0"/>
        </a:p>
      </cdr:txBody>
    </cdr:sp>
  </cdr:relSizeAnchor>
  <cdr:relSizeAnchor xmlns:cdr="http://schemas.openxmlformats.org/drawingml/2006/chartDrawing">
    <cdr:from>
      <cdr:x>0.76549</cdr:x>
      <cdr:y>0</cdr:y>
    </cdr:from>
    <cdr:to>
      <cdr:x>0.92725</cdr:x>
      <cdr:y>0.07621</cdr:y>
    </cdr:to>
    <cdr:sp macro="" textlink="">
      <cdr:nvSpPr>
        <cdr:cNvPr id="16" name="TextBox 1"/>
        <cdr:cNvSpPr txBox="1"/>
      </cdr:nvSpPr>
      <cdr:spPr>
        <a:xfrm xmlns:a="http://schemas.openxmlformats.org/drawingml/2006/main">
          <a:off x="3334456" y="0"/>
          <a:ext cx="704610" cy="24830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400" b="1" dirty="0" smtClean="0"/>
            <a:t>788,2</a:t>
          </a:r>
          <a:endParaRPr lang="ru-RU" sz="1400" b="1" dirty="0"/>
        </a:p>
      </cdr:txBody>
    </cdr:sp>
  </cdr:relSizeAnchor>
  <cdr:relSizeAnchor xmlns:cdr="http://schemas.openxmlformats.org/drawingml/2006/chartDrawing">
    <cdr:from>
      <cdr:x>0.3057</cdr:x>
      <cdr:y>0</cdr:y>
    </cdr:from>
    <cdr:to>
      <cdr:x>0.47101</cdr:x>
      <cdr:y>0.22405</cdr:y>
    </cdr:to>
    <cdr:sp macro="" textlink="">
      <cdr:nvSpPr>
        <cdr:cNvPr id="2" name="TextBox 1"/>
        <cdr:cNvSpPr txBox="1"/>
      </cdr:nvSpPr>
      <cdr:spPr>
        <a:xfrm xmlns:a="http://schemas.openxmlformats.org/drawingml/2006/main">
          <a:off x="1331640" y="0"/>
          <a:ext cx="720080" cy="72145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sz="1100" b="1" dirty="0" smtClean="0">
            <a:solidFill>
              <a:srgbClr val="00B050"/>
            </a:solidFill>
          </a:endParaRPr>
        </a:p>
        <a:p xmlns:a="http://schemas.openxmlformats.org/drawingml/2006/main">
          <a:r>
            <a:rPr lang="ru-RU" sz="1100" b="1" dirty="0" smtClean="0">
              <a:solidFill>
                <a:srgbClr val="00B050"/>
              </a:solidFill>
            </a:rPr>
            <a:t>+9,7%</a:t>
          </a:r>
          <a:endParaRPr lang="ru-RU" sz="1100" b="1" dirty="0">
            <a:solidFill>
              <a:srgbClr val="00B050"/>
            </a:solidFill>
          </a:endParaRPr>
        </a:p>
      </cdr:txBody>
    </cdr:sp>
  </cdr:relSizeAnchor>
  <cdr:relSizeAnchor xmlns:cdr="http://schemas.openxmlformats.org/drawingml/2006/chartDrawing">
    <cdr:from>
      <cdr:x>0.3238</cdr:x>
      <cdr:y>0.15075</cdr:y>
    </cdr:from>
    <cdr:to>
      <cdr:x>0.44387</cdr:x>
      <cdr:y>0.19453</cdr:y>
    </cdr:to>
    <cdr:sp macro="" textlink="">
      <cdr:nvSpPr>
        <cdr:cNvPr id="4" name="Стрелка вправо 3"/>
        <cdr:cNvSpPr/>
      </cdr:nvSpPr>
      <cdr:spPr>
        <a:xfrm xmlns:a="http://schemas.openxmlformats.org/drawingml/2006/main" rot="21164267">
          <a:off x="1410459" y="485440"/>
          <a:ext cx="523022" cy="140958"/>
        </a:xfrm>
        <a:prstGeom xmlns:a="http://schemas.openxmlformats.org/drawingml/2006/main" prst="rightArrow">
          <a:avLst/>
        </a:prstGeom>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0.62432</cdr:x>
      <cdr:y>0.13615</cdr:y>
    </cdr:from>
    <cdr:to>
      <cdr:x>0.74439</cdr:x>
      <cdr:y>0.18296</cdr:y>
    </cdr:to>
    <cdr:sp macro="" textlink="">
      <cdr:nvSpPr>
        <cdr:cNvPr id="17" name="Стрелка вправо 16"/>
        <cdr:cNvSpPr/>
      </cdr:nvSpPr>
      <cdr:spPr>
        <a:xfrm xmlns:a="http://schemas.openxmlformats.org/drawingml/2006/main" rot="20587528">
          <a:off x="2719523" y="438418"/>
          <a:ext cx="523022" cy="150734"/>
        </a:xfrm>
        <a:prstGeom xmlns:a="http://schemas.openxmlformats.org/drawingml/2006/main" prst="rightArrow">
          <a:avLst/>
        </a:prstGeom>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0.61888</cdr:x>
      <cdr:y>0.0143</cdr:y>
    </cdr:from>
    <cdr:to>
      <cdr:x>0.75204</cdr:x>
      <cdr:y>0.17406</cdr:y>
    </cdr:to>
    <cdr:sp macro="" textlink="">
      <cdr:nvSpPr>
        <cdr:cNvPr id="18" name="TextBox 1"/>
        <cdr:cNvSpPr txBox="1"/>
      </cdr:nvSpPr>
      <cdr:spPr>
        <a:xfrm xmlns:a="http://schemas.openxmlformats.org/drawingml/2006/main">
          <a:off x="2695826" y="46048"/>
          <a:ext cx="580030" cy="51444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100" b="1" dirty="0" smtClean="0">
              <a:solidFill>
                <a:srgbClr val="00B050"/>
              </a:solidFill>
            </a:rPr>
            <a:t>+3</a:t>
          </a:r>
          <a:r>
            <a:rPr lang="ru-RU" b="1" dirty="0" smtClean="0">
              <a:solidFill>
                <a:srgbClr val="00B050"/>
              </a:solidFill>
            </a:rPr>
            <a:t>,7</a:t>
          </a:r>
          <a:r>
            <a:rPr lang="ru-RU" sz="1100" b="1" dirty="0" smtClean="0">
              <a:solidFill>
                <a:srgbClr val="00B050"/>
              </a:solidFill>
            </a:rPr>
            <a:t>%</a:t>
          </a:r>
          <a:endParaRPr lang="ru-RU" sz="1100" b="1" dirty="0">
            <a:solidFill>
              <a:srgbClr val="00B050"/>
            </a:solidFill>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0.38907</cdr:x>
      <cdr:y>0.14289</cdr:y>
    </cdr:from>
    <cdr:to>
      <cdr:x>0.52087</cdr:x>
      <cdr:y>0.21599</cdr:y>
    </cdr:to>
    <cdr:sp macro="" textlink="">
      <cdr:nvSpPr>
        <cdr:cNvPr id="3" name="Скругленный прямоугольник 2"/>
        <cdr:cNvSpPr/>
      </cdr:nvSpPr>
      <cdr:spPr>
        <a:xfrm xmlns:a="http://schemas.openxmlformats.org/drawingml/2006/main">
          <a:off x="1924610" y="485125"/>
          <a:ext cx="651954" cy="248196"/>
        </a:xfrm>
        <a:prstGeom xmlns:a="http://schemas.openxmlformats.org/drawingml/2006/main" prst="round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ru-RU" sz="800" dirty="0" smtClean="0">
              <a:solidFill>
                <a:schemeClr val="tx1"/>
              </a:solidFill>
              <a:latin typeface="Times New Roman" panose="02020603050405020304" pitchFamily="18" charset="0"/>
              <a:cs typeface="Times New Roman" panose="02020603050405020304" pitchFamily="18" charset="0"/>
            </a:rPr>
            <a:t>+0,28</a:t>
          </a:r>
          <a:endParaRPr lang="ru-RU" sz="800" dirty="0">
            <a:solidFill>
              <a:schemeClr val="tx1"/>
            </a:solidFill>
            <a:latin typeface="Times New Roman" panose="02020603050405020304" pitchFamily="18" charset="0"/>
            <a:cs typeface="Times New Roman" panose="02020603050405020304" pitchFamily="18" charset="0"/>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0.22233</cdr:x>
      <cdr:y>0.41306</cdr:y>
    </cdr:from>
    <cdr:to>
      <cdr:x>0.51804</cdr:x>
      <cdr:y>0.60241</cdr:y>
    </cdr:to>
    <cdr:sp macro="" textlink="">
      <cdr:nvSpPr>
        <cdr:cNvPr id="2" name="TextBox 1"/>
        <cdr:cNvSpPr txBox="1"/>
      </cdr:nvSpPr>
      <cdr:spPr>
        <a:xfrm xmlns:a="http://schemas.openxmlformats.org/drawingml/2006/main">
          <a:off x="1005198" y="1317576"/>
          <a:ext cx="1336964" cy="60398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ru-RU" sz="1400" b="1" dirty="0" smtClean="0"/>
            <a:t>Всего</a:t>
          </a:r>
        </a:p>
        <a:p xmlns:a="http://schemas.openxmlformats.org/drawingml/2006/main">
          <a:pPr algn="ctr"/>
          <a:r>
            <a:rPr lang="ru-RU" sz="1400" b="1" dirty="0" smtClean="0"/>
            <a:t>1 133,81</a:t>
          </a:r>
        </a:p>
        <a:p xmlns:a="http://schemas.openxmlformats.org/drawingml/2006/main">
          <a:pPr algn="ctr"/>
          <a:r>
            <a:rPr lang="ru-RU" sz="1400" b="1" dirty="0" smtClean="0"/>
            <a:t>млн. руб</a:t>
          </a:r>
          <a:r>
            <a:rPr lang="ru-RU" sz="1600" b="1" dirty="0" smtClean="0"/>
            <a:t>. </a:t>
          </a:r>
          <a:endParaRPr lang="ru-RU" sz="1600" b="1" dirty="0"/>
        </a:p>
      </cdr:txBody>
    </cdr:sp>
  </cdr:relSizeAnchor>
</c:userShapes>
</file>

<file path=ppt/drawings/drawing5.xml><?xml version="1.0" encoding="utf-8"?>
<c:userShapes xmlns:c="http://schemas.openxmlformats.org/drawingml/2006/chart">
  <cdr:relSizeAnchor xmlns:cdr="http://schemas.openxmlformats.org/drawingml/2006/chartDrawing">
    <cdr:from>
      <cdr:x>0.63562</cdr:x>
      <cdr:y>0.23413</cdr:y>
    </cdr:from>
    <cdr:to>
      <cdr:x>0.82776</cdr:x>
      <cdr:y>0.46582</cdr:y>
    </cdr:to>
    <cdr:sp macro="" textlink="">
      <cdr:nvSpPr>
        <cdr:cNvPr id="2" name="TextBox 1"/>
        <cdr:cNvSpPr txBox="1"/>
      </cdr:nvSpPr>
      <cdr:spPr>
        <a:xfrm xmlns:a="http://schemas.openxmlformats.org/drawingml/2006/main">
          <a:off x="5041057" y="1223789"/>
          <a:ext cx="1512168" cy="1224136"/>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dirty="0"/>
        </a:p>
      </cdr:txBody>
    </cdr:sp>
  </cdr:relSizeAnchor>
  <cdr:relSizeAnchor xmlns:cdr="http://schemas.openxmlformats.org/drawingml/2006/chartDrawing">
    <cdr:from>
      <cdr:x>0.29116</cdr:x>
      <cdr:y>0.39807</cdr:y>
    </cdr:from>
    <cdr:to>
      <cdr:x>0.4614</cdr:x>
      <cdr:y>0.62638</cdr:y>
    </cdr:to>
    <cdr:sp macro="" textlink="">
      <cdr:nvSpPr>
        <cdr:cNvPr id="3" name="TextBox 2"/>
        <cdr:cNvSpPr txBox="1"/>
      </cdr:nvSpPr>
      <cdr:spPr>
        <a:xfrm xmlns:a="http://schemas.openxmlformats.org/drawingml/2006/main">
          <a:off x="2304256" y="2088232"/>
          <a:ext cx="1346448" cy="120243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dirty="0"/>
        </a:p>
      </cdr:txBody>
    </cdr:sp>
  </cdr:relSizeAnchor>
  <cdr:relSizeAnchor xmlns:cdr="http://schemas.openxmlformats.org/drawingml/2006/chartDrawing">
    <cdr:from>
      <cdr:x>0.26339</cdr:x>
      <cdr:y>0.38441</cdr:y>
    </cdr:from>
    <cdr:to>
      <cdr:x>0.43387</cdr:x>
      <cdr:y>0.63929</cdr:y>
    </cdr:to>
    <cdr:sp macro="" textlink="">
      <cdr:nvSpPr>
        <cdr:cNvPr id="4" name="TextBox 3"/>
        <cdr:cNvSpPr txBox="1"/>
      </cdr:nvSpPr>
      <cdr:spPr>
        <a:xfrm xmlns:a="http://schemas.openxmlformats.org/drawingml/2006/main">
          <a:off x="2088232" y="2016224"/>
          <a:ext cx="1346448" cy="134644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ru-RU" sz="2000" b="1" dirty="0" smtClean="0">
              <a:solidFill>
                <a:schemeClr val="bg1"/>
              </a:solidFill>
              <a:latin typeface="Times New Roman" panose="02020603050405020304" pitchFamily="18" charset="0"/>
              <a:cs typeface="Times New Roman" panose="02020603050405020304" pitchFamily="18" charset="0"/>
            </a:rPr>
            <a:t> </a:t>
          </a:r>
          <a:endParaRPr lang="ru-RU" sz="2800" b="1" dirty="0">
            <a:solidFill>
              <a:schemeClr val="bg1"/>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0.22802</cdr:x>
      <cdr:y>0.02882</cdr:y>
    </cdr:from>
    <cdr:to>
      <cdr:x>0.37958</cdr:x>
      <cdr:y>0.28419</cdr:y>
    </cdr:to>
    <cdr:sp macro="" textlink="">
      <cdr:nvSpPr>
        <cdr:cNvPr id="7" name="TextBox 6"/>
        <cdr:cNvSpPr txBox="1"/>
      </cdr:nvSpPr>
      <cdr:spPr>
        <a:xfrm xmlns:a="http://schemas.openxmlformats.org/drawingml/2006/main">
          <a:off x="1800200" y="144016"/>
          <a:ext cx="1202432" cy="134644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dirty="0"/>
        </a:p>
      </cdr:txBody>
    </cdr:sp>
  </cdr:relSizeAnchor>
  <cdr:relSizeAnchor xmlns:cdr="http://schemas.openxmlformats.org/drawingml/2006/chartDrawing">
    <cdr:from>
      <cdr:x>0.22802</cdr:x>
      <cdr:y>0.05688</cdr:y>
    </cdr:from>
    <cdr:to>
      <cdr:x>0.57298</cdr:x>
      <cdr:y>0.12467</cdr:y>
    </cdr:to>
    <cdr:sp macro="" textlink="">
      <cdr:nvSpPr>
        <cdr:cNvPr id="8" name="TextBox 7"/>
        <cdr:cNvSpPr txBox="1"/>
      </cdr:nvSpPr>
      <cdr:spPr>
        <a:xfrm xmlns:a="http://schemas.openxmlformats.org/drawingml/2006/main" flipH="1" flipV="1">
          <a:off x="1800200" y="288031"/>
          <a:ext cx="2736304" cy="36004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dirty="0"/>
        </a:p>
      </cdr:txBody>
    </cdr:sp>
  </cdr:relSizeAnchor>
  <cdr:relSizeAnchor xmlns:cdr="http://schemas.openxmlformats.org/drawingml/2006/chartDrawing">
    <cdr:from>
      <cdr:x>0.84435</cdr:x>
      <cdr:y>0.09976</cdr:y>
    </cdr:from>
    <cdr:to>
      <cdr:x>1</cdr:x>
      <cdr:y>0.17229</cdr:y>
    </cdr:to>
    <cdr:sp macro="" textlink="">
      <cdr:nvSpPr>
        <cdr:cNvPr id="6" name="Скругленный прямоугольник 5"/>
        <cdr:cNvSpPr/>
      </cdr:nvSpPr>
      <cdr:spPr>
        <a:xfrm xmlns:a="http://schemas.openxmlformats.org/drawingml/2006/main">
          <a:off x="3888433" y="320529"/>
          <a:ext cx="716781" cy="233036"/>
        </a:xfrm>
        <a:prstGeom xmlns:a="http://schemas.openxmlformats.org/drawingml/2006/main" prst="round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ru-RU" sz="1000" dirty="0" smtClean="0">
              <a:solidFill>
                <a:schemeClr val="tx1"/>
              </a:solidFill>
              <a:latin typeface="Times New Roman" panose="02020603050405020304" pitchFamily="18" charset="0"/>
              <a:cs typeface="Times New Roman" panose="02020603050405020304" pitchFamily="18" charset="0"/>
            </a:rPr>
            <a:t>млн.руб.</a:t>
          </a:r>
          <a:endParaRPr lang="ru-RU" sz="1000" dirty="0">
            <a:solidFill>
              <a:schemeClr val="tx1"/>
            </a:solidFill>
            <a:latin typeface="Times New Roman" panose="02020603050405020304" pitchFamily="18" charset="0"/>
            <a:cs typeface="Times New Roman" panose="02020603050405020304" pitchFamily="18" charset="0"/>
          </a:endParaRPr>
        </a:p>
      </cdr:txBody>
    </cdr:sp>
  </cdr:relSizeAnchor>
</c:userShapes>
</file>

<file path=ppt/drawings/drawing6.xml><?xml version="1.0" encoding="utf-8"?>
<c:userShapes xmlns:c="http://schemas.openxmlformats.org/drawingml/2006/chart">
  <cdr:relSizeAnchor xmlns:cdr="http://schemas.openxmlformats.org/drawingml/2006/chartDrawing">
    <cdr:from>
      <cdr:x>0.12578</cdr:x>
      <cdr:y>0.296</cdr:y>
    </cdr:from>
    <cdr:to>
      <cdr:x>0.31941</cdr:x>
      <cdr:y>0.48994</cdr:y>
    </cdr:to>
    <cdr:sp macro="" textlink="">
      <cdr:nvSpPr>
        <cdr:cNvPr id="2" name="TextBox 1"/>
        <cdr:cNvSpPr txBox="1"/>
      </cdr:nvSpPr>
      <cdr:spPr>
        <a:xfrm xmlns:a="http://schemas.openxmlformats.org/drawingml/2006/main">
          <a:off x="1008112" y="1512168"/>
          <a:ext cx="1584176" cy="98640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a:p>
      </cdr:txBody>
    </cdr:sp>
  </cdr:relSizeAnchor>
  <cdr:relSizeAnchor xmlns:cdr="http://schemas.openxmlformats.org/drawingml/2006/chartDrawing">
    <cdr:from>
      <cdr:x>0.14343</cdr:x>
      <cdr:y>0.28171</cdr:y>
    </cdr:from>
    <cdr:to>
      <cdr:x>0.2991</cdr:x>
      <cdr:y>0.51827</cdr:y>
    </cdr:to>
    <cdr:sp macro="" textlink="">
      <cdr:nvSpPr>
        <cdr:cNvPr id="3" name="TextBox 2"/>
        <cdr:cNvSpPr txBox="1"/>
      </cdr:nvSpPr>
      <cdr:spPr>
        <a:xfrm xmlns:a="http://schemas.openxmlformats.org/drawingml/2006/main">
          <a:off x="1152128" y="1440160"/>
          <a:ext cx="1274440" cy="120243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a:p>
      </cdr:txBody>
    </cdr:sp>
  </cdr:relSizeAnchor>
  <cdr:relSizeAnchor xmlns:cdr="http://schemas.openxmlformats.org/drawingml/2006/chartDrawing">
    <cdr:from>
      <cdr:x>0.12578</cdr:x>
      <cdr:y>0.25339</cdr:y>
    </cdr:from>
    <cdr:to>
      <cdr:x>0.30793</cdr:x>
      <cdr:y>0.51827</cdr:y>
    </cdr:to>
    <cdr:sp macro="" textlink="">
      <cdr:nvSpPr>
        <cdr:cNvPr id="4" name="TextBox 3"/>
        <cdr:cNvSpPr txBox="1"/>
      </cdr:nvSpPr>
      <cdr:spPr>
        <a:xfrm xmlns:a="http://schemas.openxmlformats.org/drawingml/2006/main">
          <a:off x="1008112" y="1296144"/>
          <a:ext cx="1490464" cy="134644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a:p>
      </cdr:txBody>
    </cdr:sp>
  </cdr:relSizeAnchor>
  <cdr:relSizeAnchor xmlns:cdr="http://schemas.openxmlformats.org/drawingml/2006/chartDrawing">
    <cdr:from>
      <cdr:x>0.15201</cdr:x>
      <cdr:y>0.28171</cdr:y>
    </cdr:from>
    <cdr:to>
      <cdr:x>0.30176</cdr:x>
      <cdr:y>0.51827</cdr:y>
    </cdr:to>
    <cdr:sp macro="" textlink="">
      <cdr:nvSpPr>
        <cdr:cNvPr id="5" name="TextBox 4"/>
        <cdr:cNvSpPr txBox="1"/>
      </cdr:nvSpPr>
      <cdr:spPr>
        <a:xfrm xmlns:a="http://schemas.openxmlformats.org/drawingml/2006/main">
          <a:off x="1224136" y="1440160"/>
          <a:ext cx="1224136" cy="120243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a:p>
      </cdr:txBody>
    </cdr:sp>
  </cdr:relSizeAnchor>
  <cdr:relSizeAnchor xmlns:cdr="http://schemas.openxmlformats.org/drawingml/2006/chartDrawing">
    <cdr:from>
      <cdr:x>0.15326</cdr:x>
      <cdr:y>0.2933</cdr:y>
    </cdr:from>
    <cdr:to>
      <cdr:x>0.27678</cdr:x>
      <cdr:y>0.50344</cdr:y>
    </cdr:to>
    <cdr:sp macro="" textlink="">
      <cdr:nvSpPr>
        <cdr:cNvPr id="6" name="TextBox 5"/>
        <cdr:cNvSpPr txBox="1"/>
      </cdr:nvSpPr>
      <cdr:spPr>
        <a:xfrm xmlns:a="http://schemas.openxmlformats.org/drawingml/2006/main">
          <a:off x="1296144" y="1584176"/>
          <a:ext cx="1058416" cy="113042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a:p>
      </cdr:txBody>
    </cdr:sp>
  </cdr:relSizeAnchor>
</c:userShapes>
</file>

<file path=ppt/drawings/drawing7.xml><?xml version="1.0" encoding="utf-8"?>
<c:userShapes xmlns:c="http://schemas.openxmlformats.org/drawingml/2006/chart">
  <cdr:relSizeAnchor xmlns:cdr="http://schemas.openxmlformats.org/drawingml/2006/chartDrawing">
    <cdr:from>
      <cdr:x>0.19029</cdr:x>
      <cdr:y>0.17763</cdr:y>
    </cdr:from>
    <cdr:to>
      <cdr:x>0.24556</cdr:x>
      <cdr:y>0.27359</cdr:y>
    </cdr:to>
    <cdr:cxnSp macro="">
      <cdr:nvCxnSpPr>
        <cdr:cNvPr id="6" name="Прямая со стрелкой 5"/>
        <cdr:cNvCxnSpPr/>
      </cdr:nvCxnSpPr>
      <cdr:spPr>
        <a:xfrm xmlns:a="http://schemas.openxmlformats.org/drawingml/2006/main" flipV="1">
          <a:off x="760315" y="455048"/>
          <a:ext cx="220833" cy="245817"/>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0.38553</cdr:x>
      <cdr:y>0.12354</cdr:y>
    </cdr:from>
    <cdr:to>
      <cdr:x>0.45109</cdr:x>
      <cdr:y>0.19556</cdr:y>
    </cdr:to>
    <cdr:cxnSp macro="">
      <cdr:nvCxnSpPr>
        <cdr:cNvPr id="9" name="Прямая со стрелкой 8"/>
        <cdr:cNvCxnSpPr/>
      </cdr:nvCxnSpPr>
      <cdr:spPr>
        <a:xfrm xmlns:a="http://schemas.openxmlformats.org/drawingml/2006/main" flipV="1">
          <a:off x="1540422" y="316479"/>
          <a:ext cx="261928" cy="184501"/>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8.xml><?xml version="1.0" encoding="utf-8"?>
<c:userShapes xmlns:c="http://schemas.openxmlformats.org/drawingml/2006/chart">
  <cdr:relSizeAnchor xmlns:cdr="http://schemas.openxmlformats.org/drawingml/2006/chartDrawing">
    <cdr:from>
      <cdr:x>0.12578</cdr:x>
      <cdr:y>0.296</cdr:y>
    </cdr:from>
    <cdr:to>
      <cdr:x>0.31941</cdr:x>
      <cdr:y>0.48994</cdr:y>
    </cdr:to>
    <cdr:sp macro="" textlink="">
      <cdr:nvSpPr>
        <cdr:cNvPr id="2" name="TextBox 1"/>
        <cdr:cNvSpPr txBox="1"/>
      </cdr:nvSpPr>
      <cdr:spPr>
        <a:xfrm xmlns:a="http://schemas.openxmlformats.org/drawingml/2006/main">
          <a:off x="1008112" y="1512168"/>
          <a:ext cx="1584176" cy="98640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a:p>
      </cdr:txBody>
    </cdr:sp>
  </cdr:relSizeAnchor>
  <cdr:relSizeAnchor xmlns:cdr="http://schemas.openxmlformats.org/drawingml/2006/chartDrawing">
    <cdr:from>
      <cdr:x>0.14343</cdr:x>
      <cdr:y>0.28171</cdr:y>
    </cdr:from>
    <cdr:to>
      <cdr:x>0.2991</cdr:x>
      <cdr:y>0.51827</cdr:y>
    </cdr:to>
    <cdr:sp macro="" textlink="">
      <cdr:nvSpPr>
        <cdr:cNvPr id="3" name="TextBox 2"/>
        <cdr:cNvSpPr txBox="1"/>
      </cdr:nvSpPr>
      <cdr:spPr>
        <a:xfrm xmlns:a="http://schemas.openxmlformats.org/drawingml/2006/main">
          <a:off x="1152128" y="1440160"/>
          <a:ext cx="1274440" cy="120243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a:p>
      </cdr:txBody>
    </cdr:sp>
  </cdr:relSizeAnchor>
  <cdr:relSizeAnchor xmlns:cdr="http://schemas.openxmlformats.org/drawingml/2006/chartDrawing">
    <cdr:from>
      <cdr:x>0.12578</cdr:x>
      <cdr:y>0.25339</cdr:y>
    </cdr:from>
    <cdr:to>
      <cdr:x>0.30793</cdr:x>
      <cdr:y>0.51827</cdr:y>
    </cdr:to>
    <cdr:sp macro="" textlink="">
      <cdr:nvSpPr>
        <cdr:cNvPr id="4" name="TextBox 3"/>
        <cdr:cNvSpPr txBox="1"/>
      </cdr:nvSpPr>
      <cdr:spPr>
        <a:xfrm xmlns:a="http://schemas.openxmlformats.org/drawingml/2006/main">
          <a:off x="1008112" y="1296144"/>
          <a:ext cx="1490464" cy="134644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a:p>
      </cdr:txBody>
    </cdr:sp>
  </cdr:relSizeAnchor>
  <cdr:relSizeAnchor xmlns:cdr="http://schemas.openxmlformats.org/drawingml/2006/chartDrawing">
    <cdr:from>
      <cdr:x>0.15201</cdr:x>
      <cdr:y>0.28171</cdr:y>
    </cdr:from>
    <cdr:to>
      <cdr:x>0.30176</cdr:x>
      <cdr:y>0.51827</cdr:y>
    </cdr:to>
    <cdr:sp macro="" textlink="">
      <cdr:nvSpPr>
        <cdr:cNvPr id="5" name="TextBox 4"/>
        <cdr:cNvSpPr txBox="1"/>
      </cdr:nvSpPr>
      <cdr:spPr>
        <a:xfrm xmlns:a="http://schemas.openxmlformats.org/drawingml/2006/main">
          <a:off x="1224136" y="1440160"/>
          <a:ext cx="1224136" cy="120243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a:p>
      </cdr:txBody>
    </cdr:sp>
  </cdr:relSizeAnchor>
  <cdr:relSizeAnchor xmlns:cdr="http://schemas.openxmlformats.org/drawingml/2006/chartDrawing">
    <cdr:from>
      <cdr:x>0.15326</cdr:x>
      <cdr:y>0.2933</cdr:y>
    </cdr:from>
    <cdr:to>
      <cdr:x>0.27678</cdr:x>
      <cdr:y>0.50344</cdr:y>
    </cdr:to>
    <cdr:sp macro="" textlink="">
      <cdr:nvSpPr>
        <cdr:cNvPr id="6" name="TextBox 5"/>
        <cdr:cNvSpPr txBox="1"/>
      </cdr:nvSpPr>
      <cdr:spPr>
        <a:xfrm xmlns:a="http://schemas.openxmlformats.org/drawingml/2006/main">
          <a:off x="1296144" y="1584176"/>
          <a:ext cx="1058416" cy="113042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a:p>
      </cdr:txBody>
    </cdr:sp>
  </cdr:relSizeAnchor>
</c:userShapes>
</file>

<file path=ppt/drawings/drawing9.xml><?xml version="1.0" encoding="utf-8"?>
<c:userShapes xmlns:c="http://schemas.openxmlformats.org/drawingml/2006/chart">
  <cdr:relSizeAnchor xmlns:cdr="http://schemas.openxmlformats.org/drawingml/2006/chartDrawing">
    <cdr:from>
      <cdr:x>0.20802</cdr:x>
      <cdr:y>0.19768</cdr:y>
    </cdr:from>
    <cdr:to>
      <cdr:x>0.26329</cdr:x>
      <cdr:y>0.29364</cdr:y>
    </cdr:to>
    <cdr:cxnSp macro="">
      <cdr:nvCxnSpPr>
        <cdr:cNvPr id="6" name="Прямая со стрелкой 5"/>
        <cdr:cNvCxnSpPr/>
      </cdr:nvCxnSpPr>
      <cdr:spPr>
        <a:xfrm xmlns:a="http://schemas.openxmlformats.org/drawingml/2006/main" flipV="1">
          <a:off x="857663" y="591721"/>
          <a:ext cx="227874" cy="287235"/>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0.36714</cdr:x>
      <cdr:y>0.15281</cdr:y>
    </cdr:from>
    <cdr:to>
      <cdr:x>0.42241</cdr:x>
      <cdr:y>0.24877</cdr:y>
    </cdr:to>
    <cdr:cxnSp macro="">
      <cdr:nvCxnSpPr>
        <cdr:cNvPr id="9" name="Прямая со стрелкой 8"/>
        <cdr:cNvCxnSpPr/>
      </cdr:nvCxnSpPr>
      <cdr:spPr>
        <a:xfrm xmlns:a="http://schemas.openxmlformats.org/drawingml/2006/main" flipV="1">
          <a:off x="1513704" y="457411"/>
          <a:ext cx="227874" cy="287236"/>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10.xml><?xml version="1.0" encoding="utf-8"?>
<c:userShapes xmlns:c="http://schemas.openxmlformats.org/drawingml/2006/chart">
  <cdr:relSizeAnchor xmlns:cdr="http://schemas.openxmlformats.org/drawingml/2006/chartDrawing">
    <cdr:from>
      <cdr:x>0.16637</cdr:x>
      <cdr:y>0.22586</cdr:y>
    </cdr:from>
    <cdr:to>
      <cdr:x>0.22164</cdr:x>
      <cdr:y>0.32182</cdr:y>
    </cdr:to>
    <cdr:cxnSp macro="">
      <cdr:nvCxnSpPr>
        <cdr:cNvPr id="6" name="Прямая со стрелкой 5"/>
        <cdr:cNvCxnSpPr/>
      </cdr:nvCxnSpPr>
      <cdr:spPr>
        <a:xfrm xmlns:a="http://schemas.openxmlformats.org/drawingml/2006/main" flipV="1">
          <a:off x="685936" y="676060"/>
          <a:ext cx="227873" cy="287235"/>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0.38979</cdr:x>
      <cdr:y>0.12561</cdr:y>
    </cdr:from>
    <cdr:to>
      <cdr:x>0.42759</cdr:x>
      <cdr:y>0.2592</cdr:y>
    </cdr:to>
    <cdr:cxnSp macro="">
      <cdr:nvCxnSpPr>
        <cdr:cNvPr id="9" name="Прямая со стрелкой 8"/>
        <cdr:cNvCxnSpPr/>
      </cdr:nvCxnSpPr>
      <cdr:spPr>
        <a:xfrm xmlns:a="http://schemas.openxmlformats.org/drawingml/2006/main">
          <a:off x="1607058" y="375983"/>
          <a:ext cx="155865" cy="399877"/>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0.21935</cdr:x>
      <cdr:y>0.03838</cdr:y>
    </cdr:from>
    <cdr:to>
      <cdr:x>0.41147</cdr:x>
      <cdr:y>0.14745</cdr:y>
    </cdr:to>
    <cdr:sp macro="" textlink="">
      <cdr:nvSpPr>
        <cdr:cNvPr id="4" name="Овал 3"/>
        <cdr:cNvSpPr/>
      </cdr:nvSpPr>
      <cdr:spPr>
        <a:xfrm xmlns:a="http://schemas.openxmlformats.org/drawingml/2006/main" rot="10800000" flipV="1">
          <a:off x="904355" y="114889"/>
          <a:ext cx="792088" cy="326476"/>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ru-RU" sz="800" dirty="0" smtClean="0">
              <a:solidFill>
                <a:srgbClr val="7030A0"/>
              </a:solidFill>
              <a:latin typeface="Times New Roman" panose="02020603050405020304" pitchFamily="18" charset="0"/>
              <a:cs typeface="Times New Roman" panose="02020603050405020304" pitchFamily="18" charset="0"/>
            </a:rPr>
            <a:t>153,2</a:t>
          </a:r>
          <a:endParaRPr lang="ru-RU" sz="800" dirty="0">
            <a:solidFill>
              <a:srgbClr val="7030A0"/>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0.37923</cdr:x>
      <cdr:y>0.17261</cdr:y>
    </cdr:from>
    <cdr:to>
      <cdr:x>0.57135</cdr:x>
      <cdr:y>0.28168</cdr:y>
    </cdr:to>
    <cdr:sp macro="" textlink="">
      <cdr:nvSpPr>
        <cdr:cNvPr id="5" name="Овал 4"/>
        <cdr:cNvSpPr/>
      </cdr:nvSpPr>
      <cdr:spPr>
        <a:xfrm xmlns:a="http://schemas.openxmlformats.org/drawingml/2006/main" rot="10800000" flipV="1">
          <a:off x="1563526" y="516678"/>
          <a:ext cx="792088" cy="326476"/>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ru-RU" sz="800" dirty="0" smtClean="0">
              <a:solidFill>
                <a:srgbClr val="7030A0"/>
              </a:solidFill>
              <a:latin typeface="Times New Roman" panose="02020603050405020304" pitchFamily="18" charset="0"/>
              <a:cs typeface="Times New Roman" panose="02020603050405020304" pitchFamily="18" charset="0"/>
            </a:rPr>
            <a:t>77,5</a:t>
          </a:r>
          <a:endParaRPr lang="ru-RU" sz="800" dirty="0">
            <a:solidFill>
              <a:srgbClr val="7030A0"/>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cdr:x>
      <cdr:y>0.16651</cdr:y>
    </cdr:from>
    <cdr:to>
      <cdr:x>0.75468</cdr:x>
      <cdr:y>0.26247</cdr:y>
    </cdr:to>
    <cdr:sp macro="" textlink="">
      <cdr:nvSpPr>
        <cdr:cNvPr id="7" name="Овал 6"/>
        <cdr:cNvSpPr/>
      </cdr:nvSpPr>
      <cdr:spPr>
        <a:xfrm xmlns:a="http://schemas.openxmlformats.org/drawingml/2006/main" rot="10800000" flipV="1">
          <a:off x="2061454" y="498422"/>
          <a:ext cx="1050042" cy="287235"/>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ru-RU" sz="800" dirty="0" smtClean="0">
              <a:solidFill>
                <a:srgbClr val="7030A0"/>
              </a:solidFill>
              <a:latin typeface="Times New Roman" panose="02020603050405020304" pitchFamily="18" charset="0"/>
              <a:cs typeface="Times New Roman" panose="02020603050405020304" pitchFamily="18" charset="0"/>
            </a:rPr>
            <a:t>104,6</a:t>
          </a:r>
          <a:endParaRPr lang="ru-RU" sz="800" dirty="0">
            <a:solidFill>
              <a:srgbClr val="7030A0"/>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0.6867</cdr:x>
      <cdr:y>0.10996</cdr:y>
    </cdr:from>
    <cdr:to>
      <cdr:x>0.87882</cdr:x>
      <cdr:y>0.21903</cdr:y>
    </cdr:to>
    <cdr:sp macro="" textlink="">
      <cdr:nvSpPr>
        <cdr:cNvPr id="8" name="Овал 7"/>
        <cdr:cNvSpPr/>
      </cdr:nvSpPr>
      <cdr:spPr>
        <a:xfrm xmlns:a="http://schemas.openxmlformats.org/drawingml/2006/main" rot="10800000" flipV="1">
          <a:off x="2831194" y="329153"/>
          <a:ext cx="792088" cy="326476"/>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ru-RU" sz="800" dirty="0" smtClean="0">
              <a:solidFill>
                <a:srgbClr val="7030A0"/>
              </a:solidFill>
              <a:latin typeface="Times New Roman" panose="02020603050405020304" pitchFamily="18" charset="0"/>
              <a:cs typeface="Times New Roman" panose="02020603050405020304" pitchFamily="18" charset="0"/>
            </a:rPr>
            <a:t>104,5</a:t>
          </a:r>
          <a:endParaRPr lang="ru-RU" sz="800" dirty="0">
            <a:solidFill>
              <a:srgbClr val="7030A0"/>
            </a:solidFill>
            <a:latin typeface="Times New Roman" panose="02020603050405020304" pitchFamily="18" charset="0"/>
            <a:cs typeface="Times New Roman" panose="02020603050405020304" pitchFamily="18" charset="0"/>
          </a:endParaRPr>
        </a:p>
      </cdr:txBody>
    </cdr:sp>
  </cdr:relSizeAnchor>
</c:userShapes>
</file>

<file path=ppt/drawings/drawing11.xml><?xml version="1.0" encoding="utf-8"?>
<c:userShapes xmlns:c="http://schemas.openxmlformats.org/drawingml/2006/chart">
  <cdr:relSizeAnchor xmlns:cdr="http://schemas.openxmlformats.org/drawingml/2006/chartDrawing">
    <cdr:from>
      <cdr:x>0.38979</cdr:x>
      <cdr:y>0.12561</cdr:y>
    </cdr:from>
    <cdr:to>
      <cdr:x>0.41858</cdr:x>
      <cdr:y>0.25961</cdr:y>
    </cdr:to>
    <cdr:cxnSp macro="">
      <cdr:nvCxnSpPr>
        <cdr:cNvPr id="9" name="Прямая со стрелкой 8"/>
        <cdr:cNvCxnSpPr/>
      </cdr:nvCxnSpPr>
      <cdr:spPr>
        <a:xfrm xmlns:a="http://schemas.openxmlformats.org/drawingml/2006/main">
          <a:off x="1496523" y="241808"/>
          <a:ext cx="110535" cy="257957"/>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0.19126</cdr:x>
      <cdr:y>0.02778</cdr:y>
    </cdr:from>
    <cdr:to>
      <cdr:x>0.38463</cdr:x>
      <cdr:y>0.12629</cdr:y>
    </cdr:to>
    <cdr:sp macro="" textlink="">
      <cdr:nvSpPr>
        <cdr:cNvPr id="4" name="Овал 3"/>
        <cdr:cNvSpPr/>
      </cdr:nvSpPr>
      <cdr:spPr>
        <a:xfrm xmlns:a="http://schemas.openxmlformats.org/drawingml/2006/main" rot="10800000" flipV="1">
          <a:off x="734302" y="53481"/>
          <a:ext cx="742428" cy="189632"/>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ru-RU" sz="800" dirty="0" smtClean="0">
              <a:solidFill>
                <a:srgbClr val="7030A0"/>
              </a:solidFill>
              <a:latin typeface="Times New Roman" panose="02020603050405020304" pitchFamily="18" charset="0"/>
              <a:cs typeface="Times New Roman" panose="02020603050405020304" pitchFamily="18" charset="0"/>
            </a:rPr>
            <a:t>104,2</a:t>
          </a:r>
          <a:endParaRPr lang="ru-RU" sz="800" dirty="0">
            <a:solidFill>
              <a:srgbClr val="7030A0"/>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0.37923</cdr:x>
      <cdr:y>0.17261</cdr:y>
    </cdr:from>
    <cdr:to>
      <cdr:x>0.57135</cdr:x>
      <cdr:y>0.28168</cdr:y>
    </cdr:to>
    <cdr:sp macro="" textlink="">
      <cdr:nvSpPr>
        <cdr:cNvPr id="5" name="Овал 4"/>
        <cdr:cNvSpPr/>
      </cdr:nvSpPr>
      <cdr:spPr>
        <a:xfrm xmlns:a="http://schemas.openxmlformats.org/drawingml/2006/main" rot="10800000" flipV="1">
          <a:off x="1563526" y="516678"/>
          <a:ext cx="792088" cy="326476"/>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ru-RU" sz="800" dirty="0" smtClean="0">
              <a:solidFill>
                <a:srgbClr val="7030A0"/>
              </a:solidFill>
              <a:latin typeface="Times New Roman" panose="02020603050405020304" pitchFamily="18" charset="0"/>
              <a:cs typeface="Times New Roman" panose="02020603050405020304" pitchFamily="18" charset="0"/>
            </a:rPr>
            <a:t>79,7</a:t>
          </a:r>
          <a:endParaRPr lang="ru-RU" sz="800" dirty="0">
            <a:solidFill>
              <a:srgbClr val="7030A0"/>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0.50456</cdr:x>
      <cdr:y>0.18777</cdr:y>
    </cdr:from>
    <cdr:to>
      <cdr:x>0.75924</cdr:x>
      <cdr:y>0.28373</cdr:y>
    </cdr:to>
    <cdr:sp macro="" textlink="">
      <cdr:nvSpPr>
        <cdr:cNvPr id="7" name="Овал 6"/>
        <cdr:cNvSpPr/>
      </cdr:nvSpPr>
      <cdr:spPr>
        <a:xfrm xmlns:a="http://schemas.openxmlformats.org/drawingml/2006/main" rot="10800000" flipV="1">
          <a:off x="1937166" y="361480"/>
          <a:ext cx="977794" cy="184730"/>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ru-RU" sz="800" dirty="0" smtClean="0">
              <a:solidFill>
                <a:srgbClr val="7030A0"/>
              </a:solidFill>
              <a:latin typeface="Times New Roman" panose="02020603050405020304" pitchFamily="18" charset="0"/>
              <a:cs typeface="Times New Roman" panose="02020603050405020304" pitchFamily="18" charset="0"/>
            </a:rPr>
            <a:t>101,7</a:t>
          </a:r>
          <a:endParaRPr lang="ru-RU" sz="800" dirty="0">
            <a:solidFill>
              <a:srgbClr val="7030A0"/>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0.6867</cdr:x>
      <cdr:y>0.185</cdr:y>
    </cdr:from>
    <cdr:to>
      <cdr:x>0.86871</cdr:x>
      <cdr:y>0.29642</cdr:y>
    </cdr:to>
    <cdr:sp macro="" textlink="">
      <cdr:nvSpPr>
        <cdr:cNvPr id="8" name="Овал 7"/>
        <cdr:cNvSpPr/>
      </cdr:nvSpPr>
      <cdr:spPr>
        <a:xfrm xmlns:a="http://schemas.openxmlformats.org/drawingml/2006/main" rot="10800000" flipV="1">
          <a:off x="2636450" y="356147"/>
          <a:ext cx="698799" cy="214484"/>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ru-RU" sz="800" dirty="0" smtClean="0">
              <a:solidFill>
                <a:srgbClr val="7030A0"/>
              </a:solidFill>
              <a:latin typeface="Times New Roman" panose="02020603050405020304" pitchFamily="18" charset="0"/>
              <a:cs typeface="Times New Roman" panose="02020603050405020304" pitchFamily="18" charset="0"/>
            </a:rPr>
            <a:t>100,8</a:t>
          </a:r>
          <a:endParaRPr lang="ru-RU" sz="800" dirty="0">
            <a:solidFill>
              <a:srgbClr val="7030A0"/>
            </a:solidFill>
            <a:latin typeface="Times New Roman" panose="02020603050405020304" pitchFamily="18" charset="0"/>
            <a:cs typeface="Times New Roman" panose="02020603050405020304" pitchFamily="18" charset="0"/>
          </a:endParaRPr>
        </a:p>
      </cdr:txBody>
    </cdr:sp>
  </cdr:relSizeAnchor>
</c:userShapes>
</file>

<file path=ppt/drawings/drawing12.xml><?xml version="1.0" encoding="utf-8"?>
<c:userShapes xmlns:c="http://schemas.openxmlformats.org/drawingml/2006/chart">
  <cdr:relSizeAnchor xmlns:cdr="http://schemas.openxmlformats.org/drawingml/2006/chartDrawing">
    <cdr:from>
      <cdr:x>0.19798</cdr:x>
      <cdr:y>0.07441</cdr:y>
    </cdr:from>
    <cdr:to>
      <cdr:x>0.25325</cdr:x>
      <cdr:y>0.17037</cdr:y>
    </cdr:to>
    <cdr:cxnSp macro="">
      <cdr:nvCxnSpPr>
        <cdr:cNvPr id="6" name="Прямая со стрелкой 5"/>
        <cdr:cNvCxnSpPr/>
      </cdr:nvCxnSpPr>
      <cdr:spPr>
        <a:xfrm xmlns:a="http://schemas.openxmlformats.org/drawingml/2006/main" flipV="1">
          <a:off x="667156" y="130378"/>
          <a:ext cx="186246" cy="168140"/>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0.36617</cdr:x>
      <cdr:y>0.17902</cdr:y>
    </cdr:from>
    <cdr:to>
      <cdr:x>0.43826</cdr:x>
      <cdr:y>0.28632</cdr:y>
    </cdr:to>
    <cdr:cxnSp macro="">
      <cdr:nvCxnSpPr>
        <cdr:cNvPr id="9" name="Прямая со стрелкой 8"/>
        <cdr:cNvCxnSpPr/>
      </cdr:nvCxnSpPr>
      <cdr:spPr>
        <a:xfrm xmlns:a="http://schemas.openxmlformats.org/drawingml/2006/main">
          <a:off x="1233898" y="313684"/>
          <a:ext cx="242925" cy="188009"/>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13.xml><?xml version="1.0" encoding="utf-8"?>
<c:userShapes xmlns:c="http://schemas.openxmlformats.org/drawingml/2006/chart">
  <cdr:relSizeAnchor xmlns:cdr="http://schemas.openxmlformats.org/drawingml/2006/chartDrawing">
    <cdr:from>
      <cdr:x>0.18277</cdr:x>
      <cdr:y>0.31465</cdr:y>
    </cdr:from>
    <cdr:to>
      <cdr:x>0.23804</cdr:x>
      <cdr:y>0.41061</cdr:y>
    </cdr:to>
    <cdr:cxnSp macro="">
      <cdr:nvCxnSpPr>
        <cdr:cNvPr id="6" name="Прямая со стрелкой 5"/>
        <cdr:cNvCxnSpPr/>
      </cdr:nvCxnSpPr>
      <cdr:spPr>
        <a:xfrm xmlns:a="http://schemas.openxmlformats.org/drawingml/2006/main" flipV="1">
          <a:off x="730250" y="806053"/>
          <a:ext cx="220835" cy="245826"/>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0.33328</cdr:x>
      <cdr:y>0.23523</cdr:y>
    </cdr:from>
    <cdr:to>
      <cdr:x>0.40537</cdr:x>
      <cdr:y>0.34253</cdr:y>
    </cdr:to>
    <cdr:cxnSp macro="">
      <cdr:nvCxnSpPr>
        <cdr:cNvPr id="9" name="Прямая со стрелкой 8"/>
        <cdr:cNvCxnSpPr/>
      </cdr:nvCxnSpPr>
      <cdr:spPr>
        <a:xfrm xmlns:a="http://schemas.openxmlformats.org/drawingml/2006/main">
          <a:off x="1331640" y="561459"/>
          <a:ext cx="288032" cy="256101"/>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14.xml><?xml version="1.0" encoding="utf-8"?>
<c:userShapes xmlns:c="http://schemas.openxmlformats.org/drawingml/2006/chart">
  <cdr:relSizeAnchor xmlns:cdr="http://schemas.openxmlformats.org/drawingml/2006/chartDrawing">
    <cdr:from>
      <cdr:x>0.18277</cdr:x>
      <cdr:y>0.21408</cdr:y>
    </cdr:from>
    <cdr:to>
      <cdr:x>0.23804</cdr:x>
      <cdr:y>0.31004</cdr:y>
    </cdr:to>
    <cdr:cxnSp macro="">
      <cdr:nvCxnSpPr>
        <cdr:cNvPr id="6" name="Прямая со стрелкой 5"/>
        <cdr:cNvCxnSpPr/>
      </cdr:nvCxnSpPr>
      <cdr:spPr>
        <a:xfrm xmlns:a="http://schemas.openxmlformats.org/drawingml/2006/main" flipV="1">
          <a:off x="730250" y="510973"/>
          <a:ext cx="220834" cy="229038"/>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0.36494</cdr:x>
      <cdr:y>0.14365</cdr:y>
    </cdr:from>
    <cdr:to>
      <cdr:x>0.43703</cdr:x>
      <cdr:y>0.25095</cdr:y>
    </cdr:to>
    <cdr:cxnSp macro="">
      <cdr:nvCxnSpPr>
        <cdr:cNvPr id="9" name="Прямая со стрелкой 8"/>
        <cdr:cNvCxnSpPr/>
      </cdr:nvCxnSpPr>
      <cdr:spPr>
        <a:xfrm xmlns:a="http://schemas.openxmlformats.org/drawingml/2006/main">
          <a:off x="1458130" y="342863"/>
          <a:ext cx="288040" cy="256104"/>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15.xml><?xml version="1.0" encoding="utf-8"?>
<c:userShapes xmlns:c="http://schemas.openxmlformats.org/drawingml/2006/chart">
  <cdr:relSizeAnchor xmlns:cdr="http://schemas.openxmlformats.org/drawingml/2006/chartDrawing">
    <cdr:from>
      <cdr:x>0.20715</cdr:x>
      <cdr:y>0.29413</cdr:y>
    </cdr:from>
    <cdr:to>
      <cdr:x>0.26242</cdr:x>
      <cdr:y>0.39009</cdr:y>
    </cdr:to>
    <cdr:cxnSp macro="">
      <cdr:nvCxnSpPr>
        <cdr:cNvPr id="6" name="Прямая со стрелкой 5"/>
        <cdr:cNvCxnSpPr/>
      </cdr:nvCxnSpPr>
      <cdr:spPr>
        <a:xfrm xmlns:a="http://schemas.openxmlformats.org/drawingml/2006/main" flipV="1">
          <a:off x="827675" y="702034"/>
          <a:ext cx="220834" cy="229039"/>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0.3504</cdr:x>
      <cdr:y>0.19799</cdr:y>
    </cdr:from>
    <cdr:to>
      <cdr:x>0.41401</cdr:x>
      <cdr:y>0.30869</cdr:y>
    </cdr:to>
    <cdr:cxnSp macro="">
      <cdr:nvCxnSpPr>
        <cdr:cNvPr id="9" name="Прямая со стрелкой 8"/>
        <cdr:cNvCxnSpPr/>
      </cdr:nvCxnSpPr>
      <cdr:spPr>
        <a:xfrm xmlns:a="http://schemas.openxmlformats.org/drawingml/2006/main" flipV="1">
          <a:off x="1400032" y="472566"/>
          <a:ext cx="254150" cy="264225"/>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16.xml><?xml version="1.0" encoding="utf-8"?>
<c:userShapes xmlns:c="http://schemas.openxmlformats.org/drawingml/2006/chart">
  <cdr:relSizeAnchor xmlns:cdr="http://schemas.openxmlformats.org/drawingml/2006/chartDrawing">
    <cdr:from>
      <cdr:x>0.19421</cdr:x>
      <cdr:y>0.15621</cdr:y>
    </cdr:from>
    <cdr:to>
      <cdr:x>0.24948</cdr:x>
      <cdr:y>0.25217</cdr:y>
    </cdr:to>
    <cdr:cxnSp macro="">
      <cdr:nvCxnSpPr>
        <cdr:cNvPr id="6" name="Прямая со стрелкой 5"/>
        <cdr:cNvCxnSpPr/>
      </cdr:nvCxnSpPr>
      <cdr:spPr>
        <a:xfrm xmlns:a="http://schemas.openxmlformats.org/drawingml/2006/main" flipV="1">
          <a:off x="735013" y="429384"/>
          <a:ext cx="209179" cy="263770"/>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0.38592</cdr:x>
      <cdr:y>0.15054</cdr:y>
    </cdr:from>
    <cdr:to>
      <cdr:x>0.44299</cdr:x>
      <cdr:y>0.28153</cdr:y>
    </cdr:to>
    <cdr:cxnSp macro="">
      <cdr:nvCxnSpPr>
        <cdr:cNvPr id="9" name="Прямая со стрелкой 8"/>
        <cdr:cNvCxnSpPr/>
      </cdr:nvCxnSpPr>
      <cdr:spPr>
        <a:xfrm xmlns:a="http://schemas.openxmlformats.org/drawingml/2006/main">
          <a:off x="1460563" y="413805"/>
          <a:ext cx="216024" cy="360040"/>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17.xml><?xml version="1.0" encoding="utf-8"?>
<c:userShapes xmlns:c="http://schemas.openxmlformats.org/drawingml/2006/chart">
  <cdr:relSizeAnchor xmlns:cdr="http://schemas.openxmlformats.org/drawingml/2006/chartDrawing">
    <cdr:from>
      <cdr:x>0.1875</cdr:x>
      <cdr:y>0.31644</cdr:y>
    </cdr:from>
    <cdr:to>
      <cdr:x>0.24277</cdr:x>
      <cdr:y>0.4124</cdr:y>
    </cdr:to>
    <cdr:cxnSp macro="">
      <cdr:nvCxnSpPr>
        <cdr:cNvPr id="6" name="Прямая со стрелкой 5"/>
        <cdr:cNvCxnSpPr/>
      </cdr:nvCxnSpPr>
      <cdr:spPr>
        <a:xfrm xmlns:a="http://schemas.openxmlformats.org/drawingml/2006/main" flipV="1">
          <a:off x="709613" y="869820"/>
          <a:ext cx="209179" cy="263771"/>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0.31506</cdr:x>
      <cdr:y>0.17167</cdr:y>
    </cdr:from>
    <cdr:to>
      <cdr:x>0.41019</cdr:x>
      <cdr:y>0.26475</cdr:y>
    </cdr:to>
    <cdr:cxnSp macro="">
      <cdr:nvCxnSpPr>
        <cdr:cNvPr id="9" name="Прямая со стрелкой 8"/>
        <cdr:cNvCxnSpPr/>
      </cdr:nvCxnSpPr>
      <cdr:spPr>
        <a:xfrm xmlns:a="http://schemas.openxmlformats.org/drawingml/2006/main" flipV="1">
          <a:off x="1192387" y="471883"/>
          <a:ext cx="360040" cy="255859"/>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4E6F01C7-B948-4C79-A151-DA1D40E65A12}" type="datetimeFigureOut">
              <a:rPr lang="ru-RU" smtClean="0"/>
              <a:t>28.03.2019</a:t>
            </a:fld>
            <a:endParaRPr lang="ru-RU"/>
          </a:p>
        </p:txBody>
      </p:sp>
      <p:sp>
        <p:nvSpPr>
          <p:cNvPr id="4" name="Нижний колонтитул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0BC56984-9717-4C7F-B514-39173828B527}" type="slidenum">
              <a:rPr lang="ru-RU" smtClean="0"/>
              <a:t>‹#›</a:t>
            </a:fld>
            <a:endParaRPr lang="ru-RU"/>
          </a:p>
        </p:txBody>
      </p:sp>
    </p:spTree>
    <p:extLst>
      <p:ext uri="{BB962C8B-B14F-4D97-AF65-F5344CB8AC3E}">
        <p14:creationId xmlns:p14="http://schemas.microsoft.com/office/powerpoint/2010/main" val="3196143475"/>
      </p:ext>
    </p:extLst>
  </p:cSld>
  <p:clrMap bg1="lt1" tx1="dk1" bg2="lt2" tx2="dk2" accent1="accent1" accent2="accent2" accent3="accent3" accent4="accent4" accent5="accent5" accent6="accent6" hlink="hlink" folHlink="folHlink"/>
  <p:hf ftr="0" dt="0"/>
</p:handoutMaster>
</file>

<file path=ppt/ink/ink1.xml><?xml version="1.0" encoding="utf-8"?>
<inkml:ink xmlns:inkml="http://www.w3.org/2003/InkML">
  <inkml:definitions>
    <inkml:context xml:id="ctx0">
      <inkml:inkSource xml:id="inkSrc0">
        <inkml:traceFormat>
          <inkml:channel name="X" type="integer" max="1152" units="cm"/>
          <inkml:channel name="Y" type="integer" max="864" units="cm"/>
        </inkml:traceFormat>
        <inkml:channelProperties>
          <inkml:channelProperty channel="X" name="resolution" value="36" units="1/cm"/>
          <inkml:channelProperty channel="Y" name="resolution" value="36" units="1/cm"/>
        </inkml:channelProperties>
      </inkml:inkSource>
      <inkml:timestamp xml:id="ts0" timeString="2014-09-12T07:47:24.82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409 396,'22'22,"1"-22,22 0,-23 0,23 0,-22 0,0 0,22 23,0-23,0 0,-45 0,45 0,-23 0,1 0,-1 0,23 0,-22 0,-1 0,24 0,-46 0,22 0,1 0,-1 0,1 0,-1 0,1 0,22 0,-45 0,45 0,-23 0,23 0,-22 0,-1 0,-22 0,45 0,-45 0,23 0,0 0,-1 0,1 0,-1 0,23 0,0 0,0 0,0 0,0 0,-22 0,22 0,0 0,0 0,-22 0,-1 0,46 0,-68 0,45 0,-23 0,1 0,22 0,-23 0,23 0,1 0,-24 0,23 0,0 0,0 0,-22 0,22 0,0 0,0 0,-23 0,23 0,1 22,21-22,-44 0,22 0,22 0,-22 0,0 0,23 0,-46 0,46 0,-45 0,44 0,-22 0,23 0,-23 0,22 0,1 0,-23 0,23 0,-1 0,-22 0,0 0,0 0,0 0,1 0,21 0,-44 0,22 0,0 0,22 0,-22 0,23 0,22 0,-45 0,45 0,0 21,-22 2,67-23,-45 0,0 0,0 0,-22 0,0 0,-1 0,23 0,-45 0,45 0,-45 0,23 0,-23 0,23 0,-23 0,0 0,0 0,22 0,-21 0,-24 0,46 0,-23 0,0 0,0 0,0 0,22 0,-22 0,1 0,44 0,0 0,0 0,22 0,-44 0,22 0,0 22,0-22,-22 0,22 0,-22 0,-1 0,1 0,-23 0,22 0,-21 0,-1 0,0 0,0 0,-23 0,46 0,-23 0,22 0,-44 0,22 0,23 0,-1 0,1 0,-1 0,-22 0,23 0,0 0,-23 0,22 0,-22 0,0 0,23 0,-23 0,23 0,-1 0,1 0,-1 0,1 0,-1 0,1 0,22 21,-45-21,23 0,-1 0,1 0,-23 0,23 0,-1 0,23 0,-22 0,-1 0,46 0,-23 23,0-23,0 0,-22 22,22 0,-22-22,-1 0,-22 0,-22 0,22 0,0 0,0 0,-22 0,-1 0,23 0,-22 0,-1 0,1 0,-1 0,1 0,22 0,0 22,-23-22,46 0,-23 0,23 0,-1 0,23 0,-22 0,22 0,-22 0,-1 0,1 0,-23 0,-23 0,23 0,0 0,0 0,1 0,21 0,-22 22,23-22,-23 0,0 0,0 0,45 0,-22 22,-1-22,1 0,22 0,-23 0,1 0,0 0,-1 0,-22 0,23 0,-23 0,0 0,0 0,0 0,23 0,-23 0,22 0,1 0,-1 0,1 0,22 0,-22 0,-23 0,22 0,1 0,-23 0,0 0,0 0,0 0,0 0,0 0,23 0,-23 0,0 0,0 0,0 0,0 0,0 0,0 0,23 0,-1 0,1 0,-23 0,23 0,-1 0,1 0,22 0,0 0,0 0,0 0,0 0,-22 0,22 0,-22 0,22 0,0 0,0 0,23 0,-23 0,-23 0,46 0,-46 0,24 0,-24 0,23 0,-22 0,22 0,23 0,-23 0,45 0,-23 0,46 0,-23 0,23 0,0 0,-46 0,46 0,-23 0,-22 0,45 0,-46 0,46 0,-46 0,24 0,-24 0,23 0,-22 0,0 0,22 0,-45 0,0 0,0 0,0 0,0 0,-22 0,22 0,-22 0,22 0,45 0,-22 0,-23 0,45 0,-22 0,44 0,-44 0,45 0,-1 0,1 0,-45 0,22 0,-23 22,24 0,-46-22,-23 0,1 22,-1-22,-22 0,0 0,23 0,0 0,-1 0,1 21,-23 2,0-23,-23 0,24 22,-46-22,45 44,-23-22,23 22,23 22,-1 1,46 42,0 23,-46-21,-22-67,0 44,0-44,45 66,-45-87,-22 43,22 0,-45-23,0-20,45 43,-22 0,-23 44,22-66,-22 22,0-21,23-2,-1 1,-22 0,23 22,-23-22,0 23,0 20,0 2,0 43,0-22,0-21,0 43,0-23,0 2,0 21,0-21,0 21,0-44,0 0,0-1,0 2,22-1,-22-22,0-21,23 21,-23 0,0-23,0 23,0 0,0 0,0 23,0-1,0-22,0 45,0-2,0 2,0-23,-23 66,-22-22,0 23,0-1,0-67,-23 46,23-23,0-22,-45 44,23 0,-1-21,46-23,-46 22,-22 0,22 22,23-66,0 0,23 0,-1-21,-22 21,0-22,45 0,-68 0,46-22,-1 22,23-22,-22 22,-1-22,-22 1,23 20,-1-43,-44 45,-1-24,0-21,-67 45,23-1,-1-22,-67 22,22 0,0-22,1 0,-23-22,22 0,0 0,-180-22,203 22,-23 0,1 0,44 0,-22 0,45 0,22 0,-22 0,23 0,-24 0,1 0,0 0,0 0,-45 0,0 0,-23 0,0 0,-22 0,22 0,23 0,0 0,0 0,0 0,22 0,-22 0,45 0,-23 0,23 0,23 0,-24 0,24 0,-1 0,1 0,22 0,-23 0,1 0,-24-22,1 0,0 0,0 22,-23-23,1 2,-1-1,1-1,-24 23,1-43,23 43,-24-23,46 2,-45-1,22-23,-22 1,0 22,23 1,-1-24,45 23,-22 0,-22 0,44 0,0 0,-22 0,23 22,22-22,-23 22,-22-22,22 0,1 0,-1-1,46 23,-46 0,23-21,-45-1,45-1,0 23,-23-21,1 21,-1-22,1-1,-24 23,-21-21,22-1,0 22,-1-23,-21 1,-1 1,-22 21,22-23,1-20,-46 20,45 1,1 0,-1 22,-22-22,45 0,0 0,-23 22,23-22,22 0,-22-21,0 20,23 23,-1-22,0 0,-67-22,113 44,-68-44,22 44,-22-22,-23 0,23 22,-22-44,-24-1,-21 2,-46-1,0-44,23 43,-68-21,23 45,45-24,-46 1,46 0,23 0,-1 22,23-22,45 22,-46-1,69 23,-23 0,22-21,1-1,-1 22,23-23,0 23,-23-21,23 21,-22-22,-46-1,0 23,23-22,-45 1,-23-2,23 1,23 22,-24-21,24 21,22-23,0 23,22 0,-45-22,1 1,44-2,-22 23,-23-22,23 0,0 22,23-22,-46 0,45 22,46-22,-23 0,-23 0,1 22,-1-22,0 0,1 0,-23-23,0 45,22-21,-45-1,68-1,-22 23,44-21,-44-1,22 0,0 22,-23-23,0 2,1-1,-1 22,1-23,22 23,-23-21,23 21,-23-22,23 22,-22-23,-23 23,22-21,-67-1,45 22,0-23,-23 1,23 22,0 0,22-21,1-2,22 23,-23 0,23 0,-23 0,23-22,-22 22,22-21,0 21,0-23,0 23,0 0,22-22,0 1,-44-2,44 23,1-22,-1 22,-22-22,23 0,-23 0,0 0,22 22,1-44,-46 22,45-22,1 22,-68-22,45-1,-45-43,22 1,-22 21,45 21,-23-21,23 22,23 0,-46-22,46 0,-46-45,46 67,-1 22,23-21,-23-23,1-23,-1 23,23 22,-22-22,-1 0,23 0,0 0,-22 0,-1 22,23-44,0 22,0-1,0-21,0 44,0-45,0 23,0 23,0-23,0 0,0 21,0-21,0 0,0 0,0 23,0-2,0-21,0 44,23-22,-23 0,0 0,22 21,1-43,-1-21,1 42,22-21,-22 0,22-44,-23 88,-22-22,23 0,-1 22,1-22,-23-1,0 24,0-1,45-44,-45 66,0-23,22 1,-22-22,0 22,0 1,23-24,-1 1,-22 0,23-22,-23 44,0-22,0 0,0 44,22-22,-22-44,23 22,-1-23,-22 24,23-1,-1-1,1 2,0 20,-1-20,1-2,-1 24,1-24,-1 1,1 22,-1-22,1 22,-1 0,1-22,-1 44</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F5240380-FF72-4CED-9640-3214BAA2434A}" type="datetimeFigureOut">
              <a:rPr lang="ru-RU" smtClean="0"/>
              <a:t>28.03.2019</a:t>
            </a:fld>
            <a:endParaRPr lang="ru-RU"/>
          </a:p>
        </p:txBody>
      </p:sp>
      <p:sp>
        <p:nvSpPr>
          <p:cNvPr id="4" name="Образ слайда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EFE4F3A-9884-44F8-949E-2EDD6504316E}" type="slidenum">
              <a:rPr lang="ru-RU" smtClean="0"/>
              <a:t>‹#›</a:t>
            </a:fld>
            <a:endParaRPr lang="ru-RU"/>
          </a:p>
        </p:txBody>
      </p:sp>
    </p:spTree>
    <p:extLst>
      <p:ext uri="{BB962C8B-B14F-4D97-AF65-F5344CB8AC3E}">
        <p14:creationId xmlns:p14="http://schemas.microsoft.com/office/powerpoint/2010/main" val="1570272195"/>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dirty="0" smtClean="0"/>
          </a:p>
        </p:txBody>
      </p:sp>
      <p:sp>
        <p:nvSpPr>
          <p:cNvPr id="1741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E83119E8-BF26-458A-ABC9-ED45A4E5F8B3}" type="slidenum">
              <a:rPr lang="ru-RU" altLang="ru-RU"/>
              <a:pPr/>
              <a:t>2</a:t>
            </a:fld>
            <a:endParaRPr lang="ru-RU" altLang="ru-RU" dirty="0"/>
          </a:p>
        </p:txBody>
      </p:sp>
      <p:sp>
        <p:nvSpPr>
          <p:cNvPr id="2" name="Верхний колонтитул 1"/>
          <p:cNvSpPr>
            <a:spLocks noGrp="1"/>
          </p:cNvSpPr>
          <p:nvPr>
            <p:ph type="hdr" sz="quarter" idx="10"/>
          </p:nvPr>
        </p:nvSpPr>
        <p:spPr/>
        <p:txBody>
          <a:bodyPr/>
          <a:lstStyle/>
          <a:p>
            <a:endParaRPr lang="ru-RU"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Образ слайда 1">
            <a:extLst>
              <a:ext uri="{FF2B5EF4-FFF2-40B4-BE49-F238E27FC236}">
                <a16:creationId xmlns="" xmlns:a16="http://schemas.microsoft.com/office/drawing/2014/main" id="{A1356161-8A46-405D-86E9-E18427B94CF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Заметки 2">
            <a:extLst>
              <a:ext uri="{FF2B5EF4-FFF2-40B4-BE49-F238E27FC236}">
                <a16:creationId xmlns="" xmlns:a16="http://schemas.microsoft.com/office/drawing/2014/main" id="{77AFB9D3-6FD7-4ABC-93A5-89D35873E01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latin typeface="Arial" panose="020B0604020202020204" pitchFamily="34" charset="0"/>
            </a:endParaRPr>
          </a:p>
        </p:txBody>
      </p:sp>
      <p:sp>
        <p:nvSpPr>
          <p:cNvPr id="48132" name="Номер слайда 3">
            <a:extLst>
              <a:ext uri="{FF2B5EF4-FFF2-40B4-BE49-F238E27FC236}">
                <a16:creationId xmlns="" xmlns:a16="http://schemas.microsoft.com/office/drawing/2014/main" id="{8C67D76B-30B1-4CBA-BBA1-8A6708BA13C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643E5D44-E402-4383-A377-62A36B5FEE11}" type="slidenum">
              <a:rPr lang="ru-RU" altLang="ru-RU" smtClean="0">
                <a:latin typeface="Arial" panose="020B0604020202020204" pitchFamily="34" charset="0"/>
              </a:rPr>
              <a:pPr eaLnBrk="1" hangingPunct="1">
                <a:spcBef>
                  <a:spcPct val="0"/>
                </a:spcBef>
              </a:pPr>
              <a:t>21</a:t>
            </a:fld>
            <a:endParaRPr lang="ru-RU" altLang="ru-RU">
              <a:latin typeface="Arial" panose="020B0604020202020204" pitchFamily="34" charset="0"/>
            </a:endParaRPr>
          </a:p>
        </p:txBody>
      </p:sp>
      <p:sp>
        <p:nvSpPr>
          <p:cNvPr id="2" name="Верхний колонтитул 1"/>
          <p:cNvSpPr>
            <a:spLocks noGrp="1"/>
          </p:cNvSpPr>
          <p:nvPr>
            <p:ph type="hdr" sz="quarter" idx="10"/>
          </p:nvPr>
        </p:nvSpPr>
        <p:spPr/>
        <p:txBody>
          <a:bodyPr/>
          <a:lstStyle/>
          <a:p>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Образ слайда 1">
            <a:extLst>
              <a:ext uri="{FF2B5EF4-FFF2-40B4-BE49-F238E27FC236}">
                <a16:creationId xmlns="" xmlns:a16="http://schemas.microsoft.com/office/drawing/2014/main" id="{EB7D38C7-DE27-4B7A-AD53-87393371E61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Заметки 2">
            <a:extLst>
              <a:ext uri="{FF2B5EF4-FFF2-40B4-BE49-F238E27FC236}">
                <a16:creationId xmlns="" xmlns:a16="http://schemas.microsoft.com/office/drawing/2014/main" id="{8C585CB9-5D24-44C5-9260-1B81A0741B2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latin typeface="Arial" panose="020B0604020202020204" pitchFamily="34" charset="0"/>
            </a:endParaRPr>
          </a:p>
        </p:txBody>
      </p:sp>
      <p:sp>
        <p:nvSpPr>
          <p:cNvPr id="50180" name="Номер слайда 3">
            <a:extLst>
              <a:ext uri="{FF2B5EF4-FFF2-40B4-BE49-F238E27FC236}">
                <a16:creationId xmlns="" xmlns:a16="http://schemas.microsoft.com/office/drawing/2014/main" id="{1131C730-2746-46B2-8BAE-F20050D5CE6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81C05B8B-46F0-4225-B9A2-39ED423EE4EE}" type="slidenum">
              <a:rPr lang="ru-RU" altLang="ru-RU" smtClean="0">
                <a:latin typeface="Arial" panose="020B0604020202020204" pitchFamily="34" charset="0"/>
              </a:rPr>
              <a:pPr eaLnBrk="1" hangingPunct="1">
                <a:spcBef>
                  <a:spcPct val="0"/>
                </a:spcBef>
              </a:pPr>
              <a:t>25</a:t>
            </a:fld>
            <a:endParaRPr lang="ru-RU" altLang="ru-RU">
              <a:latin typeface="Arial" panose="020B0604020202020204" pitchFamily="34" charset="0"/>
            </a:endParaRPr>
          </a:p>
        </p:txBody>
      </p:sp>
      <p:sp>
        <p:nvSpPr>
          <p:cNvPr id="2" name="Верхний колонтитул 1"/>
          <p:cNvSpPr>
            <a:spLocks noGrp="1"/>
          </p:cNvSpPr>
          <p:nvPr>
            <p:ph type="hdr" sz="quarter" idx="10"/>
          </p:nvPr>
        </p:nvSpPr>
        <p:spPr/>
        <p:txBody>
          <a:bodyPr/>
          <a:lstStyle/>
          <a:p>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dirty="0"/>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FA60C37B-D84E-404D-9811-6A2ED512EF99}" type="datetime1">
              <a:rPr lang="ru-RU" smtClean="0"/>
              <a:t>28.03.2019</a:t>
            </a:fld>
            <a:endParaRPr lang="ru-RU"/>
          </a:p>
        </p:txBody>
      </p:sp>
      <p:sp>
        <p:nvSpPr>
          <p:cNvPr id="5" name="Нижний колонтитул 4"/>
          <p:cNvSpPr>
            <a:spLocks noGrp="1"/>
          </p:cNvSpPr>
          <p:nvPr>
            <p:ph type="ftr" sz="quarter" idx="11"/>
          </p:nvPr>
        </p:nvSpPr>
        <p:spPr>
          <a:xfrm>
            <a:off x="3124200" y="6356350"/>
            <a:ext cx="2895600" cy="365125"/>
          </a:xfrm>
          <a:prstGeom prst="rect">
            <a:avLst/>
          </a:prstGeom>
        </p:spPr>
        <p:txBody>
          <a:bodyPr/>
          <a:lstStyle/>
          <a:p>
            <a:endParaRPr lang="ru-RU"/>
          </a:p>
        </p:txBody>
      </p:sp>
      <p:sp>
        <p:nvSpPr>
          <p:cNvPr id="6" name="Номер слайда 5"/>
          <p:cNvSpPr>
            <a:spLocks noGrp="1"/>
          </p:cNvSpPr>
          <p:nvPr>
            <p:ph type="sldNum" sz="quarter" idx="12"/>
          </p:nvPr>
        </p:nvSpPr>
        <p:spPr/>
        <p:txBody>
          <a:bodyPr/>
          <a:lstStyle/>
          <a:p>
            <a:fld id="{434A3D7E-C280-4DCD-A7E1-93BBC7758E8E}" type="slidenum">
              <a:rPr lang="ru-RU" smtClean="0"/>
              <a:t>‹#›</a:t>
            </a:fld>
            <a:endParaRPr lang="ru-RU"/>
          </a:p>
        </p:txBody>
      </p:sp>
    </p:spTree>
    <p:extLst>
      <p:ext uri="{BB962C8B-B14F-4D97-AF65-F5344CB8AC3E}">
        <p14:creationId xmlns:p14="http://schemas.microsoft.com/office/powerpoint/2010/main" val="2429248503"/>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1E6C309A-E332-441B-A9BC-5AE45C4B2898}" type="datetime1">
              <a:rPr lang="ru-RU" smtClean="0"/>
              <a:t>28.03.2019</a:t>
            </a:fld>
            <a:endParaRPr lang="ru-RU"/>
          </a:p>
        </p:txBody>
      </p:sp>
      <p:sp>
        <p:nvSpPr>
          <p:cNvPr id="5" name="Нижний колонтитул 4"/>
          <p:cNvSpPr>
            <a:spLocks noGrp="1"/>
          </p:cNvSpPr>
          <p:nvPr>
            <p:ph type="ftr" sz="quarter" idx="11"/>
          </p:nvPr>
        </p:nvSpPr>
        <p:spPr>
          <a:xfrm>
            <a:off x="3124200" y="6356350"/>
            <a:ext cx="2895600" cy="365125"/>
          </a:xfrm>
          <a:prstGeom prst="rect">
            <a:avLst/>
          </a:prstGeom>
        </p:spPr>
        <p:txBody>
          <a:bodyPr/>
          <a:lstStyle/>
          <a:p>
            <a:endParaRPr lang="ru-RU"/>
          </a:p>
        </p:txBody>
      </p:sp>
      <p:sp>
        <p:nvSpPr>
          <p:cNvPr id="6" name="Номер слайда 5"/>
          <p:cNvSpPr>
            <a:spLocks noGrp="1"/>
          </p:cNvSpPr>
          <p:nvPr>
            <p:ph type="sldNum" sz="quarter" idx="12"/>
          </p:nvPr>
        </p:nvSpPr>
        <p:spPr/>
        <p:txBody>
          <a:bodyPr/>
          <a:lstStyle/>
          <a:p>
            <a:fld id="{434A3D7E-C280-4DCD-A7E1-93BBC7758E8E}" type="slidenum">
              <a:rPr lang="ru-RU" smtClean="0"/>
              <a:t>‹#›</a:t>
            </a:fld>
            <a:endParaRPr lang="ru-RU"/>
          </a:p>
        </p:txBody>
      </p:sp>
    </p:spTree>
    <p:extLst>
      <p:ext uri="{BB962C8B-B14F-4D97-AF65-F5344CB8AC3E}">
        <p14:creationId xmlns:p14="http://schemas.microsoft.com/office/powerpoint/2010/main" val="858248208"/>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80C3E540-AAD2-4FD0-8F29-7F8571FA235C}" type="datetime1">
              <a:rPr lang="ru-RU" smtClean="0"/>
              <a:t>28.03.2019</a:t>
            </a:fld>
            <a:endParaRPr lang="ru-RU"/>
          </a:p>
        </p:txBody>
      </p:sp>
      <p:sp>
        <p:nvSpPr>
          <p:cNvPr id="5" name="Нижний колонтитул 4"/>
          <p:cNvSpPr>
            <a:spLocks noGrp="1"/>
          </p:cNvSpPr>
          <p:nvPr>
            <p:ph type="ftr" sz="quarter" idx="11"/>
          </p:nvPr>
        </p:nvSpPr>
        <p:spPr>
          <a:xfrm>
            <a:off x="3124200" y="6356350"/>
            <a:ext cx="2895600" cy="365125"/>
          </a:xfrm>
          <a:prstGeom prst="rect">
            <a:avLst/>
          </a:prstGeom>
        </p:spPr>
        <p:txBody>
          <a:bodyPr/>
          <a:lstStyle/>
          <a:p>
            <a:endParaRPr lang="ru-RU"/>
          </a:p>
        </p:txBody>
      </p:sp>
      <p:sp>
        <p:nvSpPr>
          <p:cNvPr id="6" name="Номер слайда 5"/>
          <p:cNvSpPr>
            <a:spLocks noGrp="1"/>
          </p:cNvSpPr>
          <p:nvPr>
            <p:ph type="sldNum" sz="quarter" idx="12"/>
          </p:nvPr>
        </p:nvSpPr>
        <p:spPr/>
        <p:txBody>
          <a:bodyPr/>
          <a:lstStyle/>
          <a:p>
            <a:fld id="{434A3D7E-C280-4DCD-A7E1-93BBC7758E8E}" type="slidenum">
              <a:rPr lang="ru-RU" smtClean="0"/>
              <a:t>‹#›</a:t>
            </a:fld>
            <a:endParaRPr lang="ru-RU"/>
          </a:p>
        </p:txBody>
      </p:sp>
    </p:spTree>
    <p:extLst>
      <p:ext uri="{BB962C8B-B14F-4D97-AF65-F5344CB8AC3E}">
        <p14:creationId xmlns:p14="http://schemas.microsoft.com/office/powerpoint/2010/main" val="663401828"/>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200FB146-EFB3-4384-B9D8-2A6B2D8516BF}" type="datetime1">
              <a:rPr lang="ru-RU" smtClean="0"/>
              <a:t>28.03.2019</a:t>
            </a:fld>
            <a:endParaRPr lang="ru-RU"/>
          </a:p>
        </p:txBody>
      </p:sp>
      <p:sp>
        <p:nvSpPr>
          <p:cNvPr id="6" name="Нижний колонтитул 5"/>
          <p:cNvSpPr>
            <a:spLocks noGrp="1"/>
          </p:cNvSpPr>
          <p:nvPr>
            <p:ph type="ftr" sz="quarter" idx="11"/>
          </p:nvPr>
        </p:nvSpPr>
        <p:spPr>
          <a:xfrm>
            <a:off x="3124200" y="6356350"/>
            <a:ext cx="2895600" cy="365125"/>
          </a:xfrm>
          <a:prstGeom prst="rect">
            <a:avLst/>
          </a:prstGeom>
        </p:spPr>
        <p:txBody>
          <a:bodyPr/>
          <a:lstStyle/>
          <a:p>
            <a:endParaRPr lang="ru-RU"/>
          </a:p>
        </p:txBody>
      </p:sp>
      <p:sp>
        <p:nvSpPr>
          <p:cNvPr id="7" name="Номер слайда 6"/>
          <p:cNvSpPr>
            <a:spLocks noGrp="1"/>
          </p:cNvSpPr>
          <p:nvPr>
            <p:ph type="sldNum" sz="quarter" idx="12"/>
          </p:nvPr>
        </p:nvSpPr>
        <p:spPr/>
        <p:txBody>
          <a:bodyPr/>
          <a:lstStyle/>
          <a:p>
            <a:fld id="{434A3D7E-C280-4DCD-A7E1-93BBC7758E8E}" type="slidenum">
              <a:rPr lang="ru-RU" smtClean="0"/>
              <a:t>‹#›</a:t>
            </a:fld>
            <a:endParaRPr lang="ru-RU"/>
          </a:p>
        </p:txBody>
      </p:sp>
    </p:spTree>
    <p:extLst>
      <p:ext uri="{BB962C8B-B14F-4D97-AF65-F5344CB8AC3E}">
        <p14:creationId xmlns:p14="http://schemas.microsoft.com/office/powerpoint/2010/main" val="3785103694"/>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03E3AA3A-9C9D-401E-B8B6-72EE50A33C9D}" type="datetime1">
              <a:rPr lang="ru-RU" smtClean="0"/>
              <a:t>28.03.2019</a:t>
            </a:fld>
            <a:endParaRPr lang="ru-RU"/>
          </a:p>
        </p:txBody>
      </p:sp>
      <p:sp>
        <p:nvSpPr>
          <p:cNvPr id="8" name="Нижний колонтитул 7"/>
          <p:cNvSpPr>
            <a:spLocks noGrp="1"/>
          </p:cNvSpPr>
          <p:nvPr>
            <p:ph type="ftr" sz="quarter" idx="11"/>
          </p:nvPr>
        </p:nvSpPr>
        <p:spPr>
          <a:xfrm>
            <a:off x="3124200" y="6356350"/>
            <a:ext cx="2895600" cy="365125"/>
          </a:xfrm>
          <a:prstGeom prst="rect">
            <a:avLst/>
          </a:prstGeom>
        </p:spPr>
        <p:txBody>
          <a:bodyPr/>
          <a:lstStyle/>
          <a:p>
            <a:endParaRPr lang="ru-RU"/>
          </a:p>
        </p:txBody>
      </p:sp>
      <p:sp>
        <p:nvSpPr>
          <p:cNvPr id="9" name="Номер слайда 8"/>
          <p:cNvSpPr>
            <a:spLocks noGrp="1"/>
          </p:cNvSpPr>
          <p:nvPr>
            <p:ph type="sldNum" sz="quarter" idx="12"/>
          </p:nvPr>
        </p:nvSpPr>
        <p:spPr/>
        <p:txBody>
          <a:bodyPr/>
          <a:lstStyle/>
          <a:p>
            <a:fld id="{434A3D7E-C280-4DCD-A7E1-93BBC7758E8E}" type="slidenum">
              <a:rPr lang="ru-RU" smtClean="0"/>
              <a:t>‹#›</a:t>
            </a:fld>
            <a:endParaRPr lang="ru-RU"/>
          </a:p>
        </p:txBody>
      </p:sp>
    </p:spTree>
    <p:extLst>
      <p:ext uri="{BB962C8B-B14F-4D97-AF65-F5344CB8AC3E}">
        <p14:creationId xmlns:p14="http://schemas.microsoft.com/office/powerpoint/2010/main" val="936044650"/>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3F4D795E-A6CA-4B3F-9F32-00D3E34F5A8E}" type="datetime1">
              <a:rPr lang="ru-RU" smtClean="0"/>
              <a:t>28.03.2019</a:t>
            </a:fld>
            <a:endParaRPr lang="ru-RU"/>
          </a:p>
        </p:txBody>
      </p:sp>
      <p:sp>
        <p:nvSpPr>
          <p:cNvPr id="4" name="Нижний колонтитул 3"/>
          <p:cNvSpPr>
            <a:spLocks noGrp="1"/>
          </p:cNvSpPr>
          <p:nvPr>
            <p:ph type="ftr" sz="quarter" idx="11"/>
          </p:nvPr>
        </p:nvSpPr>
        <p:spPr>
          <a:xfrm>
            <a:off x="3124200" y="6356350"/>
            <a:ext cx="2895600" cy="365125"/>
          </a:xfrm>
          <a:prstGeom prst="rect">
            <a:avLst/>
          </a:prstGeom>
        </p:spPr>
        <p:txBody>
          <a:bodyPr/>
          <a:lstStyle/>
          <a:p>
            <a:endParaRPr lang="ru-RU"/>
          </a:p>
        </p:txBody>
      </p:sp>
      <p:sp>
        <p:nvSpPr>
          <p:cNvPr id="5" name="Номер слайда 4"/>
          <p:cNvSpPr>
            <a:spLocks noGrp="1"/>
          </p:cNvSpPr>
          <p:nvPr>
            <p:ph type="sldNum" sz="quarter" idx="12"/>
          </p:nvPr>
        </p:nvSpPr>
        <p:spPr/>
        <p:txBody>
          <a:bodyPr/>
          <a:lstStyle/>
          <a:p>
            <a:fld id="{434A3D7E-C280-4DCD-A7E1-93BBC7758E8E}" type="slidenum">
              <a:rPr lang="ru-RU" smtClean="0"/>
              <a:t>‹#›</a:t>
            </a:fld>
            <a:endParaRPr lang="ru-RU"/>
          </a:p>
        </p:txBody>
      </p:sp>
    </p:spTree>
    <p:extLst>
      <p:ext uri="{BB962C8B-B14F-4D97-AF65-F5344CB8AC3E}">
        <p14:creationId xmlns:p14="http://schemas.microsoft.com/office/powerpoint/2010/main" val="1015082539"/>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0390003-9949-44DC-8B36-35ECFC48A0BC}" type="datetime1">
              <a:rPr lang="ru-RU" smtClean="0"/>
              <a:t>28.03.2019</a:t>
            </a:fld>
            <a:endParaRPr lang="ru-RU"/>
          </a:p>
        </p:txBody>
      </p:sp>
      <p:sp>
        <p:nvSpPr>
          <p:cNvPr id="3" name="Нижний колонтитул 2"/>
          <p:cNvSpPr>
            <a:spLocks noGrp="1"/>
          </p:cNvSpPr>
          <p:nvPr>
            <p:ph type="ftr" sz="quarter" idx="11"/>
          </p:nvPr>
        </p:nvSpPr>
        <p:spPr>
          <a:xfrm>
            <a:off x="3124200" y="6356350"/>
            <a:ext cx="2895600" cy="365125"/>
          </a:xfrm>
          <a:prstGeom prst="rect">
            <a:avLst/>
          </a:prstGeom>
        </p:spPr>
        <p:txBody>
          <a:bodyPr/>
          <a:lstStyle/>
          <a:p>
            <a:endParaRPr lang="ru-RU"/>
          </a:p>
        </p:txBody>
      </p:sp>
      <p:sp>
        <p:nvSpPr>
          <p:cNvPr id="4" name="Номер слайда 3"/>
          <p:cNvSpPr>
            <a:spLocks noGrp="1"/>
          </p:cNvSpPr>
          <p:nvPr>
            <p:ph type="sldNum" sz="quarter" idx="12"/>
          </p:nvPr>
        </p:nvSpPr>
        <p:spPr/>
        <p:txBody>
          <a:bodyPr/>
          <a:lstStyle/>
          <a:p>
            <a:fld id="{434A3D7E-C280-4DCD-A7E1-93BBC7758E8E}" type="slidenum">
              <a:rPr lang="ru-RU" smtClean="0"/>
              <a:t>‹#›</a:t>
            </a:fld>
            <a:endParaRPr lang="ru-RU"/>
          </a:p>
        </p:txBody>
      </p:sp>
    </p:spTree>
    <p:extLst>
      <p:ext uri="{BB962C8B-B14F-4D97-AF65-F5344CB8AC3E}">
        <p14:creationId xmlns:p14="http://schemas.microsoft.com/office/powerpoint/2010/main" val="3968777200"/>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54461733-8AC0-4107-87A6-D1B0C45815BE}" type="datetime1">
              <a:rPr lang="ru-RU" smtClean="0"/>
              <a:t>28.03.2019</a:t>
            </a:fld>
            <a:endParaRPr lang="ru-RU"/>
          </a:p>
        </p:txBody>
      </p:sp>
      <p:sp>
        <p:nvSpPr>
          <p:cNvPr id="6" name="Нижний колонтитул 5"/>
          <p:cNvSpPr>
            <a:spLocks noGrp="1"/>
          </p:cNvSpPr>
          <p:nvPr>
            <p:ph type="ftr" sz="quarter" idx="11"/>
          </p:nvPr>
        </p:nvSpPr>
        <p:spPr>
          <a:xfrm>
            <a:off x="3124200" y="6356350"/>
            <a:ext cx="2895600" cy="365125"/>
          </a:xfrm>
          <a:prstGeom prst="rect">
            <a:avLst/>
          </a:prstGeom>
        </p:spPr>
        <p:txBody>
          <a:bodyPr/>
          <a:lstStyle/>
          <a:p>
            <a:endParaRPr lang="ru-RU"/>
          </a:p>
        </p:txBody>
      </p:sp>
      <p:sp>
        <p:nvSpPr>
          <p:cNvPr id="7" name="Номер слайда 6"/>
          <p:cNvSpPr>
            <a:spLocks noGrp="1"/>
          </p:cNvSpPr>
          <p:nvPr>
            <p:ph type="sldNum" sz="quarter" idx="12"/>
          </p:nvPr>
        </p:nvSpPr>
        <p:spPr/>
        <p:txBody>
          <a:bodyPr/>
          <a:lstStyle/>
          <a:p>
            <a:fld id="{434A3D7E-C280-4DCD-A7E1-93BBC7758E8E}" type="slidenum">
              <a:rPr lang="ru-RU" smtClean="0"/>
              <a:t>‹#›</a:t>
            </a:fld>
            <a:endParaRPr lang="ru-RU"/>
          </a:p>
        </p:txBody>
      </p:sp>
    </p:spTree>
    <p:extLst>
      <p:ext uri="{BB962C8B-B14F-4D97-AF65-F5344CB8AC3E}">
        <p14:creationId xmlns:p14="http://schemas.microsoft.com/office/powerpoint/2010/main" val="804128634"/>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63AE8BA-8330-40A4-AF2F-E21277F28833}" type="datetime1">
              <a:rPr lang="ru-RU" smtClean="0"/>
              <a:t>28.03.2019</a:t>
            </a:fld>
            <a:endParaRPr lang="ru-RU"/>
          </a:p>
        </p:txBody>
      </p:sp>
      <p:sp>
        <p:nvSpPr>
          <p:cNvPr id="6" name="Нижний колонтитул 5"/>
          <p:cNvSpPr>
            <a:spLocks noGrp="1"/>
          </p:cNvSpPr>
          <p:nvPr>
            <p:ph type="ftr" sz="quarter" idx="11"/>
          </p:nvPr>
        </p:nvSpPr>
        <p:spPr>
          <a:xfrm>
            <a:off x="3124200" y="6356350"/>
            <a:ext cx="2895600" cy="365125"/>
          </a:xfrm>
          <a:prstGeom prst="rect">
            <a:avLst/>
          </a:prstGeom>
        </p:spPr>
        <p:txBody>
          <a:bodyPr/>
          <a:lstStyle/>
          <a:p>
            <a:endParaRPr lang="ru-RU"/>
          </a:p>
        </p:txBody>
      </p:sp>
      <p:sp>
        <p:nvSpPr>
          <p:cNvPr id="7" name="Номер слайда 6"/>
          <p:cNvSpPr>
            <a:spLocks noGrp="1"/>
          </p:cNvSpPr>
          <p:nvPr>
            <p:ph type="sldNum" sz="quarter" idx="12"/>
          </p:nvPr>
        </p:nvSpPr>
        <p:spPr/>
        <p:txBody>
          <a:bodyPr/>
          <a:lstStyle/>
          <a:p>
            <a:fld id="{434A3D7E-C280-4DCD-A7E1-93BBC7758E8E}" type="slidenum">
              <a:rPr lang="ru-RU" smtClean="0"/>
              <a:t>‹#›</a:t>
            </a:fld>
            <a:endParaRPr lang="ru-RU"/>
          </a:p>
        </p:txBody>
      </p:sp>
    </p:spTree>
    <p:extLst>
      <p:ext uri="{BB962C8B-B14F-4D97-AF65-F5344CB8AC3E}">
        <p14:creationId xmlns:p14="http://schemas.microsoft.com/office/powerpoint/2010/main" val="2420382467"/>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9617EECA-502B-4895-8B4C-D82ABCC29DC3}" type="datetime1">
              <a:rPr lang="ru-RU" smtClean="0"/>
              <a:t>28.03.2019</a:t>
            </a:fld>
            <a:endParaRPr lang="ru-RU"/>
          </a:p>
        </p:txBody>
      </p:sp>
      <p:sp>
        <p:nvSpPr>
          <p:cNvPr id="5" name="Нижний колонтитул 4"/>
          <p:cNvSpPr>
            <a:spLocks noGrp="1"/>
          </p:cNvSpPr>
          <p:nvPr>
            <p:ph type="ftr" sz="quarter" idx="11"/>
          </p:nvPr>
        </p:nvSpPr>
        <p:spPr>
          <a:xfrm>
            <a:off x="3124200" y="6356350"/>
            <a:ext cx="2895600" cy="365125"/>
          </a:xfrm>
          <a:prstGeom prst="rect">
            <a:avLst/>
          </a:prstGeom>
        </p:spPr>
        <p:txBody>
          <a:bodyPr/>
          <a:lstStyle/>
          <a:p>
            <a:endParaRPr lang="ru-RU"/>
          </a:p>
        </p:txBody>
      </p:sp>
      <p:sp>
        <p:nvSpPr>
          <p:cNvPr id="6" name="Номер слайда 5"/>
          <p:cNvSpPr>
            <a:spLocks noGrp="1"/>
          </p:cNvSpPr>
          <p:nvPr>
            <p:ph type="sldNum" sz="quarter" idx="12"/>
          </p:nvPr>
        </p:nvSpPr>
        <p:spPr/>
        <p:txBody>
          <a:bodyPr/>
          <a:lstStyle/>
          <a:p>
            <a:fld id="{434A3D7E-C280-4DCD-A7E1-93BBC7758E8E}" type="slidenum">
              <a:rPr lang="ru-RU" smtClean="0"/>
              <a:t>‹#›</a:t>
            </a:fld>
            <a:endParaRPr lang="ru-RU"/>
          </a:p>
        </p:txBody>
      </p:sp>
    </p:spTree>
    <p:extLst>
      <p:ext uri="{BB962C8B-B14F-4D97-AF65-F5344CB8AC3E}">
        <p14:creationId xmlns:p14="http://schemas.microsoft.com/office/powerpoint/2010/main" val="1060168216"/>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85364AD4-E791-4A5C-878E-47B695214CDD}" type="datetime1">
              <a:rPr lang="ru-RU" smtClean="0"/>
              <a:t>28.03.2019</a:t>
            </a:fld>
            <a:endParaRPr lang="ru-RU"/>
          </a:p>
        </p:txBody>
      </p:sp>
      <p:sp>
        <p:nvSpPr>
          <p:cNvPr id="5" name="Нижний колонтитул 4"/>
          <p:cNvSpPr>
            <a:spLocks noGrp="1"/>
          </p:cNvSpPr>
          <p:nvPr>
            <p:ph type="ftr" sz="quarter" idx="11"/>
          </p:nvPr>
        </p:nvSpPr>
        <p:spPr>
          <a:xfrm>
            <a:off x="3124200" y="6356350"/>
            <a:ext cx="2895600" cy="365125"/>
          </a:xfrm>
          <a:prstGeom prst="rect">
            <a:avLst/>
          </a:prstGeom>
        </p:spPr>
        <p:txBody>
          <a:bodyPr/>
          <a:lstStyle/>
          <a:p>
            <a:endParaRPr lang="ru-RU"/>
          </a:p>
        </p:txBody>
      </p:sp>
      <p:sp>
        <p:nvSpPr>
          <p:cNvPr id="6" name="Номер слайда 5"/>
          <p:cNvSpPr>
            <a:spLocks noGrp="1"/>
          </p:cNvSpPr>
          <p:nvPr>
            <p:ph type="sldNum" sz="quarter" idx="12"/>
          </p:nvPr>
        </p:nvSpPr>
        <p:spPr/>
        <p:txBody>
          <a:bodyPr/>
          <a:lstStyle/>
          <a:p>
            <a:fld id="{434A3D7E-C280-4DCD-A7E1-93BBC7758E8E}" type="slidenum">
              <a:rPr lang="ru-RU" smtClean="0"/>
              <a:t>‹#›</a:t>
            </a:fld>
            <a:endParaRPr lang="ru-RU"/>
          </a:p>
        </p:txBody>
      </p:sp>
    </p:spTree>
    <p:extLst>
      <p:ext uri="{BB962C8B-B14F-4D97-AF65-F5344CB8AC3E}">
        <p14:creationId xmlns:p14="http://schemas.microsoft.com/office/powerpoint/2010/main" val="779325633"/>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Заголовок и объект">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a:extLst>
              <a:ext uri="{FF2B5EF4-FFF2-40B4-BE49-F238E27FC236}">
                <a16:creationId xmlns="" xmlns:a16="http://schemas.microsoft.com/office/drawing/2014/main" id="{C6B80C3A-9813-4794-9ABF-30E03FDA4694}"/>
              </a:ext>
            </a:extLst>
          </p:cNvPr>
          <p:cNvSpPr>
            <a:spLocks noGrp="1"/>
          </p:cNvSpPr>
          <p:nvPr>
            <p:ph type="dt" sz="half" idx="14"/>
          </p:nvPr>
        </p:nvSpPr>
        <p:spPr/>
        <p:txBody>
          <a:bodyPr/>
          <a:lstStyle>
            <a:lvl1pPr>
              <a:defRPr/>
            </a:lvl1pPr>
          </a:lstStyle>
          <a:p>
            <a:pPr>
              <a:defRPr/>
            </a:pPr>
            <a:fld id="{1351D79A-C97B-4220-A854-3A6CC8E57935}" type="datetime1">
              <a:rPr lang="ru-RU" smtClean="0"/>
              <a:t>28.03.2019</a:t>
            </a:fld>
            <a:endParaRPr lang="en-US"/>
          </a:p>
        </p:txBody>
      </p:sp>
      <p:sp>
        <p:nvSpPr>
          <p:cNvPr id="5" name="Footer Placeholder 4">
            <a:extLst>
              <a:ext uri="{FF2B5EF4-FFF2-40B4-BE49-F238E27FC236}">
                <a16:creationId xmlns="" xmlns:a16="http://schemas.microsoft.com/office/drawing/2014/main" id="{14E0D519-8DB3-400E-A5C3-12C8D96C99B9}"/>
              </a:ext>
            </a:extLst>
          </p:cNvPr>
          <p:cNvSpPr>
            <a:spLocks noGrp="1"/>
          </p:cNvSpPr>
          <p:nvPr>
            <p:ph type="ftr" sz="quarter" idx="15"/>
          </p:nvPr>
        </p:nvSpPr>
        <p:spPr/>
        <p:txBody>
          <a:bodyPr/>
          <a:lstStyle>
            <a:lvl1pPr>
              <a:defRPr/>
            </a:lvl1pPr>
          </a:lstStyle>
          <a:p>
            <a:pPr>
              <a:defRPr/>
            </a:pPr>
            <a:endParaRPr lang="en-US"/>
          </a:p>
        </p:txBody>
      </p:sp>
      <p:sp>
        <p:nvSpPr>
          <p:cNvPr id="6" name="Slide Number Placeholder 5">
            <a:extLst>
              <a:ext uri="{FF2B5EF4-FFF2-40B4-BE49-F238E27FC236}">
                <a16:creationId xmlns="" xmlns:a16="http://schemas.microsoft.com/office/drawing/2014/main" id="{94EDCCA2-4971-49CD-A25F-F20F42C63F7B}"/>
              </a:ext>
            </a:extLst>
          </p:cNvPr>
          <p:cNvSpPr>
            <a:spLocks noGrp="1"/>
          </p:cNvSpPr>
          <p:nvPr>
            <p:ph type="sldNum" sz="quarter" idx="16"/>
          </p:nvPr>
        </p:nvSpPr>
        <p:spPr/>
        <p:txBody>
          <a:bodyPr/>
          <a:lstStyle>
            <a:lvl1pPr>
              <a:defRPr/>
            </a:lvl1pPr>
          </a:lstStyle>
          <a:p>
            <a:pPr>
              <a:defRPr/>
            </a:pPr>
            <a:fld id="{2D8E93F0-7722-4565-A6A6-DA02C6FE3922}" type="slidenum">
              <a:rPr lang="en-US"/>
              <a:pPr>
                <a:defRPr/>
              </a:pPr>
              <a:t>‹#›</a:t>
            </a:fld>
            <a:endParaRPr lang="en-US"/>
          </a:p>
        </p:txBody>
      </p:sp>
    </p:spTree>
    <p:extLst>
      <p:ext uri="{BB962C8B-B14F-4D97-AF65-F5344CB8AC3E}">
        <p14:creationId xmlns:p14="http://schemas.microsoft.com/office/powerpoint/2010/main" val="60934009"/>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cSld name="1_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Date Placeholder 3">
            <a:extLst>
              <a:ext uri="{FF2B5EF4-FFF2-40B4-BE49-F238E27FC236}">
                <a16:creationId xmlns="" xmlns:a16="http://schemas.microsoft.com/office/drawing/2014/main" id="{DB7224AA-EDB0-4560-BDA0-BDDDE515D5B3}"/>
              </a:ext>
            </a:extLst>
          </p:cNvPr>
          <p:cNvSpPr>
            <a:spLocks noGrp="1"/>
          </p:cNvSpPr>
          <p:nvPr>
            <p:ph type="dt" sz="half" idx="15"/>
          </p:nvPr>
        </p:nvSpPr>
        <p:spPr/>
        <p:txBody>
          <a:bodyPr/>
          <a:lstStyle>
            <a:lvl1pPr>
              <a:defRPr/>
            </a:lvl1pPr>
          </a:lstStyle>
          <a:p>
            <a:pPr>
              <a:defRPr/>
            </a:pPr>
            <a:fld id="{165ABB53-CD5F-4C4C-A39B-9FE59F68197F}" type="datetime1">
              <a:rPr lang="ru-RU" smtClean="0"/>
              <a:t>28.03.2019</a:t>
            </a:fld>
            <a:endParaRPr lang="en-US"/>
          </a:p>
        </p:txBody>
      </p:sp>
      <p:sp>
        <p:nvSpPr>
          <p:cNvPr id="6" name="Footer Placeholder 4">
            <a:extLst>
              <a:ext uri="{FF2B5EF4-FFF2-40B4-BE49-F238E27FC236}">
                <a16:creationId xmlns="" xmlns:a16="http://schemas.microsoft.com/office/drawing/2014/main" id="{3326E046-4D8D-49F5-B03F-9E24762D72FC}"/>
              </a:ext>
            </a:extLst>
          </p:cNvPr>
          <p:cNvSpPr>
            <a:spLocks noGrp="1"/>
          </p:cNvSpPr>
          <p:nvPr>
            <p:ph type="ftr" sz="quarter" idx="16"/>
          </p:nvPr>
        </p:nvSpPr>
        <p:spPr/>
        <p:txBody>
          <a:bodyPr/>
          <a:lstStyle>
            <a:lvl1pPr>
              <a:defRPr/>
            </a:lvl1pPr>
          </a:lstStyle>
          <a:p>
            <a:pPr>
              <a:defRPr/>
            </a:pPr>
            <a:endParaRPr lang="en-US"/>
          </a:p>
        </p:txBody>
      </p:sp>
      <p:sp>
        <p:nvSpPr>
          <p:cNvPr id="7" name="Slide Number Placeholder 5">
            <a:extLst>
              <a:ext uri="{FF2B5EF4-FFF2-40B4-BE49-F238E27FC236}">
                <a16:creationId xmlns="" xmlns:a16="http://schemas.microsoft.com/office/drawing/2014/main" id="{E023CA8B-BCCB-4088-9BA6-713BA8D3466F}"/>
              </a:ext>
            </a:extLst>
          </p:cNvPr>
          <p:cNvSpPr>
            <a:spLocks noGrp="1"/>
          </p:cNvSpPr>
          <p:nvPr>
            <p:ph type="sldNum" sz="quarter" idx="17"/>
          </p:nvPr>
        </p:nvSpPr>
        <p:spPr/>
        <p:txBody>
          <a:bodyPr/>
          <a:lstStyle>
            <a:lvl1pPr>
              <a:defRPr/>
            </a:lvl1pPr>
          </a:lstStyle>
          <a:p>
            <a:pPr>
              <a:defRPr/>
            </a:pPr>
            <a:fld id="{1C2F39FC-F7FC-43A7-985C-4565CF06B74E}" type="slidenum">
              <a:rPr lang="en-US"/>
              <a:pPr>
                <a:defRPr/>
              </a:pPr>
              <a:t>‹#›</a:t>
            </a:fld>
            <a:endParaRPr lang="en-US"/>
          </a:p>
        </p:txBody>
      </p:sp>
    </p:spTree>
    <p:extLst>
      <p:ext uri="{BB962C8B-B14F-4D97-AF65-F5344CB8AC3E}">
        <p14:creationId xmlns:p14="http://schemas.microsoft.com/office/powerpoint/2010/main" val="3794010634"/>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cSld name="Заголовок, 1 большой объект и 2 маленьких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a:t>Образец заголовка</a:t>
            </a:r>
          </a:p>
        </p:txBody>
      </p:sp>
      <p:sp>
        <p:nvSpPr>
          <p:cNvPr id="3" name="Объект 2"/>
          <p:cNvSpPr>
            <a:spLocks noGrp="1"/>
          </p:cNvSpPr>
          <p:nvPr>
            <p:ph sz="half" idx="1"/>
          </p:nvPr>
        </p:nvSpPr>
        <p:spPr>
          <a:xfrm>
            <a:off x="457200" y="1600200"/>
            <a:ext cx="4038600" cy="4525963"/>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quarter" idx="2"/>
          </p:nvPr>
        </p:nvSpPr>
        <p:spPr>
          <a:xfrm>
            <a:off x="4648200" y="1600200"/>
            <a:ext cx="4038600" cy="2185988"/>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Объект 4"/>
          <p:cNvSpPr>
            <a:spLocks noGrp="1"/>
          </p:cNvSpPr>
          <p:nvPr>
            <p:ph sz="quarter" idx="3"/>
          </p:nvPr>
        </p:nvSpPr>
        <p:spPr>
          <a:xfrm>
            <a:off x="4648200" y="3938588"/>
            <a:ext cx="4038600" cy="2187575"/>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Rectangle 4">
            <a:extLst>
              <a:ext uri="{FF2B5EF4-FFF2-40B4-BE49-F238E27FC236}">
                <a16:creationId xmlns="" xmlns:a16="http://schemas.microsoft.com/office/drawing/2014/main" id="{3A19A76D-D4E5-40C5-BCC6-6575090117D7}"/>
              </a:ext>
            </a:extLst>
          </p:cNvPr>
          <p:cNvSpPr>
            <a:spLocks noGrp="1" noChangeArrowheads="1"/>
          </p:cNvSpPr>
          <p:nvPr>
            <p:ph type="dt" sz="half" idx="10"/>
          </p:nvPr>
        </p:nvSpPr>
        <p:spPr>
          <a:xfrm>
            <a:off x="457200" y="6245225"/>
            <a:ext cx="2133600" cy="476250"/>
          </a:xfrm>
        </p:spPr>
        <p:txBody>
          <a:bodyPr/>
          <a:lstStyle>
            <a:lvl1pPr>
              <a:defRPr>
                <a:latin typeface="Arial" panose="020B0604020202020204" pitchFamily="34" charset="0"/>
              </a:defRPr>
            </a:lvl1pPr>
          </a:lstStyle>
          <a:p>
            <a:pPr>
              <a:defRPr/>
            </a:pPr>
            <a:fld id="{42937772-6CA4-4AE4-B693-7D583B8F05E7}" type="datetime1">
              <a:rPr lang="ru-RU" smtClean="0"/>
              <a:t>28.03.2019</a:t>
            </a:fld>
            <a:endParaRPr lang="ru-RU"/>
          </a:p>
        </p:txBody>
      </p:sp>
      <p:sp>
        <p:nvSpPr>
          <p:cNvPr id="7" name="Rectangle 5">
            <a:extLst>
              <a:ext uri="{FF2B5EF4-FFF2-40B4-BE49-F238E27FC236}">
                <a16:creationId xmlns="" xmlns:a16="http://schemas.microsoft.com/office/drawing/2014/main" id="{E95EE4AB-053B-4A17-9879-D55D0B77E01E}"/>
              </a:ext>
            </a:extLst>
          </p:cNvPr>
          <p:cNvSpPr>
            <a:spLocks noGrp="1" noChangeArrowheads="1"/>
          </p:cNvSpPr>
          <p:nvPr>
            <p:ph type="ftr" sz="quarter" idx="11"/>
          </p:nvPr>
        </p:nvSpPr>
        <p:spPr>
          <a:xfrm>
            <a:off x="3124200" y="6245225"/>
            <a:ext cx="2895600" cy="476250"/>
          </a:xfrm>
        </p:spPr>
        <p:txBody>
          <a:bodyPr/>
          <a:lstStyle>
            <a:lvl1pPr>
              <a:defRPr>
                <a:latin typeface="Arial" panose="020B0604020202020204" pitchFamily="34" charset="0"/>
              </a:defRPr>
            </a:lvl1pPr>
          </a:lstStyle>
          <a:p>
            <a:pPr>
              <a:defRPr/>
            </a:pPr>
            <a:endParaRPr lang="ru-RU"/>
          </a:p>
        </p:txBody>
      </p:sp>
      <p:sp>
        <p:nvSpPr>
          <p:cNvPr id="8" name="Rectangle 6">
            <a:extLst>
              <a:ext uri="{FF2B5EF4-FFF2-40B4-BE49-F238E27FC236}">
                <a16:creationId xmlns="" xmlns:a16="http://schemas.microsoft.com/office/drawing/2014/main" id="{2F2DCAEC-2564-4B77-A923-CE79C6A211AF}"/>
              </a:ext>
            </a:extLst>
          </p:cNvPr>
          <p:cNvSpPr>
            <a:spLocks noGrp="1" noChangeArrowheads="1"/>
          </p:cNvSpPr>
          <p:nvPr>
            <p:ph type="sldNum" sz="quarter" idx="12"/>
          </p:nvPr>
        </p:nvSpPr>
        <p:spPr>
          <a:xfrm>
            <a:off x="6553200" y="6245225"/>
            <a:ext cx="2133600" cy="476250"/>
          </a:xfrm>
        </p:spPr>
        <p:txBody>
          <a:bodyPr anchor="t"/>
          <a:lstStyle>
            <a:lvl1pPr>
              <a:defRPr/>
            </a:lvl1pPr>
          </a:lstStyle>
          <a:p>
            <a:pPr>
              <a:defRPr/>
            </a:pPr>
            <a:fld id="{C06CF10B-776F-4ADF-8CE6-E9A129EC17A3}" type="slidenum">
              <a:rPr lang="ru-RU" altLang="ru-RU"/>
              <a:pPr>
                <a:defRPr/>
              </a:pPr>
              <a:t>‹#›</a:t>
            </a:fld>
            <a:endParaRPr lang="ru-RU" altLang="ru-RU"/>
          </a:p>
        </p:txBody>
      </p:sp>
    </p:spTree>
    <p:extLst>
      <p:ext uri="{BB962C8B-B14F-4D97-AF65-F5344CB8AC3E}">
        <p14:creationId xmlns:p14="http://schemas.microsoft.com/office/powerpoint/2010/main" val="3591541176"/>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chart">
  <p:cSld name="Заголовок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a:t>Образец заголовка</a:t>
            </a:r>
          </a:p>
        </p:txBody>
      </p:sp>
      <p:sp>
        <p:nvSpPr>
          <p:cNvPr id="3" name="Диаграмма 2"/>
          <p:cNvSpPr>
            <a:spLocks noGrp="1"/>
          </p:cNvSpPr>
          <p:nvPr>
            <p:ph type="chart" idx="1"/>
          </p:nvPr>
        </p:nvSpPr>
        <p:spPr>
          <a:xfrm>
            <a:off x="457200" y="1600202"/>
            <a:ext cx="8229600" cy="4525963"/>
          </a:xfrm>
        </p:spPr>
        <p:txBody>
          <a:bodyPr/>
          <a:lstStyle/>
          <a:p>
            <a:pPr lvl="0"/>
            <a:endParaRPr lang="ru-RU" noProof="0" dirty="0"/>
          </a:p>
        </p:txBody>
      </p:sp>
      <p:sp>
        <p:nvSpPr>
          <p:cNvPr id="4" name="Rectangle 9"/>
          <p:cNvSpPr>
            <a:spLocks noGrp="1" noChangeArrowheads="1"/>
          </p:cNvSpPr>
          <p:nvPr>
            <p:ph type="dt" sz="half" idx="10"/>
          </p:nvPr>
        </p:nvSpPr>
        <p:spPr>
          <a:ln/>
        </p:spPr>
        <p:txBody>
          <a:bodyPr/>
          <a:lstStyle>
            <a:lvl1pPr>
              <a:defRPr/>
            </a:lvl1pPr>
          </a:lstStyle>
          <a:p>
            <a:pPr>
              <a:defRPr/>
            </a:pPr>
            <a:fld id="{5132BD0A-F9B7-4695-8D46-5DC426DB7504}" type="datetime1">
              <a:rPr lang="ru-RU" altLang="ru-RU" smtClean="0">
                <a:solidFill>
                  <a:srgbClr val="073E87"/>
                </a:solidFill>
              </a:rPr>
              <a:t>28.03.2019</a:t>
            </a:fld>
            <a:endParaRPr lang="ru-RU" altLang="ru-RU" dirty="0">
              <a:solidFill>
                <a:srgbClr val="073E87"/>
              </a:solidFill>
            </a:endParaRPr>
          </a:p>
        </p:txBody>
      </p:sp>
      <p:sp>
        <p:nvSpPr>
          <p:cNvPr id="5" name="Rectangle 10"/>
          <p:cNvSpPr>
            <a:spLocks noGrp="1" noChangeArrowheads="1"/>
          </p:cNvSpPr>
          <p:nvPr>
            <p:ph type="ftr" sz="quarter" idx="11"/>
          </p:nvPr>
        </p:nvSpPr>
        <p:spPr>
          <a:xfrm>
            <a:off x="914400" y="6172200"/>
            <a:ext cx="3962400" cy="457200"/>
          </a:xfrm>
          <a:prstGeom prst="rect">
            <a:avLst/>
          </a:prstGeom>
          <a:ln/>
        </p:spPr>
        <p:txBody>
          <a:bodyPr/>
          <a:lstStyle>
            <a:lvl1pPr>
              <a:defRPr/>
            </a:lvl1pPr>
          </a:lstStyle>
          <a:p>
            <a:pPr>
              <a:defRPr/>
            </a:pPr>
            <a:endParaRPr lang="ru-RU" altLang="ru-RU" dirty="0">
              <a:solidFill>
                <a:srgbClr val="073E87"/>
              </a:solidFill>
            </a:endParaRPr>
          </a:p>
        </p:txBody>
      </p:sp>
      <p:sp>
        <p:nvSpPr>
          <p:cNvPr id="6" name="Rectangle 11"/>
          <p:cNvSpPr>
            <a:spLocks noGrp="1" noChangeArrowheads="1"/>
          </p:cNvSpPr>
          <p:nvPr>
            <p:ph type="sldNum" sz="quarter" idx="12"/>
          </p:nvPr>
        </p:nvSpPr>
        <p:spPr>
          <a:ln/>
        </p:spPr>
        <p:txBody>
          <a:bodyPr/>
          <a:lstStyle>
            <a:lvl1pPr>
              <a:defRPr/>
            </a:lvl1pPr>
          </a:lstStyle>
          <a:p>
            <a:pPr>
              <a:defRPr/>
            </a:pPr>
            <a:fld id="{1B7666BA-D9CA-4185-806B-0FC1DED90D94}" type="slidenum">
              <a:rPr lang="ru-RU" altLang="ru-RU">
                <a:solidFill>
                  <a:srgbClr val="073E87"/>
                </a:solidFill>
              </a:rPr>
              <a:pPr>
                <a:defRPr/>
              </a:pPr>
              <a:t>‹#›</a:t>
            </a:fld>
            <a:endParaRPr lang="ru-RU" altLang="ru-RU" dirty="0">
              <a:solidFill>
                <a:srgbClr val="073E87"/>
              </a:solidFill>
            </a:endParaRPr>
          </a:p>
        </p:txBody>
      </p:sp>
    </p:spTree>
    <p:extLst>
      <p:ext uri="{BB962C8B-B14F-4D97-AF65-F5344CB8AC3E}">
        <p14:creationId xmlns:p14="http://schemas.microsoft.com/office/powerpoint/2010/main" val="2738244136"/>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hyperlink" Target="http://presentation-creation.ru/"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C46529-DD92-498C-8C8F-ACF3B7614AC9}" type="datetime1">
              <a:rPr lang="ru-RU" smtClean="0"/>
              <a:t>28.03.2019</a:t>
            </a:fld>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4A3D7E-C280-4DCD-A7E1-93BBC7758E8E}" type="slidenum">
              <a:rPr lang="ru-RU" smtClean="0"/>
              <a:t>‹#›</a:t>
            </a:fld>
            <a:endParaRPr lang="ru-RU"/>
          </a:p>
        </p:txBody>
      </p:sp>
      <p:sp>
        <p:nvSpPr>
          <p:cNvPr id="7" name="Прямоугольник 6"/>
          <p:cNvSpPr/>
          <p:nvPr userDrawn="1"/>
        </p:nvSpPr>
        <p:spPr>
          <a:xfrm>
            <a:off x="5937418" y="6488668"/>
            <a:ext cx="3206582" cy="369332"/>
          </a:xfrm>
          <a:prstGeom prst="rect">
            <a:avLst/>
          </a:prstGeom>
        </p:spPr>
        <p:txBody>
          <a:bodyPr wrap="none">
            <a:spAutoFit/>
          </a:bodyPr>
          <a:lstStyle/>
          <a:p>
            <a:pPr lvl="0" algn="ctr">
              <a:spcBef>
                <a:spcPct val="0"/>
              </a:spcBef>
            </a:pPr>
            <a:r>
              <a:rPr lang="en-US" dirty="0">
                <a:hlinkClick r:id="rId18"/>
              </a:rPr>
              <a:t>http://presentation-creation.ru/</a:t>
            </a:r>
            <a:endParaRPr lang="en-US" sz="3200" dirty="0"/>
          </a:p>
        </p:txBody>
      </p:sp>
    </p:spTree>
    <p:extLst>
      <p:ext uri="{BB962C8B-B14F-4D97-AF65-F5344CB8AC3E}">
        <p14:creationId xmlns:p14="http://schemas.microsoft.com/office/powerpoint/2010/main" val="18746076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Layout" Target="../diagrams/layout1.xml"/><Relationship Id="rId7" Type="http://schemas.openxmlformats.org/officeDocument/2006/relationships/image" Target="../media/image6.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image" Target="../media/image9.png"/><Relationship Id="rId4" Type="http://schemas.openxmlformats.org/officeDocument/2006/relationships/diagramQuickStyle" Target="../diagrams/quickStyle1.xml"/><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12" Type="http://schemas.openxmlformats.org/officeDocument/2006/relationships/image" Target="../media/image4.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5.xml"/><Relationship Id="rId13" Type="http://schemas.openxmlformats.org/officeDocument/2006/relationships/image" Target="../media/image10.emf"/><Relationship Id="rId3" Type="http://schemas.openxmlformats.org/officeDocument/2006/relationships/diagramLayout" Target="../diagrams/layout4.xml"/><Relationship Id="rId7" Type="http://schemas.openxmlformats.org/officeDocument/2006/relationships/diagramData" Target="../diagrams/data5.xml"/><Relationship Id="rId12" Type="http://schemas.openxmlformats.org/officeDocument/2006/relationships/customXml" Target="../ink/ink1.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 Id="rId1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9.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15.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4.png"/><Relationship Id="rId5" Type="http://schemas.openxmlformats.org/officeDocument/2006/relationships/image" Target="../media/image4.png"/><Relationship Id="rId4" Type="http://schemas.openxmlformats.org/officeDocument/2006/relationships/image" Target="../media/image13.emf"/></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chart" Target="../charts/char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chart" Target="../charts/chart3.xml"/><Relationship Id="rId7" Type="http://schemas.openxmlformats.org/officeDocument/2006/relationships/diagramQuickStyle" Target="../diagrams/quickStyle7.xml"/><Relationship Id="rId2"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image" Target="../media/image20.jpeg"/><Relationship Id="rId9" Type="http://schemas.microsoft.com/office/2007/relationships/diagramDrawing" Target="../diagrams/drawing7.xml"/></Relationships>
</file>

<file path=ppt/slides/_rels/slide20.xml.rels><?xml version="1.0" encoding="UTF-8" standalone="yes"?>
<Relationships xmlns="http://schemas.openxmlformats.org/package/2006/relationships"><Relationship Id="rId3" Type="http://schemas.openxmlformats.org/officeDocument/2006/relationships/chart" Target="../charts/chart4.xml"/><Relationship Id="rId7" Type="http://schemas.openxmlformats.org/officeDocument/2006/relationships/chart" Target="../charts/chart5.xml"/><Relationship Id="rId2" Type="http://schemas.openxmlformats.org/officeDocument/2006/relationships/image" Target="../media/image21.jpeg"/><Relationship Id="rId1" Type="http://schemas.openxmlformats.org/officeDocument/2006/relationships/slideLayout" Target="../slideLayouts/slideLayout13.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6.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chart" Target="../charts/chart7.xml"/><Relationship Id="rId5" Type="http://schemas.openxmlformats.org/officeDocument/2006/relationships/image" Target="../media/image4.png"/><Relationship Id="rId4" Type="http://schemas.openxmlformats.org/officeDocument/2006/relationships/chart" Target="../charts/chart6.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image" Target="../media/image28.pn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4.png"/><Relationship Id="rId13" Type="http://schemas.microsoft.com/office/2007/relationships/diagramDrawing" Target="../diagrams/drawing9.xml"/><Relationship Id="rId3" Type="http://schemas.openxmlformats.org/officeDocument/2006/relationships/diagramLayout" Target="../diagrams/layout8.xml"/><Relationship Id="rId7" Type="http://schemas.openxmlformats.org/officeDocument/2006/relationships/chart" Target="../charts/chart9.xml"/><Relationship Id="rId12" Type="http://schemas.openxmlformats.org/officeDocument/2006/relationships/diagramColors" Target="../diagrams/colors9.xml"/><Relationship Id="rId2" Type="http://schemas.openxmlformats.org/officeDocument/2006/relationships/diagramData" Target="../diagrams/data8.xml"/><Relationship Id="rId1" Type="http://schemas.openxmlformats.org/officeDocument/2006/relationships/slideLayout" Target="../slideLayouts/slideLayout14.xml"/><Relationship Id="rId6" Type="http://schemas.microsoft.com/office/2007/relationships/diagramDrawing" Target="../diagrams/drawing8.xml"/><Relationship Id="rId11" Type="http://schemas.openxmlformats.org/officeDocument/2006/relationships/diagramQuickStyle" Target="../diagrams/quickStyle9.xml"/><Relationship Id="rId5" Type="http://schemas.openxmlformats.org/officeDocument/2006/relationships/diagramColors" Target="../diagrams/colors8.xml"/><Relationship Id="rId10" Type="http://schemas.openxmlformats.org/officeDocument/2006/relationships/diagramLayout" Target="../diagrams/layout9.xml"/><Relationship Id="rId4" Type="http://schemas.openxmlformats.org/officeDocument/2006/relationships/diagramQuickStyle" Target="../diagrams/quickStyle8.xml"/><Relationship Id="rId9" Type="http://schemas.openxmlformats.org/officeDocument/2006/relationships/diagramData" Target="../diagrams/data9.xml"/></Relationships>
</file>

<file path=ppt/slides/_rels/slide27.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4.png"/><Relationship Id="rId1" Type="http://schemas.openxmlformats.org/officeDocument/2006/relationships/slideLayout" Target="../slideLayouts/slideLayout4.xml"/><Relationship Id="rId5" Type="http://schemas.openxmlformats.org/officeDocument/2006/relationships/chart" Target="../charts/chart11.xml"/><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12.xml"/><Relationship Id="rId1" Type="http://schemas.openxmlformats.org/officeDocument/2006/relationships/slideLayout" Target="../slideLayouts/slideLayout4.xml"/><Relationship Id="rId4" Type="http://schemas.openxmlformats.org/officeDocument/2006/relationships/chart" Target="../charts/chart13.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14.xml"/><Relationship Id="rId1" Type="http://schemas.openxmlformats.org/officeDocument/2006/relationships/slideLayout" Target="../slideLayouts/slideLayout13.xml"/><Relationship Id="rId4" Type="http://schemas.openxmlformats.org/officeDocument/2006/relationships/chart" Target="../charts/chart15.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1.jpeg"/><Relationship Id="rId1" Type="http://schemas.openxmlformats.org/officeDocument/2006/relationships/slideLayout" Target="../slideLayouts/slideLayout13.xml"/><Relationship Id="rId4" Type="http://schemas.openxmlformats.org/officeDocument/2006/relationships/chart" Target="../charts/chart16.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4.png"/><Relationship Id="rId1" Type="http://schemas.openxmlformats.org/officeDocument/2006/relationships/slideLayout" Target="../slideLayouts/slideLayout13.xml"/><Relationship Id="rId4" Type="http://schemas.openxmlformats.org/officeDocument/2006/relationships/chart" Target="../charts/chart17.xml"/></Relationships>
</file>

<file path=ppt/slides/_rels/slide33.xml.rels><?xml version="1.0" encoding="UTF-8" standalone="yes"?>
<Relationships xmlns="http://schemas.openxmlformats.org/package/2006/relationships"><Relationship Id="rId3" Type="http://schemas.openxmlformats.org/officeDocument/2006/relationships/chart" Target="../charts/chart18.xml"/><Relationship Id="rId7" Type="http://schemas.openxmlformats.org/officeDocument/2006/relationships/image" Target="../media/image36.png"/><Relationship Id="rId2" Type="http://schemas.openxmlformats.org/officeDocument/2006/relationships/image" Target="../media/image33.png"/><Relationship Id="rId1" Type="http://schemas.openxmlformats.org/officeDocument/2006/relationships/slideLayout" Target="../slideLayouts/slideLayout13.xml"/><Relationship Id="rId6" Type="http://schemas.openxmlformats.org/officeDocument/2006/relationships/image" Target="../media/image35.png"/><Relationship Id="rId5" Type="http://schemas.openxmlformats.org/officeDocument/2006/relationships/image" Target="../media/image4.png"/><Relationship Id="rId4" Type="http://schemas.openxmlformats.org/officeDocument/2006/relationships/image" Target="../media/image34.png"/></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40.png"/><Relationship Id="rId2" Type="http://schemas.openxmlformats.org/officeDocument/2006/relationships/image" Target="../media/image37.png"/><Relationship Id="rId1" Type="http://schemas.openxmlformats.org/officeDocument/2006/relationships/slideLayout" Target="../slideLayouts/slideLayout13.xml"/><Relationship Id="rId6" Type="http://schemas.openxmlformats.org/officeDocument/2006/relationships/image" Target="../media/image39.png"/><Relationship Id="rId5" Type="http://schemas.openxmlformats.org/officeDocument/2006/relationships/chart" Target="../charts/chart19.xml"/><Relationship Id="rId4" Type="http://schemas.openxmlformats.org/officeDocument/2006/relationships/image" Target="../media/image38.png"/></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5.png"/><Relationship Id="rId1" Type="http://schemas.openxmlformats.org/officeDocument/2006/relationships/slideLayout" Target="../slideLayouts/slideLayout13.xml"/><Relationship Id="rId4" Type="http://schemas.openxmlformats.org/officeDocument/2006/relationships/chart" Target="../charts/chart20.xml"/></Relationships>
</file>

<file path=ppt/slides/_rels/slide3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image" Target="../media/image48.png"/><Relationship Id="rId5" Type="http://schemas.openxmlformats.org/officeDocument/2006/relationships/image" Target="../media/image47.jpeg"/><Relationship Id="rId4" Type="http://schemas.openxmlformats.org/officeDocument/2006/relationships/chart" Target="../charts/chart21.xml"/></Relationships>
</file>

<file path=ppt/slides/_rels/slide3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chart" Target="../charts/chart22.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8" Type="http://schemas.openxmlformats.org/officeDocument/2006/relationships/chart" Target="../charts/chart23.xml"/><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 Id="rId9" Type="http://schemas.openxmlformats.org/officeDocument/2006/relationships/image" Target="../media/image50.png"/></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1.png"/><Relationship Id="rId1" Type="http://schemas.openxmlformats.org/officeDocument/2006/relationships/slideLayout" Target="../slideLayouts/slideLayout13.xml"/><Relationship Id="rId6" Type="http://schemas.openxmlformats.org/officeDocument/2006/relationships/chart" Target="../charts/chart24.xml"/><Relationship Id="rId5" Type="http://schemas.openxmlformats.org/officeDocument/2006/relationships/image" Target="../media/image53.png"/><Relationship Id="rId4" Type="http://schemas.openxmlformats.org/officeDocument/2006/relationships/image" Target="../media/image52.png"/></Relationships>
</file>

<file path=ppt/slides/_rels/slide41.xml.rels><?xml version="1.0" encoding="UTF-8" standalone="yes"?>
<Relationships xmlns="http://schemas.openxmlformats.org/package/2006/relationships"><Relationship Id="rId3" Type="http://schemas.openxmlformats.org/officeDocument/2006/relationships/image" Target="../media/image54.jpeg"/><Relationship Id="rId7" Type="http://schemas.openxmlformats.org/officeDocument/2006/relationships/image" Target="../media/image58.jpe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9.png"/><Relationship Id="rId1" Type="http://schemas.openxmlformats.org/officeDocument/2006/relationships/slideLayout" Target="../slideLayouts/slideLayout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15.xml"/></Relationships>
</file>

<file path=ppt/slides/_rels/slide5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5.xml"/></Relationships>
</file>

<file path=ppt/slides/_rels/slide5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5.xml"/></Relationships>
</file>

<file path=ppt/slides/_rels/slide5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0.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5.xml"/></Relationships>
</file>

<file path=ppt/slides/_rels/slide61.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8" Type="http://schemas.openxmlformats.org/officeDocument/2006/relationships/hyperlink" Target="http://finance.admmeleuz.ru/" TargetMode="External"/><Relationship Id="rId3" Type="http://schemas.openxmlformats.org/officeDocument/2006/relationships/image" Target="../media/image79.png"/><Relationship Id="rId7" Type="http://schemas.openxmlformats.org/officeDocument/2006/relationships/hyperlink" Target="mailto:%3ca%20href=" TargetMode="External"/><Relationship Id="rId2" Type="http://schemas.openxmlformats.org/officeDocument/2006/relationships/image" Target="../media/image78.png"/><Relationship Id="rId1" Type="http://schemas.openxmlformats.org/officeDocument/2006/relationships/slideLayout" Target="../slideLayouts/slideLayout7.xml"/><Relationship Id="rId6" Type="http://schemas.openxmlformats.org/officeDocument/2006/relationships/image" Target="../media/image81.jpeg"/><Relationship Id="rId5" Type="http://schemas.openxmlformats.org/officeDocument/2006/relationships/image" Target="../media/image4.png"/><Relationship Id="rId4" Type="http://schemas.openxmlformats.org/officeDocument/2006/relationships/image" Target="../media/image80.png"/><Relationship Id="rId9" Type="http://schemas.openxmlformats.org/officeDocument/2006/relationships/hyperlink" Target="https://meleuz.bashkortostan.r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s://im0-tub-ru.yandex.net/i?id=6154b2b3658d58b05c348afa95267249-l&amp;n=13"/>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0" y="0"/>
            <a:ext cx="920325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ctrTitle"/>
          </p:nvPr>
        </p:nvSpPr>
        <p:spPr>
          <a:xfrm>
            <a:off x="685800" y="764704"/>
            <a:ext cx="7846640" cy="4752528"/>
          </a:xfrm>
        </p:spPr>
        <p:txBody>
          <a:bodyPr>
            <a:normAutofit fontScale="90000"/>
          </a:bodyPr>
          <a:lstStyle/>
          <a:p>
            <a:pPr lvl="0" fontAlgn="base">
              <a:spcAft>
                <a:spcPct val="0"/>
              </a:spcAft>
            </a:pPr>
            <a:r>
              <a:rPr lang="ru-RU" altLang="ru-RU" sz="5400" dirty="0">
                <a:solidFill>
                  <a:srgbClr val="455F51"/>
                </a:solidFill>
                <a:latin typeface="Algerian" panose="04020705040A02060702" pitchFamily="82" charset="0"/>
                <a:ea typeface="+mn-ea"/>
                <a:cs typeface="Arial" panose="020B0604020202020204" pitchFamily="34" charset="0"/>
              </a:rPr>
              <a:t>«</a:t>
            </a:r>
            <a:r>
              <a:rPr lang="ru-RU" altLang="ru-RU" sz="5400" b="1" dirty="0">
                <a:solidFill>
                  <a:srgbClr val="7030A0"/>
                </a:solidFill>
                <a:latin typeface="Algerian" panose="04020705040A02060702" pitchFamily="82" charset="0"/>
                <a:ea typeface="+mn-ea"/>
                <a:cs typeface="Arial" panose="020B0604020202020204" pitchFamily="34" charset="0"/>
              </a:rPr>
              <a:t>Бюджет для граждан»</a:t>
            </a:r>
            <a:br>
              <a:rPr lang="ru-RU" altLang="ru-RU" sz="5400" b="1" dirty="0">
                <a:solidFill>
                  <a:srgbClr val="7030A0"/>
                </a:solidFill>
                <a:latin typeface="Algerian" panose="04020705040A02060702" pitchFamily="82" charset="0"/>
                <a:ea typeface="+mn-ea"/>
                <a:cs typeface="Arial" panose="020B0604020202020204" pitchFamily="34" charset="0"/>
              </a:rPr>
            </a:br>
            <a:r>
              <a:rPr lang="ru-RU" altLang="ru-RU" sz="3600" b="1" dirty="0" smtClean="0">
                <a:solidFill>
                  <a:srgbClr val="7030A0"/>
                </a:solidFill>
                <a:latin typeface="Times New Roman" panose="02020603050405020304" pitchFamily="18" charset="0"/>
                <a:ea typeface="+mn-ea"/>
                <a:cs typeface="Times New Roman" panose="02020603050405020304" pitchFamily="18" charset="0"/>
              </a:rPr>
              <a:t>К </a:t>
            </a:r>
            <a:r>
              <a:rPr lang="ru-RU" altLang="ru-RU" sz="3600" b="1" dirty="0">
                <a:solidFill>
                  <a:srgbClr val="7030A0"/>
                </a:solidFill>
                <a:latin typeface="Times New Roman" panose="02020603050405020304" pitchFamily="18" charset="0"/>
                <a:ea typeface="+mn-ea"/>
                <a:cs typeface="Times New Roman" panose="02020603050405020304" pitchFamily="18" charset="0"/>
              </a:rPr>
              <a:t>проекту решения Совета муниципального района Мелеузовский район Республики Башкортостан «Об утверждении отчета об  исполнении бюджета муниципального района Мелеузовский район Республики Башкортостан за 2018 год»</a:t>
            </a:r>
          </a:p>
        </p:txBody>
      </p:sp>
      <p:sp>
        <p:nvSpPr>
          <p:cNvPr id="4" name="Скругленный прямоугольник 3"/>
          <p:cNvSpPr/>
          <p:nvPr/>
        </p:nvSpPr>
        <p:spPr>
          <a:xfrm>
            <a:off x="0" y="0"/>
            <a:ext cx="9203250" cy="659011"/>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schemeClr val="tx1"/>
              </a:solidFill>
              <a:latin typeface="Times New Roman" panose="02020603050405020304" pitchFamily="18" charset="0"/>
              <a:cs typeface="Times New Roman" panose="02020603050405020304" pitchFamily="18" charset="0"/>
            </a:endParaRPr>
          </a:p>
        </p:txBody>
      </p:sp>
      <p:pic>
        <p:nvPicPr>
          <p:cNvPr id="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0"/>
            <a:ext cx="709417" cy="692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9086063"/>
      </p:ext>
    </p:extLst>
  </p:cSld>
  <p:clrMapOvr>
    <a:masterClrMapping/>
  </p:clrMapOvr>
  <mc:AlternateContent xmlns:mc="http://schemas.openxmlformats.org/markup-compatibility/2006" xmlns:p14="http://schemas.microsoft.com/office/powerpoint/2010/main">
    <mc:Choice Requires="p14">
      <p:transition p14:dur="100" advClick="0" advTm="5000">
        <p:cut/>
      </p:transition>
    </mc:Choice>
    <mc:Fallback xmlns="">
      <p:transition advClick="0" advTm="5000">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0" y="0"/>
            <a:ext cx="9144000" cy="659011"/>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solidFill>
                  <a:schemeClr val="tx1"/>
                </a:solidFill>
                <a:latin typeface="Times New Roman" panose="02020603050405020304" pitchFamily="18" charset="0"/>
                <a:cs typeface="Times New Roman" panose="02020603050405020304" pitchFamily="18" charset="0"/>
              </a:rPr>
              <a:t>Содержание</a:t>
            </a:r>
            <a:endParaRPr lang="ru-RU" sz="1600" dirty="0">
              <a:solidFill>
                <a:schemeClr val="tx1"/>
              </a:solidFill>
              <a:latin typeface="Times New Roman" panose="02020603050405020304" pitchFamily="18" charset="0"/>
              <a:cs typeface="Times New Roman" panose="02020603050405020304" pitchFamily="18" charset="0"/>
            </a:endParaRPr>
          </a:p>
        </p:txBody>
      </p:sp>
      <p:sp>
        <p:nvSpPr>
          <p:cNvPr id="16386" name="TextBox 1"/>
          <p:cNvSpPr txBox="1">
            <a:spLocks noChangeArrowheads="1"/>
          </p:cNvSpPr>
          <p:nvPr/>
        </p:nvSpPr>
        <p:spPr bwMode="auto">
          <a:xfrm>
            <a:off x="179512" y="368995"/>
            <a:ext cx="8713788" cy="6201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ctr">
              <a:spcBef>
                <a:spcPct val="0"/>
              </a:spcBef>
              <a:buClrTx/>
              <a:buSzTx/>
              <a:buFontTx/>
              <a:buNone/>
            </a:pPr>
            <a:r>
              <a:rPr lang="ru-RU" altLang="ru-RU" i="1" dirty="0">
                <a:solidFill>
                  <a:schemeClr val="tx1"/>
                </a:solidFill>
                <a:latin typeface="Arial" charset="0"/>
              </a:rPr>
              <a:t>     </a:t>
            </a:r>
          </a:p>
          <a:p>
            <a:pPr algn="just">
              <a:spcBef>
                <a:spcPct val="0"/>
              </a:spcBef>
              <a:buClrTx/>
              <a:buSzTx/>
              <a:buNone/>
            </a:pPr>
            <a:endParaRPr lang="ru-RU" altLang="ru-RU" sz="1400" dirty="0" smtClean="0">
              <a:solidFill>
                <a:schemeClr val="tx1"/>
              </a:solidFill>
              <a:latin typeface="Times New Roman" pitchFamily="18" charset="0"/>
              <a:cs typeface="Times New Roman" pitchFamily="18" charset="0"/>
            </a:endParaRPr>
          </a:p>
          <a:p>
            <a:pPr algn="just">
              <a:spcBef>
                <a:spcPct val="0"/>
              </a:spcBef>
              <a:buClrTx/>
              <a:buSzTx/>
              <a:buNone/>
            </a:pPr>
            <a:r>
              <a:rPr lang="ru-RU" altLang="ru-RU" sz="1400" dirty="0" smtClean="0">
                <a:solidFill>
                  <a:schemeClr val="tx1"/>
                </a:solidFill>
                <a:latin typeface="Times New Roman" pitchFamily="18" charset="0"/>
                <a:cs typeface="Times New Roman" pitchFamily="18" charset="0"/>
              </a:rPr>
              <a:t>1</a:t>
            </a:r>
            <a:r>
              <a:rPr lang="ru-RU" altLang="ru-RU" sz="1300" dirty="0" smtClean="0">
                <a:solidFill>
                  <a:schemeClr val="tx1"/>
                </a:solidFill>
                <a:latin typeface="Times New Roman" pitchFamily="18" charset="0"/>
                <a:cs typeface="Times New Roman" pitchFamily="18" charset="0"/>
              </a:rPr>
              <a:t>. Введение стр.3</a:t>
            </a:r>
          </a:p>
          <a:p>
            <a:pPr algn="just">
              <a:spcBef>
                <a:spcPct val="0"/>
              </a:spcBef>
              <a:buClrTx/>
              <a:buSzTx/>
              <a:buNone/>
            </a:pPr>
            <a:r>
              <a:rPr lang="ru-RU" altLang="ru-RU" sz="1300" dirty="0" smtClean="0">
                <a:solidFill>
                  <a:schemeClr val="tx1"/>
                </a:solidFill>
                <a:latin typeface="Times New Roman" pitchFamily="18" charset="0"/>
                <a:cs typeface="Times New Roman" pitchFamily="18" charset="0"/>
              </a:rPr>
              <a:t>2. Общая информация о бюджетном процессе  стр.4-8</a:t>
            </a:r>
            <a:endParaRPr lang="ru-RU" altLang="ru-RU" sz="1300" dirty="0">
              <a:solidFill>
                <a:schemeClr val="tx1"/>
              </a:solidFill>
              <a:latin typeface="Times New Roman" pitchFamily="18" charset="0"/>
              <a:cs typeface="Times New Roman" pitchFamily="18" charset="0"/>
            </a:endParaRPr>
          </a:p>
          <a:p>
            <a:pPr algn="just">
              <a:spcBef>
                <a:spcPct val="0"/>
              </a:spcBef>
              <a:buClrTx/>
              <a:buSzTx/>
              <a:buFontTx/>
              <a:buNone/>
            </a:pPr>
            <a:r>
              <a:rPr lang="ru-RU" altLang="ru-RU" sz="1300" dirty="0" smtClean="0">
                <a:solidFill>
                  <a:schemeClr val="tx1"/>
                </a:solidFill>
                <a:latin typeface="Times New Roman" pitchFamily="18" charset="0"/>
                <a:cs typeface="Times New Roman" pitchFamily="18" charset="0"/>
              </a:rPr>
              <a:t>3. </a:t>
            </a:r>
            <a:r>
              <a:rPr lang="ru-RU" altLang="ru-RU" sz="1300" dirty="0">
                <a:solidFill>
                  <a:schemeClr val="tx1"/>
                </a:solidFill>
                <a:latin typeface="Times New Roman" pitchFamily="18" charset="0"/>
                <a:cs typeface="Times New Roman" pitchFamily="18" charset="0"/>
              </a:rPr>
              <a:t>Открытость бюджетных данных и уровень качества управления муниципальными финансами </a:t>
            </a:r>
            <a:r>
              <a:rPr lang="ru-RU" altLang="ru-RU" sz="1300" dirty="0" smtClean="0">
                <a:solidFill>
                  <a:schemeClr val="tx1"/>
                </a:solidFill>
                <a:latin typeface="Times New Roman" pitchFamily="18" charset="0"/>
                <a:cs typeface="Times New Roman" pitchFamily="18" charset="0"/>
              </a:rPr>
              <a:t>стр.9</a:t>
            </a:r>
          </a:p>
          <a:p>
            <a:pPr algn="just">
              <a:spcBef>
                <a:spcPct val="0"/>
              </a:spcBef>
              <a:buClrTx/>
              <a:buSzTx/>
              <a:buFontTx/>
              <a:buNone/>
            </a:pPr>
            <a:r>
              <a:rPr lang="ru-RU" altLang="ru-RU" sz="1300" dirty="0" smtClean="0">
                <a:solidFill>
                  <a:schemeClr val="tx1"/>
                </a:solidFill>
                <a:latin typeface="Times New Roman" pitchFamily="18" charset="0"/>
                <a:cs typeface="Times New Roman" pitchFamily="18" charset="0"/>
              </a:rPr>
              <a:t>4. Конкурсы проектов «Бюджет для граждан» и повышение бюджетной грамотности стр.10-11</a:t>
            </a:r>
          </a:p>
          <a:p>
            <a:pPr algn="just">
              <a:spcBef>
                <a:spcPct val="0"/>
              </a:spcBef>
              <a:buClrTx/>
              <a:buSzTx/>
              <a:buFontTx/>
              <a:buNone/>
            </a:pPr>
            <a:r>
              <a:rPr lang="ru-RU" altLang="ru-RU" sz="1300" dirty="0" smtClean="0">
                <a:solidFill>
                  <a:schemeClr val="tx1"/>
                </a:solidFill>
                <a:latin typeface="Times New Roman" pitchFamily="18" charset="0"/>
                <a:cs typeface="Times New Roman" pitchFamily="18" charset="0"/>
              </a:rPr>
              <a:t>5. Административное устройство муниципального района </a:t>
            </a:r>
            <a:r>
              <a:rPr lang="ru-RU" altLang="ru-RU" sz="1300" dirty="0">
                <a:solidFill>
                  <a:schemeClr val="tx1"/>
                </a:solidFill>
                <a:latin typeface="Times New Roman" pitchFamily="18" charset="0"/>
                <a:cs typeface="Times New Roman" pitchFamily="18" charset="0"/>
              </a:rPr>
              <a:t>М</a:t>
            </a:r>
            <a:r>
              <a:rPr lang="ru-RU" altLang="ru-RU" sz="1300" dirty="0" smtClean="0">
                <a:solidFill>
                  <a:schemeClr val="tx1"/>
                </a:solidFill>
                <a:latin typeface="Times New Roman" pitchFamily="18" charset="0"/>
                <a:cs typeface="Times New Roman" pitchFamily="18" charset="0"/>
              </a:rPr>
              <a:t>елеузовский район Республики Башкортостан стр.12</a:t>
            </a:r>
            <a:endParaRPr lang="ru-RU" altLang="ru-RU" sz="1300" dirty="0">
              <a:solidFill>
                <a:schemeClr val="tx1"/>
              </a:solidFill>
              <a:latin typeface="Times New Roman" pitchFamily="18" charset="0"/>
              <a:cs typeface="Times New Roman" pitchFamily="18" charset="0"/>
            </a:endParaRPr>
          </a:p>
          <a:p>
            <a:pPr algn="just">
              <a:spcBef>
                <a:spcPct val="0"/>
              </a:spcBef>
              <a:buClrTx/>
              <a:buSzTx/>
              <a:buNone/>
            </a:pPr>
            <a:r>
              <a:rPr lang="ru-RU" altLang="ru-RU" sz="1300" dirty="0" smtClean="0">
                <a:solidFill>
                  <a:schemeClr val="tx1"/>
                </a:solidFill>
                <a:latin typeface="Times New Roman" pitchFamily="18" charset="0"/>
                <a:cs typeface="Times New Roman" pitchFamily="18" charset="0"/>
              </a:rPr>
              <a:t>6. </a:t>
            </a:r>
            <a:r>
              <a:rPr lang="ru-RU" altLang="ru-RU" sz="1300" dirty="0">
                <a:solidFill>
                  <a:schemeClr val="tx1"/>
                </a:solidFill>
                <a:latin typeface="Times New Roman" pitchFamily="18" charset="0"/>
                <a:cs typeface="Times New Roman" pitchFamily="18" charset="0"/>
              </a:rPr>
              <a:t>Основные показатели социально-экономического развития муниципального района Мелеузовского района </a:t>
            </a:r>
            <a:r>
              <a:rPr lang="ru-RU" altLang="ru-RU" sz="1300" dirty="0" smtClean="0">
                <a:solidFill>
                  <a:schemeClr val="tx1"/>
                </a:solidFill>
                <a:latin typeface="Times New Roman" pitchFamily="18" charset="0"/>
                <a:cs typeface="Times New Roman" pitchFamily="18" charset="0"/>
              </a:rPr>
              <a:t>стр. 13-14</a:t>
            </a:r>
          </a:p>
          <a:p>
            <a:pPr algn="just">
              <a:spcBef>
                <a:spcPct val="0"/>
              </a:spcBef>
              <a:buClrTx/>
              <a:buSzTx/>
              <a:buNone/>
            </a:pPr>
            <a:r>
              <a:rPr lang="ru-RU" altLang="ru-RU" sz="1300" dirty="0" smtClean="0">
                <a:solidFill>
                  <a:schemeClr val="tx1"/>
                </a:solidFill>
                <a:latin typeface="Times New Roman" pitchFamily="18" charset="0"/>
                <a:cs typeface="Times New Roman" pitchFamily="18" charset="0"/>
              </a:rPr>
              <a:t>7.</a:t>
            </a:r>
            <a:r>
              <a:rPr lang="ru-RU" altLang="ru-RU" sz="1300" dirty="0">
                <a:solidFill>
                  <a:schemeClr val="tx1"/>
                </a:solidFill>
                <a:latin typeface="Times New Roman" pitchFamily="18" charset="0"/>
                <a:cs typeface="Times New Roman" pitchFamily="18" charset="0"/>
              </a:rPr>
              <a:t> Основные направления бюджетной </a:t>
            </a:r>
            <a:r>
              <a:rPr lang="ru-RU" altLang="ru-RU" sz="1300" dirty="0" smtClean="0">
                <a:solidFill>
                  <a:schemeClr val="tx1"/>
                </a:solidFill>
                <a:latin typeface="Times New Roman" pitchFamily="18" charset="0"/>
                <a:cs typeface="Times New Roman" pitchFamily="18" charset="0"/>
              </a:rPr>
              <a:t>политики стр.15-16</a:t>
            </a:r>
          </a:p>
          <a:p>
            <a:pPr algn="just">
              <a:spcBef>
                <a:spcPct val="0"/>
              </a:spcBef>
              <a:buClrTx/>
              <a:buSzTx/>
              <a:buNone/>
            </a:pPr>
            <a:r>
              <a:rPr lang="ru-RU" altLang="ru-RU" sz="1300" dirty="0" smtClean="0">
                <a:solidFill>
                  <a:schemeClr val="tx1"/>
                </a:solidFill>
                <a:latin typeface="Times New Roman" pitchFamily="18" charset="0"/>
                <a:cs typeface="Times New Roman" pitchFamily="18" charset="0"/>
              </a:rPr>
              <a:t>8. Основные направления налоговой политики стр.17-18</a:t>
            </a:r>
            <a:endParaRPr lang="ru-RU" altLang="ru-RU" sz="1300" dirty="0">
              <a:solidFill>
                <a:schemeClr val="tx1"/>
              </a:solidFill>
              <a:latin typeface="Times New Roman" pitchFamily="18" charset="0"/>
              <a:cs typeface="Times New Roman" pitchFamily="18" charset="0"/>
            </a:endParaRPr>
          </a:p>
          <a:p>
            <a:pPr algn="just">
              <a:spcBef>
                <a:spcPct val="0"/>
              </a:spcBef>
              <a:buClrTx/>
              <a:buSzTx/>
              <a:buNone/>
            </a:pPr>
            <a:r>
              <a:rPr lang="ru-RU" altLang="ru-RU" sz="1300" dirty="0" smtClean="0">
                <a:solidFill>
                  <a:schemeClr val="tx1"/>
                </a:solidFill>
                <a:latin typeface="Times New Roman" pitchFamily="18" charset="0"/>
                <a:cs typeface="Times New Roman" pitchFamily="18" charset="0"/>
              </a:rPr>
              <a:t>9. Показатели консолидированного бюджета муниципального бюджета стр.19-21</a:t>
            </a:r>
          </a:p>
          <a:p>
            <a:pPr algn="just">
              <a:spcBef>
                <a:spcPct val="0"/>
              </a:spcBef>
              <a:buClrTx/>
              <a:buSzTx/>
              <a:buNone/>
            </a:pPr>
            <a:r>
              <a:rPr lang="ru-RU" altLang="ru-RU" sz="1300" dirty="0" smtClean="0">
                <a:solidFill>
                  <a:schemeClr val="tx1"/>
                </a:solidFill>
                <a:latin typeface="Times New Roman" pitchFamily="18" charset="0"/>
                <a:cs typeface="Times New Roman" pitchFamily="18" charset="0"/>
              </a:rPr>
              <a:t>10. Исполнение бюджетов городского и сельских поселений муниципального района Мелеузовский район стр.22</a:t>
            </a:r>
          </a:p>
          <a:p>
            <a:pPr algn="just">
              <a:spcBef>
                <a:spcPct val="0"/>
              </a:spcBef>
              <a:buClrTx/>
              <a:buSzTx/>
              <a:buNone/>
            </a:pPr>
            <a:r>
              <a:rPr lang="ru-RU" altLang="ru-RU" sz="1300" dirty="0" smtClean="0">
                <a:solidFill>
                  <a:schemeClr val="tx1"/>
                </a:solidFill>
                <a:latin typeface="Times New Roman" pitchFamily="18" charset="0"/>
                <a:cs typeface="Times New Roman" pitchFamily="18" charset="0"/>
              </a:rPr>
              <a:t>11. Налоговые льготы консолидированного бюджета муниципального района Мелеузовский район стр.23</a:t>
            </a:r>
          </a:p>
          <a:p>
            <a:pPr algn="just">
              <a:spcBef>
                <a:spcPct val="0"/>
              </a:spcBef>
              <a:buClrTx/>
              <a:buSzTx/>
              <a:buNone/>
            </a:pPr>
            <a:r>
              <a:rPr lang="ru-RU" altLang="ru-RU" sz="1300" dirty="0" smtClean="0">
                <a:solidFill>
                  <a:schemeClr val="tx1"/>
                </a:solidFill>
                <a:latin typeface="Times New Roman" pitchFamily="18" charset="0"/>
                <a:cs typeface="Times New Roman" pitchFamily="18" charset="0"/>
              </a:rPr>
              <a:t>12. Основные показатели консолидированного </a:t>
            </a:r>
            <a:r>
              <a:rPr lang="ru-RU" altLang="ru-RU" sz="1300" dirty="0">
                <a:solidFill>
                  <a:schemeClr val="tx1"/>
                </a:solidFill>
                <a:latin typeface="Times New Roman" pitchFamily="18" charset="0"/>
                <a:cs typeface="Times New Roman" pitchFamily="18" charset="0"/>
              </a:rPr>
              <a:t>бюджета муниципального района по доходам стр. </a:t>
            </a:r>
            <a:r>
              <a:rPr lang="ru-RU" altLang="ru-RU" sz="1300" dirty="0" smtClean="0">
                <a:solidFill>
                  <a:schemeClr val="tx1"/>
                </a:solidFill>
                <a:latin typeface="Times New Roman" pitchFamily="18" charset="0"/>
                <a:cs typeface="Times New Roman" pitchFamily="18" charset="0"/>
              </a:rPr>
              <a:t>24-25</a:t>
            </a:r>
          </a:p>
          <a:p>
            <a:pPr algn="just">
              <a:spcBef>
                <a:spcPct val="0"/>
              </a:spcBef>
              <a:buClrTx/>
              <a:buSzTx/>
              <a:buNone/>
            </a:pPr>
            <a:r>
              <a:rPr lang="ru-RU" altLang="ru-RU" sz="1300" dirty="0" smtClean="0">
                <a:solidFill>
                  <a:schemeClr val="tx1"/>
                </a:solidFill>
                <a:latin typeface="Times New Roman" pitchFamily="18" charset="0"/>
                <a:cs typeface="Times New Roman" pitchFamily="18" charset="0"/>
              </a:rPr>
              <a:t>13. Структура расходов консолидированного бюджета муниципального района Мелеузовский район стр. 26-27</a:t>
            </a:r>
            <a:endParaRPr lang="ru-RU" altLang="ru-RU" sz="1300" dirty="0">
              <a:solidFill>
                <a:schemeClr val="tx1"/>
              </a:solidFill>
              <a:latin typeface="Times New Roman" pitchFamily="18" charset="0"/>
              <a:cs typeface="Times New Roman" pitchFamily="18" charset="0"/>
            </a:endParaRPr>
          </a:p>
          <a:p>
            <a:pPr algn="just">
              <a:spcBef>
                <a:spcPct val="0"/>
              </a:spcBef>
              <a:buClrTx/>
              <a:buSzTx/>
              <a:buFont typeface="Wingdings 3" pitchFamily="18" charset="2"/>
              <a:buNone/>
            </a:pPr>
            <a:r>
              <a:rPr lang="ru-RU" altLang="ru-RU" sz="1300" dirty="0" smtClean="0">
                <a:solidFill>
                  <a:schemeClr val="tx1"/>
                </a:solidFill>
                <a:latin typeface="Times New Roman" pitchFamily="18" charset="0"/>
                <a:cs typeface="Times New Roman" pitchFamily="18" charset="0"/>
              </a:rPr>
              <a:t>14. </a:t>
            </a:r>
            <a:r>
              <a:rPr lang="ru-RU" altLang="ru-RU" sz="1300" dirty="0">
                <a:solidFill>
                  <a:schemeClr val="tx1"/>
                </a:solidFill>
                <a:latin typeface="Times New Roman" pitchFamily="18" charset="0"/>
                <a:cs typeface="Times New Roman" pitchFamily="18" charset="0"/>
              </a:rPr>
              <a:t>Основные показатели бюджета муниципального района </a:t>
            </a:r>
            <a:r>
              <a:rPr lang="ru-RU" altLang="ru-RU" sz="1300" dirty="0" smtClean="0">
                <a:solidFill>
                  <a:schemeClr val="tx1"/>
                </a:solidFill>
                <a:latin typeface="Times New Roman" pitchFamily="18" charset="0"/>
                <a:cs typeface="Times New Roman" pitchFamily="18" charset="0"/>
              </a:rPr>
              <a:t>Мелеузовский район </a:t>
            </a:r>
            <a:r>
              <a:rPr lang="ru-RU" altLang="ru-RU" sz="1300" dirty="0">
                <a:solidFill>
                  <a:schemeClr val="tx1"/>
                </a:solidFill>
                <a:latin typeface="Times New Roman" pitchFamily="18" charset="0"/>
                <a:cs typeface="Times New Roman" pitchFamily="18" charset="0"/>
              </a:rPr>
              <a:t>стр. </a:t>
            </a:r>
            <a:r>
              <a:rPr lang="ru-RU" altLang="ru-RU" sz="1300" dirty="0" smtClean="0">
                <a:solidFill>
                  <a:schemeClr val="tx1"/>
                </a:solidFill>
                <a:latin typeface="Times New Roman" pitchFamily="18" charset="0"/>
                <a:cs typeface="Times New Roman" pitchFamily="18" charset="0"/>
              </a:rPr>
              <a:t>28-29</a:t>
            </a:r>
            <a:endParaRPr lang="ru-RU" altLang="ru-RU" sz="1300" dirty="0">
              <a:solidFill>
                <a:schemeClr val="tx1"/>
              </a:solidFill>
              <a:latin typeface="Times New Roman" pitchFamily="18" charset="0"/>
              <a:cs typeface="Times New Roman" pitchFamily="18" charset="0"/>
            </a:endParaRPr>
          </a:p>
          <a:p>
            <a:pPr algn="just">
              <a:spcBef>
                <a:spcPct val="0"/>
              </a:spcBef>
              <a:buClrTx/>
              <a:buSzTx/>
              <a:buNone/>
            </a:pPr>
            <a:r>
              <a:rPr lang="ru-RU" altLang="ru-RU" sz="1300" dirty="0" smtClean="0">
                <a:solidFill>
                  <a:schemeClr val="tx1"/>
                </a:solidFill>
                <a:latin typeface="Times New Roman" pitchFamily="18" charset="0"/>
                <a:cs typeface="Times New Roman" pitchFamily="18" charset="0"/>
              </a:rPr>
              <a:t>15. Расходы консолидированного бюджета </a:t>
            </a:r>
            <a:r>
              <a:rPr lang="ru-RU" altLang="ru-RU" sz="1300" dirty="0">
                <a:solidFill>
                  <a:schemeClr val="tx1"/>
                </a:solidFill>
                <a:latin typeface="Times New Roman" pitchFamily="18" charset="0"/>
                <a:cs typeface="Times New Roman" pitchFamily="18" charset="0"/>
              </a:rPr>
              <a:t>муниципального района Мелеузовский район Республики Башкортостан в </a:t>
            </a:r>
            <a:r>
              <a:rPr lang="ru-RU" altLang="ru-RU" sz="1300" dirty="0" smtClean="0">
                <a:solidFill>
                  <a:schemeClr val="tx1"/>
                </a:solidFill>
                <a:latin typeface="Times New Roman" pitchFamily="18" charset="0"/>
                <a:cs typeface="Times New Roman" pitchFamily="18" charset="0"/>
              </a:rPr>
              <a:t>     </a:t>
            </a:r>
          </a:p>
          <a:p>
            <a:pPr algn="just">
              <a:spcBef>
                <a:spcPct val="0"/>
              </a:spcBef>
              <a:buClrTx/>
              <a:buSzTx/>
              <a:buNone/>
            </a:pPr>
            <a:r>
              <a:rPr lang="ru-RU" altLang="ru-RU" sz="1300" dirty="0">
                <a:solidFill>
                  <a:schemeClr val="tx1"/>
                </a:solidFill>
                <a:latin typeface="Times New Roman" pitchFamily="18" charset="0"/>
                <a:cs typeface="Times New Roman" pitchFamily="18" charset="0"/>
              </a:rPr>
              <a:t> </a:t>
            </a:r>
            <a:r>
              <a:rPr lang="ru-RU" altLang="ru-RU" sz="1300" dirty="0" smtClean="0">
                <a:solidFill>
                  <a:schemeClr val="tx1"/>
                </a:solidFill>
                <a:latin typeface="Times New Roman" pitchFamily="18" charset="0"/>
                <a:cs typeface="Times New Roman" pitchFamily="18" charset="0"/>
              </a:rPr>
              <a:t>      разрезе </a:t>
            </a:r>
            <a:r>
              <a:rPr lang="ru-RU" altLang="ru-RU" sz="1300" dirty="0">
                <a:solidFill>
                  <a:schemeClr val="tx1"/>
                </a:solidFill>
                <a:latin typeface="Times New Roman" pitchFamily="18" charset="0"/>
                <a:cs typeface="Times New Roman" pitchFamily="18" charset="0"/>
              </a:rPr>
              <a:t>экономической классификации и наиболее значимые направления расходов стр. </a:t>
            </a:r>
            <a:r>
              <a:rPr lang="ru-RU" altLang="ru-RU" sz="1300" dirty="0" smtClean="0">
                <a:solidFill>
                  <a:schemeClr val="tx1"/>
                </a:solidFill>
                <a:latin typeface="Times New Roman" pitchFamily="18" charset="0"/>
                <a:cs typeface="Times New Roman" pitchFamily="18" charset="0"/>
              </a:rPr>
              <a:t>30-40</a:t>
            </a:r>
            <a:endParaRPr lang="ru-RU" altLang="ru-RU" sz="1300" dirty="0">
              <a:solidFill>
                <a:schemeClr val="tx1"/>
              </a:solidFill>
              <a:latin typeface="Times New Roman" pitchFamily="18" charset="0"/>
              <a:cs typeface="Times New Roman" pitchFamily="18" charset="0"/>
            </a:endParaRPr>
          </a:p>
          <a:p>
            <a:pPr algn="just">
              <a:spcBef>
                <a:spcPct val="0"/>
              </a:spcBef>
              <a:buClrTx/>
              <a:buSzTx/>
              <a:buFontTx/>
              <a:buNone/>
            </a:pPr>
            <a:r>
              <a:rPr lang="ru-RU" altLang="ru-RU" sz="1300" dirty="0" smtClean="0">
                <a:solidFill>
                  <a:schemeClr val="tx1"/>
                </a:solidFill>
                <a:latin typeface="Times New Roman" pitchFamily="18" charset="0"/>
                <a:cs typeface="Times New Roman" pitchFamily="18" charset="0"/>
              </a:rPr>
              <a:t>16. </a:t>
            </a:r>
            <a:r>
              <a:rPr lang="ru-RU" altLang="ru-RU" sz="1300" dirty="0">
                <a:solidFill>
                  <a:schemeClr val="tx1"/>
                </a:solidFill>
                <a:latin typeface="Times New Roman" pitchFamily="18" charset="0"/>
                <a:cs typeface="Times New Roman" pitchFamily="18" charset="0"/>
              </a:rPr>
              <a:t>Мероприятия в рамках программы поддержки местных инициатив в муниципальном районе Мелеузовский район   </a:t>
            </a:r>
          </a:p>
          <a:p>
            <a:pPr algn="just">
              <a:spcBef>
                <a:spcPct val="0"/>
              </a:spcBef>
              <a:buClrTx/>
              <a:buSzTx/>
              <a:buFontTx/>
              <a:buNone/>
            </a:pPr>
            <a:r>
              <a:rPr lang="ru-RU" altLang="ru-RU" sz="1300" dirty="0">
                <a:solidFill>
                  <a:schemeClr val="tx1"/>
                </a:solidFill>
                <a:latin typeface="Times New Roman" pitchFamily="18" charset="0"/>
                <a:cs typeface="Times New Roman" pitchFamily="18" charset="0"/>
              </a:rPr>
              <a:t>      Республики Башкортостан </a:t>
            </a:r>
            <a:r>
              <a:rPr lang="ru-RU" altLang="ru-RU" sz="1300" dirty="0" smtClean="0">
                <a:solidFill>
                  <a:schemeClr val="tx1"/>
                </a:solidFill>
                <a:latin typeface="Times New Roman" pitchFamily="18" charset="0"/>
                <a:cs typeface="Times New Roman" pitchFamily="18" charset="0"/>
              </a:rPr>
              <a:t>стр.41</a:t>
            </a:r>
          </a:p>
          <a:p>
            <a:pPr algn="just">
              <a:spcBef>
                <a:spcPct val="0"/>
              </a:spcBef>
              <a:buClrTx/>
              <a:buSzTx/>
              <a:buNone/>
            </a:pPr>
            <a:r>
              <a:rPr lang="ru-RU" altLang="ru-RU" sz="1300" dirty="0" smtClean="0">
                <a:solidFill>
                  <a:schemeClr val="tx1"/>
                </a:solidFill>
                <a:latin typeface="Times New Roman" pitchFamily="18" charset="0"/>
                <a:cs typeface="Times New Roman" pitchFamily="18" charset="0"/>
              </a:rPr>
              <a:t>17.</a:t>
            </a:r>
            <a:r>
              <a:rPr lang="ru-RU" altLang="ru-RU" sz="1300" dirty="0">
                <a:solidFill>
                  <a:schemeClr val="tx1"/>
                </a:solidFill>
                <a:latin typeface="Times New Roman" pitchFamily="18" charset="0"/>
                <a:cs typeface="Times New Roman" pitchFamily="18" charset="0"/>
              </a:rPr>
              <a:t> Исполнение наказов избирателей, адресованных  депутатам Госсобрания-Курултая  стр. </a:t>
            </a:r>
            <a:r>
              <a:rPr lang="ru-RU" altLang="ru-RU" sz="1300" dirty="0" smtClean="0">
                <a:solidFill>
                  <a:schemeClr val="tx1"/>
                </a:solidFill>
                <a:latin typeface="Times New Roman" pitchFamily="18" charset="0"/>
                <a:cs typeface="Times New Roman" pitchFamily="18" charset="0"/>
              </a:rPr>
              <a:t>42</a:t>
            </a:r>
            <a:endParaRPr lang="ru-RU" altLang="ru-RU" sz="1300" dirty="0">
              <a:solidFill>
                <a:schemeClr val="tx1"/>
              </a:solidFill>
              <a:latin typeface="Times New Roman" pitchFamily="18" charset="0"/>
              <a:cs typeface="Times New Roman" pitchFamily="18" charset="0"/>
            </a:endParaRPr>
          </a:p>
          <a:p>
            <a:pPr algn="just">
              <a:spcBef>
                <a:spcPct val="0"/>
              </a:spcBef>
              <a:buClrTx/>
              <a:buSzTx/>
              <a:buFontTx/>
              <a:buNone/>
            </a:pPr>
            <a:r>
              <a:rPr lang="ru-RU" altLang="ru-RU" sz="1300" dirty="0" smtClean="0">
                <a:solidFill>
                  <a:schemeClr val="tx1"/>
                </a:solidFill>
                <a:latin typeface="Times New Roman" pitchFamily="18" charset="0"/>
                <a:cs typeface="Times New Roman" pitchFamily="18" charset="0"/>
              </a:rPr>
              <a:t>18. </a:t>
            </a:r>
            <a:r>
              <a:rPr lang="ru-RU" altLang="ru-RU" sz="1300" dirty="0">
                <a:solidFill>
                  <a:schemeClr val="tx1"/>
                </a:solidFill>
                <a:latin typeface="Times New Roman" pitchFamily="18" charset="0"/>
                <a:cs typeface="Times New Roman" pitchFamily="18" charset="0"/>
              </a:rPr>
              <a:t>Перечень муниципальных программ муниципального района Мелеузовский район Республики Башкортостан</a:t>
            </a:r>
          </a:p>
          <a:p>
            <a:pPr algn="just">
              <a:spcBef>
                <a:spcPct val="0"/>
              </a:spcBef>
              <a:buClrTx/>
              <a:buSzTx/>
              <a:buFontTx/>
              <a:buNone/>
            </a:pPr>
            <a:r>
              <a:rPr lang="ru-RU" altLang="ru-RU" sz="1300" dirty="0">
                <a:solidFill>
                  <a:schemeClr val="tx1"/>
                </a:solidFill>
                <a:latin typeface="Times New Roman" pitchFamily="18" charset="0"/>
                <a:cs typeface="Times New Roman" pitchFamily="18" charset="0"/>
              </a:rPr>
              <a:t>       </a:t>
            </a:r>
            <a:r>
              <a:rPr lang="ru-RU" altLang="ru-RU" sz="1300" dirty="0" smtClean="0">
                <a:solidFill>
                  <a:schemeClr val="tx1"/>
                </a:solidFill>
                <a:latin typeface="Times New Roman" pitchFamily="18" charset="0"/>
                <a:cs typeface="Times New Roman" pitchFamily="18" charset="0"/>
              </a:rPr>
              <a:t>стр.43-44</a:t>
            </a:r>
            <a:endParaRPr lang="ru-RU" altLang="ru-RU" sz="1300" dirty="0">
              <a:solidFill>
                <a:schemeClr val="tx1"/>
              </a:solidFill>
              <a:latin typeface="Times New Roman" pitchFamily="18" charset="0"/>
              <a:cs typeface="Times New Roman" pitchFamily="18" charset="0"/>
            </a:endParaRPr>
          </a:p>
          <a:p>
            <a:pPr algn="just">
              <a:spcBef>
                <a:spcPct val="0"/>
              </a:spcBef>
              <a:buClrTx/>
              <a:buSzTx/>
              <a:buFontTx/>
              <a:buNone/>
            </a:pPr>
            <a:r>
              <a:rPr lang="ru-RU" altLang="ru-RU" sz="1300" dirty="0" smtClean="0">
                <a:solidFill>
                  <a:schemeClr val="tx1"/>
                </a:solidFill>
                <a:latin typeface="Times New Roman" pitchFamily="18" charset="0"/>
                <a:cs typeface="Times New Roman" pitchFamily="18" charset="0"/>
              </a:rPr>
              <a:t>19. </a:t>
            </a:r>
            <a:r>
              <a:rPr lang="ru-RU" altLang="ru-RU" sz="1300" dirty="0">
                <a:solidFill>
                  <a:schemeClr val="tx1"/>
                </a:solidFill>
                <a:latin typeface="Times New Roman" pitchFamily="18" charset="0"/>
                <a:cs typeface="Times New Roman" pitchFamily="18" charset="0"/>
              </a:rPr>
              <a:t>Расходы </a:t>
            </a:r>
            <a:r>
              <a:rPr lang="ru-RU" altLang="ru-RU" sz="1300" dirty="0" smtClean="0">
                <a:solidFill>
                  <a:schemeClr val="tx1"/>
                </a:solidFill>
                <a:latin typeface="Times New Roman" pitchFamily="18" charset="0"/>
                <a:cs typeface="Times New Roman" pitchFamily="18" charset="0"/>
              </a:rPr>
              <a:t>консолидированного бюджета </a:t>
            </a:r>
            <a:r>
              <a:rPr lang="ru-RU" altLang="ru-RU" sz="1300" dirty="0">
                <a:solidFill>
                  <a:schemeClr val="tx1"/>
                </a:solidFill>
                <a:latin typeface="Times New Roman" pitchFamily="18" charset="0"/>
                <a:cs typeface="Times New Roman" pitchFamily="18" charset="0"/>
              </a:rPr>
              <a:t>муниципального района Мелеузовский район Республики Башкортостан в </a:t>
            </a:r>
            <a:r>
              <a:rPr lang="ru-RU" altLang="ru-RU" sz="1300" dirty="0" smtClean="0">
                <a:solidFill>
                  <a:schemeClr val="tx1"/>
                </a:solidFill>
                <a:latin typeface="Times New Roman" pitchFamily="18" charset="0"/>
                <a:cs typeface="Times New Roman" pitchFamily="18" charset="0"/>
              </a:rPr>
              <a:t>   </a:t>
            </a:r>
          </a:p>
          <a:p>
            <a:pPr algn="just">
              <a:spcBef>
                <a:spcPct val="0"/>
              </a:spcBef>
              <a:buClrTx/>
              <a:buSzTx/>
              <a:buFontTx/>
              <a:buNone/>
            </a:pPr>
            <a:r>
              <a:rPr lang="ru-RU" altLang="ru-RU" sz="1300" dirty="0">
                <a:solidFill>
                  <a:schemeClr val="tx1"/>
                </a:solidFill>
                <a:latin typeface="Times New Roman" pitchFamily="18" charset="0"/>
                <a:cs typeface="Times New Roman" pitchFamily="18" charset="0"/>
              </a:rPr>
              <a:t> </a:t>
            </a:r>
            <a:r>
              <a:rPr lang="ru-RU" altLang="ru-RU" sz="1300" dirty="0" smtClean="0">
                <a:solidFill>
                  <a:schemeClr val="tx1"/>
                </a:solidFill>
                <a:latin typeface="Times New Roman" pitchFamily="18" charset="0"/>
                <a:cs typeface="Times New Roman" pitchFamily="18" charset="0"/>
              </a:rPr>
              <a:t>      разрезе </a:t>
            </a:r>
            <a:r>
              <a:rPr lang="ru-RU" altLang="ru-RU" sz="1300" dirty="0">
                <a:solidFill>
                  <a:schemeClr val="tx1"/>
                </a:solidFill>
                <a:latin typeface="Times New Roman" pitchFamily="18" charset="0"/>
                <a:cs typeface="Times New Roman" pitchFamily="18" charset="0"/>
              </a:rPr>
              <a:t>муниципальных программ стр. </a:t>
            </a:r>
            <a:r>
              <a:rPr lang="ru-RU" altLang="ru-RU" sz="1300" dirty="0" smtClean="0">
                <a:solidFill>
                  <a:schemeClr val="tx1"/>
                </a:solidFill>
                <a:latin typeface="Times New Roman" pitchFamily="18" charset="0"/>
                <a:cs typeface="Times New Roman" pitchFamily="18" charset="0"/>
              </a:rPr>
              <a:t>45-62</a:t>
            </a:r>
            <a:endParaRPr lang="ru-RU" altLang="ru-RU" sz="1300" dirty="0">
              <a:solidFill>
                <a:schemeClr val="tx1"/>
              </a:solidFill>
              <a:latin typeface="Times New Roman" pitchFamily="18" charset="0"/>
              <a:cs typeface="Times New Roman" pitchFamily="18" charset="0"/>
            </a:endParaRPr>
          </a:p>
          <a:p>
            <a:pPr algn="just">
              <a:spcBef>
                <a:spcPct val="0"/>
              </a:spcBef>
              <a:buClrTx/>
              <a:buSzTx/>
              <a:buFontTx/>
              <a:buNone/>
            </a:pPr>
            <a:r>
              <a:rPr lang="ru-RU" altLang="ru-RU" sz="1300" dirty="0" smtClean="0">
                <a:solidFill>
                  <a:schemeClr val="tx1"/>
                </a:solidFill>
                <a:latin typeface="Times New Roman" pitchFamily="18" charset="0"/>
                <a:cs typeface="Times New Roman" pitchFamily="18" charset="0"/>
              </a:rPr>
              <a:t>18. </a:t>
            </a:r>
            <a:r>
              <a:rPr lang="ru-RU" altLang="ru-RU" sz="1300" dirty="0">
                <a:solidFill>
                  <a:schemeClr val="tx1"/>
                </a:solidFill>
                <a:latin typeface="Times New Roman" pitchFamily="18" charset="0"/>
                <a:cs typeface="Times New Roman" pitchFamily="18" charset="0"/>
              </a:rPr>
              <a:t>Объем муниципального долга по муниципальному району Мелеузовский район Республики Башкортостан </a:t>
            </a:r>
            <a:r>
              <a:rPr lang="ru-RU" altLang="ru-RU" sz="1300" dirty="0" smtClean="0">
                <a:solidFill>
                  <a:schemeClr val="tx1"/>
                </a:solidFill>
                <a:latin typeface="Times New Roman" pitchFamily="18" charset="0"/>
                <a:cs typeface="Times New Roman" pitchFamily="18" charset="0"/>
              </a:rPr>
              <a:t>стр.63</a:t>
            </a:r>
            <a:endParaRPr lang="ru-RU" altLang="ru-RU" sz="1300" dirty="0">
              <a:solidFill>
                <a:schemeClr val="tx1"/>
              </a:solidFill>
              <a:latin typeface="Times New Roman" pitchFamily="18" charset="0"/>
              <a:cs typeface="Times New Roman" pitchFamily="18" charset="0"/>
            </a:endParaRPr>
          </a:p>
          <a:p>
            <a:pPr algn="just">
              <a:spcBef>
                <a:spcPct val="0"/>
              </a:spcBef>
              <a:buClrTx/>
              <a:buSzTx/>
              <a:buFontTx/>
              <a:buNone/>
            </a:pPr>
            <a:r>
              <a:rPr lang="ru-RU" altLang="ru-RU" sz="1300" dirty="0" smtClean="0">
                <a:solidFill>
                  <a:schemeClr val="tx1"/>
                </a:solidFill>
                <a:latin typeface="Times New Roman" pitchFamily="18" charset="0"/>
                <a:cs typeface="Times New Roman" pitchFamily="18" charset="0"/>
              </a:rPr>
              <a:t>19. Контактная информация стр. 64</a:t>
            </a:r>
          </a:p>
          <a:p>
            <a:pPr algn="just">
              <a:spcBef>
                <a:spcPct val="0"/>
              </a:spcBef>
              <a:buClrTx/>
              <a:buSzTx/>
              <a:buFontTx/>
              <a:buNone/>
            </a:pPr>
            <a:endParaRPr lang="ru-RU" altLang="ru-RU" sz="1300" dirty="0" smtClean="0">
              <a:solidFill>
                <a:schemeClr val="tx1"/>
              </a:solidFill>
              <a:latin typeface="Times New Roman" pitchFamily="18" charset="0"/>
              <a:cs typeface="Times New Roman" pitchFamily="18" charset="0"/>
            </a:endParaRPr>
          </a:p>
          <a:p>
            <a:pPr algn="just">
              <a:spcBef>
                <a:spcPct val="0"/>
              </a:spcBef>
              <a:buClrTx/>
              <a:buSzTx/>
              <a:buFontTx/>
              <a:buNone/>
            </a:pPr>
            <a:endParaRPr lang="ru-RU" altLang="ru-RU" sz="1300" dirty="0">
              <a:solidFill>
                <a:schemeClr val="tx1"/>
              </a:solidFill>
              <a:latin typeface="Times New Roman" pitchFamily="18" charset="0"/>
              <a:cs typeface="Times New Roman" pitchFamily="18" charset="0"/>
            </a:endParaRPr>
          </a:p>
          <a:p>
            <a:pPr algn="just">
              <a:spcBef>
                <a:spcPct val="0"/>
              </a:spcBef>
              <a:buClrTx/>
              <a:buSzTx/>
              <a:buFontTx/>
              <a:buNone/>
            </a:pPr>
            <a:endParaRPr lang="ru-RU" altLang="ru-RU" sz="1300" dirty="0">
              <a:solidFill>
                <a:schemeClr val="tx1"/>
              </a:solidFill>
              <a:latin typeface="Arial" charset="0"/>
            </a:endParaRPr>
          </a:p>
        </p:txBody>
      </p:sp>
      <p:pic>
        <p:nvPicPr>
          <p:cNvPr id="1638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04850" cy="692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Номер слайда 1"/>
          <p:cNvSpPr>
            <a:spLocks noGrp="1"/>
          </p:cNvSpPr>
          <p:nvPr>
            <p:ph type="sldNum" sz="quarter" idx="12"/>
          </p:nvPr>
        </p:nvSpPr>
        <p:spPr>
          <a:xfrm>
            <a:off x="7228656" y="186432"/>
            <a:ext cx="1893244" cy="365125"/>
          </a:xfrm>
        </p:spPr>
        <p:txBody>
          <a:bodyPr/>
          <a:lstStyle/>
          <a:p>
            <a:fld id="{434A3D7E-C280-4DCD-A7E1-93BBC7758E8E}" type="slidenum">
              <a:rPr lang="ru-RU" smtClean="0">
                <a:solidFill>
                  <a:schemeClr val="tx1"/>
                </a:solidFill>
              </a:rPr>
              <a:t>2</a:t>
            </a:fld>
            <a:endParaRPr lang="ru-RU" dirty="0">
              <a:solidFill>
                <a:schemeClr val="tx1"/>
              </a:solidFill>
            </a:endParaRPr>
          </a:p>
        </p:txBody>
      </p:sp>
    </p:spTree>
    <p:extLst>
      <p:ext uri="{BB962C8B-B14F-4D97-AF65-F5344CB8AC3E}">
        <p14:creationId xmlns:p14="http://schemas.microsoft.com/office/powerpoint/2010/main" val="1222659743"/>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15900" y="4885377"/>
            <a:ext cx="8712200" cy="15121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685800" algn="just"/>
            <a:r>
              <a:rPr lang="ru-RU" sz="1600" dirty="0">
                <a:solidFill>
                  <a:srgbClr val="333300"/>
                </a:solidFill>
                <a:latin typeface="Times New Roman" panose="02020603050405020304" pitchFamily="18" charset="0"/>
                <a:ea typeface="Times New Roman" panose="02020603050405020304" pitchFamily="18" charset="0"/>
              </a:rPr>
              <a:t>Данная редакция </a:t>
            </a:r>
            <a:r>
              <a:rPr lang="ru-RU" sz="1600" b="1" dirty="0">
                <a:solidFill>
                  <a:srgbClr val="333300"/>
                </a:solidFill>
                <a:latin typeface="Times New Roman" panose="02020603050405020304" pitchFamily="18" charset="0"/>
                <a:ea typeface="Times New Roman" panose="02020603050405020304" pitchFamily="18" charset="0"/>
              </a:rPr>
              <a:t>«Бюджета для граждан»</a:t>
            </a:r>
            <a:r>
              <a:rPr lang="ru-RU" sz="1600" dirty="0">
                <a:solidFill>
                  <a:srgbClr val="333300"/>
                </a:solidFill>
                <a:latin typeface="Times New Roman" panose="02020603050405020304" pitchFamily="18" charset="0"/>
                <a:ea typeface="Times New Roman" panose="02020603050405020304" pitchFamily="18" charset="0"/>
              </a:rPr>
              <a:t> составлена по материалам к проекту решения Совета муниципального района Мелеузовский район Республики Башкортостан "Об утверждении отчета об исполнении бюджета муниципального района Мелеузовский район Республики Башкортостан за 2018 год"</a:t>
            </a:r>
            <a:endParaRPr lang="ru-RU" sz="1600" dirty="0">
              <a:latin typeface="Times New Roman" panose="02020603050405020304" pitchFamily="18" charset="0"/>
              <a:ea typeface="Times New Roman" panose="02020603050405020304" pitchFamily="18" charset="0"/>
            </a:endParaRPr>
          </a:p>
        </p:txBody>
      </p:sp>
      <p:sp>
        <p:nvSpPr>
          <p:cNvPr id="27650" name="TextBox 1">
            <a:extLst>
              <a:ext uri="{FF2B5EF4-FFF2-40B4-BE49-F238E27FC236}">
                <a16:creationId xmlns="" xmlns:a16="http://schemas.microsoft.com/office/drawing/2014/main" id="{48661F58-66A8-41CB-9F80-B028A17DB851}"/>
              </a:ext>
            </a:extLst>
          </p:cNvPr>
          <p:cNvSpPr txBox="1">
            <a:spLocks noChangeArrowheads="1"/>
          </p:cNvSpPr>
          <p:nvPr/>
        </p:nvSpPr>
        <p:spPr bwMode="auto">
          <a:xfrm>
            <a:off x="3059832" y="659011"/>
            <a:ext cx="5759872"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i="1" dirty="0"/>
              <a:t>     </a:t>
            </a:r>
            <a:r>
              <a:rPr lang="ru-RU" altLang="ru-RU" sz="1600" b="1" i="1" dirty="0"/>
              <a:t>Уважаемые жители муниципального </a:t>
            </a:r>
            <a:r>
              <a:rPr lang="ru-RU" altLang="ru-RU" sz="1600" b="1" i="1" dirty="0" smtClean="0"/>
              <a:t> района </a:t>
            </a:r>
            <a:endParaRPr lang="ru-RU" altLang="ru-RU" sz="1600" b="1" i="1" dirty="0"/>
          </a:p>
          <a:p>
            <a:pPr algn="ctr"/>
            <a:r>
              <a:rPr lang="ru-RU" altLang="ru-RU" sz="1600" b="1" i="1" dirty="0"/>
              <a:t>Мелеузовский район !</a:t>
            </a:r>
          </a:p>
          <a:p>
            <a:pPr indent="685800" algn="just"/>
            <a:endParaRPr lang="ru-RU" altLang="ru-RU" sz="1600" dirty="0"/>
          </a:p>
          <a:p>
            <a:pPr indent="685800" algn="just"/>
            <a:r>
              <a:rPr lang="ru-RU" altLang="ru-RU" sz="1600" dirty="0" smtClean="0"/>
              <a:t> </a:t>
            </a:r>
            <a:r>
              <a:rPr lang="ru-RU" sz="1600" dirty="0">
                <a:solidFill>
                  <a:srgbClr val="333300"/>
                </a:solidFill>
                <a:latin typeface="Times New Roman" panose="02020603050405020304" pitchFamily="18" charset="0"/>
                <a:ea typeface="Times New Roman" panose="02020603050405020304" pitchFamily="18" charset="0"/>
              </a:rPr>
              <a:t>Для привлечения </a:t>
            </a:r>
            <a:r>
              <a:rPr lang="ru-RU" sz="1600" dirty="0" smtClean="0">
                <a:solidFill>
                  <a:srgbClr val="333300"/>
                </a:solidFill>
                <a:latin typeface="Times New Roman" panose="02020603050405020304" pitchFamily="18" charset="0"/>
                <a:ea typeface="Times New Roman" panose="02020603050405020304" pitchFamily="18" charset="0"/>
              </a:rPr>
              <a:t>большего </a:t>
            </a:r>
            <a:r>
              <a:rPr lang="ru-RU" sz="1600" dirty="0">
                <a:solidFill>
                  <a:srgbClr val="333300"/>
                </a:solidFill>
                <a:latin typeface="Times New Roman" panose="02020603050405020304" pitchFamily="18" charset="0"/>
                <a:ea typeface="Times New Roman" panose="02020603050405020304" pitchFamily="18" charset="0"/>
              </a:rPr>
              <a:t>количества граждан к участию в обсуждении вопросов формирования бюджета и его исполнения разработан </a:t>
            </a:r>
            <a:r>
              <a:rPr lang="ru-RU" sz="1600" b="1" dirty="0">
                <a:solidFill>
                  <a:srgbClr val="333300"/>
                </a:solidFill>
                <a:latin typeface="Times New Roman" panose="02020603050405020304" pitchFamily="18" charset="0"/>
                <a:ea typeface="Times New Roman" panose="02020603050405020304" pitchFamily="18" charset="0"/>
              </a:rPr>
              <a:t>«Бюджет для граждан». </a:t>
            </a:r>
            <a:endParaRPr lang="ru-RU" sz="1200" dirty="0">
              <a:latin typeface="Times New Roman" panose="02020603050405020304" pitchFamily="18" charset="0"/>
              <a:ea typeface="Times New Roman" panose="02020603050405020304" pitchFamily="18" charset="0"/>
            </a:endParaRPr>
          </a:p>
          <a:p>
            <a:pPr indent="685800" algn="just"/>
            <a:r>
              <a:rPr lang="ru-RU" sz="1600" dirty="0">
                <a:solidFill>
                  <a:srgbClr val="333300"/>
                </a:solidFill>
                <a:latin typeface="Times New Roman" panose="02020603050405020304" pitchFamily="18" charset="0"/>
                <a:ea typeface="Times New Roman" panose="02020603050405020304" pitchFamily="18" charset="0"/>
              </a:rPr>
              <a:t>Прежде всего </a:t>
            </a:r>
            <a:r>
              <a:rPr lang="ru-RU" sz="1600" b="1" dirty="0">
                <a:solidFill>
                  <a:srgbClr val="333300"/>
                </a:solidFill>
                <a:latin typeface="Times New Roman" panose="02020603050405020304" pitchFamily="18" charset="0"/>
                <a:ea typeface="Times New Roman" panose="02020603050405020304" pitchFamily="18" charset="0"/>
              </a:rPr>
              <a:t>«Бюджет для граждан» </a:t>
            </a:r>
            <a:r>
              <a:rPr lang="ru-RU" sz="1600" dirty="0">
                <a:solidFill>
                  <a:srgbClr val="333300"/>
                </a:solidFill>
                <a:latin typeface="Times New Roman" panose="02020603050405020304" pitchFamily="18" charset="0"/>
                <a:ea typeface="Times New Roman" panose="02020603050405020304" pitchFamily="18" charset="0"/>
              </a:rPr>
              <a:t>предназначен для жителей </a:t>
            </a:r>
            <a:r>
              <a:rPr lang="ru-RU" sz="1600" dirty="0" smtClean="0">
                <a:solidFill>
                  <a:srgbClr val="333300"/>
                </a:solidFill>
                <a:latin typeface="Times New Roman" panose="02020603050405020304" pitchFamily="18" charset="0"/>
                <a:ea typeface="Times New Roman" panose="02020603050405020304" pitchFamily="18" charset="0"/>
              </a:rPr>
              <a:t>муниципального </a:t>
            </a:r>
            <a:r>
              <a:rPr lang="ru-RU" sz="1600" dirty="0">
                <a:solidFill>
                  <a:srgbClr val="333300"/>
                </a:solidFill>
                <a:latin typeface="Times New Roman" panose="02020603050405020304" pitchFamily="18" charset="0"/>
                <a:ea typeface="Times New Roman" panose="02020603050405020304" pitchFamily="18" charset="0"/>
              </a:rPr>
              <a:t>района, не обладающих специальными знаниями в сфере бюджетного законодательства. Представленная информация в доступной форме знакомит граждан с основными целями, задачами, приоритетами и направлениями бюджетной политики, с основными характеристиками бюджета и результатами его исполнения.  </a:t>
            </a:r>
            <a:endParaRPr lang="ru-RU" sz="1200" dirty="0">
              <a:latin typeface="Times New Roman" panose="02020603050405020304" pitchFamily="18" charset="0"/>
              <a:ea typeface="Times New Roman" panose="02020603050405020304" pitchFamily="18" charset="0"/>
            </a:endParaRPr>
          </a:p>
          <a:p>
            <a:pPr indent="685800" algn="just"/>
            <a:r>
              <a:rPr lang="ru-RU" sz="1600" dirty="0">
                <a:solidFill>
                  <a:srgbClr val="333300"/>
                </a:solidFill>
                <a:latin typeface="Times New Roman" panose="02020603050405020304" pitchFamily="18" charset="0"/>
                <a:ea typeface="Times New Roman" panose="02020603050405020304" pitchFamily="18" charset="0"/>
              </a:rPr>
              <a:t>В этой брошюре перед Вами собраны аналитические данные, которые в краткой и доступной форме отражают основные показатели годового отчета об исполнении бюджета муниципального района Мелеузовский район Республики Башкортостан за 2018 год.  </a:t>
            </a:r>
            <a:endParaRPr lang="ru-RU" sz="1200" dirty="0">
              <a:latin typeface="Times New Roman" panose="02020603050405020304" pitchFamily="18" charset="0"/>
              <a:ea typeface="Times New Roman" panose="02020603050405020304" pitchFamily="18" charset="0"/>
            </a:endParaRPr>
          </a:p>
          <a:p>
            <a:pPr algn="just"/>
            <a:endParaRPr lang="ru-RU" altLang="ru-RU" sz="1600" dirty="0"/>
          </a:p>
        </p:txBody>
      </p:sp>
      <p:sp>
        <p:nvSpPr>
          <p:cNvPr id="2" name="Скругленный прямоугольник 1"/>
          <p:cNvSpPr/>
          <p:nvPr/>
        </p:nvSpPr>
        <p:spPr>
          <a:xfrm>
            <a:off x="0" y="0"/>
            <a:ext cx="9144000" cy="659011"/>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solidFill>
                  <a:schemeClr val="tx1"/>
                </a:solidFill>
                <a:latin typeface="Times New Roman" panose="02020603050405020304" pitchFamily="18" charset="0"/>
                <a:cs typeface="Times New Roman" panose="02020603050405020304" pitchFamily="18" charset="0"/>
              </a:rPr>
              <a:t>Введение</a:t>
            </a:r>
            <a:endParaRPr lang="ru-RU" sz="1600" dirty="0">
              <a:solidFill>
                <a:schemeClr val="tx1"/>
              </a:solidFill>
              <a:latin typeface="Times New Roman" panose="02020603050405020304" pitchFamily="18" charset="0"/>
              <a:cs typeface="Times New Roman" panose="02020603050405020304" pitchFamily="18" charset="0"/>
            </a:endParaRPr>
          </a:p>
        </p:txBody>
      </p:sp>
      <p:pic>
        <p:nvPicPr>
          <p:cNvPr id="27652" name="Picture 3">
            <a:extLst>
              <a:ext uri="{FF2B5EF4-FFF2-40B4-BE49-F238E27FC236}">
                <a16:creationId xmlns="" xmlns:a16="http://schemas.microsoft.com/office/drawing/2014/main" id="{DCD22955-60C6-480E-A896-FFAD181F97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04850"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Номер слайда 3"/>
          <p:cNvSpPr>
            <a:spLocks noGrp="1"/>
          </p:cNvSpPr>
          <p:nvPr>
            <p:ph type="sldNum" sz="quarter" idx="12"/>
          </p:nvPr>
        </p:nvSpPr>
        <p:spPr>
          <a:xfrm>
            <a:off x="7010400" y="146942"/>
            <a:ext cx="2133600" cy="365125"/>
          </a:xfrm>
        </p:spPr>
        <p:txBody>
          <a:bodyPr/>
          <a:lstStyle/>
          <a:p>
            <a:fld id="{434A3D7E-C280-4DCD-A7E1-93BBC7758E8E}" type="slidenum">
              <a:rPr lang="ru-RU" smtClean="0">
                <a:solidFill>
                  <a:schemeClr val="tx1"/>
                </a:solidFill>
              </a:rPr>
              <a:t>3</a:t>
            </a:fld>
            <a:endParaRPr lang="ru-RU" dirty="0">
              <a:solidFill>
                <a:schemeClr val="tx1"/>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052736"/>
            <a:ext cx="2880320" cy="41044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Скругленный прямоугольник 10"/>
          <p:cNvSpPr/>
          <p:nvPr/>
        </p:nvSpPr>
        <p:spPr>
          <a:xfrm>
            <a:off x="0" y="0"/>
            <a:ext cx="9144000" cy="659011"/>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solidFill>
                  <a:schemeClr val="tx1"/>
                </a:solidFill>
                <a:latin typeface="Times New Roman" panose="02020603050405020304" pitchFamily="18" charset="0"/>
                <a:cs typeface="Times New Roman" panose="02020603050405020304" pitchFamily="18" charset="0"/>
              </a:rPr>
              <a:t>Общая информация о бюджетном процессе</a:t>
            </a:r>
            <a:endParaRPr lang="ru-RU" sz="1600" dirty="0">
              <a:solidFill>
                <a:schemeClr val="tx1"/>
              </a:solidFill>
              <a:latin typeface="Times New Roman" panose="02020603050405020304" pitchFamily="18" charset="0"/>
              <a:cs typeface="Times New Roman" panose="02020603050405020304" pitchFamily="18" charset="0"/>
            </a:endParaRPr>
          </a:p>
        </p:txBody>
      </p:sp>
      <p:sp>
        <p:nvSpPr>
          <p:cNvPr id="12290" name="Содержимое 2"/>
          <p:cNvSpPr>
            <a:spLocks noGrp="1"/>
          </p:cNvSpPr>
          <p:nvPr>
            <p:ph idx="1"/>
          </p:nvPr>
        </p:nvSpPr>
        <p:spPr>
          <a:xfrm>
            <a:off x="0" y="1916832"/>
            <a:ext cx="8820472" cy="804862"/>
          </a:xfrm>
        </p:spPr>
        <p:txBody>
          <a:bodyPr>
            <a:noAutofit/>
          </a:bodyPr>
          <a:lstStyle/>
          <a:p>
            <a:pPr marL="274320" indent="-274320" algn="ctr" eaLnBrk="1" fontAlgn="auto" hangingPunct="1">
              <a:spcAft>
                <a:spcPts val="0"/>
              </a:spcAft>
              <a:buFont typeface="Wingdings 3" pitchFamily="18" charset="2"/>
              <a:buNone/>
              <a:defRPr/>
            </a:pPr>
            <a:r>
              <a:rPr lang="ru-RU" sz="1400" b="1" dirty="0" smtClean="0">
                <a:latin typeface="Times New Roman" pitchFamily="18" charset="0"/>
                <a:cs typeface="Times New Roman" pitchFamily="18" charset="0"/>
              </a:rPr>
              <a:t>Основная цель - предоставление гражданам актуальной информации о бюджете </a:t>
            </a:r>
          </a:p>
          <a:p>
            <a:pPr marL="274320" indent="-274320" algn="ctr" eaLnBrk="1" fontAlgn="auto" hangingPunct="1">
              <a:spcAft>
                <a:spcPts val="0"/>
              </a:spcAft>
              <a:buFont typeface="Wingdings 3" pitchFamily="18" charset="2"/>
              <a:buNone/>
              <a:defRPr/>
            </a:pPr>
            <a:r>
              <a:rPr lang="ru-RU" sz="1400" b="1" dirty="0" smtClean="0">
                <a:latin typeface="Times New Roman" pitchFamily="18" charset="0"/>
                <a:cs typeface="Times New Roman" pitchFamily="18" charset="0"/>
              </a:rPr>
              <a:t>и отчете, о его исполнении в объективной, заслуживающей доверия, доступной </a:t>
            </a:r>
          </a:p>
          <a:p>
            <a:pPr marL="274320" indent="-274320" algn="ctr" eaLnBrk="1" fontAlgn="auto" hangingPunct="1">
              <a:spcAft>
                <a:spcPts val="0"/>
              </a:spcAft>
              <a:buFont typeface="Wingdings 3" pitchFamily="18" charset="2"/>
              <a:buNone/>
              <a:defRPr/>
            </a:pPr>
            <a:r>
              <a:rPr lang="ru-RU" sz="1400" b="1" dirty="0" smtClean="0">
                <a:latin typeface="Times New Roman" pitchFamily="18" charset="0"/>
                <a:cs typeface="Times New Roman" pitchFamily="18" charset="0"/>
              </a:rPr>
              <a:t>для понимания форме.</a:t>
            </a:r>
            <a:endParaRPr lang="ru-RU" sz="1400" dirty="0" smtClean="0"/>
          </a:p>
        </p:txBody>
      </p:sp>
      <p:sp>
        <p:nvSpPr>
          <p:cNvPr id="27" name="Скругленный прямоугольник 26"/>
          <p:cNvSpPr/>
          <p:nvPr/>
        </p:nvSpPr>
        <p:spPr>
          <a:xfrm>
            <a:off x="823651" y="764704"/>
            <a:ext cx="7848872" cy="1071570"/>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002">
            <a:schemeClr val="lt1"/>
          </a:fillRef>
          <a:effectRef idx="0">
            <a:schemeClr val="accent1"/>
          </a:effectRef>
          <a:fontRef idx="minor">
            <a:schemeClr val="lt1"/>
          </a:fontRef>
        </p:style>
        <p:txBody>
          <a:bodyPr anchor="ctr"/>
          <a:lstStyle/>
          <a:p>
            <a:pPr algn="ctr" fontAlgn="auto">
              <a:spcBef>
                <a:spcPts val="0"/>
              </a:spcBef>
              <a:spcAft>
                <a:spcPts val="0"/>
              </a:spcAft>
              <a:defRPr/>
            </a:pPr>
            <a:r>
              <a:rPr lang="ru-RU" sz="2400" dirty="0">
                <a:solidFill>
                  <a:schemeClr val="tx1"/>
                </a:solidFill>
                <a:latin typeface="Times New Roman" pitchFamily="18" charset="0"/>
                <a:cs typeface="Times New Roman" pitchFamily="18" charset="0"/>
              </a:rPr>
              <a:t>Бюджет для граждан – «спутник» проекта (решения) о бюджете, а также отчета о его исполнении</a:t>
            </a:r>
          </a:p>
        </p:txBody>
      </p:sp>
      <p:sp>
        <p:nvSpPr>
          <p:cNvPr id="29" name="Прямоугольник 28"/>
          <p:cNvSpPr/>
          <p:nvPr/>
        </p:nvSpPr>
        <p:spPr>
          <a:xfrm>
            <a:off x="373855" y="2609157"/>
            <a:ext cx="8748464" cy="646331"/>
          </a:xfrm>
          <a:prstGeom prst="rect">
            <a:avLst/>
          </a:prstGeom>
          <a:noFill/>
        </p:spPr>
        <p:txBody>
          <a:bodyPr>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fontAlgn="auto">
              <a:spcBef>
                <a:spcPts val="0"/>
              </a:spcBef>
              <a:spcAft>
                <a:spcPts val="0"/>
              </a:spcAft>
              <a:defRPr/>
            </a:pPr>
            <a:r>
              <a:rPr lang="ru-RU" sz="36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rPr>
              <a:t>ПРИНЦИПЫ РЕАЛИЗАЦИИ</a:t>
            </a:r>
          </a:p>
        </p:txBody>
      </p:sp>
      <p:graphicFrame>
        <p:nvGraphicFramePr>
          <p:cNvPr id="30" name="Схема 29"/>
          <p:cNvGraphicFramePr/>
          <p:nvPr>
            <p:extLst>
              <p:ext uri="{D42A27DB-BD31-4B8C-83A1-F6EECF244321}">
                <p14:modId xmlns:p14="http://schemas.microsoft.com/office/powerpoint/2010/main" val="2126039734"/>
              </p:ext>
            </p:extLst>
          </p:nvPr>
        </p:nvGraphicFramePr>
        <p:xfrm>
          <a:off x="-324544" y="3357563"/>
          <a:ext cx="8424936" cy="30957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200" name="Picture 21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64388" y="3357563"/>
            <a:ext cx="676275" cy="65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1" name="Picture 36" descr="24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092950" y="5661025"/>
            <a:ext cx="646113"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2"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64388" y="4724400"/>
            <a:ext cx="57150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6626"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937" y="0"/>
            <a:ext cx="706437" cy="877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Номер слайда 1"/>
          <p:cNvSpPr>
            <a:spLocks noGrp="1"/>
          </p:cNvSpPr>
          <p:nvPr>
            <p:ph type="sldNum" sz="quarter" idx="12"/>
          </p:nvPr>
        </p:nvSpPr>
        <p:spPr>
          <a:xfrm>
            <a:off x="6948736" y="142852"/>
            <a:ext cx="2195264" cy="365125"/>
          </a:xfrm>
        </p:spPr>
        <p:txBody>
          <a:bodyPr/>
          <a:lstStyle/>
          <a:p>
            <a:fld id="{434A3D7E-C280-4DCD-A7E1-93BBC7758E8E}" type="slidenum">
              <a:rPr lang="ru-RU" smtClean="0">
                <a:solidFill>
                  <a:schemeClr val="tx1"/>
                </a:solidFill>
              </a:rPr>
              <a:t>4</a:t>
            </a:fld>
            <a:endParaRPr lang="ru-RU" dirty="0">
              <a:solidFill>
                <a:schemeClr val="tx1"/>
              </a:solidFill>
            </a:endParaRPr>
          </a:p>
        </p:txBody>
      </p:sp>
    </p:spTree>
    <p:extLst>
      <p:ext uri="{BB962C8B-B14F-4D97-AF65-F5344CB8AC3E}">
        <p14:creationId xmlns:p14="http://schemas.microsoft.com/office/powerpoint/2010/main" val="1215166293"/>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Скругленный прямоугольник 8"/>
          <p:cNvSpPr/>
          <p:nvPr/>
        </p:nvSpPr>
        <p:spPr>
          <a:xfrm>
            <a:off x="0" y="0"/>
            <a:ext cx="9144000" cy="659011"/>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solidFill>
                  <a:schemeClr val="tx1"/>
                </a:solidFill>
                <a:latin typeface="Times New Roman" panose="02020603050405020304" pitchFamily="18" charset="0"/>
                <a:cs typeface="Times New Roman" panose="02020603050405020304" pitchFamily="18" charset="0"/>
              </a:rPr>
              <a:t>Общая информация о бюджетном процессе</a:t>
            </a:r>
            <a:endParaRPr lang="ru-RU" sz="1600" dirty="0">
              <a:solidFill>
                <a:schemeClr val="tx1"/>
              </a:solidFill>
              <a:latin typeface="Times New Roman" panose="02020603050405020304" pitchFamily="18" charset="0"/>
              <a:cs typeface="Times New Roman" panose="02020603050405020304" pitchFamily="18" charset="0"/>
            </a:endParaRPr>
          </a:p>
        </p:txBody>
      </p:sp>
      <p:sp>
        <p:nvSpPr>
          <p:cNvPr id="3" name="Заголовок 2"/>
          <p:cNvSpPr>
            <a:spLocks noGrp="1"/>
          </p:cNvSpPr>
          <p:nvPr>
            <p:ph type="title"/>
          </p:nvPr>
        </p:nvSpPr>
        <p:spPr>
          <a:xfrm>
            <a:off x="457200" y="764704"/>
            <a:ext cx="8229600" cy="490066"/>
          </a:xfrm>
        </p:spPr>
        <p:txBody>
          <a:bodyPr>
            <a:no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eaLnBrk="1" fontAlgn="auto" hangingPunct="1">
              <a:spcAft>
                <a:spcPts val="0"/>
              </a:spcAft>
              <a:defRPr/>
            </a:pPr>
            <a:r>
              <a:rPr lang="ru-RU" sz="280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rPr>
              <a:t>ОЖИДАЕМЫЕ РЕЗУЛЬТАТЫ</a:t>
            </a:r>
            <a:endParaRPr lang="ru-RU" sz="280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endParaRPr>
          </a:p>
        </p:txBody>
      </p:sp>
      <p:sp>
        <p:nvSpPr>
          <p:cNvPr id="9219" name="Содержимое 1"/>
          <p:cNvSpPr>
            <a:spLocks noGrp="1"/>
          </p:cNvSpPr>
          <p:nvPr>
            <p:ph idx="1"/>
          </p:nvPr>
        </p:nvSpPr>
        <p:spPr>
          <a:xfrm>
            <a:off x="457200" y="1481138"/>
            <a:ext cx="8229600" cy="1090612"/>
          </a:xfrm>
        </p:spPr>
        <p:txBody>
          <a:bodyPr/>
          <a:lstStyle/>
          <a:p>
            <a:pPr eaLnBrk="1" hangingPunct="1">
              <a:buFont typeface="Wingdings 3" pitchFamily="18" charset="2"/>
              <a:buNone/>
            </a:pPr>
            <a:endParaRPr lang="ru-RU" altLang="ru-RU" dirty="0" smtClean="0"/>
          </a:p>
          <a:p>
            <a:pPr eaLnBrk="1" hangingPunct="1">
              <a:buFont typeface="Wingdings 3" pitchFamily="18" charset="2"/>
              <a:buNone/>
            </a:pPr>
            <a:endParaRPr lang="ru-RU" altLang="ru-RU" dirty="0" smtClean="0"/>
          </a:p>
        </p:txBody>
      </p:sp>
      <p:graphicFrame>
        <p:nvGraphicFramePr>
          <p:cNvPr id="8" name="Схема 7"/>
          <p:cNvGraphicFramePr/>
          <p:nvPr>
            <p:extLst>
              <p:ext uri="{D42A27DB-BD31-4B8C-83A1-F6EECF244321}">
                <p14:modId xmlns:p14="http://schemas.microsoft.com/office/powerpoint/2010/main" val="2806592136"/>
              </p:ext>
            </p:extLst>
          </p:nvPr>
        </p:nvGraphicFramePr>
        <p:xfrm>
          <a:off x="143508" y="1340768"/>
          <a:ext cx="8856984" cy="14287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1" name="Схема 10"/>
          <p:cNvGraphicFramePr/>
          <p:nvPr>
            <p:extLst>
              <p:ext uri="{D42A27DB-BD31-4B8C-83A1-F6EECF244321}">
                <p14:modId xmlns:p14="http://schemas.microsoft.com/office/powerpoint/2010/main" val="864332693"/>
              </p:ext>
            </p:extLst>
          </p:nvPr>
        </p:nvGraphicFramePr>
        <p:xfrm>
          <a:off x="285720" y="2780928"/>
          <a:ext cx="8572560" cy="350046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7" name="Picture 3">
            <a:extLst>
              <a:ext uri="{FF2B5EF4-FFF2-40B4-BE49-F238E27FC236}">
                <a16:creationId xmlns="" xmlns:a16="http://schemas.microsoft.com/office/drawing/2014/main" id="{DCD22955-60C6-480E-A896-FFAD181F971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2042"/>
            <a:ext cx="704850"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Номер слайда 1"/>
          <p:cNvSpPr>
            <a:spLocks noGrp="1"/>
          </p:cNvSpPr>
          <p:nvPr>
            <p:ph type="sldNum" sz="quarter" idx="12"/>
          </p:nvPr>
        </p:nvSpPr>
        <p:spPr>
          <a:xfrm>
            <a:off x="7000056" y="70983"/>
            <a:ext cx="2133600" cy="365125"/>
          </a:xfrm>
        </p:spPr>
        <p:txBody>
          <a:bodyPr/>
          <a:lstStyle/>
          <a:p>
            <a:fld id="{434A3D7E-C280-4DCD-A7E1-93BBC7758E8E}" type="slidenum">
              <a:rPr lang="ru-RU" smtClean="0">
                <a:solidFill>
                  <a:schemeClr val="tx1"/>
                </a:solidFill>
              </a:rPr>
              <a:t>5</a:t>
            </a:fld>
            <a:endParaRPr lang="ru-RU" dirty="0">
              <a:solidFill>
                <a:schemeClr val="tx1"/>
              </a:solidFill>
            </a:endParaRPr>
          </a:p>
        </p:txBody>
      </p:sp>
    </p:spTree>
    <p:extLst>
      <p:ext uri="{BB962C8B-B14F-4D97-AF65-F5344CB8AC3E}">
        <p14:creationId xmlns:p14="http://schemas.microsoft.com/office/powerpoint/2010/main" val="4197612844"/>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Скругленный прямоугольник 9"/>
          <p:cNvSpPr/>
          <p:nvPr/>
        </p:nvSpPr>
        <p:spPr>
          <a:xfrm>
            <a:off x="0" y="0"/>
            <a:ext cx="9144000" cy="659011"/>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solidFill>
                  <a:schemeClr val="tx1"/>
                </a:solidFill>
                <a:latin typeface="Times New Roman" panose="02020603050405020304" pitchFamily="18" charset="0"/>
                <a:cs typeface="Times New Roman" panose="02020603050405020304" pitchFamily="18" charset="0"/>
              </a:rPr>
              <a:t>Общая информация о бюджетном процессе</a:t>
            </a:r>
            <a:endParaRPr lang="ru-RU" sz="1600" dirty="0">
              <a:solidFill>
                <a:schemeClr val="tx1"/>
              </a:solidFill>
              <a:latin typeface="Times New Roman" panose="02020603050405020304" pitchFamily="18" charset="0"/>
              <a:cs typeface="Times New Roman" panose="02020603050405020304" pitchFamily="18" charset="0"/>
            </a:endParaRPr>
          </a:p>
        </p:txBody>
      </p:sp>
      <p:sp>
        <p:nvSpPr>
          <p:cNvPr id="5" name="Заголовок 2"/>
          <p:cNvSpPr>
            <a:spLocks noGrp="1"/>
          </p:cNvSpPr>
          <p:nvPr>
            <p:ph type="title"/>
          </p:nvPr>
        </p:nvSpPr>
        <p:spPr>
          <a:xfrm>
            <a:off x="949500" y="429071"/>
            <a:ext cx="7992888" cy="928694"/>
          </a:xfrm>
        </p:spPr>
        <p:txBody>
          <a:bodyPr>
            <a:no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eaLnBrk="1" fontAlgn="auto" hangingPunct="1">
              <a:spcAft>
                <a:spcPts val="0"/>
              </a:spcAft>
              <a:defRPr/>
            </a:pPr>
            <a:r>
              <a:rPr lang="ru-RU" sz="280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rPr>
              <a:t>Гражданин, его участие в бюджетном процессе</a:t>
            </a:r>
            <a:endParaRPr lang="ru-RU" sz="280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endParaRPr>
          </a:p>
        </p:txBody>
      </p:sp>
      <p:graphicFrame>
        <p:nvGraphicFramePr>
          <p:cNvPr id="11" name="Схема 10"/>
          <p:cNvGraphicFramePr/>
          <p:nvPr>
            <p:extLst>
              <p:ext uri="{D42A27DB-BD31-4B8C-83A1-F6EECF244321}">
                <p14:modId xmlns:p14="http://schemas.microsoft.com/office/powerpoint/2010/main" val="1955515324"/>
              </p:ext>
            </p:extLst>
          </p:nvPr>
        </p:nvGraphicFramePr>
        <p:xfrm>
          <a:off x="0" y="1233468"/>
          <a:ext cx="8858280" cy="27860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2" name="Схема 11"/>
          <p:cNvGraphicFramePr/>
          <p:nvPr>
            <p:extLst>
              <p:ext uri="{D42A27DB-BD31-4B8C-83A1-F6EECF244321}">
                <p14:modId xmlns:p14="http://schemas.microsoft.com/office/powerpoint/2010/main" val="3533813885"/>
              </p:ext>
            </p:extLst>
          </p:nvPr>
        </p:nvGraphicFramePr>
        <p:xfrm>
          <a:off x="214282" y="3571876"/>
          <a:ext cx="8643998" cy="264320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3" name="Скругленная прямоугольная выноска 12"/>
          <p:cNvSpPr/>
          <p:nvPr/>
        </p:nvSpPr>
        <p:spPr>
          <a:xfrm>
            <a:off x="4714875" y="5929313"/>
            <a:ext cx="3786188" cy="714375"/>
          </a:xfrm>
          <a:prstGeom prst="wedgeRoundRectCallout">
            <a:avLst>
              <a:gd name="adj1" fmla="val -42270"/>
              <a:gd name="adj2" fmla="val -117572"/>
              <a:gd name="adj3" fmla="val 16667"/>
            </a:avLst>
          </a:prstGeom>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ru-RU" b="1" dirty="0">
                <a:solidFill>
                  <a:srgbClr val="FF0000"/>
                </a:solidFill>
                <a:latin typeface="Times New Roman" pitchFamily="18" charset="0"/>
                <a:cs typeface="Times New Roman" pitchFamily="18" charset="0"/>
              </a:rPr>
              <a:t>Возможность влияния гражданина на состав бюджета</a:t>
            </a:r>
          </a:p>
        </p:txBody>
      </p:sp>
      <p:sp>
        <p:nvSpPr>
          <p:cNvPr id="11270" name="TextBox 13"/>
          <p:cNvSpPr txBox="1">
            <a:spLocks noChangeArrowheads="1"/>
          </p:cNvSpPr>
          <p:nvPr/>
        </p:nvSpPr>
        <p:spPr bwMode="auto">
          <a:xfrm>
            <a:off x="8501063" y="3357563"/>
            <a:ext cx="44132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600"/>
              </a:spcBef>
              <a:buClr>
                <a:schemeClr val="tx2"/>
              </a:buClr>
              <a:buSzPct val="73000"/>
              <a:buFont typeface="Wingdings 2" pitchFamily="18" charset="2"/>
              <a:buChar char=""/>
              <a:defRPr sz="2600">
                <a:solidFill>
                  <a:schemeClr val="tx1"/>
                </a:solidFill>
                <a:latin typeface="Georgia" pitchFamily="18" charset="0"/>
              </a:defRPr>
            </a:lvl1pPr>
            <a:lvl2pPr marL="742950" indent="-285750" eaLnBrk="0" hangingPunct="0">
              <a:spcBef>
                <a:spcPts val="500"/>
              </a:spcBef>
              <a:buClr>
                <a:srgbClr val="00ADDC"/>
              </a:buClr>
              <a:buSzPct val="80000"/>
              <a:buFont typeface="Wingdings 2" pitchFamily="18" charset="2"/>
              <a:buChar char=""/>
              <a:defRPr sz="2300">
                <a:solidFill>
                  <a:srgbClr val="6C6C6C"/>
                </a:solidFill>
                <a:latin typeface="Georgia" pitchFamily="18" charset="0"/>
              </a:defRPr>
            </a:lvl2pPr>
            <a:lvl3pPr marL="1143000" indent="-228600" eaLnBrk="0" hangingPunct="0">
              <a:spcBef>
                <a:spcPts val="400"/>
              </a:spcBef>
              <a:buClr>
                <a:srgbClr val="00ADDC"/>
              </a:buClr>
              <a:buSzPct val="60000"/>
              <a:buFont typeface="Wingdings" pitchFamily="2" charset="2"/>
              <a:buChar char=""/>
              <a:defRPr sz="2000">
                <a:solidFill>
                  <a:schemeClr val="tx1"/>
                </a:solidFill>
                <a:latin typeface="Georgia" pitchFamily="18" charset="0"/>
              </a:defRPr>
            </a:lvl3pPr>
            <a:lvl4pPr marL="1600200" indent="-228600" eaLnBrk="0" hangingPunct="0">
              <a:spcBef>
                <a:spcPct val="20000"/>
              </a:spcBef>
              <a:buClr>
                <a:srgbClr val="00ADDC"/>
              </a:buClr>
              <a:buSzPct val="80000"/>
              <a:buFont typeface="Wingdings 2" pitchFamily="18" charset="2"/>
              <a:buChar char=""/>
              <a:defRPr sz="2000">
                <a:solidFill>
                  <a:srgbClr val="6C6C6C"/>
                </a:solidFill>
                <a:latin typeface="Georgia" pitchFamily="18" charset="0"/>
              </a:defRPr>
            </a:lvl4pPr>
            <a:lvl5pPr marL="2057400" indent="-228600" eaLnBrk="0" hangingPunct="0">
              <a:spcBef>
                <a:spcPts val="400"/>
              </a:spcBef>
              <a:buClr>
                <a:srgbClr val="00ADDC"/>
              </a:buClr>
              <a:buSzPct val="70000"/>
              <a:buFont typeface="Wingdings" pitchFamily="2" charset="2"/>
              <a:buChar char=""/>
              <a:defRPr>
                <a:solidFill>
                  <a:schemeClr val="tx1"/>
                </a:solidFill>
                <a:latin typeface="Georgia" pitchFamily="18" charset="0"/>
              </a:defRPr>
            </a:lvl5pPr>
            <a:lvl6pPr marL="2514600" indent="-228600" eaLnBrk="0" fontAlgn="base" hangingPunct="0">
              <a:spcBef>
                <a:spcPts val="400"/>
              </a:spcBef>
              <a:spcAft>
                <a:spcPct val="0"/>
              </a:spcAft>
              <a:buClr>
                <a:srgbClr val="00ADDC"/>
              </a:buClr>
              <a:buSzPct val="70000"/>
              <a:buFont typeface="Wingdings" pitchFamily="2" charset="2"/>
              <a:buChar char=""/>
              <a:defRPr>
                <a:solidFill>
                  <a:schemeClr val="tx1"/>
                </a:solidFill>
                <a:latin typeface="Georgia" pitchFamily="18" charset="0"/>
              </a:defRPr>
            </a:lvl6pPr>
            <a:lvl7pPr marL="2971800" indent="-228600" eaLnBrk="0" fontAlgn="base" hangingPunct="0">
              <a:spcBef>
                <a:spcPts val="400"/>
              </a:spcBef>
              <a:spcAft>
                <a:spcPct val="0"/>
              </a:spcAft>
              <a:buClr>
                <a:srgbClr val="00ADDC"/>
              </a:buClr>
              <a:buSzPct val="70000"/>
              <a:buFont typeface="Wingdings" pitchFamily="2" charset="2"/>
              <a:buChar char=""/>
              <a:defRPr>
                <a:solidFill>
                  <a:schemeClr val="tx1"/>
                </a:solidFill>
                <a:latin typeface="Georgia" pitchFamily="18" charset="0"/>
              </a:defRPr>
            </a:lvl7pPr>
            <a:lvl8pPr marL="3429000" indent="-228600" eaLnBrk="0" fontAlgn="base" hangingPunct="0">
              <a:spcBef>
                <a:spcPts val="400"/>
              </a:spcBef>
              <a:spcAft>
                <a:spcPct val="0"/>
              </a:spcAft>
              <a:buClr>
                <a:srgbClr val="00ADDC"/>
              </a:buClr>
              <a:buSzPct val="70000"/>
              <a:buFont typeface="Wingdings" pitchFamily="2" charset="2"/>
              <a:buChar char=""/>
              <a:defRPr>
                <a:solidFill>
                  <a:schemeClr val="tx1"/>
                </a:solidFill>
                <a:latin typeface="Georgia" pitchFamily="18" charset="0"/>
              </a:defRPr>
            </a:lvl8pPr>
            <a:lvl9pPr marL="3886200" indent="-228600" eaLnBrk="0" fontAlgn="base" hangingPunct="0">
              <a:spcBef>
                <a:spcPts val="400"/>
              </a:spcBef>
              <a:spcAft>
                <a:spcPct val="0"/>
              </a:spcAft>
              <a:buClr>
                <a:srgbClr val="00ADDC"/>
              </a:buClr>
              <a:buSzPct val="70000"/>
              <a:buFont typeface="Wingdings" pitchFamily="2" charset="2"/>
              <a:buChar char=""/>
              <a:defRPr>
                <a:solidFill>
                  <a:schemeClr val="tx1"/>
                </a:solidFill>
                <a:latin typeface="Georgia" pitchFamily="18" charset="0"/>
              </a:defRPr>
            </a:lvl9pPr>
          </a:lstStyle>
          <a:p>
            <a:pPr eaLnBrk="1" hangingPunct="1">
              <a:spcBef>
                <a:spcPct val="0"/>
              </a:spcBef>
              <a:buClrTx/>
              <a:buSzTx/>
              <a:buFontTx/>
              <a:buNone/>
            </a:pPr>
            <a:r>
              <a:rPr lang="ru-RU" altLang="ru-RU" sz="8000" dirty="0">
                <a:solidFill>
                  <a:srgbClr val="FF0000"/>
                </a:solidFill>
                <a:latin typeface="Times New Roman" pitchFamily="18" charset="0"/>
                <a:cs typeface="Times New Roman" pitchFamily="18" charset="0"/>
              </a:rPr>
              <a:t>!</a:t>
            </a:r>
          </a:p>
        </p:txBody>
      </p:sp>
      <mc:AlternateContent xmlns:mc="http://schemas.openxmlformats.org/markup-compatibility/2006" xmlns:p14="http://schemas.microsoft.com/office/powerpoint/2010/main">
        <mc:Choice Requires="p14">
          <p:contentPart p14:bwMode="auto" r:id="rId12">
            <p14:nvContentPartPr>
              <p14:cNvPr id="2050" name="Ink 1"/>
              <p14:cNvContentPartPr>
                <a14:cpLocks xmlns:a14="http://schemas.microsoft.com/office/drawing/2010/main" noRot="1" noChangeAspect="1" noEditPoints="1" noChangeArrowheads="1" noChangeShapeType="1"/>
              </p14:cNvContentPartPr>
              <p14:nvPr/>
            </p14:nvContentPartPr>
            <p14:xfrm>
              <a:off x="179388" y="3889375"/>
              <a:ext cx="8785225" cy="2968625"/>
            </p14:xfrm>
          </p:contentPart>
        </mc:Choice>
        <mc:Fallback xmlns="">
          <p:pic>
            <p:nvPicPr>
              <p:cNvPr id="2050" name="Ink 1"/>
              <p:cNvPicPr>
                <a:picLocks noRot="1" noChangeAspect="1" noEditPoints="1" noChangeArrowheads="1" noChangeShapeType="1"/>
              </p:cNvPicPr>
              <p:nvPr/>
            </p:nvPicPr>
            <p:blipFill>
              <a:blip r:embed="rId13"/>
              <a:stretch>
                <a:fillRect/>
              </a:stretch>
            </p:blipFill>
            <p:spPr>
              <a:xfrm>
                <a:off x="170028" y="3880015"/>
                <a:ext cx="8803945" cy="2987345"/>
              </a:xfrm>
              <a:prstGeom prst="rect">
                <a:avLst/>
              </a:prstGeom>
            </p:spPr>
          </p:pic>
        </mc:Fallback>
      </mc:AlternateContent>
      <p:pic>
        <p:nvPicPr>
          <p:cNvPr id="9"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706437" cy="877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Номер слайда 1"/>
          <p:cNvSpPr>
            <a:spLocks noGrp="1"/>
          </p:cNvSpPr>
          <p:nvPr>
            <p:ph type="sldNum" sz="quarter" idx="12"/>
          </p:nvPr>
        </p:nvSpPr>
        <p:spPr>
          <a:xfrm>
            <a:off x="7010400" y="75554"/>
            <a:ext cx="2133600" cy="365125"/>
          </a:xfrm>
        </p:spPr>
        <p:txBody>
          <a:bodyPr/>
          <a:lstStyle/>
          <a:p>
            <a:fld id="{434A3D7E-C280-4DCD-A7E1-93BBC7758E8E}" type="slidenum">
              <a:rPr lang="ru-RU" smtClean="0">
                <a:solidFill>
                  <a:schemeClr val="tx1"/>
                </a:solidFill>
              </a:rPr>
              <a:t>6</a:t>
            </a:fld>
            <a:endParaRPr lang="ru-RU" dirty="0">
              <a:solidFill>
                <a:schemeClr val="tx1"/>
              </a:solidFill>
            </a:endParaRPr>
          </a:p>
        </p:txBody>
      </p:sp>
    </p:spTree>
    <p:extLst>
      <p:ext uri="{BB962C8B-B14F-4D97-AF65-F5344CB8AC3E}">
        <p14:creationId xmlns:p14="http://schemas.microsoft.com/office/powerpoint/2010/main" val="528113621"/>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Скругленный прямоугольник 30"/>
          <p:cNvSpPr/>
          <p:nvPr/>
        </p:nvSpPr>
        <p:spPr>
          <a:xfrm>
            <a:off x="0" y="0"/>
            <a:ext cx="9144000" cy="659011"/>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solidFill>
                  <a:schemeClr val="tx1"/>
                </a:solidFill>
                <a:latin typeface="Times New Roman" panose="02020603050405020304" pitchFamily="18" charset="0"/>
                <a:cs typeface="Times New Roman" panose="02020603050405020304" pitchFamily="18" charset="0"/>
              </a:rPr>
              <a:t>Общая информация о бюджетном процессе</a:t>
            </a:r>
            <a:endParaRPr lang="ru-RU" sz="1600" dirty="0">
              <a:solidFill>
                <a:schemeClr val="tx1"/>
              </a:solidFill>
              <a:latin typeface="Times New Roman" panose="02020603050405020304" pitchFamily="18" charset="0"/>
              <a:cs typeface="Times New Roman" panose="02020603050405020304" pitchFamily="18" charset="0"/>
            </a:endParaRPr>
          </a:p>
        </p:txBody>
      </p:sp>
      <p:sp>
        <p:nvSpPr>
          <p:cNvPr id="4" name="Заголовок 2"/>
          <p:cNvSpPr>
            <a:spLocks noGrp="1"/>
          </p:cNvSpPr>
          <p:nvPr>
            <p:ph type="title"/>
          </p:nvPr>
        </p:nvSpPr>
        <p:spPr>
          <a:xfrm>
            <a:off x="999078" y="625014"/>
            <a:ext cx="7848872" cy="576064"/>
          </a:xfrm>
        </p:spPr>
        <p:txBody>
          <a:bodyPr>
            <a:no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eaLnBrk="1" fontAlgn="auto" hangingPunct="1">
              <a:spcAft>
                <a:spcPts val="0"/>
              </a:spcAft>
              <a:defRPr/>
            </a:pPr>
            <a:r>
              <a:rPr lang="ru-RU" sz="280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rPr>
              <a:t>Этапы бюджетного процесса</a:t>
            </a:r>
            <a:endParaRPr lang="ru-RU" sz="280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endParaRPr>
          </a:p>
        </p:txBody>
      </p:sp>
      <p:graphicFrame>
        <p:nvGraphicFramePr>
          <p:cNvPr id="7" name="Схема 6"/>
          <p:cNvGraphicFramePr/>
          <p:nvPr>
            <p:extLst>
              <p:ext uri="{D42A27DB-BD31-4B8C-83A1-F6EECF244321}">
                <p14:modId xmlns:p14="http://schemas.microsoft.com/office/powerpoint/2010/main" val="967876790"/>
              </p:ext>
            </p:extLst>
          </p:nvPr>
        </p:nvGraphicFramePr>
        <p:xfrm>
          <a:off x="353218" y="832248"/>
          <a:ext cx="8626590" cy="6408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Блок-схема: узел 11"/>
          <p:cNvSpPr/>
          <p:nvPr/>
        </p:nvSpPr>
        <p:spPr>
          <a:xfrm>
            <a:off x="2934582" y="2373408"/>
            <a:ext cx="2285490" cy="2016224"/>
          </a:xfrm>
          <a:prstGeom prst="flowChartConnector">
            <a:avLst/>
          </a:prstGeom>
          <a:ln w="34925">
            <a:solidFill>
              <a:srgbClr val="FFFFFF"/>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solidFill>
                  <a:schemeClr val="tx1"/>
                </a:solidFill>
                <a:latin typeface="Times New Roman" pitchFamily="18" charset="0"/>
                <a:cs typeface="Times New Roman" pitchFamily="18" charset="0"/>
              </a:rPr>
              <a:t>Бюджетный процесс</a:t>
            </a:r>
          </a:p>
        </p:txBody>
      </p:sp>
      <p:sp>
        <p:nvSpPr>
          <p:cNvPr id="20" name="6-конечная звезда 19"/>
          <p:cNvSpPr/>
          <p:nvPr/>
        </p:nvSpPr>
        <p:spPr>
          <a:xfrm>
            <a:off x="3578379" y="4700551"/>
            <a:ext cx="857256" cy="842962"/>
          </a:xfrm>
          <a:prstGeom prst="star6">
            <a:avLst/>
          </a:prstGeom>
          <a:gradFill>
            <a:gsLst>
              <a:gs pos="0">
                <a:srgbClr val="8488C4"/>
              </a:gs>
              <a:gs pos="53000">
                <a:srgbClr val="D4DEFF"/>
              </a:gs>
              <a:gs pos="83000">
                <a:srgbClr val="D4DEFF"/>
              </a:gs>
              <a:gs pos="100000">
                <a:srgbClr val="96AB94"/>
              </a:gs>
            </a:gsLst>
            <a:lin ang="5400000" scaled="0"/>
          </a:gradFill>
          <a:ln w="34925">
            <a:solidFill>
              <a:srgbClr val="FFFFFF"/>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800" b="1" dirty="0">
                <a:solidFill>
                  <a:schemeClr val="tx1"/>
                </a:solidFill>
                <a:latin typeface="Times New Roman" pitchFamily="18" charset="0"/>
                <a:cs typeface="Times New Roman" pitchFamily="18" charset="0"/>
              </a:rPr>
              <a:t>1</a:t>
            </a:r>
          </a:p>
        </p:txBody>
      </p:sp>
      <p:sp>
        <p:nvSpPr>
          <p:cNvPr id="21" name="6-конечная звезда 20"/>
          <p:cNvSpPr/>
          <p:nvPr/>
        </p:nvSpPr>
        <p:spPr>
          <a:xfrm>
            <a:off x="2128540" y="1664496"/>
            <a:ext cx="914400" cy="914400"/>
          </a:xfrm>
          <a:prstGeom prst="star6">
            <a:avLst/>
          </a:prstGeom>
          <a:gradFill>
            <a:gsLst>
              <a:gs pos="0">
                <a:srgbClr val="8488C4"/>
              </a:gs>
              <a:gs pos="53000">
                <a:srgbClr val="D4DEFF"/>
              </a:gs>
              <a:gs pos="83000">
                <a:srgbClr val="D4DEFF"/>
              </a:gs>
              <a:gs pos="100000">
                <a:srgbClr val="96AB94"/>
              </a:gs>
            </a:gsLst>
            <a:lin ang="5400000" scaled="0"/>
          </a:gradFill>
          <a:ln w="34925">
            <a:solidFill>
              <a:srgbClr val="FFFFFF"/>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800" b="1" dirty="0">
                <a:solidFill>
                  <a:schemeClr val="tx1"/>
                </a:solidFill>
                <a:latin typeface="Times New Roman" pitchFamily="18" charset="0"/>
                <a:cs typeface="Times New Roman" pitchFamily="18" charset="0"/>
              </a:rPr>
              <a:t>2</a:t>
            </a:r>
          </a:p>
        </p:txBody>
      </p:sp>
      <p:sp>
        <p:nvSpPr>
          <p:cNvPr id="22" name="6-конечная звезда 21"/>
          <p:cNvSpPr/>
          <p:nvPr/>
        </p:nvSpPr>
        <p:spPr>
          <a:xfrm>
            <a:off x="4156156" y="1459008"/>
            <a:ext cx="914400" cy="914400"/>
          </a:xfrm>
          <a:prstGeom prst="star6">
            <a:avLst/>
          </a:prstGeom>
          <a:gradFill>
            <a:gsLst>
              <a:gs pos="0">
                <a:srgbClr val="8488C4"/>
              </a:gs>
              <a:gs pos="53000">
                <a:srgbClr val="D4DEFF"/>
              </a:gs>
              <a:gs pos="83000">
                <a:srgbClr val="D4DEFF"/>
              </a:gs>
              <a:gs pos="100000">
                <a:srgbClr val="96AB94"/>
              </a:gs>
            </a:gsLst>
            <a:lin ang="5400000" scaled="0"/>
          </a:gradFill>
          <a:ln w="34925">
            <a:solidFill>
              <a:srgbClr val="FFFFFF"/>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800" b="1" dirty="0">
                <a:solidFill>
                  <a:schemeClr val="tx1"/>
                </a:solidFill>
                <a:latin typeface="Times New Roman" pitchFamily="18" charset="0"/>
                <a:cs typeface="Times New Roman" pitchFamily="18" charset="0"/>
              </a:rPr>
              <a:t>3</a:t>
            </a:r>
          </a:p>
        </p:txBody>
      </p:sp>
      <p:sp>
        <p:nvSpPr>
          <p:cNvPr id="24" name="Прямоугольник с двумя скругленными противолежащими углами 23"/>
          <p:cNvSpPr/>
          <p:nvPr/>
        </p:nvSpPr>
        <p:spPr>
          <a:xfrm>
            <a:off x="7256468" y="3793731"/>
            <a:ext cx="1872208" cy="288032"/>
          </a:xfrm>
          <a:prstGeom prst="round2DiagRect">
            <a:avLst/>
          </a:prstGeom>
          <a:solidFill>
            <a:schemeClr val="accent3">
              <a:lumMod val="60000"/>
              <a:lumOff val="40000"/>
            </a:schemeClr>
          </a:solidFill>
          <a:scene3d>
            <a:camera prst="orthographicFront">
              <a:rot lat="0" lon="0" rev="0"/>
            </a:camera>
            <a:lightRig rig="threePt" dir="t">
              <a:rot lat="0" lon="0" rev="1200000"/>
            </a:lightRig>
          </a:scene3d>
          <a:sp3d>
            <a:bevelT w="63500" h="25400" prst="angle"/>
          </a:sp3d>
        </p:spPr>
        <p:style>
          <a:lnRef idx="0">
            <a:schemeClr val="accent3"/>
          </a:lnRef>
          <a:fillRef idx="3">
            <a:schemeClr val="accent3"/>
          </a:fillRef>
          <a:effectRef idx="3">
            <a:schemeClr val="accent3"/>
          </a:effectRef>
          <a:fontRef idx="minor">
            <a:schemeClr val="lt1"/>
          </a:fontRef>
        </p:style>
        <p:txBody>
          <a:bodyPr anchor="ctr"/>
          <a:lstStyle/>
          <a:p>
            <a:pPr>
              <a:defRPr/>
            </a:pPr>
            <a:r>
              <a:rPr lang="ru-RU" sz="1000" dirty="0">
                <a:solidFill>
                  <a:schemeClr val="tx1"/>
                </a:solidFill>
                <a:latin typeface="Times New Roman" panose="02020603050405020304" pitchFamily="18" charset="0"/>
                <a:cs typeface="Times New Roman" panose="02020603050405020304" pitchFamily="18" charset="0"/>
              </a:rPr>
              <a:t>Составление отчетности</a:t>
            </a:r>
          </a:p>
        </p:txBody>
      </p:sp>
      <p:sp>
        <p:nvSpPr>
          <p:cNvPr id="25" name="Прямоугольник с двумя скругленными противолежащими углами 24"/>
          <p:cNvSpPr/>
          <p:nvPr/>
        </p:nvSpPr>
        <p:spPr>
          <a:xfrm>
            <a:off x="6335688" y="4083059"/>
            <a:ext cx="2808312" cy="477094"/>
          </a:xfrm>
          <a:prstGeom prst="round2DiagRect">
            <a:avLst/>
          </a:prstGeom>
          <a:solidFill>
            <a:schemeClr val="accent3">
              <a:lumMod val="60000"/>
              <a:lumOff val="40000"/>
            </a:schemeClr>
          </a:solidFill>
          <a:scene3d>
            <a:camera prst="orthographicFront">
              <a:rot lat="0" lon="0" rev="0"/>
            </a:camera>
            <a:lightRig rig="threePt" dir="t">
              <a:rot lat="0" lon="0" rev="1200000"/>
            </a:lightRig>
          </a:scene3d>
          <a:sp3d>
            <a:bevelT w="63500" h="25400" prst="angle"/>
          </a:sp3d>
        </p:spPr>
        <p:style>
          <a:lnRef idx="0">
            <a:schemeClr val="accent3"/>
          </a:lnRef>
          <a:fillRef idx="3">
            <a:schemeClr val="accent3"/>
          </a:fillRef>
          <a:effectRef idx="3">
            <a:schemeClr val="accent3"/>
          </a:effectRef>
          <a:fontRef idx="minor">
            <a:schemeClr val="lt1"/>
          </a:fontRef>
        </p:style>
        <p:txBody>
          <a:bodyPr anchor="ctr"/>
          <a:lstStyle/>
          <a:p>
            <a:pPr>
              <a:defRPr/>
            </a:pPr>
            <a:r>
              <a:rPr lang="ru-RU" sz="1000" dirty="0" smtClean="0">
                <a:solidFill>
                  <a:schemeClr val="tx1"/>
                </a:solidFill>
                <a:latin typeface="Times New Roman" panose="02020603050405020304" pitchFamily="18" charset="0"/>
                <a:cs typeface="Times New Roman" panose="02020603050405020304" pitchFamily="18" charset="0"/>
              </a:rPr>
              <a:t>Формирование проекта </a:t>
            </a:r>
            <a:r>
              <a:rPr lang="ru-RU" sz="1000" dirty="0">
                <a:solidFill>
                  <a:schemeClr val="tx1"/>
                </a:solidFill>
                <a:latin typeface="Times New Roman" panose="02020603050405020304" pitchFamily="18" charset="0"/>
                <a:cs typeface="Times New Roman" panose="02020603050405020304" pitchFamily="18" charset="0"/>
              </a:rPr>
              <a:t>решения </a:t>
            </a:r>
            <a:r>
              <a:rPr lang="ru-RU" sz="1000" dirty="0" smtClean="0">
                <a:solidFill>
                  <a:schemeClr val="tx1"/>
                </a:solidFill>
                <a:latin typeface="Times New Roman" panose="02020603050405020304" pitchFamily="18" charset="0"/>
                <a:cs typeface="Times New Roman" panose="02020603050405020304" pitchFamily="18" charset="0"/>
              </a:rPr>
              <a:t>об утверждении отчета об исполнении бюджета </a:t>
            </a:r>
            <a:r>
              <a:rPr lang="ru-RU" sz="1000" dirty="0">
                <a:solidFill>
                  <a:schemeClr val="tx1"/>
                </a:solidFill>
                <a:latin typeface="Times New Roman" panose="02020603050405020304" pitchFamily="18" charset="0"/>
                <a:cs typeface="Times New Roman" panose="02020603050405020304" pitchFamily="18" charset="0"/>
              </a:rPr>
              <a:t>исполнении</a:t>
            </a:r>
          </a:p>
        </p:txBody>
      </p:sp>
      <p:sp>
        <p:nvSpPr>
          <p:cNvPr id="26" name="Прямоугольник с двумя скругленными противолежащими углами 25"/>
          <p:cNvSpPr/>
          <p:nvPr/>
        </p:nvSpPr>
        <p:spPr>
          <a:xfrm>
            <a:off x="5672292" y="4517407"/>
            <a:ext cx="3456384" cy="473724"/>
          </a:xfrm>
          <a:prstGeom prst="round2DiagRect">
            <a:avLst/>
          </a:prstGeom>
          <a:solidFill>
            <a:schemeClr val="accent3">
              <a:lumMod val="60000"/>
              <a:lumOff val="40000"/>
            </a:schemeClr>
          </a:solidFill>
          <a:scene3d>
            <a:camera prst="orthographicFront">
              <a:rot lat="0" lon="0" rev="0"/>
            </a:camera>
            <a:lightRig rig="threePt" dir="t">
              <a:rot lat="0" lon="0" rev="1200000"/>
            </a:lightRig>
          </a:scene3d>
          <a:sp3d>
            <a:bevelT w="63500" h="25400" prst="angle"/>
          </a:sp3d>
        </p:spPr>
        <p:style>
          <a:lnRef idx="0">
            <a:schemeClr val="accent3"/>
          </a:lnRef>
          <a:fillRef idx="3">
            <a:schemeClr val="accent3"/>
          </a:fillRef>
          <a:effectRef idx="3">
            <a:schemeClr val="accent3"/>
          </a:effectRef>
          <a:fontRef idx="minor">
            <a:schemeClr val="lt1"/>
          </a:fontRef>
        </p:style>
        <p:txBody>
          <a:bodyPr anchor="ctr"/>
          <a:lstStyle/>
          <a:p>
            <a:pPr>
              <a:defRPr/>
            </a:pPr>
            <a:r>
              <a:rPr lang="ru-RU" sz="1000" dirty="0">
                <a:solidFill>
                  <a:schemeClr val="tx1"/>
                </a:solidFill>
                <a:latin typeface="Times New Roman" panose="02020603050405020304" pitchFamily="18" charset="0"/>
                <a:cs typeface="Times New Roman" panose="02020603050405020304" pitchFamily="18" charset="0"/>
              </a:rPr>
              <a:t>Одобрение решения </a:t>
            </a:r>
            <a:r>
              <a:rPr lang="ru-RU" sz="1000" dirty="0" smtClean="0">
                <a:solidFill>
                  <a:schemeClr val="tx1"/>
                </a:solidFill>
                <a:latin typeface="Times New Roman" panose="02020603050405020304" pitchFamily="18" charset="0"/>
                <a:cs typeface="Times New Roman" panose="02020603050405020304" pitchFamily="18" charset="0"/>
              </a:rPr>
              <a:t>об утверждении отчета об исполнении бюджета  </a:t>
            </a:r>
            <a:r>
              <a:rPr lang="ru-RU" sz="1000" dirty="0">
                <a:solidFill>
                  <a:schemeClr val="tx1"/>
                </a:solidFill>
                <a:latin typeface="Times New Roman" panose="02020603050405020304" pitchFamily="18" charset="0"/>
                <a:cs typeface="Times New Roman" panose="02020603050405020304" pitchFamily="18" charset="0"/>
              </a:rPr>
              <a:t>администрацией</a:t>
            </a:r>
          </a:p>
        </p:txBody>
      </p:sp>
      <p:sp>
        <p:nvSpPr>
          <p:cNvPr id="27" name="Прямоугольник с двумя скругленными противолежащими углами 26"/>
          <p:cNvSpPr/>
          <p:nvPr/>
        </p:nvSpPr>
        <p:spPr>
          <a:xfrm>
            <a:off x="6450542" y="5446761"/>
            <a:ext cx="2693458" cy="481301"/>
          </a:xfrm>
          <a:prstGeom prst="round2DiagRect">
            <a:avLst/>
          </a:prstGeom>
          <a:solidFill>
            <a:schemeClr val="accent3">
              <a:lumMod val="60000"/>
              <a:lumOff val="40000"/>
            </a:schemeClr>
          </a:solidFill>
          <a:scene3d>
            <a:camera prst="orthographicFront">
              <a:rot lat="0" lon="0" rev="0"/>
            </a:camera>
            <a:lightRig rig="threePt" dir="t">
              <a:rot lat="0" lon="0" rev="1200000"/>
            </a:lightRig>
          </a:scene3d>
          <a:sp3d>
            <a:bevelT w="63500" h="25400" prst="angle"/>
          </a:sp3d>
        </p:spPr>
        <p:style>
          <a:lnRef idx="0">
            <a:schemeClr val="accent3"/>
          </a:lnRef>
          <a:fillRef idx="3">
            <a:schemeClr val="accent3"/>
          </a:fillRef>
          <a:effectRef idx="3">
            <a:schemeClr val="accent3"/>
          </a:effectRef>
          <a:fontRef idx="minor">
            <a:schemeClr val="lt1"/>
          </a:fontRef>
        </p:style>
        <p:txBody>
          <a:bodyPr anchor="ctr"/>
          <a:lstStyle/>
          <a:p>
            <a:pPr>
              <a:defRPr/>
            </a:pPr>
            <a:r>
              <a:rPr lang="ru-RU" sz="1000" dirty="0">
                <a:solidFill>
                  <a:schemeClr val="tx1"/>
                </a:solidFill>
                <a:latin typeface="Times New Roman" panose="02020603050405020304" pitchFamily="18" charset="0"/>
                <a:cs typeface="Times New Roman" panose="02020603050405020304" pitchFamily="18" charset="0"/>
              </a:rPr>
              <a:t>Внесение администрацией </a:t>
            </a:r>
            <a:r>
              <a:rPr lang="ru-RU" sz="1000" dirty="0" smtClean="0">
                <a:solidFill>
                  <a:schemeClr val="tx1"/>
                </a:solidFill>
                <a:latin typeface="Times New Roman" panose="02020603050405020304" pitchFamily="18" charset="0"/>
                <a:cs typeface="Times New Roman" panose="02020603050405020304" pitchFamily="18" charset="0"/>
              </a:rPr>
              <a:t>проекта решения </a:t>
            </a:r>
            <a:r>
              <a:rPr lang="ru-RU" sz="1000" dirty="0">
                <a:solidFill>
                  <a:schemeClr val="tx1"/>
                </a:solidFill>
                <a:latin typeface="Times New Roman" panose="02020603050405020304" pitchFamily="18" charset="0"/>
                <a:cs typeface="Times New Roman" panose="02020603050405020304" pitchFamily="18" charset="0"/>
              </a:rPr>
              <a:t>об </a:t>
            </a:r>
            <a:r>
              <a:rPr lang="ru-RU" sz="1000" dirty="0" smtClean="0">
                <a:solidFill>
                  <a:schemeClr val="tx1"/>
                </a:solidFill>
                <a:latin typeface="Times New Roman" panose="02020603050405020304" pitchFamily="18" charset="0"/>
                <a:cs typeface="Times New Roman" panose="02020603050405020304" pitchFamily="18" charset="0"/>
              </a:rPr>
              <a:t>утверждении исполнения бюджета </a:t>
            </a:r>
            <a:r>
              <a:rPr lang="ru-RU" sz="1000" dirty="0">
                <a:solidFill>
                  <a:schemeClr val="tx1"/>
                </a:solidFill>
                <a:latin typeface="Times New Roman" panose="02020603050405020304" pitchFamily="18" charset="0"/>
                <a:cs typeface="Times New Roman" panose="02020603050405020304" pitchFamily="18" charset="0"/>
              </a:rPr>
              <a:t>в </a:t>
            </a:r>
            <a:r>
              <a:rPr lang="ru-RU" sz="1000" dirty="0" smtClean="0">
                <a:solidFill>
                  <a:schemeClr val="tx1"/>
                </a:solidFill>
                <a:latin typeface="Times New Roman" panose="02020603050405020304" pitchFamily="18" charset="0"/>
                <a:cs typeface="Times New Roman" panose="02020603050405020304" pitchFamily="18" charset="0"/>
              </a:rPr>
              <a:t>Совет района</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28" name="Прямоугольник с двумя скругленными противолежащими углами 27"/>
          <p:cNvSpPr/>
          <p:nvPr/>
        </p:nvSpPr>
        <p:spPr>
          <a:xfrm>
            <a:off x="6176348" y="6298290"/>
            <a:ext cx="2952328" cy="576064"/>
          </a:xfrm>
          <a:prstGeom prst="round2DiagRect">
            <a:avLst/>
          </a:prstGeom>
          <a:solidFill>
            <a:schemeClr val="accent3">
              <a:lumMod val="60000"/>
              <a:lumOff val="40000"/>
            </a:schemeClr>
          </a:solidFill>
          <a:scene3d>
            <a:camera prst="orthographicFront">
              <a:rot lat="0" lon="0" rev="0"/>
            </a:camera>
            <a:lightRig rig="threePt" dir="t">
              <a:rot lat="0" lon="0" rev="1200000"/>
            </a:lightRig>
          </a:scene3d>
          <a:sp3d>
            <a:bevelT w="63500" h="25400" prst="angle"/>
          </a:sp3d>
        </p:spPr>
        <p:style>
          <a:lnRef idx="0">
            <a:schemeClr val="accent3"/>
          </a:lnRef>
          <a:fillRef idx="3">
            <a:schemeClr val="accent3"/>
          </a:fillRef>
          <a:effectRef idx="3">
            <a:schemeClr val="accent3"/>
          </a:effectRef>
          <a:fontRef idx="minor">
            <a:schemeClr val="lt1"/>
          </a:fontRef>
        </p:style>
        <p:txBody>
          <a:bodyPr anchor="ctr"/>
          <a:lstStyle/>
          <a:p>
            <a:pPr>
              <a:defRPr/>
            </a:pPr>
            <a:r>
              <a:rPr lang="ru-RU" sz="1000" dirty="0">
                <a:solidFill>
                  <a:schemeClr val="tx1"/>
                </a:solidFill>
                <a:latin typeface="Times New Roman" panose="02020603050405020304" pitchFamily="18" charset="0"/>
                <a:cs typeface="Times New Roman" panose="02020603050405020304" pitchFamily="18" charset="0"/>
              </a:rPr>
              <a:t>Рассмотрение и принятие решения об утверждении годового отчета об исполнении бюджета </a:t>
            </a:r>
            <a:r>
              <a:rPr lang="ru-RU" sz="1000" dirty="0" smtClean="0">
                <a:solidFill>
                  <a:schemeClr val="tx1"/>
                </a:solidFill>
                <a:latin typeface="Times New Roman" panose="02020603050405020304" pitchFamily="18" charset="0"/>
                <a:cs typeface="Times New Roman" panose="02020603050405020304" pitchFamily="18" charset="0"/>
              </a:rPr>
              <a:t>Советом района</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34" name="Прямоугольник с двумя скругленными противолежащими углами 33"/>
          <p:cNvSpPr/>
          <p:nvPr/>
        </p:nvSpPr>
        <p:spPr>
          <a:xfrm>
            <a:off x="5699404" y="4948555"/>
            <a:ext cx="3456384" cy="498206"/>
          </a:xfrm>
          <a:prstGeom prst="round2DiagRect">
            <a:avLst/>
          </a:prstGeom>
          <a:solidFill>
            <a:schemeClr val="accent3">
              <a:lumMod val="60000"/>
              <a:lumOff val="40000"/>
            </a:schemeClr>
          </a:solidFill>
          <a:scene3d>
            <a:camera prst="orthographicFront">
              <a:rot lat="0" lon="0" rev="0"/>
            </a:camera>
            <a:lightRig rig="threePt" dir="t">
              <a:rot lat="0" lon="0" rev="1200000"/>
            </a:lightRig>
          </a:scene3d>
          <a:sp3d>
            <a:bevelT w="63500" h="25400" prst="angle"/>
          </a:sp3d>
        </p:spPr>
        <p:style>
          <a:lnRef idx="0">
            <a:schemeClr val="accent3"/>
          </a:lnRef>
          <a:fillRef idx="3">
            <a:schemeClr val="accent3"/>
          </a:fillRef>
          <a:effectRef idx="3">
            <a:schemeClr val="accent3"/>
          </a:effectRef>
          <a:fontRef idx="minor">
            <a:schemeClr val="lt1"/>
          </a:fontRef>
        </p:style>
        <p:txBody>
          <a:bodyPr anchor="ctr"/>
          <a:lstStyle/>
          <a:p>
            <a:pPr>
              <a:defRPr/>
            </a:pPr>
            <a:r>
              <a:rPr lang="ru-RU" sz="1000" dirty="0">
                <a:solidFill>
                  <a:schemeClr val="tx1"/>
                </a:solidFill>
                <a:latin typeface="Times New Roman" panose="02020603050405020304" pitchFamily="18" charset="0"/>
                <a:cs typeface="Times New Roman" panose="02020603050405020304" pitchFamily="18" charset="0"/>
              </a:rPr>
              <a:t>Направление годового </a:t>
            </a:r>
            <a:r>
              <a:rPr lang="ru-RU" sz="1000" dirty="0" smtClean="0">
                <a:solidFill>
                  <a:schemeClr val="tx1"/>
                </a:solidFill>
                <a:latin typeface="Times New Roman" panose="02020603050405020304" pitchFamily="18" charset="0"/>
                <a:cs typeface="Times New Roman" panose="02020603050405020304" pitchFamily="18" charset="0"/>
              </a:rPr>
              <a:t>отчета и проекта решения от утверждении отчета об исполнении бюджета </a:t>
            </a:r>
            <a:r>
              <a:rPr lang="ru-RU" sz="1000" dirty="0">
                <a:solidFill>
                  <a:schemeClr val="tx1"/>
                </a:solidFill>
                <a:latin typeface="Times New Roman" panose="02020603050405020304" pitchFamily="18" charset="0"/>
                <a:cs typeface="Times New Roman" panose="02020603050405020304" pitchFamily="18" charset="0"/>
              </a:rPr>
              <a:t>в </a:t>
            </a:r>
            <a:r>
              <a:rPr lang="ru-RU" sz="1000" dirty="0" smtClean="0">
                <a:solidFill>
                  <a:schemeClr val="tx1"/>
                </a:solidFill>
                <a:latin typeface="Times New Roman" panose="02020603050405020304" pitchFamily="18" charset="0"/>
                <a:cs typeface="Times New Roman" panose="02020603050405020304" pitchFamily="18" charset="0"/>
              </a:rPr>
              <a:t>Ревизионную комиссию</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35" name="Прямоугольник с двумя скругленными противолежащими углами 34"/>
          <p:cNvSpPr/>
          <p:nvPr/>
        </p:nvSpPr>
        <p:spPr>
          <a:xfrm>
            <a:off x="6968436" y="5928062"/>
            <a:ext cx="2160240" cy="360040"/>
          </a:xfrm>
          <a:prstGeom prst="round2DiagRect">
            <a:avLst/>
          </a:prstGeom>
          <a:solidFill>
            <a:schemeClr val="accent3">
              <a:lumMod val="60000"/>
              <a:lumOff val="40000"/>
            </a:schemeClr>
          </a:solidFill>
          <a:scene3d>
            <a:camera prst="orthographicFront">
              <a:rot lat="0" lon="0" rev="0"/>
            </a:camera>
            <a:lightRig rig="threePt" dir="t">
              <a:rot lat="0" lon="0" rev="1200000"/>
            </a:lightRig>
          </a:scene3d>
          <a:sp3d>
            <a:bevelT w="63500" h="25400" prst="angle"/>
          </a:sp3d>
        </p:spPr>
        <p:style>
          <a:lnRef idx="0">
            <a:schemeClr val="accent3"/>
          </a:lnRef>
          <a:fillRef idx="3">
            <a:schemeClr val="accent3"/>
          </a:fillRef>
          <a:effectRef idx="3">
            <a:schemeClr val="accent3"/>
          </a:effectRef>
          <a:fontRef idx="minor">
            <a:schemeClr val="lt1"/>
          </a:fontRef>
        </p:style>
        <p:txBody>
          <a:bodyPr anchor="ctr"/>
          <a:lstStyle/>
          <a:p>
            <a:pPr>
              <a:defRPr/>
            </a:pPr>
            <a:r>
              <a:rPr lang="ru-RU" sz="1000" dirty="0">
                <a:solidFill>
                  <a:schemeClr val="tx1"/>
                </a:solidFill>
                <a:latin typeface="Times New Roman" panose="02020603050405020304" pitchFamily="18" charset="0"/>
                <a:cs typeface="Times New Roman" panose="02020603050405020304" pitchFamily="18" charset="0"/>
              </a:rPr>
              <a:t>Публичные слушания по отчету</a:t>
            </a:r>
          </a:p>
        </p:txBody>
      </p:sp>
      <p:pic>
        <p:nvPicPr>
          <p:cNvPr id="3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298" y="-26095"/>
            <a:ext cx="706437" cy="877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Номер слайда 1"/>
          <p:cNvSpPr>
            <a:spLocks noGrp="1"/>
          </p:cNvSpPr>
          <p:nvPr>
            <p:ph type="sldNum" sz="quarter" idx="12"/>
          </p:nvPr>
        </p:nvSpPr>
        <p:spPr>
          <a:xfrm>
            <a:off x="6995945" y="108977"/>
            <a:ext cx="2133600" cy="365125"/>
          </a:xfrm>
        </p:spPr>
        <p:txBody>
          <a:bodyPr/>
          <a:lstStyle/>
          <a:p>
            <a:fld id="{434A3D7E-C280-4DCD-A7E1-93BBC7758E8E}" type="slidenum">
              <a:rPr lang="ru-RU" smtClean="0">
                <a:solidFill>
                  <a:schemeClr val="tx1"/>
                </a:solidFill>
              </a:rPr>
              <a:t>7</a:t>
            </a:fld>
            <a:endParaRPr lang="ru-RU" dirty="0">
              <a:solidFill>
                <a:schemeClr val="tx1"/>
              </a:solidFill>
            </a:endParaRPr>
          </a:p>
        </p:txBody>
      </p:sp>
      <p:sp>
        <p:nvSpPr>
          <p:cNvPr id="36" name="6-конечная звезда 35"/>
          <p:cNvSpPr/>
          <p:nvPr/>
        </p:nvSpPr>
        <p:spPr>
          <a:xfrm>
            <a:off x="6570340" y="3026637"/>
            <a:ext cx="857256" cy="842962"/>
          </a:xfrm>
          <a:prstGeom prst="star6">
            <a:avLst/>
          </a:prstGeom>
          <a:gradFill>
            <a:gsLst>
              <a:gs pos="0">
                <a:srgbClr val="8488C4"/>
              </a:gs>
              <a:gs pos="53000">
                <a:srgbClr val="D4DEFF"/>
              </a:gs>
              <a:gs pos="83000">
                <a:srgbClr val="D4DEFF"/>
              </a:gs>
              <a:gs pos="100000">
                <a:srgbClr val="96AB94"/>
              </a:gs>
            </a:gsLst>
            <a:lin ang="5400000" scaled="0"/>
          </a:gradFill>
          <a:ln w="34925">
            <a:solidFill>
              <a:srgbClr val="FFFFFF"/>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800" b="1" dirty="0" smtClean="0">
                <a:solidFill>
                  <a:schemeClr val="tx1"/>
                </a:solidFill>
                <a:latin typeface="Times New Roman" pitchFamily="18" charset="0"/>
                <a:cs typeface="Times New Roman" pitchFamily="18" charset="0"/>
              </a:rPr>
              <a:t>4</a:t>
            </a:r>
            <a:endParaRPr lang="ru-RU" sz="2800" b="1" dirty="0">
              <a:solidFill>
                <a:schemeClr val="tx1"/>
              </a:solidFill>
              <a:latin typeface="Times New Roman" pitchFamily="18" charset="0"/>
              <a:cs typeface="Times New Roman" pitchFamily="18" charset="0"/>
            </a:endParaRPr>
          </a:p>
        </p:txBody>
      </p:sp>
      <p:sp>
        <p:nvSpPr>
          <p:cNvPr id="5" name="Скругленный прямоугольник 4"/>
          <p:cNvSpPr/>
          <p:nvPr/>
        </p:nvSpPr>
        <p:spPr>
          <a:xfrm>
            <a:off x="6581610" y="1216166"/>
            <a:ext cx="2585954" cy="454674"/>
          </a:xfrm>
          <a:prstGeom prst="roundRect">
            <a:avLst/>
          </a:prstGeom>
          <a:solidFill>
            <a:schemeClr val="accent6">
              <a:lumMod val="40000"/>
              <a:lumOff val="60000"/>
            </a:schemeClr>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ru-RU" sz="1100" dirty="0">
                <a:solidFill>
                  <a:schemeClr val="tx1">
                    <a:lumMod val="75000"/>
                    <a:lumOff val="25000"/>
                  </a:schemeClr>
                </a:solidFill>
                <a:latin typeface="Times New Roman" panose="02020603050405020304" pitchFamily="18" charset="0"/>
                <a:cs typeface="Times New Roman" panose="02020603050405020304" pitchFamily="18" charset="0"/>
              </a:rPr>
              <a:t>Исполнение бюджета по доходам</a:t>
            </a:r>
          </a:p>
        </p:txBody>
      </p:sp>
      <p:sp>
        <p:nvSpPr>
          <p:cNvPr id="39" name="Скругленный прямоугольник 38"/>
          <p:cNvSpPr/>
          <p:nvPr/>
        </p:nvSpPr>
        <p:spPr>
          <a:xfrm>
            <a:off x="6602942" y="1787360"/>
            <a:ext cx="2585954" cy="454674"/>
          </a:xfrm>
          <a:prstGeom prst="roundRect">
            <a:avLst/>
          </a:prstGeom>
          <a:solidFill>
            <a:schemeClr val="accent6">
              <a:lumMod val="40000"/>
              <a:lumOff val="60000"/>
            </a:schemeClr>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ru-RU" sz="1100" dirty="0">
                <a:solidFill>
                  <a:schemeClr val="tx1">
                    <a:lumMod val="75000"/>
                    <a:lumOff val="25000"/>
                  </a:schemeClr>
                </a:solidFill>
                <a:latin typeface="Times New Roman" panose="02020603050405020304" pitchFamily="18" charset="0"/>
                <a:cs typeface="Times New Roman" panose="02020603050405020304" pitchFamily="18" charset="0"/>
              </a:rPr>
              <a:t>Исполнение бюджета по расходам</a:t>
            </a:r>
          </a:p>
        </p:txBody>
      </p:sp>
      <p:sp>
        <p:nvSpPr>
          <p:cNvPr id="40" name="Скругленный прямоугольник 39"/>
          <p:cNvSpPr/>
          <p:nvPr/>
        </p:nvSpPr>
        <p:spPr>
          <a:xfrm>
            <a:off x="6581610" y="2373408"/>
            <a:ext cx="2585954" cy="454674"/>
          </a:xfrm>
          <a:prstGeom prst="roundRect">
            <a:avLst/>
          </a:prstGeom>
          <a:solidFill>
            <a:schemeClr val="accent6">
              <a:lumMod val="40000"/>
              <a:lumOff val="60000"/>
            </a:schemeClr>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ru-RU" sz="1100" dirty="0">
                <a:solidFill>
                  <a:schemeClr val="tx1">
                    <a:lumMod val="75000"/>
                    <a:lumOff val="25000"/>
                  </a:schemeClr>
                </a:solidFill>
                <a:latin typeface="Times New Roman" panose="02020603050405020304" pitchFamily="18" charset="0"/>
                <a:cs typeface="Times New Roman" panose="02020603050405020304" pitchFamily="18" charset="0"/>
              </a:rPr>
              <a:t>Исполнение бюджета по источникам финансирования дефицита бюджета</a:t>
            </a:r>
          </a:p>
        </p:txBody>
      </p:sp>
      <p:sp>
        <p:nvSpPr>
          <p:cNvPr id="6" name="Прямоугольник 5"/>
          <p:cNvSpPr/>
          <p:nvPr/>
        </p:nvSpPr>
        <p:spPr>
          <a:xfrm>
            <a:off x="-14298" y="3869599"/>
            <a:ext cx="2160240" cy="520033"/>
          </a:xfrm>
          <a:prstGeom prst="rect">
            <a:avLst/>
          </a:prstGeom>
          <a:solidFill>
            <a:schemeClr val="accent3">
              <a:lumMod val="60000"/>
              <a:lumOff val="40000"/>
            </a:schemeClr>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ru-RU" sz="1100" dirty="0">
                <a:solidFill>
                  <a:schemeClr val="tx1"/>
                </a:solidFill>
                <a:latin typeface="Times New Roman" panose="02020603050405020304" pitchFamily="18" charset="0"/>
                <a:cs typeface="Times New Roman" panose="02020603050405020304" pitchFamily="18" charset="0"/>
              </a:rPr>
              <a:t>Формирование прогноза бюджета</a:t>
            </a:r>
          </a:p>
        </p:txBody>
      </p:sp>
      <p:sp>
        <p:nvSpPr>
          <p:cNvPr id="41" name="Прямоугольник 40"/>
          <p:cNvSpPr/>
          <p:nvPr/>
        </p:nvSpPr>
        <p:spPr>
          <a:xfrm>
            <a:off x="2953" y="4373655"/>
            <a:ext cx="2475756" cy="520033"/>
          </a:xfrm>
          <a:prstGeom prst="rect">
            <a:avLst/>
          </a:prstGeom>
          <a:solidFill>
            <a:schemeClr val="accent3">
              <a:lumMod val="60000"/>
              <a:lumOff val="40000"/>
            </a:schemeClr>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ru-RU" sz="1100" dirty="0">
                <a:solidFill>
                  <a:schemeClr val="tx1"/>
                </a:solidFill>
                <a:latin typeface="Times New Roman" panose="02020603050405020304" pitchFamily="18" charset="0"/>
                <a:cs typeface="Times New Roman" panose="02020603050405020304" pitchFamily="18" charset="0"/>
              </a:rPr>
              <a:t>Формирование прогноза социально-экономического развития</a:t>
            </a:r>
          </a:p>
        </p:txBody>
      </p:sp>
      <p:sp>
        <p:nvSpPr>
          <p:cNvPr id="42" name="Прямоугольник 41"/>
          <p:cNvSpPr/>
          <p:nvPr/>
        </p:nvSpPr>
        <p:spPr>
          <a:xfrm>
            <a:off x="-14298" y="4897620"/>
            <a:ext cx="2934582" cy="336320"/>
          </a:xfrm>
          <a:prstGeom prst="rect">
            <a:avLst/>
          </a:prstGeom>
          <a:solidFill>
            <a:schemeClr val="accent3">
              <a:lumMod val="60000"/>
              <a:lumOff val="40000"/>
            </a:schemeClr>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ru-RU" sz="1100" dirty="0">
                <a:solidFill>
                  <a:schemeClr val="tx1"/>
                </a:solidFill>
                <a:latin typeface="Times New Roman" panose="02020603050405020304" pitchFamily="18" charset="0"/>
                <a:cs typeface="Times New Roman" panose="02020603050405020304" pitchFamily="18" charset="0"/>
              </a:rPr>
              <a:t>Одобрение проекта бюджета администрацией</a:t>
            </a:r>
            <a:r>
              <a:rPr lang="en-US" sz="1100" dirty="0">
                <a:solidFill>
                  <a:schemeClr val="tx1"/>
                </a:solidFill>
                <a:latin typeface="Times New Roman" panose="02020603050405020304" pitchFamily="18" charset="0"/>
                <a:cs typeface="Times New Roman" panose="02020603050405020304" pitchFamily="18" charset="0"/>
              </a:rPr>
              <a:t>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44" name="Прямоугольник 43"/>
          <p:cNvSpPr/>
          <p:nvPr/>
        </p:nvSpPr>
        <p:spPr>
          <a:xfrm>
            <a:off x="-47104" y="5233940"/>
            <a:ext cx="3744099" cy="520033"/>
          </a:xfrm>
          <a:prstGeom prst="rect">
            <a:avLst/>
          </a:prstGeom>
          <a:solidFill>
            <a:schemeClr val="accent3">
              <a:lumMod val="60000"/>
              <a:lumOff val="40000"/>
            </a:schemeClr>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ru-RU" sz="1100" dirty="0">
                <a:solidFill>
                  <a:schemeClr val="tx1"/>
                </a:solidFill>
                <a:latin typeface="Times New Roman" panose="02020603050405020304" pitchFamily="18" charset="0"/>
                <a:cs typeface="Times New Roman" panose="02020603050405020304" pitchFamily="18" charset="0"/>
              </a:rPr>
              <a:t>Направление проекта бюджета в Ревизионную комиссию</a:t>
            </a:r>
          </a:p>
        </p:txBody>
      </p:sp>
      <p:sp>
        <p:nvSpPr>
          <p:cNvPr id="45" name="Прямоугольник 44"/>
          <p:cNvSpPr/>
          <p:nvPr/>
        </p:nvSpPr>
        <p:spPr>
          <a:xfrm>
            <a:off x="-14426" y="6114577"/>
            <a:ext cx="3763516" cy="367425"/>
          </a:xfrm>
          <a:prstGeom prst="rect">
            <a:avLst/>
          </a:prstGeom>
          <a:solidFill>
            <a:schemeClr val="accent3">
              <a:lumMod val="60000"/>
              <a:lumOff val="40000"/>
            </a:schemeClr>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ru-RU" sz="1100" dirty="0">
                <a:solidFill>
                  <a:schemeClr val="tx1"/>
                </a:solidFill>
                <a:latin typeface="Times New Roman" panose="02020603050405020304" pitchFamily="18" charset="0"/>
                <a:cs typeface="Times New Roman" panose="02020603050405020304" pitchFamily="18" charset="0"/>
              </a:rPr>
              <a:t>Публичные слушания по проекту бюджета</a:t>
            </a:r>
          </a:p>
        </p:txBody>
      </p:sp>
      <p:sp>
        <p:nvSpPr>
          <p:cNvPr id="46" name="Прямоугольник 45"/>
          <p:cNvSpPr/>
          <p:nvPr/>
        </p:nvSpPr>
        <p:spPr>
          <a:xfrm>
            <a:off x="-14298" y="5737597"/>
            <a:ext cx="3779912" cy="393002"/>
          </a:xfrm>
          <a:prstGeom prst="rect">
            <a:avLst/>
          </a:prstGeom>
          <a:solidFill>
            <a:schemeClr val="accent3">
              <a:lumMod val="60000"/>
              <a:lumOff val="40000"/>
            </a:schemeClr>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ru-RU" sz="1100" dirty="0">
                <a:solidFill>
                  <a:schemeClr val="tx1"/>
                </a:solidFill>
                <a:latin typeface="Times New Roman" panose="02020603050405020304" pitchFamily="18" charset="0"/>
                <a:cs typeface="Times New Roman" panose="02020603050405020304" pitchFamily="18" charset="0"/>
              </a:rPr>
              <a:t>Внесение проекта бюджета администрацией в Совет района</a:t>
            </a:r>
          </a:p>
        </p:txBody>
      </p:sp>
      <p:sp>
        <p:nvSpPr>
          <p:cNvPr id="8" name="Прямоугольник 7"/>
          <p:cNvSpPr/>
          <p:nvPr/>
        </p:nvSpPr>
        <p:spPr>
          <a:xfrm>
            <a:off x="-14298" y="832248"/>
            <a:ext cx="2585739" cy="530457"/>
          </a:xfrm>
          <a:prstGeom prst="rect">
            <a:avLst/>
          </a:prstGeom>
          <a:solidFill>
            <a:schemeClr val="accent4">
              <a:lumMod val="60000"/>
              <a:lumOff val="40000"/>
            </a:schemeClr>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a:solidFill>
                  <a:schemeClr val="tx1"/>
                </a:solidFill>
              </a:rPr>
              <a:t> </a:t>
            </a:r>
            <a:r>
              <a:rPr lang="ru-RU" sz="1100" dirty="0">
                <a:solidFill>
                  <a:schemeClr val="tx1"/>
                </a:solidFill>
                <a:latin typeface="Times New Roman" panose="02020603050405020304" pitchFamily="18" charset="0"/>
                <a:cs typeface="Times New Roman" panose="02020603050405020304" pitchFamily="18" charset="0"/>
              </a:rPr>
              <a:t>Рассмотрение бюджета Советом муниципального района</a:t>
            </a:r>
            <a:endParaRPr lang="ru-RU" sz="1100" dirty="0">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14298" y="1443503"/>
            <a:ext cx="2564890" cy="472705"/>
          </a:xfrm>
          <a:prstGeom prst="rect">
            <a:avLst/>
          </a:prstGeom>
          <a:solidFill>
            <a:schemeClr val="accent4">
              <a:lumMod val="60000"/>
              <a:lumOff val="40000"/>
            </a:schemeClr>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ru-RU" sz="1100" dirty="0">
                <a:solidFill>
                  <a:schemeClr val="tx1"/>
                </a:solidFill>
                <a:latin typeface="Times New Roman" panose="02020603050405020304" pitchFamily="18" charset="0"/>
                <a:cs typeface="Times New Roman" panose="02020603050405020304" pitchFamily="18" charset="0"/>
              </a:rPr>
              <a:t>Принятие бюджета Советом района и опубликование </a:t>
            </a:r>
          </a:p>
        </p:txBody>
      </p:sp>
      <p:sp>
        <p:nvSpPr>
          <p:cNvPr id="29" name="Прямоугольник 28"/>
          <p:cNvSpPr/>
          <p:nvPr/>
        </p:nvSpPr>
        <p:spPr>
          <a:xfrm>
            <a:off x="0" y="6490575"/>
            <a:ext cx="3763516" cy="367425"/>
          </a:xfrm>
          <a:prstGeom prst="rect">
            <a:avLst/>
          </a:prstGeom>
          <a:solidFill>
            <a:schemeClr val="accent3">
              <a:lumMod val="60000"/>
              <a:lumOff val="40000"/>
            </a:schemeClr>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ru-RU" sz="1100" dirty="0" smtClean="0">
                <a:solidFill>
                  <a:schemeClr val="tx1"/>
                </a:solidFill>
                <a:latin typeface="Times New Roman" panose="02020603050405020304" pitchFamily="18" charset="0"/>
                <a:cs typeface="Times New Roman" panose="02020603050405020304" pitchFamily="18" charset="0"/>
              </a:rPr>
              <a:t>Принятие решения о бюджете</a:t>
            </a:r>
            <a:endParaRPr lang="ru-RU" sz="11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9831057"/>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Скругленный прямоугольник 20"/>
          <p:cNvSpPr/>
          <p:nvPr/>
        </p:nvSpPr>
        <p:spPr>
          <a:xfrm>
            <a:off x="0" y="0"/>
            <a:ext cx="9144000" cy="659011"/>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solidFill>
                  <a:schemeClr val="tx1"/>
                </a:solidFill>
                <a:latin typeface="Times New Roman" panose="02020603050405020304" pitchFamily="18" charset="0"/>
                <a:cs typeface="Times New Roman" panose="02020603050405020304" pitchFamily="18" charset="0"/>
              </a:rPr>
              <a:t>Общая информация о бюджетном процессе</a:t>
            </a:r>
            <a:endParaRPr lang="ru-RU" sz="1600" dirty="0">
              <a:solidFill>
                <a:schemeClr val="tx1"/>
              </a:solidFill>
              <a:latin typeface="Times New Roman" panose="02020603050405020304" pitchFamily="18" charset="0"/>
              <a:cs typeface="Times New Roman" panose="02020603050405020304" pitchFamily="18" charset="0"/>
            </a:endParaRPr>
          </a:p>
        </p:txBody>
      </p:sp>
      <p:sp>
        <p:nvSpPr>
          <p:cNvPr id="4" name="Скругленный прямоугольник 3"/>
          <p:cNvSpPr/>
          <p:nvPr/>
        </p:nvSpPr>
        <p:spPr>
          <a:xfrm>
            <a:off x="179512" y="1628800"/>
            <a:ext cx="1872208" cy="2808312"/>
          </a:xfrm>
          <a:prstGeom prst="roundRect">
            <a:avLst/>
          </a:prstGeom>
          <a:gradFill>
            <a:gsLst>
              <a:gs pos="0">
                <a:srgbClr val="FFEFD1"/>
              </a:gs>
              <a:gs pos="64999">
                <a:srgbClr val="F0EBD5"/>
              </a:gs>
              <a:gs pos="100000">
                <a:srgbClr val="D1C39F"/>
              </a:gs>
            </a:gsLst>
            <a:lin ang="5400000" scaled="0"/>
          </a:gradFill>
          <a:ln>
            <a:noFill/>
          </a:ln>
          <a:effectLst>
            <a:reflection blurRad="6350" stA="52000" endA="300" endPos="35000" dir="5400000" sy="-100000" algn="bl" rotWithShape="0"/>
          </a:effectLst>
          <a:scene3d>
            <a:camera prst="orthographicFront">
              <a:rot lat="0" lon="0" rev="0"/>
            </a:camera>
            <a:lightRig rig="contrasting" dir="t">
              <a:rot lat="0" lon="0" rev="7800000"/>
            </a:lightRig>
          </a:scene3d>
          <a:sp3d>
            <a:bevelT w="139700" h="139700"/>
          </a:sp3d>
        </p:spPr>
        <p:style>
          <a:lnRef idx="0">
            <a:schemeClr val="accent6"/>
          </a:lnRef>
          <a:fillRef idx="3">
            <a:schemeClr val="accent6"/>
          </a:fillRef>
          <a:effectRef idx="3">
            <a:schemeClr val="accent6"/>
          </a:effectRef>
          <a:fontRef idx="minor">
            <a:schemeClr val="lt1"/>
          </a:fontRef>
        </p:style>
        <p:txBody>
          <a:bodyPr anchor="ctr"/>
          <a:lstStyle/>
          <a:p>
            <a:pPr>
              <a:defRPr/>
            </a:pPr>
            <a:endParaRPr lang="ru-RU" sz="1200" dirty="0">
              <a:latin typeface="Times New Roman" panose="02020603050405020304" pitchFamily="18" charset="0"/>
              <a:cs typeface="Times New Roman" panose="02020603050405020304" pitchFamily="18" charset="0"/>
            </a:endParaRPr>
          </a:p>
          <a:p>
            <a:pPr algn="ctr">
              <a:defRPr/>
            </a:pPr>
            <a:r>
              <a:rPr lang="ru-RU" sz="1100" b="1" dirty="0">
                <a:solidFill>
                  <a:schemeClr val="tx1"/>
                </a:solidFill>
                <a:latin typeface="Times New Roman" panose="02020603050405020304" pitchFamily="18" charset="0"/>
                <a:cs typeface="Times New Roman" panose="02020603050405020304" pitchFamily="18" charset="0"/>
              </a:rPr>
              <a:t>Отчет об исполнении бюджета составляется в установленном порядке на основании сводной бюджетной отчетности соответствующих главных администраторов бюджетных средств</a:t>
            </a:r>
          </a:p>
          <a:p>
            <a:pPr algn="ctr" fontAlgn="auto">
              <a:spcBef>
                <a:spcPts val="0"/>
              </a:spcBef>
              <a:spcAft>
                <a:spcPts val="0"/>
              </a:spcAft>
              <a:defRPr/>
            </a:pPr>
            <a:endParaRPr lang="ru-RU" sz="1200" b="1" dirty="0">
              <a:solidFill>
                <a:schemeClr val="tx1"/>
              </a:solidFill>
              <a:latin typeface="Times New Roman" pitchFamily="18" charset="0"/>
              <a:cs typeface="Times New Roman" pitchFamily="18" charset="0"/>
            </a:endParaRPr>
          </a:p>
        </p:txBody>
      </p:sp>
      <p:sp>
        <p:nvSpPr>
          <p:cNvPr id="6" name="Скругленный прямоугольник 5"/>
          <p:cNvSpPr/>
          <p:nvPr/>
        </p:nvSpPr>
        <p:spPr>
          <a:xfrm>
            <a:off x="4644008" y="3284984"/>
            <a:ext cx="1656184" cy="1872208"/>
          </a:xfrm>
          <a:prstGeom prst="roundRect">
            <a:avLst/>
          </a:prstGeom>
          <a:ln/>
        </p:spPr>
        <p:style>
          <a:lnRef idx="1">
            <a:schemeClr val="accent2"/>
          </a:lnRef>
          <a:fillRef idx="2">
            <a:schemeClr val="accent2"/>
          </a:fillRef>
          <a:effectRef idx="1">
            <a:schemeClr val="accent2"/>
          </a:effectRef>
          <a:fontRef idx="minor">
            <a:schemeClr val="dk1"/>
          </a:fontRef>
        </p:style>
        <p:txBody>
          <a:bodyPr anchor="ctr"/>
          <a:lstStyle/>
          <a:p>
            <a:pPr algn="ctr" fontAlgn="auto">
              <a:spcBef>
                <a:spcPts val="0"/>
              </a:spcBef>
              <a:spcAft>
                <a:spcPts val="0"/>
              </a:spcAft>
              <a:defRPr/>
            </a:pPr>
            <a:r>
              <a:rPr lang="ru-RU" sz="1100" b="1" dirty="0">
                <a:solidFill>
                  <a:schemeClr val="tx1"/>
                </a:solidFill>
                <a:latin typeface="Times New Roman" panose="02020603050405020304" pitchFamily="18" charset="0"/>
                <a:cs typeface="Times New Roman" panose="02020603050405020304" pitchFamily="18" charset="0"/>
              </a:rPr>
              <a:t>Представление отчета об исполнении бюджета и сопутствующих материалов в </a:t>
            </a:r>
            <a:r>
              <a:rPr lang="ru-RU" sz="1100" b="1" dirty="0" smtClean="0">
                <a:solidFill>
                  <a:schemeClr val="tx1"/>
                </a:solidFill>
                <a:latin typeface="Times New Roman" panose="02020603050405020304" pitchFamily="18" charset="0"/>
                <a:cs typeface="Times New Roman" panose="02020603050405020304" pitchFamily="18" charset="0"/>
              </a:rPr>
              <a:t>Совет муниципального района</a:t>
            </a:r>
            <a:endParaRPr lang="ru-RU" sz="1100" b="1" dirty="0">
              <a:solidFill>
                <a:schemeClr val="tx1"/>
              </a:solidFill>
              <a:latin typeface="Times New Roman" pitchFamily="18" charset="0"/>
              <a:cs typeface="Times New Roman" pitchFamily="18" charset="0"/>
            </a:endParaRPr>
          </a:p>
        </p:txBody>
      </p:sp>
      <p:sp>
        <p:nvSpPr>
          <p:cNvPr id="7" name="Скругленный прямоугольник 6"/>
          <p:cNvSpPr/>
          <p:nvPr/>
        </p:nvSpPr>
        <p:spPr>
          <a:xfrm>
            <a:off x="2195736" y="4653136"/>
            <a:ext cx="2000264" cy="720080"/>
          </a:xfrm>
          <a:prstGeom prst="roundRect">
            <a:avLst/>
          </a:prstGeom>
          <a:gradFill>
            <a:gsLst>
              <a:gs pos="0">
                <a:srgbClr val="FFEFD1"/>
              </a:gs>
              <a:gs pos="64999">
                <a:srgbClr val="F0EBD5"/>
              </a:gs>
              <a:gs pos="100000">
                <a:srgbClr val="D1C39F"/>
              </a:gs>
            </a:gsLst>
            <a:lin ang="5400000" scaled="0"/>
          </a:gradFill>
          <a:ln>
            <a:noFill/>
          </a:ln>
          <a:effectLst>
            <a:reflection blurRad="6350" stA="52000" endA="300" endPos="35000" dir="5400000" sy="-100000" algn="bl" rotWithShape="0"/>
          </a:effectLst>
          <a:scene3d>
            <a:camera prst="orthographicFront">
              <a:rot lat="0" lon="0" rev="0"/>
            </a:camera>
            <a:lightRig rig="contrasting" dir="t">
              <a:rot lat="0" lon="0" rev="7800000"/>
            </a:lightRig>
          </a:scene3d>
          <a:sp3d>
            <a:bevelT w="139700" h="139700"/>
          </a:sp3d>
        </p:spPr>
        <p:style>
          <a:lnRef idx="0">
            <a:schemeClr val="accent6"/>
          </a:lnRef>
          <a:fillRef idx="3">
            <a:schemeClr val="accent6"/>
          </a:fillRef>
          <a:effectRef idx="3">
            <a:schemeClr val="accent6"/>
          </a:effectRef>
          <a:fontRef idx="minor">
            <a:schemeClr val="lt1"/>
          </a:fontRef>
        </p:style>
        <p:txBody>
          <a:bodyPr anchor="ctr"/>
          <a:lstStyle/>
          <a:p>
            <a:pPr>
              <a:defRPr/>
            </a:pPr>
            <a:endParaRPr lang="ru-RU" sz="1400" dirty="0">
              <a:latin typeface="Times New Roman" panose="02020603050405020304" pitchFamily="18" charset="0"/>
              <a:cs typeface="Times New Roman" panose="02020603050405020304" pitchFamily="18" charset="0"/>
            </a:endParaRPr>
          </a:p>
          <a:p>
            <a:pPr algn="ctr">
              <a:defRPr/>
            </a:pPr>
            <a:r>
              <a:rPr lang="ru-RU" sz="1400" b="1" dirty="0">
                <a:solidFill>
                  <a:schemeClr val="tx1"/>
                </a:solidFill>
                <a:latin typeface="Times New Roman" panose="02020603050405020304" pitchFamily="18" charset="0"/>
                <a:cs typeface="Times New Roman" panose="02020603050405020304" pitchFamily="18" charset="0"/>
              </a:rPr>
              <a:t>•</a:t>
            </a:r>
            <a:r>
              <a:rPr lang="ru-RU" sz="1100" b="1" dirty="0">
                <a:solidFill>
                  <a:schemeClr val="tx1"/>
                </a:solidFill>
                <a:latin typeface="Times New Roman" panose="02020603050405020304" pitchFamily="18" charset="0"/>
                <a:cs typeface="Times New Roman" panose="02020603050405020304" pitchFamily="18" charset="0"/>
              </a:rPr>
              <a:t>До 1 апреля текущего финансового года</a:t>
            </a:r>
          </a:p>
        </p:txBody>
      </p:sp>
      <p:sp>
        <p:nvSpPr>
          <p:cNvPr id="10" name="Овал 9"/>
          <p:cNvSpPr/>
          <p:nvPr/>
        </p:nvSpPr>
        <p:spPr>
          <a:xfrm>
            <a:off x="179512" y="4365104"/>
            <a:ext cx="1872208" cy="1296144"/>
          </a:xfrm>
          <a:prstGeom prst="ellipse">
            <a:avLst/>
          </a:prstGeom>
          <a:ln/>
        </p:spPr>
        <p:style>
          <a:lnRef idx="1">
            <a:schemeClr val="accent2"/>
          </a:lnRef>
          <a:fillRef idx="2">
            <a:schemeClr val="accent2"/>
          </a:fillRef>
          <a:effectRef idx="1">
            <a:schemeClr val="accent2"/>
          </a:effectRef>
          <a:fontRef idx="minor">
            <a:schemeClr val="dk1"/>
          </a:fontRef>
        </p:style>
        <p:txBody>
          <a:bodyPr anchor="ctr"/>
          <a:lstStyle/>
          <a:p>
            <a:pPr algn="ctr" fontAlgn="auto">
              <a:spcBef>
                <a:spcPts val="0"/>
              </a:spcBef>
              <a:spcAft>
                <a:spcPts val="0"/>
              </a:spcAft>
              <a:defRPr/>
            </a:pPr>
            <a:r>
              <a:rPr lang="ru-RU" sz="1100" b="1" dirty="0">
                <a:solidFill>
                  <a:schemeClr val="tx1"/>
                </a:solidFill>
                <a:latin typeface="Times New Roman" panose="02020603050405020304" pitchFamily="18" charset="0"/>
                <a:cs typeface="Times New Roman" pitchFamily="18" charset="0"/>
              </a:rPr>
              <a:t>Составление отчета об исполнении бюджета за прошедший финансовый год</a:t>
            </a:r>
          </a:p>
        </p:txBody>
      </p:sp>
      <p:sp>
        <p:nvSpPr>
          <p:cNvPr id="11" name="Овал 10"/>
          <p:cNvSpPr/>
          <p:nvPr/>
        </p:nvSpPr>
        <p:spPr>
          <a:xfrm>
            <a:off x="4572000" y="2060848"/>
            <a:ext cx="1728192" cy="1512168"/>
          </a:xfrm>
          <a:prstGeom prst="ellipse">
            <a:avLst/>
          </a:prstGeom>
          <a:gradFill>
            <a:gsLst>
              <a:gs pos="0">
                <a:srgbClr val="FFEFD1"/>
              </a:gs>
              <a:gs pos="64999">
                <a:srgbClr val="F0EBD5"/>
              </a:gs>
              <a:gs pos="100000">
                <a:srgbClr val="D1C39F"/>
              </a:gs>
            </a:gsLst>
            <a:lin ang="5400000" scaled="0"/>
          </a:gradFill>
          <a:ln>
            <a:noFill/>
          </a:ln>
          <a:scene3d>
            <a:camera prst="orthographicFront"/>
            <a:lightRig rig="threePt" dir="t"/>
          </a:scene3d>
          <a:sp3d prstMaterial="dkEdge">
            <a:bevelT/>
            <a:bevelB/>
          </a:sp3d>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dirty="0">
              <a:latin typeface="Times New Roman" panose="02020603050405020304" pitchFamily="18" charset="0"/>
              <a:cs typeface="Times New Roman" panose="02020603050405020304" pitchFamily="18" charset="0"/>
            </a:endParaRPr>
          </a:p>
          <a:p>
            <a:pPr algn="ctr">
              <a:defRPr/>
            </a:pPr>
            <a:r>
              <a:rPr lang="ru-RU" sz="1100" b="1" dirty="0">
                <a:solidFill>
                  <a:schemeClr val="tx1"/>
                </a:solidFill>
                <a:latin typeface="Times New Roman" panose="02020603050405020304" pitchFamily="18" charset="0"/>
                <a:cs typeface="Times New Roman" panose="02020603050405020304" pitchFamily="18" charset="0"/>
              </a:rPr>
              <a:t>•До 1 мая текущего финансового года</a:t>
            </a:r>
          </a:p>
        </p:txBody>
      </p:sp>
      <p:sp>
        <p:nvSpPr>
          <p:cNvPr id="12" name="Овал 11"/>
          <p:cNvSpPr/>
          <p:nvPr/>
        </p:nvSpPr>
        <p:spPr>
          <a:xfrm>
            <a:off x="2267744" y="2708920"/>
            <a:ext cx="2160240" cy="2016224"/>
          </a:xfrm>
          <a:prstGeom prst="ellipse">
            <a:avLst/>
          </a:prstGeom>
          <a:solidFill>
            <a:schemeClr val="accent1">
              <a:lumMod val="40000"/>
              <a:lumOff val="60000"/>
            </a:schemeClr>
          </a:solidFill>
          <a:ln/>
          <a:scene3d>
            <a:camera prst="orthographicFront"/>
            <a:lightRig rig="threePt" dir="t"/>
          </a:scene3d>
          <a:sp3d>
            <a:bevelT w="165100" prst="coolSlant"/>
          </a:sp3d>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ru-RU" sz="1200" b="1" dirty="0">
                <a:solidFill>
                  <a:schemeClr val="tx1"/>
                </a:solidFill>
                <a:latin typeface="Times New Roman" panose="02020603050405020304" pitchFamily="18" charset="0"/>
                <a:cs typeface="Times New Roman" pitchFamily="18" charset="0"/>
              </a:rPr>
              <a:t>Представление отчета об исполнении бюджета в контрольный орган для осуществления внешней проверки</a:t>
            </a:r>
          </a:p>
        </p:txBody>
      </p:sp>
      <p:sp>
        <p:nvSpPr>
          <p:cNvPr id="20" name="Скругленный прямоугольник 19"/>
          <p:cNvSpPr/>
          <p:nvPr/>
        </p:nvSpPr>
        <p:spPr>
          <a:xfrm>
            <a:off x="252237" y="1430648"/>
            <a:ext cx="7956376" cy="360040"/>
          </a:xfrm>
          <a:prstGeom prst="round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002">
            <a:schemeClr val="lt1"/>
          </a:fillRef>
          <a:effectRef idx="0">
            <a:schemeClr val="accent1"/>
          </a:effectRef>
          <a:fontRef idx="minor">
            <a:schemeClr val="lt1"/>
          </a:fontRef>
        </p:style>
        <p:txBody>
          <a:bodyPr anchor="ctr"/>
          <a:lstStyle/>
          <a:p>
            <a:pPr algn="ctr" fontAlgn="auto">
              <a:spcBef>
                <a:spcPts val="0"/>
              </a:spcBef>
              <a:spcAft>
                <a:spcPts val="0"/>
              </a:spcAft>
              <a:defRPr/>
            </a:pPr>
            <a:r>
              <a:rPr lang="ru-RU" sz="1400" b="1" dirty="0">
                <a:solidFill>
                  <a:schemeClr val="tx1"/>
                </a:solidFill>
                <a:latin typeface="Times New Roman" panose="02020603050405020304" pitchFamily="18" charset="0"/>
                <a:cs typeface="Times New Roman" panose="02020603050405020304" pitchFamily="18" charset="0"/>
              </a:rPr>
              <a:t>Этапы составления и утверждения отчета об исполнении бюджета:</a:t>
            </a:r>
            <a:endParaRPr lang="ru-RU" sz="1400" b="1" i="1" dirty="0">
              <a:solidFill>
                <a:schemeClr val="tx1"/>
              </a:solidFill>
              <a:latin typeface="Times New Roman" pitchFamily="18" charset="0"/>
              <a:cs typeface="Times New Roman" pitchFamily="18" charset="0"/>
            </a:endParaRPr>
          </a:p>
        </p:txBody>
      </p:sp>
      <p:sp>
        <p:nvSpPr>
          <p:cNvPr id="22" name="Скругленный прямоугольник 21"/>
          <p:cNvSpPr/>
          <p:nvPr/>
        </p:nvSpPr>
        <p:spPr>
          <a:xfrm>
            <a:off x="1115616" y="573392"/>
            <a:ext cx="7920881" cy="857256"/>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r>
              <a:rPr lang="ru-RU" b="1" dirty="0">
                <a:solidFill>
                  <a:schemeClr val="tx1"/>
                </a:solidFill>
                <a:latin typeface="Times New Roman" pitchFamily="18" charset="0"/>
                <a:cs typeface="Times New Roman" pitchFamily="18" charset="0"/>
              </a:rPr>
              <a:t>Составление и утверждение годового отчета об исполнении бюджета является важной формой контроля </a:t>
            </a:r>
            <a:r>
              <a:rPr lang="ru-RU" b="1" dirty="0" smtClean="0">
                <a:solidFill>
                  <a:schemeClr val="tx1"/>
                </a:solidFill>
                <a:latin typeface="Times New Roman" pitchFamily="18" charset="0"/>
                <a:cs typeface="Times New Roman" pitchFamily="18" charset="0"/>
              </a:rPr>
              <a:t>за </a:t>
            </a:r>
            <a:r>
              <a:rPr lang="ru-RU" b="1" dirty="0">
                <a:solidFill>
                  <a:schemeClr val="tx1"/>
                </a:solidFill>
                <a:latin typeface="Times New Roman" pitchFamily="18" charset="0"/>
                <a:cs typeface="Times New Roman" pitchFamily="18" charset="0"/>
              </a:rPr>
              <a:t>исполнением бюджета </a:t>
            </a:r>
          </a:p>
        </p:txBody>
      </p:sp>
      <p:sp>
        <p:nvSpPr>
          <p:cNvPr id="14" name="Выгнутая вниз стрелка 13"/>
          <p:cNvSpPr/>
          <p:nvPr/>
        </p:nvSpPr>
        <p:spPr>
          <a:xfrm rot="21430114">
            <a:off x="917705" y="5647448"/>
            <a:ext cx="2376264" cy="792088"/>
          </a:xfrm>
          <a:prstGeom prst="curvedUpArrow">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ru-RU" dirty="0">
              <a:solidFill>
                <a:schemeClr val="tx1"/>
              </a:solidFill>
            </a:endParaRPr>
          </a:p>
        </p:txBody>
      </p:sp>
      <p:sp>
        <p:nvSpPr>
          <p:cNvPr id="15" name="Выгнутая вверх стрелка 14"/>
          <p:cNvSpPr/>
          <p:nvPr/>
        </p:nvSpPr>
        <p:spPr>
          <a:xfrm rot="20700375">
            <a:off x="3096412" y="1768275"/>
            <a:ext cx="2268026" cy="581248"/>
          </a:xfrm>
          <a:prstGeom prst="curvedDownArrow">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ru-RU" dirty="0">
              <a:solidFill>
                <a:schemeClr val="tx1"/>
              </a:solidFill>
            </a:endParaRPr>
          </a:p>
        </p:txBody>
      </p:sp>
      <p:sp>
        <p:nvSpPr>
          <p:cNvPr id="16" name="Овал 15"/>
          <p:cNvSpPr/>
          <p:nvPr/>
        </p:nvSpPr>
        <p:spPr>
          <a:xfrm>
            <a:off x="4968044" y="5728522"/>
            <a:ext cx="3168352" cy="1152128"/>
          </a:xfrm>
          <a:prstGeom prst="ellipse">
            <a:avLst/>
          </a:prstGeom>
          <a:gradFill>
            <a:gsLst>
              <a:gs pos="0">
                <a:srgbClr val="FFEFD1"/>
              </a:gs>
              <a:gs pos="64999">
                <a:srgbClr val="F0EBD5"/>
              </a:gs>
              <a:gs pos="100000">
                <a:srgbClr val="D1C39F"/>
              </a:gs>
            </a:gsLst>
            <a:lin ang="5400000" scaled="0"/>
          </a:gradFill>
          <a:ln>
            <a:noFill/>
          </a:ln>
          <a:scene3d>
            <a:camera prst="orthographicFront"/>
            <a:lightRig rig="threePt" dir="t"/>
          </a:scene3d>
          <a:sp3d prstMaterial="dkEdge">
            <a:bevelT/>
            <a:bevelB/>
          </a:sp3d>
        </p:spPr>
        <p:style>
          <a:lnRef idx="2">
            <a:schemeClr val="accent1">
              <a:shade val="50000"/>
            </a:schemeClr>
          </a:lnRef>
          <a:fillRef idx="1">
            <a:schemeClr val="accent1"/>
          </a:fillRef>
          <a:effectRef idx="0">
            <a:schemeClr val="accent1"/>
          </a:effectRef>
          <a:fontRef idx="minor">
            <a:schemeClr val="lt1"/>
          </a:fontRef>
        </p:style>
        <p:txBody>
          <a:bodyPr tIns="0" bIns="396000" anchor="ctr"/>
          <a:lstStyle/>
          <a:p>
            <a:pPr>
              <a:defRPr/>
            </a:pPr>
            <a:endParaRPr lang="ru-RU" dirty="0">
              <a:latin typeface="Times New Roman" panose="02020603050405020304" pitchFamily="18" charset="0"/>
              <a:cs typeface="Times New Roman" panose="02020603050405020304" pitchFamily="18" charset="0"/>
            </a:endParaRPr>
          </a:p>
          <a:p>
            <a:pPr>
              <a:defRPr/>
            </a:pPr>
            <a:endParaRPr lang="ru-RU" sz="1100" dirty="0">
              <a:latin typeface="Times New Roman" panose="02020603050405020304" pitchFamily="18" charset="0"/>
              <a:cs typeface="Times New Roman" panose="02020603050405020304" pitchFamily="18" charset="0"/>
            </a:endParaRPr>
          </a:p>
          <a:p>
            <a:pPr algn="ctr">
              <a:defRPr/>
            </a:pPr>
            <a:r>
              <a:rPr lang="ru-RU" sz="1100" dirty="0">
                <a:latin typeface="Times New Roman" panose="02020603050405020304" pitchFamily="18" charset="0"/>
                <a:cs typeface="Times New Roman" panose="02020603050405020304" pitchFamily="18" charset="0"/>
              </a:rPr>
              <a:t>•</a:t>
            </a:r>
            <a:r>
              <a:rPr lang="ru-RU" sz="1100" b="1" dirty="0">
                <a:solidFill>
                  <a:schemeClr val="tx1"/>
                </a:solidFill>
                <a:latin typeface="Times New Roman" panose="02020603050405020304" pitchFamily="18" charset="0"/>
                <a:cs typeface="Times New Roman" panose="02020603050405020304" pitchFamily="18" charset="0"/>
              </a:rPr>
              <a:t>Отчет об исполнении бюджета утверждается решением </a:t>
            </a:r>
            <a:r>
              <a:rPr lang="ru-RU" sz="1100" b="1" dirty="0" smtClean="0">
                <a:solidFill>
                  <a:schemeClr val="tx1"/>
                </a:solidFill>
                <a:latin typeface="Times New Roman" panose="02020603050405020304" pitchFamily="18" charset="0"/>
                <a:cs typeface="Times New Roman" panose="02020603050405020304" pitchFamily="18" charset="0"/>
              </a:rPr>
              <a:t>Совета муниципального района</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17" name="Овал 16"/>
          <p:cNvSpPr/>
          <p:nvPr/>
        </p:nvSpPr>
        <p:spPr>
          <a:xfrm>
            <a:off x="6300192" y="4483867"/>
            <a:ext cx="1944216" cy="1512168"/>
          </a:xfrm>
          <a:prstGeom prst="ellipse">
            <a:avLst/>
          </a:prstGeom>
          <a:solidFill>
            <a:schemeClr val="accent1">
              <a:lumMod val="40000"/>
              <a:lumOff val="60000"/>
            </a:schemeClr>
          </a:solidFill>
          <a:ln/>
          <a:scene3d>
            <a:camera prst="orthographicFront"/>
            <a:lightRig rig="threePt" dir="t"/>
          </a:scene3d>
          <a:sp3d>
            <a:bevelT w="165100" prst="coolSlant"/>
          </a:sp3d>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ru-RU" sz="1200" b="1" dirty="0">
                <a:solidFill>
                  <a:schemeClr val="tx1"/>
                </a:solidFill>
                <a:latin typeface="Times New Roman" panose="02020603050405020304" pitchFamily="18" charset="0"/>
                <a:cs typeface="Times New Roman" pitchFamily="18" charset="0"/>
              </a:rPr>
              <a:t>Рассмотрение и утверждение отчета об  исполнении бюджета</a:t>
            </a:r>
          </a:p>
        </p:txBody>
      </p:sp>
      <p:sp>
        <p:nvSpPr>
          <p:cNvPr id="18" name="Выгнутая вверх стрелка 17"/>
          <p:cNvSpPr/>
          <p:nvPr/>
        </p:nvSpPr>
        <p:spPr>
          <a:xfrm rot="2740736">
            <a:off x="6126365" y="3560460"/>
            <a:ext cx="1769248" cy="460528"/>
          </a:xfrm>
          <a:prstGeom prst="curvedDownArrow">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ru-RU" dirty="0">
              <a:solidFill>
                <a:schemeClr val="tx1"/>
              </a:solidFill>
            </a:endParaRPr>
          </a:p>
        </p:txBody>
      </p:sp>
      <p:pic>
        <p:nvPicPr>
          <p:cNvPr id="1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60" y="0"/>
            <a:ext cx="706437" cy="877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Номер слайда 1"/>
          <p:cNvSpPr>
            <a:spLocks noGrp="1"/>
          </p:cNvSpPr>
          <p:nvPr>
            <p:ph type="sldNum" sz="quarter" idx="12"/>
          </p:nvPr>
        </p:nvSpPr>
        <p:spPr>
          <a:xfrm>
            <a:off x="7000056" y="160787"/>
            <a:ext cx="2133600" cy="365125"/>
          </a:xfrm>
        </p:spPr>
        <p:txBody>
          <a:bodyPr/>
          <a:lstStyle/>
          <a:p>
            <a:fld id="{434A3D7E-C280-4DCD-A7E1-93BBC7758E8E}" type="slidenum">
              <a:rPr lang="ru-RU" smtClean="0">
                <a:solidFill>
                  <a:schemeClr val="tx1"/>
                </a:solidFill>
              </a:rPr>
              <a:t>8</a:t>
            </a:fld>
            <a:endParaRPr lang="ru-RU" dirty="0">
              <a:solidFill>
                <a:schemeClr val="tx1"/>
              </a:solidFill>
            </a:endParaRPr>
          </a:p>
        </p:txBody>
      </p:sp>
    </p:spTree>
    <p:extLst>
      <p:ext uri="{BB962C8B-B14F-4D97-AF65-F5344CB8AC3E}">
        <p14:creationId xmlns:p14="http://schemas.microsoft.com/office/powerpoint/2010/main" val="1476033133"/>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1">
            <a:extLst>
              <a:ext uri="{FF2B5EF4-FFF2-40B4-BE49-F238E27FC236}">
                <a16:creationId xmlns="" xmlns:a16="http://schemas.microsoft.com/office/drawing/2014/main" id="{99729625-D208-48C7-B587-3E3E837A7FCB}"/>
              </a:ext>
            </a:extLst>
          </p:cNvPr>
          <p:cNvSpPr txBox="1">
            <a:spLocks noChangeArrowheads="1"/>
          </p:cNvSpPr>
          <p:nvPr/>
        </p:nvSpPr>
        <p:spPr bwMode="auto">
          <a:xfrm>
            <a:off x="473345" y="584775"/>
            <a:ext cx="8640762" cy="5972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Wingdings" panose="05000000000000000000" pitchFamily="2" charset="2"/>
              <a:buChar char=""/>
              <a:defRPr sz="2400">
                <a:solidFill>
                  <a:srgbClr val="262626"/>
                </a:solidFill>
                <a:latin typeface="Times New Roman" panose="02020603050405020304" pitchFamily="18" charset="0"/>
              </a:defRPr>
            </a:lvl1pPr>
            <a:lvl2pPr marL="742950" indent="-285750" eaLnBrk="0" hangingPunct="0">
              <a:spcBef>
                <a:spcPct val="20000"/>
              </a:spcBef>
              <a:buClr>
                <a:schemeClr val="accent1"/>
              </a:buClr>
              <a:buFont typeface="Wingdings" panose="05000000000000000000" pitchFamily="2" charset="2"/>
              <a:buChar char=""/>
              <a:defRPr sz="2200">
                <a:solidFill>
                  <a:srgbClr val="262626"/>
                </a:solidFill>
                <a:latin typeface="Times New Roman" panose="02020603050405020304" pitchFamily="18" charset="0"/>
              </a:defRPr>
            </a:lvl2pPr>
            <a:lvl3pPr marL="1143000" indent="-228600" eaLnBrk="0" hangingPunct="0">
              <a:spcBef>
                <a:spcPct val="20000"/>
              </a:spcBef>
              <a:buClr>
                <a:schemeClr val="accent1"/>
              </a:buClr>
              <a:buFont typeface="Wingdings" panose="05000000000000000000" pitchFamily="2" charset="2"/>
              <a:buChar char=""/>
              <a:defRPr sz="2000">
                <a:solidFill>
                  <a:srgbClr val="262626"/>
                </a:solidFill>
                <a:latin typeface="Times New Roman" panose="02020603050405020304" pitchFamily="18" charset="0"/>
              </a:defRPr>
            </a:lvl3pPr>
            <a:lvl4pPr marL="1600200" indent="-228600" eaLnBrk="0" hangingPunct="0">
              <a:spcBef>
                <a:spcPct val="20000"/>
              </a:spcBef>
              <a:buClr>
                <a:schemeClr val="accent1"/>
              </a:buClr>
              <a:buFont typeface="Wingdings" panose="05000000000000000000" pitchFamily="2" charset="2"/>
              <a:buChar char=""/>
              <a:defRPr>
                <a:solidFill>
                  <a:srgbClr val="262626"/>
                </a:solidFill>
                <a:latin typeface="Times New Roman" panose="02020603050405020304" pitchFamily="18" charset="0"/>
              </a:defRPr>
            </a:lvl4pPr>
            <a:lvl5pPr marL="2057400" indent="-228600" eaLnBrk="0" hangingPunct="0">
              <a:spcBef>
                <a:spcPct val="20000"/>
              </a:spcBef>
              <a:buClr>
                <a:schemeClr val="accent1"/>
              </a:buClr>
              <a:buFont typeface="Wingdings" panose="05000000000000000000" pitchFamily="2" charset="2"/>
              <a:buChar char=""/>
              <a:defRPr sz="1600">
                <a:solidFill>
                  <a:srgbClr val="262626"/>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1600">
                <a:solidFill>
                  <a:srgbClr val="262626"/>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1600">
                <a:solidFill>
                  <a:srgbClr val="262626"/>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1600">
                <a:solidFill>
                  <a:srgbClr val="262626"/>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1600">
                <a:solidFill>
                  <a:srgbClr val="262626"/>
                </a:solidFill>
                <a:latin typeface="Times New Roman" panose="02020603050405020304" pitchFamily="18" charset="0"/>
              </a:defRPr>
            </a:lvl9pPr>
          </a:lstStyle>
          <a:p>
            <a:pPr algn="just">
              <a:lnSpc>
                <a:spcPct val="150000"/>
              </a:lnSpc>
              <a:spcAft>
                <a:spcPts val="0"/>
              </a:spcAft>
              <a:buFont typeface="Wingdings" panose="05000000000000000000" pitchFamily="2" charset="2"/>
              <a:buNone/>
              <a:defRPr/>
            </a:pPr>
            <a:r>
              <a:rPr lang="ru-RU" sz="1100" dirty="0">
                <a:solidFill>
                  <a:srgbClr val="333300"/>
                </a:solidFill>
                <a:ea typeface="Times New Roman" panose="02020603050405020304" pitchFamily="18" charset="0"/>
              </a:rPr>
              <a:t>            </a:t>
            </a:r>
          </a:p>
          <a:p>
            <a:pPr algn="just">
              <a:lnSpc>
                <a:spcPct val="150000"/>
              </a:lnSpc>
              <a:spcAft>
                <a:spcPts val="0"/>
              </a:spcAft>
              <a:buFont typeface="Wingdings" panose="05000000000000000000" pitchFamily="2" charset="2"/>
              <a:buNone/>
              <a:defRPr/>
            </a:pPr>
            <a:r>
              <a:rPr lang="ru-RU" sz="1200" dirty="0">
                <a:solidFill>
                  <a:srgbClr val="333300"/>
                </a:solidFill>
                <a:ea typeface="Times New Roman" panose="02020603050405020304" pitchFamily="18" charset="0"/>
              </a:rPr>
              <a:t>             Представление информации о бюджете в доступной для граждан форме осуществляется на сайте Финансового управления Администрации муниципального района Мелеузовский район Республики Башкортостан. Данные материалы отвечают требованиям Методики проведения мониторинга и составления рейтинга муниципальных районов (городских округов) Республики Башкортостан по уровню открытости бюджетных данных (далее – Методика). Рейтинг муниципальных районов (городских округов) Республики Башкортостан по уровню открытости бюджетных данных составляется с 2016 года. </a:t>
            </a:r>
          </a:p>
          <a:p>
            <a:pPr algn="just">
              <a:lnSpc>
                <a:spcPct val="150000"/>
              </a:lnSpc>
              <a:spcAft>
                <a:spcPts val="0"/>
              </a:spcAft>
              <a:buFont typeface="Wingdings" panose="05000000000000000000" pitchFamily="2" charset="2"/>
              <a:buNone/>
              <a:defRPr/>
            </a:pPr>
            <a:r>
              <a:rPr lang="ru-RU" sz="1200" dirty="0">
                <a:solidFill>
                  <a:srgbClr val="333300"/>
                </a:solidFill>
                <a:ea typeface="Times New Roman" panose="02020603050405020304" pitchFamily="18" charset="0"/>
              </a:rPr>
              <a:t>         По итогам 2018 года рейтинг муниципального района Мелеузовского района по уровню открытости бюджетных данных был оценен в </a:t>
            </a:r>
            <a:r>
              <a:rPr lang="ru-RU" sz="1200" dirty="0" smtClean="0">
                <a:solidFill>
                  <a:schemeClr val="tx1"/>
                </a:solidFill>
                <a:ea typeface="Times New Roman" panose="02020603050405020304" pitchFamily="18" charset="0"/>
              </a:rPr>
              <a:t>145 </a:t>
            </a:r>
            <a:r>
              <a:rPr lang="ru-RU" sz="1200" dirty="0">
                <a:solidFill>
                  <a:schemeClr val="tx1"/>
                </a:solidFill>
                <a:ea typeface="Times New Roman" panose="02020603050405020304" pitchFamily="18" charset="0"/>
              </a:rPr>
              <a:t>баллов </a:t>
            </a:r>
            <a:r>
              <a:rPr lang="ru-RU" sz="1200" dirty="0" smtClean="0">
                <a:solidFill>
                  <a:schemeClr val="tx1"/>
                </a:solidFill>
                <a:ea typeface="Times New Roman" panose="02020603050405020304" pitchFamily="18" charset="0"/>
              </a:rPr>
              <a:t>(96,7% </a:t>
            </a:r>
            <a:r>
              <a:rPr lang="ru-RU" sz="1200" dirty="0">
                <a:solidFill>
                  <a:srgbClr val="333300"/>
                </a:solidFill>
                <a:ea typeface="Times New Roman" panose="02020603050405020304" pitchFamily="18" charset="0"/>
              </a:rPr>
              <a:t>от максимально возможного количества баллов), Мелеузовский район занял первое место по Республике Башкортостан (по итогам 2017 года Мелеузовский район также занял 1 место).</a:t>
            </a:r>
            <a:endParaRPr lang="ru-RU" sz="1200" dirty="0">
              <a:ea typeface="Times New Roman" panose="02020603050405020304" pitchFamily="18" charset="0"/>
            </a:endParaRPr>
          </a:p>
          <a:p>
            <a:pPr algn="just">
              <a:lnSpc>
                <a:spcPct val="150000"/>
              </a:lnSpc>
              <a:spcAft>
                <a:spcPts val="0"/>
              </a:spcAft>
              <a:buFont typeface="Wingdings" panose="05000000000000000000" pitchFamily="2" charset="2"/>
              <a:buNone/>
              <a:defRPr/>
            </a:pPr>
            <a:r>
              <a:rPr lang="ru-RU" sz="1200" dirty="0">
                <a:solidFill>
                  <a:srgbClr val="333300"/>
                </a:solidFill>
                <a:ea typeface="Times New Roman" panose="02020603050405020304" pitchFamily="18" charset="0"/>
              </a:rPr>
              <a:t>            Оценка качества управления муниципальными финансами проводится в соответствии с Приказом Минфина Республики Башкортостан от 12.08.2013 № 75  «О порядке осуществления оперативного (ежеквартального)  и годового мониторинга и оценки качества управления муниципальными финансами». Оценка качества характеризует следующие аспекты управления муниципальными финансами в муниципальных районах (городских округах) Республики Башкортостан: бюджетное планирование, исполнение бюджета, управление муниципальным долгом, финансовые взаимоотношения с поселениями, управление муниципальной собственностью и оказание муниципальных услуг, прозрачность бюджетного процесса, индикаторы, характеризующие выполнение указов Президента Российской Федерации от 7 мая 2012 года. </a:t>
            </a:r>
          </a:p>
          <a:p>
            <a:pPr algn="just">
              <a:lnSpc>
                <a:spcPct val="150000"/>
              </a:lnSpc>
              <a:spcAft>
                <a:spcPts val="0"/>
              </a:spcAft>
              <a:buFont typeface="Wingdings" panose="05000000000000000000" pitchFamily="2" charset="2"/>
              <a:buNone/>
              <a:defRPr/>
            </a:pPr>
            <a:r>
              <a:rPr lang="ru-RU" sz="1200" dirty="0">
                <a:solidFill>
                  <a:srgbClr val="333300"/>
                </a:solidFill>
                <a:ea typeface="Times New Roman" panose="02020603050405020304" pitchFamily="18" charset="0"/>
              </a:rPr>
              <a:t>           </a:t>
            </a:r>
            <a:r>
              <a:rPr lang="ru-RU" sz="1200" b="1" dirty="0">
                <a:solidFill>
                  <a:srgbClr val="333300"/>
                </a:solidFill>
                <a:ea typeface="Times New Roman" panose="02020603050405020304" pitchFamily="18" charset="0"/>
              </a:rPr>
              <a:t>Согласно результатов комплексной оценки качества управления муниципальными финансами по итогам </a:t>
            </a:r>
            <a:r>
              <a:rPr lang="ru-RU" sz="1200" b="1" dirty="0" smtClean="0">
                <a:solidFill>
                  <a:srgbClr val="333300"/>
                </a:solidFill>
                <a:ea typeface="Times New Roman" panose="02020603050405020304" pitchFamily="18" charset="0"/>
              </a:rPr>
              <a:t>2018 </a:t>
            </a:r>
            <a:r>
              <a:rPr lang="ru-RU" sz="1200" b="1" dirty="0">
                <a:solidFill>
                  <a:srgbClr val="333300"/>
                </a:solidFill>
                <a:ea typeface="Times New Roman" panose="02020603050405020304" pitchFamily="18" charset="0"/>
              </a:rPr>
              <a:t>года муниципальному району Мелеузовский район Республики Башкортостан присвоена </a:t>
            </a:r>
            <a:r>
              <a:rPr lang="en-US" sz="1200" b="1" dirty="0">
                <a:solidFill>
                  <a:srgbClr val="333300"/>
                </a:solidFill>
                <a:ea typeface="Times New Roman" panose="02020603050405020304" pitchFamily="18" charset="0"/>
              </a:rPr>
              <a:t>I</a:t>
            </a:r>
            <a:r>
              <a:rPr lang="ru-RU" sz="1200" b="1" dirty="0">
                <a:solidFill>
                  <a:srgbClr val="333300"/>
                </a:solidFill>
                <a:ea typeface="Times New Roman" panose="02020603050405020304" pitchFamily="18" charset="0"/>
              </a:rPr>
              <a:t> степень </a:t>
            </a:r>
            <a:r>
              <a:rPr lang="ru-RU" sz="1200" b="1" dirty="0" smtClean="0">
                <a:solidFill>
                  <a:srgbClr val="333300"/>
                </a:solidFill>
                <a:ea typeface="Times New Roman" panose="02020603050405020304" pitchFamily="18" charset="0"/>
              </a:rPr>
              <a:t>качества (по итогам 2017 года также присвоена </a:t>
            </a:r>
            <a:r>
              <a:rPr lang="en-US" sz="1200" b="1" dirty="0" smtClean="0">
                <a:solidFill>
                  <a:srgbClr val="333300"/>
                </a:solidFill>
                <a:ea typeface="Times New Roman" panose="02020603050405020304" pitchFamily="18" charset="0"/>
              </a:rPr>
              <a:t>I</a:t>
            </a:r>
            <a:r>
              <a:rPr lang="ru-RU" sz="1200" b="1" dirty="0" smtClean="0">
                <a:solidFill>
                  <a:srgbClr val="333300"/>
                </a:solidFill>
                <a:ea typeface="Times New Roman" panose="02020603050405020304" pitchFamily="18" charset="0"/>
              </a:rPr>
              <a:t> степень качества).</a:t>
            </a:r>
            <a:endParaRPr lang="ru-RU" sz="1200" b="1" dirty="0">
              <a:ea typeface="Times New Roman" panose="02020603050405020304" pitchFamily="18" charset="0"/>
            </a:endParaRPr>
          </a:p>
          <a:p>
            <a:pPr algn="just">
              <a:spcBef>
                <a:spcPct val="0"/>
              </a:spcBef>
              <a:buClrTx/>
              <a:buFontTx/>
              <a:buNone/>
              <a:defRPr/>
            </a:pPr>
            <a:r>
              <a:rPr lang="ru-RU" altLang="ru-RU" sz="1600" dirty="0">
                <a:solidFill>
                  <a:schemeClr val="tx1"/>
                </a:solidFill>
                <a:latin typeface="Arial" panose="020B0604020202020204" pitchFamily="34" charset="0"/>
              </a:rPr>
              <a:t> </a:t>
            </a:r>
          </a:p>
          <a:p>
            <a:pPr algn="just">
              <a:spcBef>
                <a:spcPct val="0"/>
              </a:spcBef>
              <a:buClrTx/>
              <a:buFontTx/>
              <a:buNone/>
              <a:defRPr/>
            </a:pPr>
            <a:endParaRPr lang="ru-RU" altLang="ru-RU" sz="1600" dirty="0">
              <a:solidFill>
                <a:schemeClr val="tx1"/>
              </a:solidFill>
              <a:latin typeface="Arial" panose="020B0604020202020204" pitchFamily="34" charset="0"/>
            </a:endParaRPr>
          </a:p>
        </p:txBody>
      </p:sp>
      <p:sp>
        <p:nvSpPr>
          <p:cNvPr id="2" name="TextBox 1">
            <a:extLst>
              <a:ext uri="{FF2B5EF4-FFF2-40B4-BE49-F238E27FC236}">
                <a16:creationId xmlns="" xmlns:a16="http://schemas.microsoft.com/office/drawing/2014/main" id="{F835DC29-FE2A-4F4B-A2C2-831A71067DDF}"/>
              </a:ext>
            </a:extLst>
          </p:cNvPr>
          <p:cNvSpPr txBox="1"/>
          <p:nvPr/>
        </p:nvSpPr>
        <p:spPr>
          <a:xfrm>
            <a:off x="0" y="0"/>
            <a:ext cx="9144000" cy="584775"/>
          </a:xfrm>
          <a:prstGeom prst="rect">
            <a:avLst/>
          </a:prstGeom>
          <a:solidFill>
            <a:schemeClr val="bg2">
              <a:lumMod val="90000"/>
            </a:schemeClr>
          </a:solidFill>
          <a:ln>
            <a:noFill/>
          </a:ln>
        </p:spPr>
        <p:txBody>
          <a:bodyPr>
            <a:spAutoFit/>
          </a:bodyPr>
          <a:lstStyle/>
          <a:p>
            <a:pPr algn="ctr">
              <a:defRPr/>
            </a:pPr>
            <a:r>
              <a:rPr lang="ru-RU" sz="1600" dirty="0" smtClean="0">
                <a:solidFill>
                  <a:schemeClr val="bg2">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                  Открытость </a:t>
            </a:r>
            <a:r>
              <a:rPr lang="ru-RU" sz="1600" dirty="0">
                <a:solidFill>
                  <a:schemeClr val="bg2">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бюджетных данных и уровень качества управления муниципальными финансами в муниципальном районе Мелеузовский район Республики Башкортостан</a:t>
            </a:r>
            <a:endParaRPr lang="ru-RU" sz="1600" b="1" dirty="0">
              <a:latin typeface="Times New Roman" panose="02020603050405020304" pitchFamily="18" charset="0"/>
              <a:cs typeface="Times New Roman" panose="02020603050405020304" pitchFamily="18" charset="0"/>
            </a:endParaRPr>
          </a:p>
        </p:txBody>
      </p:sp>
      <p:pic>
        <p:nvPicPr>
          <p:cNvPr id="28676" name="Picture 3">
            <a:extLst>
              <a:ext uri="{FF2B5EF4-FFF2-40B4-BE49-F238E27FC236}">
                <a16:creationId xmlns="" xmlns:a16="http://schemas.microsoft.com/office/drawing/2014/main" id="{47EB9F7E-F704-49EA-8D88-353E353844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04850"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p:cNvSpPr>
            <a:spLocks noGrp="1"/>
          </p:cNvSpPr>
          <p:nvPr>
            <p:ph type="sldNum" sz="quarter" idx="12"/>
          </p:nvPr>
        </p:nvSpPr>
        <p:spPr>
          <a:xfrm>
            <a:off x="7010400" y="0"/>
            <a:ext cx="2133600" cy="365125"/>
          </a:xfrm>
        </p:spPr>
        <p:txBody>
          <a:bodyPr/>
          <a:lstStyle/>
          <a:p>
            <a:fld id="{434A3D7E-C280-4DCD-A7E1-93BBC7758E8E}" type="slidenum">
              <a:rPr lang="ru-RU" smtClean="0">
                <a:solidFill>
                  <a:schemeClr val="tx1"/>
                </a:solidFill>
              </a:rPr>
              <a:t>9</a:t>
            </a:fld>
            <a:endParaRPr lang="ru-RU"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1">
            <a:extLst>
              <a:ext uri="{FF2B5EF4-FFF2-40B4-BE49-F238E27FC236}">
                <a16:creationId xmlns="" xmlns:a16="http://schemas.microsoft.com/office/drawing/2014/main" id="{5DCF5D1A-F2BD-4527-BC65-82BCF5E1E38D}"/>
              </a:ext>
            </a:extLst>
          </p:cNvPr>
          <p:cNvSpPr txBox="1">
            <a:spLocks noChangeArrowheads="1"/>
          </p:cNvSpPr>
          <p:nvPr/>
        </p:nvSpPr>
        <p:spPr bwMode="auto">
          <a:xfrm>
            <a:off x="70395" y="862361"/>
            <a:ext cx="8784530" cy="5152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Font typeface="Wingdings" panose="05000000000000000000" pitchFamily="2" charset="2"/>
              <a:buChar char=""/>
              <a:defRPr sz="2400">
                <a:solidFill>
                  <a:srgbClr val="262626"/>
                </a:solidFill>
                <a:latin typeface="Times New Roman" panose="02020603050405020304" pitchFamily="18" charset="0"/>
              </a:defRPr>
            </a:lvl1pPr>
            <a:lvl2pPr marL="742950" indent="-285750" eaLnBrk="0" hangingPunct="0">
              <a:spcBef>
                <a:spcPct val="20000"/>
              </a:spcBef>
              <a:buClr>
                <a:schemeClr val="accent1"/>
              </a:buClr>
              <a:buFont typeface="Wingdings" panose="05000000000000000000" pitchFamily="2" charset="2"/>
              <a:buChar char=""/>
              <a:defRPr sz="2200">
                <a:solidFill>
                  <a:srgbClr val="262626"/>
                </a:solidFill>
                <a:latin typeface="Times New Roman" panose="02020603050405020304" pitchFamily="18" charset="0"/>
              </a:defRPr>
            </a:lvl2pPr>
            <a:lvl3pPr marL="1143000" indent="-228600" eaLnBrk="0" hangingPunct="0">
              <a:spcBef>
                <a:spcPct val="20000"/>
              </a:spcBef>
              <a:buClr>
                <a:schemeClr val="accent1"/>
              </a:buClr>
              <a:buFont typeface="Wingdings" panose="05000000000000000000" pitchFamily="2" charset="2"/>
              <a:buChar char=""/>
              <a:defRPr sz="2000">
                <a:solidFill>
                  <a:srgbClr val="262626"/>
                </a:solidFill>
                <a:latin typeface="Times New Roman" panose="02020603050405020304" pitchFamily="18" charset="0"/>
              </a:defRPr>
            </a:lvl3pPr>
            <a:lvl4pPr marL="1600200" indent="-228600" eaLnBrk="0" hangingPunct="0">
              <a:spcBef>
                <a:spcPct val="20000"/>
              </a:spcBef>
              <a:buClr>
                <a:schemeClr val="accent1"/>
              </a:buClr>
              <a:buFont typeface="Wingdings" panose="05000000000000000000" pitchFamily="2" charset="2"/>
              <a:buChar char=""/>
              <a:defRPr>
                <a:solidFill>
                  <a:srgbClr val="262626"/>
                </a:solidFill>
                <a:latin typeface="Times New Roman" panose="02020603050405020304" pitchFamily="18" charset="0"/>
              </a:defRPr>
            </a:lvl4pPr>
            <a:lvl5pPr marL="2057400" indent="-228600" eaLnBrk="0" hangingPunct="0">
              <a:spcBef>
                <a:spcPct val="20000"/>
              </a:spcBef>
              <a:buClr>
                <a:schemeClr val="accent1"/>
              </a:buClr>
              <a:buFont typeface="Wingdings" panose="05000000000000000000" pitchFamily="2" charset="2"/>
              <a:buChar char=""/>
              <a:defRPr sz="1600">
                <a:solidFill>
                  <a:srgbClr val="262626"/>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1600">
                <a:solidFill>
                  <a:srgbClr val="262626"/>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1600">
                <a:solidFill>
                  <a:srgbClr val="262626"/>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1600">
                <a:solidFill>
                  <a:srgbClr val="262626"/>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1600">
                <a:solidFill>
                  <a:srgbClr val="262626"/>
                </a:solidFill>
                <a:latin typeface="Times New Roman" panose="02020603050405020304" pitchFamily="18" charset="0"/>
              </a:defRPr>
            </a:lvl9pPr>
          </a:lstStyle>
          <a:p>
            <a:pPr algn="just"/>
            <a:r>
              <a:rPr lang="ru-RU" sz="1100" dirty="0" smtClean="0"/>
              <a:t>     </a:t>
            </a:r>
            <a:r>
              <a:rPr lang="ru-RU" sz="1200" dirty="0" smtClean="0"/>
              <a:t>С </a:t>
            </a:r>
            <a:r>
              <a:rPr lang="ru-RU" sz="1200" dirty="0"/>
              <a:t>23 апреля по 10 </a:t>
            </a:r>
            <a:r>
              <a:rPr lang="ru-RU" sz="1200" dirty="0" smtClean="0"/>
              <a:t>июня 2018 года </a:t>
            </a:r>
            <a:r>
              <a:rPr lang="ru-RU" sz="1200" dirty="0"/>
              <a:t>Министерство финансов </a:t>
            </a:r>
            <a:r>
              <a:rPr lang="ru-RU" sz="1200" dirty="0" smtClean="0"/>
              <a:t>Республики Башкортостан </a:t>
            </a:r>
            <a:r>
              <a:rPr lang="ru-RU" sz="1200" dirty="0"/>
              <a:t>проводило конкурс проектов по представлению бюджета для граждан в 2018 году. Это пятый по счету конкурс, первый был проведен в 2014 году. В 2018 году участие приняли рекордное количество конкурсантов – 83 проекта (приняли участие в первом этапе регионального конкурса), в 2014 году – 10, 2015 – 13, 2016 – 51, 2017 – 55. До финала и церемонии награждения дошли только 67 конкурсных проектов: 29 – от физлиц и 38 – от </a:t>
            </a:r>
            <a:r>
              <a:rPr lang="ru-RU" sz="1200" dirty="0" err="1"/>
              <a:t>юрлиц</a:t>
            </a:r>
            <a:r>
              <a:rPr lang="ru-RU" sz="1200" dirty="0"/>
              <a:t>. Как и в прошлые годы, физлица – это, в основном, студенты, а </a:t>
            </a:r>
            <a:r>
              <a:rPr lang="ru-RU" sz="1200" dirty="0" err="1"/>
              <a:t>юрлица</a:t>
            </a:r>
            <a:r>
              <a:rPr lang="ru-RU" sz="1200" dirty="0"/>
              <a:t> – финансовые управления администраций городов и районов, а также республиканские и муниципальные учреждения.</a:t>
            </a:r>
            <a:r>
              <a:rPr lang="ru-RU" sz="1200" dirty="0" smtClean="0"/>
              <a:t> </a:t>
            </a:r>
            <a:r>
              <a:rPr lang="ru-RU" sz="1200" dirty="0"/>
              <a:t>Проводимый в Башкортостане и ряде других регионов России конкурс проходит в рамках первого тура аналогичного Федерального конкурса, организованного Финансовым </a:t>
            </a:r>
            <a:r>
              <a:rPr lang="ru-RU" sz="1200" dirty="0" smtClean="0"/>
              <a:t> университетом </a:t>
            </a:r>
            <a:r>
              <a:rPr lang="ru-RU" sz="1200" dirty="0"/>
              <a:t>при Правительстве РФ, лучшие проекты из регионов были рекомендованы к участию во всероссийском конкурсе. По решению </a:t>
            </a:r>
            <a:r>
              <a:rPr lang="ru-RU" sz="1200" dirty="0" smtClean="0"/>
              <a:t>жюри </a:t>
            </a:r>
            <a:r>
              <a:rPr lang="ru-RU" sz="1200" dirty="0"/>
              <a:t>для участия в Федеральном конкурсе от Республики Башкортостан направлено 34 конкурсные работы</a:t>
            </a:r>
            <a:r>
              <a:rPr lang="ru-RU" sz="1200" dirty="0" smtClean="0"/>
              <a:t>.</a:t>
            </a:r>
            <a:r>
              <a:rPr lang="ru-RU" sz="1200" dirty="0"/>
              <a:t> </a:t>
            </a:r>
            <a:endParaRPr lang="ru-RU" sz="1200" dirty="0" smtClean="0"/>
          </a:p>
          <a:p>
            <a:pPr algn="just"/>
            <a:r>
              <a:rPr lang="ru-RU" sz="1200" dirty="0" smtClean="0"/>
              <a:t>В </a:t>
            </a:r>
            <a:r>
              <a:rPr lang="ru-RU" sz="1200" dirty="0"/>
              <a:t>номинации </a:t>
            </a:r>
            <a:r>
              <a:rPr lang="ru-RU" sz="1200" b="1" dirty="0"/>
              <a:t>«</a:t>
            </a:r>
            <a:r>
              <a:rPr lang="ru-RU" sz="1200" b="1" dirty="0" smtClean="0"/>
              <a:t>Лучший проект местного бюджета для граждан»:</a:t>
            </a:r>
            <a:r>
              <a:rPr lang="ru-RU" sz="1200" dirty="0"/>
              <a:t> </a:t>
            </a:r>
            <a:r>
              <a:rPr lang="ru-RU" sz="1200" dirty="0" smtClean="0"/>
              <a:t>Финансовые управления Уфимского, Зилаирского </a:t>
            </a:r>
            <a:r>
              <a:rPr lang="ru-RU" sz="1200" b="1" dirty="0" smtClean="0"/>
              <a:t>Мелеузовского,</a:t>
            </a:r>
            <a:r>
              <a:rPr lang="ru-RU" sz="1200" dirty="0" smtClean="0"/>
              <a:t> </a:t>
            </a:r>
            <a:r>
              <a:rPr lang="ru-RU" sz="1200" dirty="0" err="1" smtClean="0"/>
              <a:t>Кигинского</a:t>
            </a:r>
            <a:r>
              <a:rPr lang="ru-RU" sz="1200" dirty="0" smtClean="0"/>
              <a:t>, </a:t>
            </a:r>
            <a:r>
              <a:rPr lang="ru-RU" sz="1200" dirty="0" err="1"/>
              <a:t>Миякинского</a:t>
            </a:r>
            <a:r>
              <a:rPr lang="ru-RU" sz="1200" dirty="0"/>
              <a:t> </a:t>
            </a:r>
            <a:r>
              <a:rPr lang="ru-RU" sz="1200" dirty="0" smtClean="0"/>
              <a:t>районов;</a:t>
            </a:r>
            <a:r>
              <a:rPr lang="ru-RU" sz="1200" dirty="0"/>
              <a:t> </a:t>
            </a:r>
            <a:r>
              <a:rPr lang="ru-RU" sz="1200" dirty="0" smtClean="0"/>
              <a:t> городов Сибай и Кумертау. </a:t>
            </a:r>
          </a:p>
          <a:p>
            <a:pPr algn="just"/>
            <a:r>
              <a:rPr lang="ru-RU" sz="1200" dirty="0" smtClean="0"/>
              <a:t>В </a:t>
            </a:r>
            <a:r>
              <a:rPr lang="ru-RU" sz="1200" dirty="0"/>
              <a:t>номинации </a:t>
            </a:r>
            <a:r>
              <a:rPr lang="ru-RU" sz="1200" b="1" dirty="0"/>
              <a:t>«</a:t>
            </a:r>
            <a:r>
              <a:rPr lang="ru-RU" sz="1200" b="1" dirty="0" smtClean="0"/>
              <a:t>Лучший проект отраслевого бюджета для граждан» </a:t>
            </a:r>
            <a:r>
              <a:rPr lang="ru-RU" sz="1200" dirty="0"/>
              <a:t> </a:t>
            </a:r>
            <a:r>
              <a:rPr lang="ru-RU" sz="1200" b="1" dirty="0" smtClean="0"/>
              <a:t>Финансовое управление </a:t>
            </a:r>
            <a:r>
              <a:rPr lang="ru-RU" sz="1200" b="1" dirty="0"/>
              <a:t>Мелеузовского района</a:t>
            </a:r>
            <a:r>
              <a:rPr lang="ru-RU" sz="1200" dirty="0"/>
              <a:t>; </a:t>
            </a:r>
            <a:r>
              <a:rPr lang="ru-RU" sz="1200" dirty="0" smtClean="0"/>
              <a:t> МАУК </a:t>
            </a:r>
            <a:r>
              <a:rPr lang="ru-RU" sz="1200" dirty="0"/>
              <a:t>«</a:t>
            </a:r>
            <a:r>
              <a:rPr lang="ru-RU" sz="1200" dirty="0" err="1"/>
              <a:t>Межпоселенческая</a:t>
            </a:r>
            <a:r>
              <a:rPr lang="ru-RU" sz="1200" dirty="0"/>
              <a:t> центральная библиотека» </a:t>
            </a:r>
            <a:r>
              <a:rPr lang="ru-RU" sz="1200" dirty="0" err="1" smtClean="0"/>
              <a:t>Туймазинского</a:t>
            </a:r>
            <a:r>
              <a:rPr lang="ru-RU" sz="1200" dirty="0" smtClean="0"/>
              <a:t> района;</a:t>
            </a:r>
            <a:r>
              <a:rPr lang="ru-RU" sz="1200" dirty="0"/>
              <a:t> </a:t>
            </a:r>
            <a:r>
              <a:rPr lang="ru-RU" sz="1200" dirty="0" smtClean="0"/>
              <a:t>МКУ </a:t>
            </a:r>
            <a:r>
              <a:rPr lang="ru-RU" sz="1200" dirty="0"/>
              <a:t>Централизованная бухгалтерия образовательных учреждений </a:t>
            </a:r>
            <a:r>
              <a:rPr lang="ru-RU" sz="1200" dirty="0" smtClean="0"/>
              <a:t> Мелеузовского района.</a:t>
            </a:r>
            <a:r>
              <a:rPr lang="ru-RU" sz="1200" dirty="0"/>
              <a:t> </a:t>
            </a:r>
            <a:endParaRPr lang="ru-RU" sz="1200" dirty="0" smtClean="0"/>
          </a:p>
          <a:p>
            <a:pPr algn="just"/>
            <a:r>
              <a:rPr lang="ru-RU" sz="1200" dirty="0" smtClean="0"/>
              <a:t>В </a:t>
            </a:r>
            <a:r>
              <a:rPr lang="ru-RU" sz="1200" dirty="0"/>
              <a:t>номинации </a:t>
            </a:r>
            <a:r>
              <a:rPr lang="ru-RU" sz="1200" b="1" dirty="0"/>
              <a:t>«</a:t>
            </a:r>
            <a:r>
              <a:rPr lang="ru-RU" sz="1200" b="1" dirty="0" smtClean="0"/>
              <a:t>Современные формы визуализации бюджета для граждан»</a:t>
            </a:r>
            <a:r>
              <a:rPr lang="ru-RU" sz="1200" dirty="0" smtClean="0"/>
              <a:t> </a:t>
            </a:r>
            <a:r>
              <a:rPr lang="ru-RU" sz="1200" dirty="0"/>
              <a:t> </a:t>
            </a:r>
            <a:r>
              <a:rPr lang="ru-RU" sz="1200" dirty="0" smtClean="0"/>
              <a:t>  </a:t>
            </a:r>
            <a:r>
              <a:rPr lang="ru-RU" sz="1200" dirty="0" err="1" smtClean="0"/>
              <a:t>Финуправления</a:t>
            </a:r>
            <a:r>
              <a:rPr lang="ru-RU" sz="1200" dirty="0" smtClean="0"/>
              <a:t>  </a:t>
            </a:r>
            <a:r>
              <a:rPr lang="ru-RU" sz="1200" b="1" dirty="0" smtClean="0"/>
              <a:t>Мелеузовского и  </a:t>
            </a:r>
            <a:r>
              <a:rPr lang="ru-RU" sz="1200" dirty="0" err="1" smtClean="0"/>
              <a:t>Туймазинского</a:t>
            </a:r>
            <a:r>
              <a:rPr lang="ru-RU" sz="1200" dirty="0" smtClean="0"/>
              <a:t> районов.</a:t>
            </a:r>
            <a:r>
              <a:rPr lang="ru-RU" sz="1200" dirty="0"/>
              <a:t> </a:t>
            </a:r>
            <a:endParaRPr lang="ru-RU" sz="1200" dirty="0" smtClean="0"/>
          </a:p>
          <a:p>
            <a:pPr algn="just"/>
            <a:r>
              <a:rPr lang="ru-RU" sz="1200" dirty="0" smtClean="0"/>
              <a:t>В </a:t>
            </a:r>
            <a:r>
              <a:rPr lang="ru-RU" sz="1200" dirty="0"/>
              <a:t>номинации «</a:t>
            </a:r>
            <a:r>
              <a:rPr lang="ru-RU" sz="1200" b="1" dirty="0" smtClean="0"/>
              <a:t>Современные формы представления информации о государственных и муниципальных услугах</a:t>
            </a:r>
            <a:r>
              <a:rPr lang="ru-RU" sz="1200" dirty="0" smtClean="0"/>
              <a:t>»</a:t>
            </a:r>
            <a:r>
              <a:rPr lang="ru-RU" sz="1200" b="1" dirty="0"/>
              <a:t> Финансовое управление Мелеузовского </a:t>
            </a:r>
            <a:r>
              <a:rPr lang="ru-RU" sz="1200" b="1" dirty="0" smtClean="0"/>
              <a:t>района, </a:t>
            </a:r>
            <a:r>
              <a:rPr lang="ru-RU" sz="1200" dirty="0"/>
              <a:t> </a:t>
            </a:r>
            <a:r>
              <a:rPr lang="ru-RU" sz="1200" dirty="0" smtClean="0"/>
              <a:t>ГКУ </a:t>
            </a:r>
            <a:r>
              <a:rPr lang="ru-RU" sz="1200" dirty="0"/>
              <a:t>Республиканский центр социальной поддержки </a:t>
            </a:r>
            <a:r>
              <a:rPr lang="ru-RU" sz="1200" dirty="0" smtClean="0"/>
              <a:t>населения;</a:t>
            </a:r>
            <a:r>
              <a:rPr lang="ru-RU" sz="1200" dirty="0"/>
              <a:t> </a:t>
            </a:r>
            <a:r>
              <a:rPr lang="ru-RU" sz="1200" dirty="0" smtClean="0"/>
              <a:t>МКУ </a:t>
            </a:r>
            <a:r>
              <a:rPr lang="ru-RU" sz="1200" dirty="0"/>
              <a:t>Централизованная бухгалтерия образовательных учреждений </a:t>
            </a:r>
            <a:r>
              <a:rPr lang="ru-RU" sz="1200" dirty="0" smtClean="0"/>
              <a:t>Мелеузовского района.</a:t>
            </a:r>
            <a:r>
              <a:rPr lang="ru-RU" sz="1200" dirty="0"/>
              <a:t> </a:t>
            </a:r>
            <a:endParaRPr lang="ru-RU" sz="1200" dirty="0" smtClean="0"/>
          </a:p>
          <a:p>
            <a:pPr algn="just"/>
            <a:r>
              <a:rPr lang="ru-RU" sz="1200" dirty="0" smtClean="0"/>
              <a:t>В </a:t>
            </a:r>
            <a:r>
              <a:rPr lang="ru-RU" sz="1200" dirty="0"/>
              <a:t>номинации «</a:t>
            </a:r>
            <a:r>
              <a:rPr lang="ru-RU" sz="1200" b="1" dirty="0" smtClean="0"/>
              <a:t>Бюджетный календарь»:</a:t>
            </a:r>
            <a:r>
              <a:rPr lang="ru-RU" sz="1200" dirty="0"/>
              <a:t> </a:t>
            </a:r>
            <a:r>
              <a:rPr lang="ru-RU" sz="1200" dirty="0" err="1" smtClean="0"/>
              <a:t>Финуправления</a:t>
            </a:r>
            <a:r>
              <a:rPr lang="ru-RU" sz="1200" dirty="0" smtClean="0"/>
              <a:t> городов Кумертау, </a:t>
            </a:r>
            <a:r>
              <a:rPr lang="ru-RU" sz="1200" dirty="0"/>
              <a:t>Сибай</a:t>
            </a:r>
            <a:r>
              <a:rPr lang="ru-RU" sz="1200" dirty="0" smtClean="0"/>
              <a:t> , Октябрьский,   </a:t>
            </a:r>
            <a:r>
              <a:rPr lang="ru-RU" sz="1200" dirty="0" err="1" smtClean="0"/>
              <a:t>Финуправление</a:t>
            </a:r>
            <a:r>
              <a:rPr lang="ru-RU" sz="1200" dirty="0" smtClean="0"/>
              <a:t>  </a:t>
            </a:r>
            <a:r>
              <a:rPr lang="ru-RU" sz="1200" b="1" dirty="0" smtClean="0"/>
              <a:t>Мелеузовского </a:t>
            </a:r>
            <a:r>
              <a:rPr lang="ru-RU" sz="1200" dirty="0" smtClean="0"/>
              <a:t>района.</a:t>
            </a:r>
            <a:r>
              <a:rPr lang="ru-RU" sz="1200" dirty="0"/>
              <a:t> </a:t>
            </a:r>
            <a:endParaRPr lang="ru-RU" sz="1200" dirty="0" smtClean="0"/>
          </a:p>
          <a:p>
            <a:pPr algn="just"/>
            <a:r>
              <a:rPr lang="ru-RU" sz="1200" dirty="0" smtClean="0"/>
              <a:t>В </a:t>
            </a:r>
            <a:r>
              <a:rPr lang="ru-RU" sz="1200" dirty="0"/>
              <a:t>номинации </a:t>
            </a:r>
            <a:r>
              <a:rPr lang="ru-RU" sz="1200" b="1" dirty="0"/>
              <a:t>«</a:t>
            </a:r>
            <a:r>
              <a:rPr lang="ru-RU" sz="1200" b="1" dirty="0" smtClean="0"/>
              <a:t>Бюджет для бизнеса» </a:t>
            </a:r>
            <a:r>
              <a:rPr lang="ru-RU" sz="1200" dirty="0"/>
              <a:t> </a:t>
            </a:r>
            <a:r>
              <a:rPr lang="ru-RU" sz="1200" dirty="0" err="1" smtClean="0"/>
              <a:t>Финуправление</a:t>
            </a:r>
            <a:r>
              <a:rPr lang="ru-RU" sz="1200" dirty="0" smtClean="0"/>
              <a:t> </a:t>
            </a:r>
            <a:r>
              <a:rPr lang="ru-RU" sz="1200" b="1" dirty="0"/>
              <a:t>Мелеузовского</a:t>
            </a:r>
            <a:r>
              <a:rPr lang="ru-RU" sz="1200" dirty="0"/>
              <a:t> района; </a:t>
            </a:r>
            <a:r>
              <a:rPr lang="ru-RU" sz="1200" dirty="0" smtClean="0"/>
              <a:t>городов Сибай и </a:t>
            </a:r>
            <a:r>
              <a:rPr lang="ru-RU" sz="1200" dirty="0"/>
              <a:t>Кумертау. </a:t>
            </a:r>
            <a:endParaRPr lang="ru-RU" sz="1200" dirty="0" smtClean="0"/>
          </a:p>
          <a:p>
            <a:r>
              <a:rPr lang="ru-RU" sz="1200" dirty="0" smtClean="0"/>
              <a:t>В </a:t>
            </a:r>
            <a:r>
              <a:rPr lang="ru-RU" sz="1200" dirty="0"/>
              <a:t>номинации «</a:t>
            </a:r>
            <a:r>
              <a:rPr lang="ru-RU" sz="1200" dirty="0" smtClean="0"/>
              <a:t>Лучшее EVENT-мероприятие по проекту «Бюджет для граждан»</a:t>
            </a:r>
            <a:r>
              <a:rPr lang="ru-RU" sz="1200" dirty="0"/>
              <a:t> </a:t>
            </a:r>
            <a:r>
              <a:rPr lang="ru-RU" sz="1200" dirty="0" err="1" smtClean="0"/>
              <a:t>Финуправления</a:t>
            </a:r>
            <a:r>
              <a:rPr lang="ru-RU" sz="1200" dirty="0" smtClean="0"/>
              <a:t> </a:t>
            </a:r>
            <a:r>
              <a:rPr lang="ru-RU" sz="1200" dirty="0" err="1"/>
              <a:t>Аскинского</a:t>
            </a:r>
            <a:r>
              <a:rPr lang="ru-RU" sz="1200" dirty="0"/>
              <a:t> района; </a:t>
            </a:r>
            <a:r>
              <a:rPr lang="ru-RU" sz="1200" dirty="0" smtClean="0"/>
              <a:t> города Кумертау</a:t>
            </a:r>
            <a:r>
              <a:rPr lang="ru-RU" sz="1200" dirty="0"/>
              <a:t>. </a:t>
            </a:r>
            <a:br>
              <a:rPr lang="ru-RU" sz="1200" dirty="0"/>
            </a:br>
            <a:endParaRPr lang="ru-RU" altLang="ru-RU" sz="1200" dirty="0">
              <a:solidFill>
                <a:schemeClr val="tx1"/>
              </a:solidFill>
              <a:latin typeface="Arial" panose="020B0604020202020204" pitchFamily="34" charset="0"/>
            </a:endParaRPr>
          </a:p>
        </p:txBody>
      </p:sp>
      <p:sp>
        <p:nvSpPr>
          <p:cNvPr id="2" name="TextBox 1">
            <a:extLst>
              <a:ext uri="{FF2B5EF4-FFF2-40B4-BE49-F238E27FC236}">
                <a16:creationId xmlns="" xmlns:a16="http://schemas.microsoft.com/office/drawing/2014/main" id="{595B3C36-C3B8-4A8E-AB94-2075578737D8}"/>
              </a:ext>
            </a:extLst>
          </p:cNvPr>
          <p:cNvSpPr txBox="1"/>
          <p:nvPr/>
        </p:nvSpPr>
        <p:spPr>
          <a:xfrm>
            <a:off x="0" y="0"/>
            <a:ext cx="9144000" cy="584775"/>
          </a:xfrm>
          <a:prstGeom prst="rect">
            <a:avLst/>
          </a:prstGeom>
          <a:solidFill>
            <a:schemeClr val="bg2">
              <a:lumMod val="90000"/>
            </a:schemeClr>
          </a:solidFill>
          <a:ln>
            <a:noFill/>
          </a:ln>
        </p:spPr>
        <p:txBody>
          <a:bodyPr>
            <a:spAutoFit/>
          </a:bodyPr>
          <a:lstStyle/>
          <a:p>
            <a:pPr algn="ctr">
              <a:spcBef>
                <a:spcPct val="0"/>
              </a:spcBef>
              <a:buClrTx/>
              <a:buFontTx/>
              <a:buNone/>
              <a:defRPr/>
            </a:pPr>
            <a:endParaRPr lang="ru-RU" sz="1600" u="sng" dirty="0" smtClean="0">
              <a:solidFill>
                <a:schemeClr val="bg2">
                  <a:lumMod val="10000"/>
                </a:schemeClr>
              </a:solidFill>
              <a:latin typeface="Times New Roman" panose="02020603050405020304" pitchFamily="18" charset="0"/>
              <a:ea typeface="Times New Roman" panose="02020603050405020304" pitchFamily="18" charset="0"/>
              <a:cs typeface="Times New Roman" panose="02020603050405020304" pitchFamily="18" charset="0"/>
            </a:endParaRPr>
          </a:p>
          <a:p>
            <a:pPr algn="ctr">
              <a:spcBef>
                <a:spcPct val="0"/>
              </a:spcBef>
              <a:buClrTx/>
              <a:buFontTx/>
              <a:buNone/>
              <a:defRPr/>
            </a:pPr>
            <a:r>
              <a:rPr lang="ru-RU" sz="1600" dirty="0" smtClean="0">
                <a:solidFill>
                  <a:schemeClr val="bg2">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Конкурсы </a:t>
            </a:r>
            <a:r>
              <a:rPr lang="ru-RU" sz="1600" dirty="0">
                <a:solidFill>
                  <a:schemeClr val="bg2">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проектов «Бюджет для граждан» и </a:t>
            </a:r>
            <a:r>
              <a:rPr lang="ru-RU" sz="1600" dirty="0" smtClean="0">
                <a:solidFill>
                  <a:schemeClr val="bg2">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повышение </a:t>
            </a:r>
            <a:r>
              <a:rPr lang="ru-RU" sz="1600" dirty="0">
                <a:solidFill>
                  <a:schemeClr val="bg2">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бюджетной </a:t>
            </a:r>
            <a:r>
              <a:rPr lang="ru-RU" sz="1600" dirty="0" smtClean="0">
                <a:solidFill>
                  <a:schemeClr val="bg2">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грамотности</a:t>
            </a:r>
            <a:endParaRPr lang="ru-RU" sz="1600" dirty="0">
              <a:solidFill>
                <a:schemeClr val="bg2">
                  <a:lumMod val="10000"/>
                </a:schemeClr>
              </a:solidFill>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29700" name="Picture 3">
            <a:extLst>
              <a:ext uri="{FF2B5EF4-FFF2-40B4-BE49-F238E27FC236}">
                <a16:creationId xmlns="" xmlns:a16="http://schemas.microsoft.com/office/drawing/2014/main" id="{8FC6EA45-EC3F-4F93-BCDC-7F936F4941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60" y="-13939"/>
            <a:ext cx="704850"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39158" y="5608787"/>
            <a:ext cx="2374889" cy="12492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Номер слайда 2"/>
          <p:cNvSpPr>
            <a:spLocks noGrp="1"/>
          </p:cNvSpPr>
          <p:nvPr>
            <p:ph type="sldNum" sz="quarter" idx="12"/>
          </p:nvPr>
        </p:nvSpPr>
        <p:spPr>
          <a:xfrm>
            <a:off x="6980447" y="0"/>
            <a:ext cx="2133600" cy="365125"/>
          </a:xfrm>
        </p:spPr>
        <p:txBody>
          <a:bodyPr/>
          <a:lstStyle/>
          <a:p>
            <a:fld id="{434A3D7E-C280-4DCD-A7E1-93BBC7758E8E}" type="slidenum">
              <a:rPr lang="ru-RU" smtClean="0">
                <a:solidFill>
                  <a:schemeClr val="tx1"/>
                </a:solidFill>
              </a:rPr>
              <a:t>10</a:t>
            </a:fld>
            <a:endParaRPr lang="ru-RU"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1">
            <a:extLst>
              <a:ext uri="{FF2B5EF4-FFF2-40B4-BE49-F238E27FC236}">
                <a16:creationId xmlns="" xmlns:a16="http://schemas.microsoft.com/office/drawing/2014/main" id="{5DCF5D1A-F2BD-4527-BC65-82BCF5E1E38D}"/>
              </a:ext>
            </a:extLst>
          </p:cNvPr>
          <p:cNvSpPr txBox="1">
            <a:spLocks noChangeArrowheads="1"/>
          </p:cNvSpPr>
          <p:nvPr/>
        </p:nvSpPr>
        <p:spPr bwMode="auto">
          <a:xfrm>
            <a:off x="251520" y="620688"/>
            <a:ext cx="8784530" cy="4391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Font typeface="Wingdings" panose="05000000000000000000" pitchFamily="2" charset="2"/>
              <a:buChar char=""/>
              <a:defRPr sz="2400">
                <a:solidFill>
                  <a:srgbClr val="262626"/>
                </a:solidFill>
                <a:latin typeface="Times New Roman" panose="02020603050405020304" pitchFamily="18" charset="0"/>
              </a:defRPr>
            </a:lvl1pPr>
            <a:lvl2pPr marL="742950" indent="-285750" eaLnBrk="0" hangingPunct="0">
              <a:spcBef>
                <a:spcPct val="20000"/>
              </a:spcBef>
              <a:buClr>
                <a:schemeClr val="accent1"/>
              </a:buClr>
              <a:buFont typeface="Wingdings" panose="05000000000000000000" pitchFamily="2" charset="2"/>
              <a:buChar char=""/>
              <a:defRPr sz="2200">
                <a:solidFill>
                  <a:srgbClr val="262626"/>
                </a:solidFill>
                <a:latin typeface="Times New Roman" panose="02020603050405020304" pitchFamily="18" charset="0"/>
              </a:defRPr>
            </a:lvl2pPr>
            <a:lvl3pPr marL="1143000" indent="-228600" eaLnBrk="0" hangingPunct="0">
              <a:spcBef>
                <a:spcPct val="20000"/>
              </a:spcBef>
              <a:buClr>
                <a:schemeClr val="accent1"/>
              </a:buClr>
              <a:buFont typeface="Wingdings" panose="05000000000000000000" pitchFamily="2" charset="2"/>
              <a:buChar char=""/>
              <a:defRPr sz="2000">
                <a:solidFill>
                  <a:srgbClr val="262626"/>
                </a:solidFill>
                <a:latin typeface="Times New Roman" panose="02020603050405020304" pitchFamily="18" charset="0"/>
              </a:defRPr>
            </a:lvl3pPr>
            <a:lvl4pPr marL="1600200" indent="-228600" eaLnBrk="0" hangingPunct="0">
              <a:spcBef>
                <a:spcPct val="20000"/>
              </a:spcBef>
              <a:buClr>
                <a:schemeClr val="accent1"/>
              </a:buClr>
              <a:buFont typeface="Wingdings" panose="05000000000000000000" pitchFamily="2" charset="2"/>
              <a:buChar char=""/>
              <a:defRPr>
                <a:solidFill>
                  <a:srgbClr val="262626"/>
                </a:solidFill>
                <a:latin typeface="Times New Roman" panose="02020603050405020304" pitchFamily="18" charset="0"/>
              </a:defRPr>
            </a:lvl4pPr>
            <a:lvl5pPr marL="2057400" indent="-228600" eaLnBrk="0" hangingPunct="0">
              <a:spcBef>
                <a:spcPct val="20000"/>
              </a:spcBef>
              <a:buClr>
                <a:schemeClr val="accent1"/>
              </a:buClr>
              <a:buFont typeface="Wingdings" panose="05000000000000000000" pitchFamily="2" charset="2"/>
              <a:buChar char=""/>
              <a:defRPr sz="1600">
                <a:solidFill>
                  <a:srgbClr val="262626"/>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1600">
                <a:solidFill>
                  <a:srgbClr val="262626"/>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1600">
                <a:solidFill>
                  <a:srgbClr val="262626"/>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1600">
                <a:solidFill>
                  <a:srgbClr val="262626"/>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1600">
                <a:solidFill>
                  <a:srgbClr val="262626"/>
                </a:solidFill>
                <a:latin typeface="Times New Roman" panose="02020603050405020304" pitchFamily="18" charset="0"/>
              </a:defRPr>
            </a:lvl9pPr>
          </a:lstStyle>
          <a:p>
            <a:pPr algn="just"/>
            <a:r>
              <a:rPr lang="ru-RU" sz="1100" dirty="0" smtClean="0"/>
              <a:t>         </a:t>
            </a:r>
            <a:r>
              <a:rPr lang="ru-RU" sz="1100" dirty="0"/>
              <a:t>Всего во втором туре Федерального конкурса участвовало 37 конкурсных проектов от Республики Башкортостан. Это 34 проекта (11 – от физических лиц и 23 – от юридических лиц), которые были отобраны конкурсной комиссией по проведению регионального конкурса проектов по представлению бюджета для граждан в 2018 году в рамках первого тура Федерального конкурса и направлены для участия во втором туре Федерального конкурса, а также 3 проекта, самостоятельно прошедших во второй тур Федерального конкурса</a:t>
            </a:r>
            <a:r>
              <a:rPr lang="ru-RU" sz="1100" dirty="0" smtClean="0"/>
              <a:t>. Призовые </a:t>
            </a:r>
            <a:r>
              <a:rPr lang="ru-RU" sz="1100" dirty="0"/>
              <a:t>места в 7-ми из 13-ти номинаций заняли 8 конкурсных проектов из Башкортостана из числа отобранных на региональном этапе (первое место – 1 проект, вторые места – 2 проекта, третьи места – 5 проектов), авторы остальных проектов из республики удостоены сертификатов участников Федерального конкурса</a:t>
            </a:r>
            <a:r>
              <a:rPr lang="ru-RU" sz="1100" dirty="0" smtClean="0"/>
              <a:t>. </a:t>
            </a:r>
          </a:p>
          <a:p>
            <a:pPr algn="just"/>
            <a:r>
              <a:rPr lang="ru-RU" sz="1100" dirty="0" smtClean="0"/>
              <a:t>Среди юридических лиц:</a:t>
            </a:r>
          </a:p>
          <a:p>
            <a:pPr algn="just"/>
            <a:r>
              <a:rPr lang="ru-RU" sz="1100" dirty="0" smtClean="0"/>
              <a:t>- </a:t>
            </a:r>
            <a:r>
              <a:rPr lang="ru-RU" sz="1100" dirty="0"/>
              <a:t>первое место в номинации </a:t>
            </a:r>
            <a:r>
              <a:rPr lang="ru-RU" sz="1100" b="1" dirty="0"/>
              <a:t>«Бюджет для бизнеса» </a:t>
            </a:r>
            <a:r>
              <a:rPr lang="ru-RU" sz="1100" dirty="0"/>
              <a:t>заняло </a:t>
            </a:r>
            <a:r>
              <a:rPr lang="ru-RU" sz="1100" b="1" dirty="0"/>
              <a:t>Финансовое управление </a:t>
            </a:r>
            <a:r>
              <a:rPr lang="ru-RU" sz="1100" b="1" dirty="0" smtClean="0"/>
              <a:t>Мелеузовского района </a:t>
            </a:r>
            <a:r>
              <a:rPr lang="ru-RU" sz="1100" b="1" dirty="0"/>
              <a:t>с конкурсным проектом «Бюджет для бизнеса»;</a:t>
            </a:r>
          </a:p>
          <a:p>
            <a:pPr algn="just"/>
            <a:r>
              <a:rPr lang="ru-RU" sz="1100" dirty="0"/>
              <a:t>- второе место в номинации </a:t>
            </a:r>
            <a:r>
              <a:rPr lang="ru-RU" sz="1100" b="1" dirty="0"/>
              <a:t>«Современные формы представления информации о государственных и муниципальных услугах» </a:t>
            </a:r>
            <a:r>
              <a:rPr lang="ru-RU" sz="1100" dirty="0"/>
              <a:t>заняло</a:t>
            </a:r>
            <a:r>
              <a:rPr lang="ru-RU" sz="1100" b="1" dirty="0"/>
              <a:t> Финансовое </a:t>
            </a:r>
            <a:r>
              <a:rPr lang="ru-RU" sz="1100" b="1" dirty="0" smtClean="0"/>
              <a:t>Мелеузовского района с </a:t>
            </a:r>
            <a:r>
              <a:rPr lang="ru-RU" sz="1100" b="1" dirty="0"/>
              <a:t>конкурсным проектом «Муниципальные услуги в муниципальном районе Мелеузовский район Республики Башкортостан»;</a:t>
            </a:r>
          </a:p>
          <a:p>
            <a:pPr algn="just"/>
            <a:r>
              <a:rPr lang="ru-RU" sz="1100" dirty="0"/>
              <a:t>- второе место в номинации </a:t>
            </a:r>
            <a:r>
              <a:rPr lang="ru-RU" sz="1100" b="1" dirty="0"/>
              <a:t>«Бюджетный календарь»</a:t>
            </a:r>
            <a:r>
              <a:rPr lang="ru-RU" sz="1100" dirty="0"/>
              <a:t> заняло Финансовое управление </a:t>
            </a:r>
            <a:r>
              <a:rPr lang="ru-RU" sz="1100" dirty="0" smtClean="0"/>
              <a:t>города </a:t>
            </a:r>
            <a:r>
              <a:rPr lang="ru-RU" sz="1100" dirty="0"/>
              <a:t>Кумертау </a:t>
            </a:r>
            <a:r>
              <a:rPr lang="ru-RU" sz="1100" dirty="0" smtClean="0"/>
              <a:t>с </a:t>
            </a:r>
            <a:r>
              <a:rPr lang="ru-RU" sz="1100" dirty="0"/>
              <a:t>конкурсным </a:t>
            </a:r>
            <a:r>
              <a:rPr lang="ru-RU" sz="1100" dirty="0" smtClean="0"/>
              <a:t> проектом </a:t>
            </a:r>
            <a:r>
              <a:rPr lang="ru-RU" sz="1100" dirty="0"/>
              <a:t>«Бюджетный календарь городского округа город Кумертау Республики Башкортостан на 2018 год»;</a:t>
            </a:r>
          </a:p>
          <a:p>
            <a:pPr algn="just"/>
            <a:r>
              <a:rPr lang="ru-RU" sz="1100" dirty="0"/>
              <a:t>- третье место в номинации </a:t>
            </a:r>
            <a:r>
              <a:rPr lang="ru-RU" sz="1100" b="1" dirty="0"/>
              <a:t>«Лучший проект отраслевого бюджета для граждан»</a:t>
            </a:r>
            <a:r>
              <a:rPr lang="ru-RU" sz="1100" dirty="0"/>
              <a:t> заняло казенное учреждение «Управление образования» городского округа город Кумертау Республики Башкортостан с конкурсным </a:t>
            </a:r>
            <a:r>
              <a:rPr lang="ru-RU" sz="1100" dirty="0" smtClean="0"/>
              <a:t> проектом </a:t>
            </a:r>
            <a:r>
              <a:rPr lang="ru-RU" sz="1100" dirty="0"/>
              <a:t>«Бюджет образовательных организаций городского округа город Кумертау Республики Башкортостан»;</a:t>
            </a:r>
          </a:p>
          <a:p>
            <a:pPr algn="just"/>
            <a:r>
              <a:rPr lang="ru-RU" sz="1100" dirty="0"/>
              <a:t>- третье место в номинации </a:t>
            </a:r>
            <a:r>
              <a:rPr lang="ru-RU" sz="1100" b="1" dirty="0"/>
              <a:t>«Современные формы визуализации бюджета для граждан»</a:t>
            </a:r>
            <a:r>
              <a:rPr lang="ru-RU" sz="1100" dirty="0"/>
              <a:t> заняло </a:t>
            </a:r>
            <a:r>
              <a:rPr lang="ru-RU" sz="1100" b="1" dirty="0"/>
              <a:t>Финансовое управление администрации муниципального района </a:t>
            </a:r>
            <a:r>
              <a:rPr lang="ru-RU" sz="1100" b="1" dirty="0" err="1"/>
              <a:t>Мелеузовский</a:t>
            </a:r>
            <a:r>
              <a:rPr lang="ru-RU" sz="1100" b="1" dirty="0"/>
              <a:t> район Республики Башкортостан с конкурсным проектом «Бюджет – секретов больше нет»;</a:t>
            </a:r>
          </a:p>
          <a:p>
            <a:pPr algn="just"/>
            <a:r>
              <a:rPr lang="ru-RU" sz="1100" dirty="0"/>
              <a:t>- третье место в номинации </a:t>
            </a:r>
            <a:r>
              <a:rPr lang="ru-RU" sz="1100" b="1" dirty="0"/>
              <a:t>«Бюджет для бизнеса» </a:t>
            </a:r>
            <a:r>
              <a:rPr lang="ru-RU" sz="1100" dirty="0"/>
              <a:t>заняло Финансовое управление администрации городского округа город Сибай Республики Башкортостан с конкурсным проектом ««Бюджет для бизнеса» в городском округе город Сибай Республики Башкортостан</a:t>
            </a:r>
            <a:r>
              <a:rPr lang="ru-RU" sz="1100" dirty="0" smtClean="0"/>
              <a:t>».</a:t>
            </a:r>
            <a:r>
              <a:rPr lang="ru-RU" sz="1100" dirty="0"/>
              <a:t/>
            </a:r>
            <a:br>
              <a:rPr lang="ru-RU" sz="1100" dirty="0"/>
            </a:br>
            <a:endParaRPr lang="ru-RU" altLang="ru-RU" sz="1100" dirty="0">
              <a:solidFill>
                <a:schemeClr val="tx1"/>
              </a:solidFill>
              <a:latin typeface="Arial" panose="020B0604020202020204" pitchFamily="34" charset="0"/>
            </a:endParaRPr>
          </a:p>
        </p:txBody>
      </p:sp>
      <p:sp>
        <p:nvSpPr>
          <p:cNvPr id="2" name="TextBox 1">
            <a:extLst>
              <a:ext uri="{FF2B5EF4-FFF2-40B4-BE49-F238E27FC236}">
                <a16:creationId xmlns="" xmlns:a16="http://schemas.microsoft.com/office/drawing/2014/main" id="{595B3C36-C3B8-4A8E-AB94-2075578737D8}"/>
              </a:ext>
            </a:extLst>
          </p:cNvPr>
          <p:cNvSpPr txBox="1"/>
          <p:nvPr/>
        </p:nvSpPr>
        <p:spPr>
          <a:xfrm>
            <a:off x="0" y="0"/>
            <a:ext cx="9144000" cy="584775"/>
          </a:xfrm>
          <a:prstGeom prst="rect">
            <a:avLst/>
          </a:prstGeom>
          <a:solidFill>
            <a:schemeClr val="bg2">
              <a:lumMod val="90000"/>
            </a:schemeClr>
          </a:solidFill>
          <a:ln>
            <a:noFill/>
          </a:ln>
        </p:spPr>
        <p:txBody>
          <a:bodyPr>
            <a:spAutoFit/>
          </a:bodyPr>
          <a:lstStyle/>
          <a:p>
            <a:pPr algn="ctr">
              <a:spcBef>
                <a:spcPct val="0"/>
              </a:spcBef>
              <a:buClrTx/>
              <a:buFontTx/>
              <a:buNone/>
              <a:defRPr/>
            </a:pPr>
            <a:endParaRPr lang="ru-RU" sz="1600" dirty="0" smtClean="0">
              <a:solidFill>
                <a:schemeClr val="bg2">
                  <a:lumMod val="10000"/>
                </a:schemeClr>
              </a:solidFill>
              <a:latin typeface="Times New Roman" panose="02020603050405020304" pitchFamily="18" charset="0"/>
              <a:ea typeface="Times New Roman" panose="02020603050405020304" pitchFamily="18" charset="0"/>
              <a:cs typeface="Times New Roman" panose="02020603050405020304" pitchFamily="18" charset="0"/>
            </a:endParaRPr>
          </a:p>
          <a:p>
            <a:pPr algn="ctr">
              <a:spcBef>
                <a:spcPct val="0"/>
              </a:spcBef>
              <a:buClrTx/>
              <a:buFontTx/>
              <a:buNone/>
              <a:defRPr/>
            </a:pPr>
            <a:r>
              <a:rPr lang="ru-RU" sz="1600" dirty="0" smtClean="0">
                <a:solidFill>
                  <a:schemeClr val="bg2">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Конкурсы </a:t>
            </a:r>
            <a:r>
              <a:rPr lang="ru-RU" sz="1600" dirty="0">
                <a:solidFill>
                  <a:schemeClr val="bg2">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проектов «Бюджет для граждан» и </a:t>
            </a:r>
            <a:r>
              <a:rPr lang="ru-RU" sz="1600" dirty="0" smtClean="0">
                <a:solidFill>
                  <a:schemeClr val="bg2">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повышение </a:t>
            </a:r>
            <a:r>
              <a:rPr lang="ru-RU" sz="1600" dirty="0">
                <a:solidFill>
                  <a:schemeClr val="bg2">
                    <a:lumMod val="10000"/>
                  </a:schemeClr>
                </a:solidFill>
                <a:latin typeface="Times New Roman" panose="02020603050405020304" pitchFamily="18" charset="0"/>
                <a:ea typeface="Times New Roman" panose="02020603050405020304" pitchFamily="18" charset="0"/>
                <a:cs typeface="Times New Roman" panose="02020603050405020304" pitchFamily="18" charset="0"/>
              </a:rPr>
              <a:t>бюджетной грамотности</a:t>
            </a:r>
          </a:p>
        </p:txBody>
      </p:sp>
      <p:pic>
        <p:nvPicPr>
          <p:cNvPr id="29700" name="Picture 3">
            <a:extLst>
              <a:ext uri="{FF2B5EF4-FFF2-40B4-BE49-F238E27FC236}">
                <a16:creationId xmlns="" xmlns:a16="http://schemas.microsoft.com/office/drawing/2014/main" id="{8FC6EA45-EC3F-4F93-BCDC-7F936F4941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00" y="0"/>
            <a:ext cx="704850"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p:cNvSpPr>
            <a:spLocks noGrp="1"/>
          </p:cNvSpPr>
          <p:nvPr>
            <p:ph type="sldNum" sz="quarter" idx="12"/>
          </p:nvPr>
        </p:nvSpPr>
        <p:spPr>
          <a:xfrm>
            <a:off x="7010400" y="0"/>
            <a:ext cx="2133600" cy="365125"/>
          </a:xfrm>
        </p:spPr>
        <p:txBody>
          <a:bodyPr/>
          <a:lstStyle/>
          <a:p>
            <a:fld id="{434A3D7E-C280-4DCD-A7E1-93BBC7758E8E}" type="slidenum">
              <a:rPr lang="ru-RU" smtClean="0">
                <a:solidFill>
                  <a:schemeClr val="tx1"/>
                </a:solidFill>
              </a:rPr>
              <a:t>11</a:t>
            </a:fld>
            <a:endParaRPr lang="ru-RU" dirty="0">
              <a:solidFill>
                <a:schemeClr val="tx1"/>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3785" y="5085184"/>
            <a:ext cx="4246835" cy="15685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07045417"/>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Text Box 4">
            <a:extLst>
              <a:ext uri="{FF2B5EF4-FFF2-40B4-BE49-F238E27FC236}">
                <a16:creationId xmlns="" xmlns:a16="http://schemas.microsoft.com/office/drawing/2014/main" id="{04961988-0D87-447C-8C59-A1CFCCC8C1D2}"/>
              </a:ext>
            </a:extLst>
          </p:cNvPr>
          <p:cNvSpPr txBox="1">
            <a:spLocks noChangeArrowheads="1"/>
          </p:cNvSpPr>
          <p:nvPr/>
        </p:nvSpPr>
        <p:spPr bwMode="auto">
          <a:xfrm>
            <a:off x="971550" y="476250"/>
            <a:ext cx="7921625" cy="457200"/>
          </a:xfrm>
          <a:prstGeom prst="rect">
            <a:avLst/>
          </a:prstGeom>
          <a:solidFill>
            <a:schemeClr val="bg1">
              <a:alpha val="17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endParaRPr lang="ru-RU" sz="2400" b="1">
              <a:solidFill>
                <a:schemeClr val="bg1"/>
              </a:solidFill>
              <a:effectLst>
                <a:outerShdw blurRad="38100" dist="38100" dir="2700000" algn="tl">
                  <a:srgbClr val="C0C0C0"/>
                </a:outerShdw>
              </a:effectLst>
              <a:latin typeface="Arial" charset="0"/>
            </a:endParaRPr>
          </a:p>
        </p:txBody>
      </p:sp>
      <p:graphicFrame>
        <p:nvGraphicFramePr>
          <p:cNvPr id="30723" name="Object 5">
            <a:extLst>
              <a:ext uri="{FF2B5EF4-FFF2-40B4-BE49-F238E27FC236}">
                <a16:creationId xmlns="" xmlns:a16="http://schemas.microsoft.com/office/drawing/2014/main" id="{983634B5-8A5F-433C-975B-2D338DA9BE5A}"/>
              </a:ext>
            </a:extLst>
          </p:cNvPr>
          <p:cNvGraphicFramePr>
            <a:graphicFrameLocks noGrp="1" noChangeAspect="1"/>
          </p:cNvGraphicFramePr>
          <p:nvPr>
            <p:ph type="ctrTitle" idx="4294967295"/>
          </p:nvPr>
        </p:nvGraphicFramePr>
        <p:xfrm>
          <a:off x="808038" y="0"/>
          <a:ext cx="8335962" cy="4581525"/>
        </p:xfrm>
        <a:graphic>
          <a:graphicData uri="http://schemas.openxmlformats.org/presentationml/2006/ole">
            <mc:AlternateContent xmlns:mc="http://schemas.openxmlformats.org/markup-compatibility/2006">
              <mc:Choice xmlns:v="urn:schemas-microsoft-com:vml" Requires="v">
                <p:oleObj spid="_x0000_s1203" name="Диаграмма" r:id="rId3" imgW="7867530" imgH="4324260" progId="MSGraph.Chart.8">
                  <p:embed followColorScheme="full"/>
                </p:oleObj>
              </mc:Choice>
              <mc:Fallback>
                <p:oleObj name="Диаграмма" r:id="rId3" imgW="7867530" imgH="4324260" progId="MSGraph.Chart.8">
                  <p:embed followColorScheme="full"/>
                  <p:pic>
                    <p:nvPicPr>
                      <p:cNvPr id="30723" name="Object 5">
                        <a:extLst>
                          <a:ext uri="{FF2B5EF4-FFF2-40B4-BE49-F238E27FC236}">
                            <a16:creationId xmlns="" xmlns:a16="http://schemas.microsoft.com/office/drawing/2014/main" id="{983634B5-8A5F-433C-975B-2D338DA9BE5A}"/>
                          </a:ext>
                        </a:extLst>
                      </p:cNvPr>
                      <p:cNvPicPr>
                        <a:picLocks noChangeAspect="1" noChangeArrowheads="1"/>
                      </p:cNvPicPr>
                      <p:nvPr/>
                    </p:nvPicPr>
                    <p:blipFill>
                      <a:blip r:embed="rId4"/>
                      <a:srcRect/>
                      <a:stretch>
                        <a:fillRect/>
                      </a:stretch>
                    </p:blipFill>
                    <p:spPr bwMode="auto">
                      <a:xfrm>
                        <a:off x="808038" y="0"/>
                        <a:ext cx="8335962" cy="458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3670" name="Rectangle 6">
            <a:extLst>
              <a:ext uri="{FF2B5EF4-FFF2-40B4-BE49-F238E27FC236}">
                <a16:creationId xmlns="" xmlns:a16="http://schemas.microsoft.com/office/drawing/2014/main" id="{4FD20FD9-9CDF-4CF7-B7D4-BA417142F85E}"/>
              </a:ext>
            </a:extLst>
          </p:cNvPr>
          <p:cNvSpPr>
            <a:spLocks noChangeArrowheads="1"/>
          </p:cNvSpPr>
          <p:nvPr/>
        </p:nvSpPr>
        <p:spPr bwMode="auto">
          <a:xfrm>
            <a:off x="3347864" y="2024633"/>
            <a:ext cx="5724128" cy="295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r" eaLnBrk="0" fontAlgn="base" hangingPunct="0">
              <a:spcBef>
                <a:spcPct val="0"/>
              </a:spcBef>
              <a:spcAft>
                <a:spcPct val="0"/>
              </a:spcAft>
              <a:defRPr>
                <a:solidFill>
                  <a:schemeClr val="tx1"/>
                </a:solidFill>
                <a:latin typeface="Arial" panose="020B0604020202020204" pitchFamily="34" charset="0"/>
              </a:defRPr>
            </a:lvl6pPr>
            <a:lvl7pPr marL="2971800" indent="-228600" algn="r" eaLnBrk="0" fontAlgn="base" hangingPunct="0">
              <a:spcBef>
                <a:spcPct val="0"/>
              </a:spcBef>
              <a:spcAft>
                <a:spcPct val="0"/>
              </a:spcAft>
              <a:defRPr>
                <a:solidFill>
                  <a:schemeClr val="tx1"/>
                </a:solidFill>
                <a:latin typeface="Arial" panose="020B0604020202020204" pitchFamily="34" charset="0"/>
              </a:defRPr>
            </a:lvl7pPr>
            <a:lvl8pPr marL="3429000" indent="-228600" algn="r" eaLnBrk="0" fontAlgn="base" hangingPunct="0">
              <a:spcBef>
                <a:spcPct val="0"/>
              </a:spcBef>
              <a:spcAft>
                <a:spcPct val="0"/>
              </a:spcAft>
              <a:defRPr>
                <a:solidFill>
                  <a:schemeClr val="tx1"/>
                </a:solidFill>
                <a:latin typeface="Arial" panose="020B0604020202020204" pitchFamily="34" charset="0"/>
              </a:defRPr>
            </a:lvl8pPr>
            <a:lvl9pPr marL="3886200" indent="-228600" algn="r"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lang="ru-RU" altLang="ru-RU" sz="2400" dirty="0">
              <a:solidFill>
                <a:srgbClr val="006600"/>
              </a:solidFill>
            </a:endParaRPr>
          </a:p>
          <a:p>
            <a:pPr algn="ctr" eaLnBrk="1" hangingPunct="1">
              <a:defRPr/>
            </a:pPr>
            <a:endParaRPr lang="ru-RU" altLang="ru-RU" sz="2400" dirty="0">
              <a:solidFill>
                <a:srgbClr val="006600"/>
              </a:solidFill>
            </a:endParaRPr>
          </a:p>
          <a:p>
            <a:pPr algn="ctr" eaLnBrk="1" hangingPunct="1">
              <a:defRPr/>
            </a:pPr>
            <a:endParaRPr lang="ru-RU" altLang="ru-RU" sz="2400" dirty="0">
              <a:solidFill>
                <a:srgbClr val="006600"/>
              </a:solidFill>
            </a:endParaRPr>
          </a:p>
          <a:p>
            <a:pPr algn="ctr" eaLnBrk="1" hangingPunct="1">
              <a:defRPr/>
            </a:pPr>
            <a:endParaRPr lang="ru-RU" altLang="ru-RU" sz="2400" dirty="0">
              <a:solidFill>
                <a:srgbClr val="006600"/>
              </a:solidFill>
            </a:endParaRPr>
          </a:p>
          <a:p>
            <a:pPr algn="just" eaLnBrk="1" hangingPunct="1">
              <a:defRPr/>
            </a:pPr>
            <a:endParaRPr lang="ru-RU" altLang="ru-RU" sz="2400" dirty="0">
              <a:solidFill>
                <a:srgbClr val="006600"/>
              </a:solidFill>
            </a:endParaRPr>
          </a:p>
          <a:p>
            <a:pPr algn="just" eaLnBrk="1" hangingPunct="1">
              <a:defRPr/>
            </a:pPr>
            <a:r>
              <a:rPr lang="ru-RU" altLang="ru-RU" sz="1200" dirty="0">
                <a:latin typeface="Times New Roman" panose="02020603050405020304" pitchFamily="18" charset="0"/>
                <a:cs typeface="Times New Roman" panose="02020603050405020304" pitchFamily="18" charset="0"/>
              </a:rPr>
              <a:t>      </a:t>
            </a:r>
          </a:p>
          <a:p>
            <a:pPr algn="just" eaLnBrk="1" hangingPunct="1">
              <a:defRPr/>
            </a:pPr>
            <a:r>
              <a:rPr lang="ru-RU" altLang="ru-RU" sz="1200" dirty="0">
                <a:latin typeface="Times New Roman" panose="02020603050405020304" pitchFamily="18" charset="0"/>
                <a:cs typeface="Times New Roman" panose="02020603050405020304" pitchFamily="18" charset="0"/>
              </a:rPr>
              <a:t>           Мелеузовский  район  находится  на юге  Республики Башкортостан.  Площадь  района  составляет  3254  км².      </a:t>
            </a:r>
          </a:p>
          <a:p>
            <a:pPr algn="just" eaLnBrk="1" hangingPunct="1">
              <a:defRPr/>
            </a:pPr>
            <a:r>
              <a:rPr lang="ru-RU" altLang="ru-RU" sz="1200" dirty="0">
                <a:latin typeface="Times New Roman" panose="02020603050405020304" pitchFamily="18" charset="0"/>
                <a:cs typeface="Times New Roman" panose="02020603050405020304" pitchFamily="18" charset="0"/>
              </a:rPr>
              <a:t>           Мелеузовский  район  Республики  Башкортостан был образован 20 августа  1930  года. </a:t>
            </a:r>
          </a:p>
          <a:p>
            <a:pPr algn="just" eaLnBrk="1" hangingPunct="1">
              <a:defRPr/>
            </a:pPr>
            <a:r>
              <a:rPr lang="ru-RU" altLang="ru-RU" sz="1200" dirty="0">
                <a:latin typeface="Times New Roman" panose="02020603050405020304" pitchFamily="18" charset="0"/>
                <a:cs typeface="Times New Roman" panose="02020603050405020304" pitchFamily="18" charset="0"/>
              </a:rPr>
              <a:t>           Деление муниципального района Мелеузовский район Республики Башкортостан на территории производится в соответствии с общероссийским классификатором территорий муниципальных образований – ОКТМО (Общероссийский классификатор территорий муниципальных образований) – ОКТМО (для муниципального района Мелеузовский район Республики Башкортостан «ОК 033-2013. Общероссийский классификатор территорий муниципальных образований» (Том 5. Приволжский федеральный округ) (утв. Приказом </a:t>
            </a:r>
            <a:r>
              <a:rPr lang="ru-RU" altLang="ru-RU" sz="1200" dirty="0" err="1">
                <a:latin typeface="Times New Roman" panose="02020603050405020304" pitchFamily="18" charset="0"/>
                <a:cs typeface="Times New Roman" panose="02020603050405020304" pitchFamily="18" charset="0"/>
              </a:rPr>
              <a:t>Росстандарта</a:t>
            </a:r>
            <a:r>
              <a:rPr lang="ru-RU" altLang="ru-RU" sz="1200" dirty="0">
                <a:latin typeface="Times New Roman" panose="02020603050405020304" pitchFamily="18" charset="0"/>
                <a:cs typeface="Times New Roman" panose="02020603050405020304" pitchFamily="18" charset="0"/>
              </a:rPr>
              <a:t> от 14.06.2013 «159-ст)(с учетом Изменений 1/2013-208/2016).</a:t>
            </a:r>
          </a:p>
          <a:p>
            <a:pPr algn="just" eaLnBrk="1" hangingPunct="1">
              <a:defRPr/>
            </a:pPr>
            <a:r>
              <a:rPr lang="ru-RU" altLang="ru-RU" sz="1200" dirty="0">
                <a:latin typeface="Times New Roman" panose="02020603050405020304" pitchFamily="18" charset="0"/>
                <a:cs typeface="Times New Roman" panose="02020603050405020304" pitchFamily="18" charset="0"/>
              </a:rPr>
              <a:t>             В соответствии с ОКТМО муниципальный район  Республики Башкортостан подразделяется на следующие муниципальные образования:</a:t>
            </a:r>
          </a:p>
          <a:p>
            <a:pPr marL="171450" indent="-171450" algn="just" eaLnBrk="1" hangingPunct="1">
              <a:buFontTx/>
              <a:buChar char="-"/>
              <a:defRPr/>
            </a:pPr>
            <a:r>
              <a:rPr lang="ru-RU" altLang="ru-RU" sz="1200" dirty="0">
                <a:latin typeface="Times New Roman" panose="02020603050405020304" pitchFamily="18" charset="0"/>
                <a:cs typeface="Times New Roman" panose="02020603050405020304" pitchFamily="18" charset="0"/>
              </a:rPr>
              <a:t>1 Мелеузовский муниципальный район;</a:t>
            </a:r>
          </a:p>
          <a:p>
            <a:pPr marL="171450" indent="-171450" algn="just" eaLnBrk="1" hangingPunct="1">
              <a:buFontTx/>
              <a:buChar char="-"/>
              <a:defRPr/>
            </a:pPr>
            <a:r>
              <a:rPr lang="ru-RU" altLang="ru-RU" sz="1200" dirty="0">
                <a:latin typeface="Times New Roman" panose="02020603050405020304" pitchFamily="18" charset="0"/>
                <a:cs typeface="Times New Roman" panose="02020603050405020304" pitchFamily="18" charset="0"/>
              </a:rPr>
              <a:t>1 городское поселение;</a:t>
            </a:r>
          </a:p>
          <a:p>
            <a:pPr marL="171450" indent="-171450" algn="just" eaLnBrk="1" hangingPunct="1">
              <a:buFontTx/>
              <a:buChar char="-"/>
              <a:defRPr/>
            </a:pPr>
            <a:r>
              <a:rPr lang="ru-RU" altLang="ru-RU" sz="1200" dirty="0">
                <a:latin typeface="Times New Roman" panose="02020603050405020304" pitchFamily="18" charset="0"/>
                <a:cs typeface="Times New Roman" panose="02020603050405020304" pitchFamily="18" charset="0"/>
              </a:rPr>
              <a:t>16 сельских поселений (95 населенных пунктов).</a:t>
            </a:r>
          </a:p>
          <a:p>
            <a:pPr algn="just" eaLnBrk="1" hangingPunct="1">
              <a:defRPr/>
            </a:pPr>
            <a:r>
              <a:rPr lang="ru-RU" altLang="ru-RU" sz="1200" dirty="0">
                <a:latin typeface="Times New Roman" panose="02020603050405020304" pitchFamily="18" charset="0"/>
                <a:cs typeface="Times New Roman" panose="02020603050405020304" pitchFamily="18" charset="0"/>
              </a:rPr>
              <a:t>            Численность   населения   на    1   января   2018   года составляет  </a:t>
            </a:r>
            <a:r>
              <a:rPr lang="ru-RU" altLang="ru-RU" sz="1200" dirty="0" smtClean="0">
                <a:latin typeface="Times New Roman" panose="02020603050405020304" pitchFamily="18" charset="0"/>
                <a:cs typeface="Times New Roman" panose="02020603050405020304" pitchFamily="18" charset="0"/>
              </a:rPr>
              <a:t>83202  </a:t>
            </a:r>
            <a:r>
              <a:rPr lang="ru-RU" altLang="ru-RU" sz="1200" dirty="0">
                <a:latin typeface="Times New Roman" panose="02020603050405020304" pitchFamily="18" charset="0"/>
                <a:cs typeface="Times New Roman" panose="02020603050405020304" pitchFamily="18" charset="0"/>
              </a:rPr>
              <a:t>человека,  в  том   числе  в  городе   </a:t>
            </a:r>
            <a:r>
              <a:rPr lang="ru-RU" altLang="ru-RU" sz="1200" dirty="0" smtClean="0">
                <a:latin typeface="Times New Roman" panose="02020603050405020304" pitchFamily="18" charset="0"/>
                <a:cs typeface="Times New Roman" panose="02020603050405020304" pitchFamily="18" charset="0"/>
              </a:rPr>
              <a:t>58004 человека,  </a:t>
            </a:r>
            <a:r>
              <a:rPr lang="ru-RU" altLang="ru-RU" sz="1200" dirty="0">
                <a:latin typeface="Times New Roman" panose="02020603050405020304" pitchFamily="18" charset="0"/>
                <a:cs typeface="Times New Roman" panose="02020603050405020304" pitchFamily="18" charset="0"/>
              </a:rPr>
              <a:t>в  районе  </a:t>
            </a:r>
            <a:r>
              <a:rPr lang="ru-RU" altLang="ru-RU" sz="1200" dirty="0" smtClean="0">
                <a:latin typeface="Times New Roman" panose="02020603050405020304" pitchFamily="18" charset="0"/>
                <a:cs typeface="Times New Roman" panose="02020603050405020304" pitchFamily="18" charset="0"/>
              </a:rPr>
              <a:t>25198  </a:t>
            </a:r>
            <a:r>
              <a:rPr lang="ru-RU" altLang="ru-RU" sz="1200" dirty="0">
                <a:latin typeface="Times New Roman" panose="02020603050405020304" pitchFamily="18" charset="0"/>
                <a:cs typeface="Times New Roman" panose="02020603050405020304" pitchFamily="18" charset="0"/>
              </a:rPr>
              <a:t>человек.</a:t>
            </a:r>
          </a:p>
          <a:p>
            <a:pPr algn="just" eaLnBrk="1" hangingPunct="1">
              <a:defRPr/>
            </a:pPr>
            <a:r>
              <a:rPr lang="ru-RU" altLang="ru-RU" sz="1200" dirty="0">
                <a:latin typeface="Times New Roman" panose="02020603050405020304" pitchFamily="18" charset="0"/>
                <a:cs typeface="Times New Roman" panose="02020603050405020304" pitchFamily="18" charset="0"/>
              </a:rPr>
              <a:t>              Район   —    промышленно - сельскохозяйственный. Предприятия    обрабатывающей    промышленности  сосредоточены   в   городе  Мелеуз.                </a:t>
            </a:r>
          </a:p>
          <a:p>
            <a:pPr algn="just" eaLnBrk="1" hangingPunct="1">
              <a:defRPr/>
            </a:pPr>
            <a:r>
              <a:rPr lang="ru-RU" altLang="ru-RU" sz="1200" dirty="0">
                <a:latin typeface="Times New Roman" panose="02020603050405020304" pitchFamily="18" charset="0"/>
                <a:cs typeface="Times New Roman" panose="02020603050405020304" pitchFamily="18" charset="0"/>
              </a:rPr>
              <a:t>              Сельскохозяйственные  угодья  занимают 184,2 тыс. га, из  них  пашня —  108,2 тыс. га,  сенокосы и пастбища  —  67,3 тыс. га.        Растениеводство  представлено зерновым  хозяйством,   возделыванием   свёклы  сахарной, подсолнечника,   картофеля;   животноводство  —  молочно-мясным  скотоводством,   свиноводством,  овцеводством. </a:t>
            </a:r>
          </a:p>
          <a:p>
            <a:pPr algn="just" eaLnBrk="1" hangingPunct="1">
              <a:defRPr/>
            </a:pPr>
            <a:r>
              <a:rPr lang="ru-RU" altLang="ru-RU" sz="1200" dirty="0">
                <a:latin typeface="Times New Roman" panose="02020603050405020304" pitchFamily="18" charset="0"/>
                <a:cs typeface="Times New Roman" panose="02020603050405020304" pitchFamily="18" charset="0"/>
              </a:rPr>
              <a:t>             В  районе  41  общеобразовательная  школа,  в  том числе   17  средних;   31  массовая   библиотека,  47  клубных учреждений,  одна  участковая   больница. </a:t>
            </a:r>
          </a:p>
          <a:p>
            <a:pPr algn="just" eaLnBrk="1" hangingPunct="1">
              <a:defRPr/>
            </a:pPr>
            <a:r>
              <a:rPr lang="ru-RU" altLang="ru-RU" sz="1200" dirty="0">
                <a:latin typeface="Times New Roman" panose="02020603050405020304" pitchFamily="18" charset="0"/>
                <a:cs typeface="Times New Roman" panose="02020603050405020304" pitchFamily="18" charset="0"/>
              </a:rPr>
              <a:t>             Издаются  газеты на  русском языке - «Путь Октября», «Метро-Мелеуз», «Пульс-М» и   башкирском языке  —   «</a:t>
            </a:r>
            <a:r>
              <a:rPr lang="ru-RU" altLang="ru-RU" sz="1200" dirty="0" err="1">
                <a:latin typeface="Times New Roman" panose="02020603050405020304" pitchFamily="18" charset="0"/>
                <a:cs typeface="Times New Roman" panose="02020603050405020304" pitchFamily="18" charset="0"/>
              </a:rPr>
              <a:t>Кунгак</a:t>
            </a:r>
            <a:r>
              <a:rPr lang="ru-RU" altLang="ru-RU" sz="1200" dirty="0">
                <a:latin typeface="Times New Roman" panose="02020603050405020304" pitchFamily="18" charset="0"/>
                <a:cs typeface="Times New Roman" panose="02020603050405020304" pitchFamily="18" charset="0"/>
              </a:rPr>
              <a:t>».   Имеется   телерадиокомпания   «Сатурн».</a:t>
            </a:r>
          </a:p>
          <a:p>
            <a:pPr algn="just" eaLnBrk="1" hangingPunct="1">
              <a:defRPr/>
            </a:pPr>
            <a:endParaRPr lang="ru-RU" altLang="ru-RU" sz="1200" b="1" dirty="0">
              <a:solidFill>
                <a:schemeClr val="folHlink"/>
              </a:solidFill>
            </a:endParaRPr>
          </a:p>
          <a:p>
            <a:pPr algn="ctr" eaLnBrk="1" hangingPunct="1">
              <a:defRPr/>
            </a:pPr>
            <a:endParaRPr lang="ru-RU" altLang="ru-RU" sz="2800" b="1" dirty="0">
              <a:solidFill>
                <a:schemeClr val="folHlink"/>
              </a:solidFill>
            </a:endParaRPr>
          </a:p>
          <a:p>
            <a:pPr algn="ctr" eaLnBrk="1" hangingPunct="1">
              <a:defRPr/>
            </a:pPr>
            <a:endParaRPr lang="ru-RU" altLang="ru-RU" sz="2800" b="1" dirty="0">
              <a:solidFill>
                <a:schemeClr val="folHlink"/>
              </a:solidFill>
            </a:endParaRPr>
          </a:p>
          <a:p>
            <a:pPr algn="ctr" eaLnBrk="1" hangingPunct="1">
              <a:defRPr/>
            </a:pPr>
            <a:endParaRPr lang="ru-RU" altLang="ru-RU" sz="2800" b="1" dirty="0">
              <a:solidFill>
                <a:schemeClr val="folHlink"/>
              </a:solidFill>
            </a:endParaRPr>
          </a:p>
          <a:p>
            <a:pPr algn="ctr" eaLnBrk="1" hangingPunct="1">
              <a:defRPr/>
            </a:pPr>
            <a:r>
              <a:rPr lang="ru-RU" altLang="ru-RU" sz="2400" dirty="0"/>
              <a:t>           </a:t>
            </a:r>
          </a:p>
        </p:txBody>
      </p:sp>
      <p:sp>
        <p:nvSpPr>
          <p:cNvPr id="8" name="TextBox 7">
            <a:extLst>
              <a:ext uri="{FF2B5EF4-FFF2-40B4-BE49-F238E27FC236}">
                <a16:creationId xmlns="" xmlns:a16="http://schemas.microsoft.com/office/drawing/2014/main" id="{402B0305-B453-46D3-B61E-2596438219DA}"/>
              </a:ext>
            </a:extLst>
          </p:cNvPr>
          <p:cNvSpPr txBox="1"/>
          <p:nvPr/>
        </p:nvSpPr>
        <p:spPr>
          <a:xfrm>
            <a:off x="0" y="0"/>
            <a:ext cx="9144000" cy="584775"/>
          </a:xfrm>
          <a:prstGeom prst="rect">
            <a:avLst/>
          </a:prstGeom>
          <a:solidFill>
            <a:schemeClr val="bg2">
              <a:lumMod val="90000"/>
            </a:schemeClr>
          </a:solidFill>
          <a:ln>
            <a:noFill/>
          </a:ln>
        </p:spPr>
        <p:txBody>
          <a:bodyPr>
            <a:spAutoFit/>
          </a:bodyPr>
          <a:lstStyle/>
          <a:p>
            <a:pPr algn="ctr">
              <a:defRPr/>
            </a:pPr>
            <a:r>
              <a:rPr lang="ru-RU" sz="1600" dirty="0" smtClean="0">
                <a:latin typeface="Times New Roman" panose="02020603050405020304" pitchFamily="18" charset="0"/>
                <a:cs typeface="Times New Roman" panose="02020603050405020304" pitchFamily="18" charset="0"/>
              </a:rPr>
              <a:t>Административное устройство муниципального района</a:t>
            </a:r>
          </a:p>
          <a:p>
            <a:pPr algn="ctr">
              <a:defRPr/>
            </a:pPr>
            <a:r>
              <a:rPr lang="ru-RU" sz="1600" dirty="0" smtClean="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Мелеузовский район Республики </a:t>
            </a:r>
            <a:r>
              <a:rPr lang="ru-RU" sz="1600" dirty="0" smtClean="0">
                <a:latin typeface="Times New Roman" panose="02020603050405020304" pitchFamily="18" charset="0"/>
                <a:cs typeface="Times New Roman" panose="02020603050405020304" pitchFamily="18" charset="0"/>
              </a:rPr>
              <a:t>Башкортостан</a:t>
            </a:r>
            <a:endParaRPr lang="ru-RU" sz="1600" dirty="0">
              <a:latin typeface="Times New Roman" panose="02020603050405020304" pitchFamily="18" charset="0"/>
              <a:cs typeface="Times New Roman" panose="02020603050405020304" pitchFamily="18" charset="0"/>
            </a:endParaRPr>
          </a:p>
        </p:txBody>
      </p:sp>
      <p:pic>
        <p:nvPicPr>
          <p:cNvPr id="30727" name="Picture 3">
            <a:extLst>
              <a:ext uri="{FF2B5EF4-FFF2-40B4-BE49-F238E27FC236}">
                <a16:creationId xmlns="" xmlns:a16="http://schemas.microsoft.com/office/drawing/2014/main" id="{7D60F5BA-5F14-440A-A21E-3D33EC3D489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704850" cy="704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0" y="957288"/>
            <a:ext cx="3347864" cy="22684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0" y="3501008"/>
            <a:ext cx="3347864" cy="28576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Номер слайда 1"/>
          <p:cNvSpPr>
            <a:spLocks noGrp="1"/>
          </p:cNvSpPr>
          <p:nvPr>
            <p:ph type="sldNum" sz="quarter" idx="12"/>
          </p:nvPr>
        </p:nvSpPr>
        <p:spPr>
          <a:xfrm>
            <a:off x="7010400" y="0"/>
            <a:ext cx="2133600" cy="365125"/>
          </a:xfrm>
        </p:spPr>
        <p:txBody>
          <a:bodyPr/>
          <a:lstStyle/>
          <a:p>
            <a:fld id="{434A3D7E-C280-4DCD-A7E1-93BBC7758E8E}" type="slidenum">
              <a:rPr lang="ru-RU" smtClean="0">
                <a:solidFill>
                  <a:schemeClr val="tx1"/>
                </a:solidFill>
              </a:rPr>
              <a:t>12</a:t>
            </a:fld>
            <a:endParaRPr lang="ru-RU"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07232107-AF21-419A-A1CD-244678EF8F3F}"/>
              </a:ext>
            </a:extLst>
          </p:cNvPr>
          <p:cNvSpPr txBox="1"/>
          <p:nvPr/>
        </p:nvSpPr>
        <p:spPr>
          <a:xfrm>
            <a:off x="0" y="0"/>
            <a:ext cx="9144000" cy="584200"/>
          </a:xfrm>
          <a:prstGeom prst="rect">
            <a:avLst/>
          </a:prstGeom>
          <a:solidFill>
            <a:schemeClr val="bg2">
              <a:lumMod val="90000"/>
            </a:schemeClr>
          </a:solidFill>
          <a:ln>
            <a:noFill/>
          </a:ln>
        </p:spPr>
        <p:txBody>
          <a:bodyPr>
            <a:spAutoFit/>
          </a:bodyPr>
          <a:lstStyle/>
          <a:p>
            <a:pPr algn="ctr">
              <a:defRPr/>
            </a:pPr>
            <a:r>
              <a:rPr lang="ru-RU" sz="1600" b="1" dirty="0">
                <a:latin typeface="+mj-lt"/>
              </a:rPr>
              <a:t> </a:t>
            </a:r>
            <a:r>
              <a:rPr lang="ru-RU" sz="1600" dirty="0">
                <a:latin typeface="Times New Roman" panose="02020603050405020304" pitchFamily="18" charset="0"/>
                <a:cs typeface="Times New Roman" panose="02020603050405020304" pitchFamily="18" charset="0"/>
              </a:rPr>
              <a:t>Основные показатели социально-экономического развития муниципального                                                                                                                                                   района Мелеузовский район Республики Башкортостан за </a:t>
            </a:r>
            <a:r>
              <a:rPr lang="ru-RU" sz="1600" dirty="0" smtClean="0">
                <a:latin typeface="Times New Roman" panose="02020603050405020304" pitchFamily="18" charset="0"/>
                <a:cs typeface="Times New Roman" panose="02020603050405020304" pitchFamily="18" charset="0"/>
              </a:rPr>
              <a:t>2017-2019 </a:t>
            </a:r>
            <a:r>
              <a:rPr lang="ru-RU" sz="1600" dirty="0">
                <a:latin typeface="Times New Roman" panose="02020603050405020304" pitchFamily="18" charset="0"/>
                <a:cs typeface="Times New Roman" panose="02020603050405020304" pitchFamily="18" charset="0"/>
              </a:rPr>
              <a:t>годы</a:t>
            </a:r>
          </a:p>
        </p:txBody>
      </p:sp>
      <p:pic>
        <p:nvPicPr>
          <p:cNvPr id="31747" name="Picture 3">
            <a:extLst>
              <a:ext uri="{FF2B5EF4-FFF2-40B4-BE49-F238E27FC236}">
                <a16:creationId xmlns="" xmlns:a16="http://schemas.microsoft.com/office/drawing/2014/main" id="{6C08E0A8-512E-427B-AF1F-BB34C39D3B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565150" cy="703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 name="Диаграмма 4">
            <a:extLst>
              <a:ext uri="{FF2B5EF4-FFF2-40B4-BE49-F238E27FC236}">
                <a16:creationId xmlns="" xmlns:a16="http://schemas.microsoft.com/office/drawing/2014/main" id="{6A3692B7-E4F7-4439-BCF8-FB167A2A8D94}"/>
              </a:ext>
            </a:extLst>
          </p:cNvPr>
          <p:cNvGraphicFramePr>
            <a:graphicFrameLocks/>
          </p:cNvGraphicFramePr>
          <p:nvPr>
            <p:extLst>
              <p:ext uri="{D42A27DB-BD31-4B8C-83A1-F6EECF244321}">
                <p14:modId xmlns:p14="http://schemas.microsoft.com/office/powerpoint/2010/main" val="1969852038"/>
              </p:ext>
            </p:extLst>
          </p:nvPr>
        </p:nvGraphicFramePr>
        <p:xfrm>
          <a:off x="-324544" y="3185592"/>
          <a:ext cx="5326090" cy="367240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Таблица 2">
            <a:extLst>
              <a:ext uri="{FF2B5EF4-FFF2-40B4-BE49-F238E27FC236}">
                <a16:creationId xmlns="" xmlns:a16="http://schemas.microsoft.com/office/drawing/2014/main" id="{7AA4CE39-E3E3-4D76-87AC-A8EFF2F2F1DF}"/>
              </a:ext>
            </a:extLst>
          </p:cNvPr>
          <p:cNvGraphicFramePr>
            <a:graphicFrameLocks noGrp="1"/>
          </p:cNvGraphicFramePr>
          <p:nvPr>
            <p:extLst>
              <p:ext uri="{D42A27DB-BD31-4B8C-83A1-F6EECF244321}">
                <p14:modId xmlns:p14="http://schemas.microsoft.com/office/powerpoint/2010/main" val="3082987426"/>
              </p:ext>
            </p:extLst>
          </p:nvPr>
        </p:nvGraphicFramePr>
        <p:xfrm>
          <a:off x="53752" y="709840"/>
          <a:ext cx="9036495" cy="2540448"/>
        </p:xfrm>
        <a:graphic>
          <a:graphicData uri="http://schemas.openxmlformats.org/drawingml/2006/table">
            <a:tbl>
              <a:tblPr firstRow="1" bandRow="1">
                <a:tableStyleId>{5C22544A-7EE6-4342-B048-85BDC9FD1C3A}</a:tableStyleId>
              </a:tblPr>
              <a:tblGrid>
                <a:gridCol w="6228184">
                  <a:extLst>
                    <a:ext uri="{9D8B030D-6E8A-4147-A177-3AD203B41FA5}">
                      <a16:colId xmlns="" xmlns:a16="http://schemas.microsoft.com/office/drawing/2014/main" val="20000"/>
                    </a:ext>
                  </a:extLst>
                </a:gridCol>
                <a:gridCol w="936104">
                  <a:extLst>
                    <a:ext uri="{9D8B030D-6E8A-4147-A177-3AD203B41FA5}">
                      <a16:colId xmlns="" xmlns:a16="http://schemas.microsoft.com/office/drawing/2014/main" val="20001"/>
                    </a:ext>
                  </a:extLst>
                </a:gridCol>
                <a:gridCol w="1008112">
                  <a:extLst>
                    <a:ext uri="{9D8B030D-6E8A-4147-A177-3AD203B41FA5}">
                      <a16:colId xmlns="" xmlns:a16="http://schemas.microsoft.com/office/drawing/2014/main" val="20002"/>
                    </a:ext>
                  </a:extLst>
                </a:gridCol>
                <a:gridCol w="864095">
                  <a:extLst>
                    <a:ext uri="{9D8B030D-6E8A-4147-A177-3AD203B41FA5}">
                      <a16:colId xmlns="" xmlns:a16="http://schemas.microsoft.com/office/drawing/2014/main" val="20003"/>
                    </a:ext>
                  </a:extLst>
                </a:gridCol>
              </a:tblGrid>
              <a:tr h="370588">
                <a:tc>
                  <a:txBody>
                    <a:bodyPr/>
                    <a:lstStyle/>
                    <a:p>
                      <a:r>
                        <a:rPr lang="ru-RU" sz="1200" dirty="0">
                          <a:latin typeface="Times New Roman" panose="02020603050405020304" pitchFamily="18" charset="0"/>
                          <a:cs typeface="Times New Roman" panose="02020603050405020304" pitchFamily="18" charset="0"/>
                        </a:rPr>
                        <a:t>Показатели</a:t>
                      </a:r>
                    </a:p>
                  </a:txBody>
                  <a:tcPr marT="45734" marB="45734"/>
                </a:tc>
                <a:tc>
                  <a:txBody>
                    <a:bodyPr/>
                    <a:lstStyle/>
                    <a:p>
                      <a:r>
                        <a:rPr lang="ru-RU" sz="1200" dirty="0" smtClean="0">
                          <a:latin typeface="Times New Roman" panose="02020603050405020304" pitchFamily="18" charset="0"/>
                          <a:cs typeface="Times New Roman" panose="02020603050405020304" pitchFamily="18" charset="0"/>
                        </a:rPr>
                        <a:t>2017 </a:t>
                      </a:r>
                      <a:r>
                        <a:rPr lang="ru-RU" sz="1200" dirty="0">
                          <a:latin typeface="Times New Roman" panose="02020603050405020304" pitchFamily="18" charset="0"/>
                          <a:cs typeface="Times New Roman" panose="02020603050405020304" pitchFamily="18" charset="0"/>
                        </a:rPr>
                        <a:t>год (факт)</a:t>
                      </a:r>
                    </a:p>
                  </a:txBody>
                  <a:tcPr marT="45734" marB="45734"/>
                </a:tc>
                <a:tc>
                  <a:txBody>
                    <a:bodyPr/>
                    <a:lstStyle/>
                    <a:p>
                      <a:r>
                        <a:rPr lang="ru-RU" sz="1200" dirty="0" smtClean="0">
                          <a:latin typeface="Times New Roman" panose="02020603050405020304" pitchFamily="18" charset="0"/>
                          <a:cs typeface="Times New Roman" panose="02020603050405020304" pitchFamily="18" charset="0"/>
                        </a:rPr>
                        <a:t>2018 </a:t>
                      </a:r>
                      <a:r>
                        <a:rPr lang="ru-RU" sz="1200" dirty="0">
                          <a:latin typeface="Times New Roman" panose="02020603050405020304" pitchFamily="18" charset="0"/>
                          <a:cs typeface="Times New Roman" panose="02020603050405020304" pitchFamily="18" charset="0"/>
                        </a:rPr>
                        <a:t>год (факт)</a:t>
                      </a:r>
                    </a:p>
                  </a:txBody>
                  <a:tcPr marT="45734" marB="45734"/>
                </a:tc>
                <a:tc>
                  <a:txBody>
                    <a:bodyPr/>
                    <a:lstStyle/>
                    <a:p>
                      <a:r>
                        <a:rPr lang="ru-RU" sz="1200" dirty="0" smtClean="0">
                          <a:latin typeface="Times New Roman" panose="02020603050405020304" pitchFamily="18" charset="0"/>
                          <a:cs typeface="Times New Roman" panose="02020603050405020304" pitchFamily="18" charset="0"/>
                        </a:rPr>
                        <a:t>2019 </a:t>
                      </a:r>
                      <a:r>
                        <a:rPr lang="ru-RU" sz="1200" dirty="0">
                          <a:latin typeface="Times New Roman" panose="02020603050405020304" pitchFamily="18" charset="0"/>
                          <a:cs typeface="Times New Roman" panose="02020603050405020304" pitchFamily="18" charset="0"/>
                        </a:rPr>
                        <a:t>год (оценка)</a:t>
                      </a:r>
                    </a:p>
                  </a:txBody>
                  <a:tcPr marT="45734" marB="45734"/>
                </a:tc>
                <a:extLst>
                  <a:ext uri="{0D108BD9-81ED-4DB2-BD59-A6C34878D82A}">
                    <a16:rowId xmlns="" xmlns:a16="http://schemas.microsoft.com/office/drawing/2014/main" val="10000"/>
                  </a:ext>
                </a:extLst>
              </a:tr>
              <a:tr h="299340">
                <a:tc>
                  <a:txBody>
                    <a:bodyPr/>
                    <a:lstStyle/>
                    <a:p>
                      <a:r>
                        <a:rPr lang="ru-RU" sz="1000" dirty="0" smtClean="0">
                          <a:latin typeface="Times New Roman" panose="02020603050405020304" pitchFamily="18" charset="0"/>
                          <a:cs typeface="Times New Roman" panose="02020603050405020304" pitchFamily="18" charset="0"/>
                        </a:rPr>
                        <a:t>Объем инвестиций</a:t>
                      </a:r>
                      <a:r>
                        <a:rPr lang="ru-RU" sz="1000" baseline="0" dirty="0" smtClean="0">
                          <a:latin typeface="Times New Roman" panose="02020603050405020304" pitchFamily="18" charset="0"/>
                          <a:cs typeface="Times New Roman" panose="02020603050405020304" pitchFamily="18" charset="0"/>
                        </a:rPr>
                        <a:t> в основной капитал (за исключением бюджетных средств) в расчете на 1 жителя, </a:t>
                      </a:r>
                      <a:r>
                        <a:rPr lang="ru-RU" sz="1000" baseline="0" dirty="0" err="1" smtClean="0">
                          <a:latin typeface="Times New Roman" panose="02020603050405020304" pitchFamily="18" charset="0"/>
                          <a:cs typeface="Times New Roman" panose="02020603050405020304" pitchFamily="18" charset="0"/>
                        </a:rPr>
                        <a:t>руб</a:t>
                      </a:r>
                      <a:endParaRPr lang="ru-RU" sz="1000" dirty="0">
                        <a:latin typeface="Times New Roman" panose="02020603050405020304" pitchFamily="18" charset="0"/>
                        <a:cs typeface="Times New Roman" panose="02020603050405020304" pitchFamily="18" charset="0"/>
                      </a:endParaRPr>
                    </a:p>
                  </a:txBody>
                  <a:tcPr marT="45734" marB="45734"/>
                </a:tc>
                <a:tc>
                  <a:txBody>
                    <a:bodyPr/>
                    <a:lstStyle/>
                    <a:p>
                      <a:r>
                        <a:rPr lang="ru-RU" sz="1000" dirty="0" smtClean="0">
                          <a:latin typeface="Times New Roman" panose="02020603050405020304" pitchFamily="18" charset="0"/>
                          <a:cs typeface="Times New Roman" panose="02020603050405020304" pitchFamily="18" charset="0"/>
                        </a:rPr>
                        <a:t>9 524,0</a:t>
                      </a:r>
                      <a:endParaRPr lang="ru-RU" sz="1000" dirty="0">
                        <a:latin typeface="Times New Roman" panose="02020603050405020304" pitchFamily="18" charset="0"/>
                        <a:cs typeface="Times New Roman" panose="02020603050405020304" pitchFamily="18" charset="0"/>
                      </a:endParaRPr>
                    </a:p>
                  </a:txBody>
                  <a:tcPr marT="45734" marB="45734"/>
                </a:tc>
                <a:tc>
                  <a:txBody>
                    <a:bodyPr/>
                    <a:lstStyle/>
                    <a:p>
                      <a:r>
                        <a:rPr lang="ru-RU" sz="1000" dirty="0" smtClean="0">
                          <a:latin typeface="Times New Roman" panose="02020603050405020304" pitchFamily="18" charset="0"/>
                          <a:cs typeface="Times New Roman" panose="02020603050405020304" pitchFamily="18" charset="0"/>
                        </a:rPr>
                        <a:t>10 206,0</a:t>
                      </a:r>
                      <a:endParaRPr lang="ru-RU" sz="1000" dirty="0">
                        <a:latin typeface="Times New Roman" panose="02020603050405020304" pitchFamily="18" charset="0"/>
                        <a:cs typeface="Times New Roman" panose="02020603050405020304" pitchFamily="18" charset="0"/>
                      </a:endParaRPr>
                    </a:p>
                  </a:txBody>
                  <a:tcPr marT="45734" marB="45734"/>
                </a:tc>
                <a:tc>
                  <a:txBody>
                    <a:bodyPr/>
                    <a:lstStyle/>
                    <a:p>
                      <a:r>
                        <a:rPr lang="ru-RU" sz="1000" dirty="0" smtClean="0">
                          <a:latin typeface="Times New Roman" panose="02020603050405020304" pitchFamily="18" charset="0"/>
                          <a:cs typeface="Times New Roman" panose="02020603050405020304" pitchFamily="18" charset="0"/>
                        </a:rPr>
                        <a:t>10 969,0</a:t>
                      </a:r>
                      <a:endParaRPr lang="ru-RU" sz="1000" dirty="0">
                        <a:latin typeface="Times New Roman" panose="02020603050405020304" pitchFamily="18" charset="0"/>
                        <a:cs typeface="Times New Roman" panose="02020603050405020304" pitchFamily="18" charset="0"/>
                      </a:endParaRPr>
                    </a:p>
                  </a:txBody>
                  <a:tcPr marT="45734" marB="45734"/>
                </a:tc>
                <a:extLst>
                  <a:ext uri="{0D108BD9-81ED-4DB2-BD59-A6C34878D82A}">
                    <a16:rowId xmlns="" xmlns:a16="http://schemas.microsoft.com/office/drawing/2014/main" val="10001"/>
                  </a:ext>
                </a:extLst>
              </a:tr>
              <a:tr h="360040">
                <a:tc>
                  <a:txBody>
                    <a:bodyPr/>
                    <a:lstStyle/>
                    <a:p>
                      <a:r>
                        <a:rPr lang="ru-RU" sz="1000" dirty="0">
                          <a:latin typeface="Times New Roman" panose="02020603050405020304" pitchFamily="18" charset="0"/>
                          <a:cs typeface="Times New Roman" panose="02020603050405020304" pitchFamily="18" charset="0"/>
                        </a:rPr>
                        <a:t>Отгружено товаров </a:t>
                      </a:r>
                      <a:r>
                        <a:rPr lang="ru-RU" sz="1000" dirty="0" smtClean="0">
                          <a:latin typeface="Times New Roman" panose="02020603050405020304" pitchFamily="18" charset="0"/>
                          <a:cs typeface="Times New Roman" panose="02020603050405020304" pitchFamily="18" charset="0"/>
                        </a:rPr>
                        <a:t> собственного </a:t>
                      </a:r>
                      <a:r>
                        <a:rPr lang="ru-RU" sz="1000" dirty="0">
                          <a:latin typeface="Times New Roman" panose="02020603050405020304" pitchFamily="18" charset="0"/>
                          <a:cs typeface="Times New Roman" panose="02020603050405020304" pitchFamily="18" charset="0"/>
                        </a:rPr>
                        <a:t>производства, выполнено работ и услуг, </a:t>
                      </a:r>
                      <a:r>
                        <a:rPr lang="ru-RU" sz="1000" dirty="0" err="1">
                          <a:latin typeface="Times New Roman" panose="02020603050405020304" pitchFamily="18" charset="0"/>
                          <a:cs typeface="Times New Roman" panose="02020603050405020304" pitchFamily="18" charset="0"/>
                        </a:rPr>
                        <a:t>млн.руб</a:t>
                      </a:r>
                      <a:r>
                        <a:rPr lang="ru-RU" sz="1000" dirty="0">
                          <a:latin typeface="Times New Roman" panose="02020603050405020304" pitchFamily="18" charset="0"/>
                          <a:cs typeface="Times New Roman" panose="02020603050405020304" pitchFamily="18" charset="0"/>
                        </a:rPr>
                        <a:t>.</a:t>
                      </a:r>
                    </a:p>
                  </a:txBody>
                  <a:tcPr marT="45734" marB="45734"/>
                </a:tc>
                <a:tc>
                  <a:txBody>
                    <a:bodyPr/>
                    <a:lstStyle/>
                    <a:p>
                      <a:r>
                        <a:rPr lang="ru-RU" sz="1000" dirty="0" smtClean="0">
                          <a:latin typeface="Times New Roman" panose="02020603050405020304" pitchFamily="18" charset="0"/>
                          <a:cs typeface="Times New Roman" panose="02020603050405020304" pitchFamily="18" charset="0"/>
                        </a:rPr>
                        <a:t>10 610,4</a:t>
                      </a:r>
                      <a:endParaRPr lang="ru-RU" sz="1000" dirty="0">
                        <a:latin typeface="Times New Roman" panose="02020603050405020304" pitchFamily="18" charset="0"/>
                        <a:cs typeface="Times New Roman" panose="02020603050405020304" pitchFamily="18" charset="0"/>
                      </a:endParaRPr>
                    </a:p>
                  </a:txBody>
                  <a:tcPr marT="45734" marB="45734"/>
                </a:tc>
                <a:tc>
                  <a:txBody>
                    <a:bodyPr/>
                    <a:lstStyle/>
                    <a:p>
                      <a:r>
                        <a:rPr lang="ru-RU" sz="1000" dirty="0" smtClean="0">
                          <a:latin typeface="Times New Roman" panose="02020603050405020304" pitchFamily="18" charset="0"/>
                          <a:cs typeface="Times New Roman" panose="02020603050405020304" pitchFamily="18" charset="0"/>
                        </a:rPr>
                        <a:t>11 013,6</a:t>
                      </a:r>
                      <a:endParaRPr lang="ru-RU" sz="1000" dirty="0">
                        <a:latin typeface="Times New Roman" panose="02020603050405020304" pitchFamily="18" charset="0"/>
                        <a:cs typeface="Times New Roman" panose="02020603050405020304" pitchFamily="18" charset="0"/>
                      </a:endParaRPr>
                    </a:p>
                  </a:txBody>
                  <a:tcPr marT="45734" marB="45734"/>
                </a:tc>
                <a:tc>
                  <a:txBody>
                    <a:bodyPr/>
                    <a:lstStyle/>
                    <a:p>
                      <a:r>
                        <a:rPr lang="ru-RU" sz="1000" dirty="0" smtClean="0">
                          <a:latin typeface="Times New Roman" panose="02020603050405020304" pitchFamily="18" charset="0"/>
                          <a:cs typeface="Times New Roman" panose="02020603050405020304" pitchFamily="18" charset="0"/>
                        </a:rPr>
                        <a:t>12 473,2</a:t>
                      </a:r>
                      <a:endParaRPr lang="ru-RU" sz="1000" dirty="0">
                        <a:latin typeface="Times New Roman" panose="02020603050405020304" pitchFamily="18" charset="0"/>
                        <a:cs typeface="Times New Roman" panose="02020603050405020304" pitchFamily="18" charset="0"/>
                      </a:endParaRPr>
                    </a:p>
                  </a:txBody>
                  <a:tcPr marT="45734" marB="45734"/>
                </a:tc>
                <a:extLst>
                  <a:ext uri="{0D108BD9-81ED-4DB2-BD59-A6C34878D82A}">
                    <a16:rowId xmlns="" xmlns:a16="http://schemas.microsoft.com/office/drawing/2014/main" val="10002"/>
                  </a:ext>
                </a:extLst>
              </a:tr>
              <a:tr h="288032">
                <a:tc>
                  <a:txBody>
                    <a:bodyPr/>
                    <a:lstStyle/>
                    <a:p>
                      <a:r>
                        <a:rPr lang="ru-RU" sz="1000" dirty="0">
                          <a:latin typeface="Times New Roman" panose="02020603050405020304" pitchFamily="18" charset="0"/>
                          <a:cs typeface="Times New Roman" panose="02020603050405020304" pitchFamily="18" charset="0"/>
                        </a:rPr>
                        <a:t>Оборот розничной</a:t>
                      </a:r>
                      <a:r>
                        <a:rPr lang="ru-RU" sz="1000" baseline="0" dirty="0">
                          <a:latin typeface="Times New Roman" panose="02020603050405020304" pitchFamily="18" charset="0"/>
                          <a:cs typeface="Times New Roman" panose="02020603050405020304" pitchFamily="18" charset="0"/>
                        </a:rPr>
                        <a:t> торговли, % к предыдущему году</a:t>
                      </a:r>
                      <a:endParaRPr lang="ru-RU" sz="1000" dirty="0">
                        <a:latin typeface="Times New Roman" panose="02020603050405020304" pitchFamily="18" charset="0"/>
                        <a:cs typeface="Times New Roman" panose="02020603050405020304" pitchFamily="18" charset="0"/>
                      </a:endParaRPr>
                    </a:p>
                  </a:txBody>
                  <a:tcPr marT="45734" marB="45734"/>
                </a:tc>
                <a:tc>
                  <a:txBody>
                    <a:bodyPr/>
                    <a:lstStyle/>
                    <a:p>
                      <a:r>
                        <a:rPr lang="ru-RU" sz="1000" dirty="0" smtClean="0">
                          <a:latin typeface="Times New Roman" panose="02020603050405020304" pitchFamily="18" charset="0"/>
                          <a:cs typeface="Times New Roman" panose="02020603050405020304" pitchFamily="18" charset="0"/>
                        </a:rPr>
                        <a:t>102,1</a:t>
                      </a:r>
                      <a:endParaRPr lang="ru-RU" sz="1000" dirty="0">
                        <a:latin typeface="Times New Roman" panose="02020603050405020304" pitchFamily="18" charset="0"/>
                        <a:cs typeface="Times New Roman" panose="02020603050405020304" pitchFamily="18" charset="0"/>
                      </a:endParaRPr>
                    </a:p>
                  </a:txBody>
                  <a:tcPr marT="45734" marB="45734"/>
                </a:tc>
                <a:tc>
                  <a:txBody>
                    <a:bodyPr/>
                    <a:lstStyle/>
                    <a:p>
                      <a:r>
                        <a:rPr lang="ru-RU" sz="1000" dirty="0" smtClean="0">
                          <a:latin typeface="Times New Roman" panose="02020603050405020304" pitchFamily="18" charset="0"/>
                          <a:cs typeface="Times New Roman" panose="02020603050405020304" pitchFamily="18" charset="0"/>
                        </a:rPr>
                        <a:t>102,3</a:t>
                      </a:r>
                      <a:endParaRPr lang="ru-RU" sz="1000" dirty="0">
                        <a:latin typeface="Times New Roman" panose="02020603050405020304" pitchFamily="18" charset="0"/>
                        <a:cs typeface="Times New Roman" panose="02020603050405020304" pitchFamily="18" charset="0"/>
                      </a:endParaRPr>
                    </a:p>
                  </a:txBody>
                  <a:tcPr marT="45734" marB="45734"/>
                </a:tc>
                <a:tc>
                  <a:txBody>
                    <a:bodyPr/>
                    <a:lstStyle/>
                    <a:p>
                      <a:r>
                        <a:rPr lang="ru-RU" sz="1000" dirty="0" smtClean="0">
                          <a:latin typeface="Times New Roman" panose="02020603050405020304" pitchFamily="18" charset="0"/>
                          <a:cs typeface="Times New Roman" panose="02020603050405020304" pitchFamily="18" charset="0"/>
                        </a:rPr>
                        <a:t>102,3</a:t>
                      </a:r>
                      <a:endParaRPr lang="ru-RU" sz="1000" dirty="0">
                        <a:latin typeface="Times New Roman" panose="02020603050405020304" pitchFamily="18" charset="0"/>
                        <a:cs typeface="Times New Roman" panose="02020603050405020304" pitchFamily="18" charset="0"/>
                      </a:endParaRPr>
                    </a:p>
                  </a:txBody>
                  <a:tcPr marT="45734" marB="45734"/>
                </a:tc>
                <a:extLst>
                  <a:ext uri="{0D108BD9-81ED-4DB2-BD59-A6C34878D82A}">
                    <a16:rowId xmlns="" xmlns:a16="http://schemas.microsoft.com/office/drawing/2014/main" val="10003"/>
                  </a:ext>
                </a:extLst>
              </a:tr>
              <a:tr h="288032">
                <a:tc>
                  <a:txBody>
                    <a:bodyPr/>
                    <a:lstStyle/>
                    <a:p>
                      <a:r>
                        <a:rPr lang="ru-RU" sz="1000" dirty="0">
                          <a:latin typeface="Times New Roman" panose="02020603050405020304" pitchFamily="18" charset="0"/>
                          <a:cs typeface="Times New Roman" panose="02020603050405020304" pitchFamily="18" charset="0"/>
                        </a:rPr>
                        <a:t>Объем инвестиций (крупные и средние предприятия), </a:t>
                      </a:r>
                      <a:r>
                        <a:rPr lang="ru-RU" sz="1000" dirty="0" err="1">
                          <a:latin typeface="Times New Roman" panose="02020603050405020304" pitchFamily="18" charset="0"/>
                          <a:cs typeface="Times New Roman" panose="02020603050405020304" pitchFamily="18" charset="0"/>
                        </a:rPr>
                        <a:t>млн.руб</a:t>
                      </a:r>
                      <a:endParaRPr lang="ru-RU" sz="1000" dirty="0">
                        <a:latin typeface="Times New Roman" panose="02020603050405020304" pitchFamily="18" charset="0"/>
                        <a:cs typeface="Times New Roman" panose="02020603050405020304" pitchFamily="18" charset="0"/>
                      </a:endParaRPr>
                    </a:p>
                  </a:txBody>
                  <a:tcPr marT="45734" marB="45734"/>
                </a:tc>
                <a:tc>
                  <a:txBody>
                    <a:bodyPr/>
                    <a:lstStyle/>
                    <a:p>
                      <a:r>
                        <a:rPr lang="ru-RU" sz="1000" dirty="0" smtClean="0">
                          <a:latin typeface="Times New Roman" panose="02020603050405020304" pitchFamily="18" charset="0"/>
                          <a:cs typeface="Times New Roman" panose="02020603050405020304" pitchFamily="18" charset="0"/>
                        </a:rPr>
                        <a:t>889,66</a:t>
                      </a:r>
                      <a:endParaRPr lang="ru-RU" sz="1000" dirty="0">
                        <a:latin typeface="Times New Roman" panose="02020603050405020304" pitchFamily="18" charset="0"/>
                        <a:cs typeface="Times New Roman" panose="02020603050405020304" pitchFamily="18" charset="0"/>
                      </a:endParaRPr>
                    </a:p>
                  </a:txBody>
                  <a:tcPr marT="45734" marB="45734"/>
                </a:tc>
                <a:tc>
                  <a:txBody>
                    <a:bodyPr/>
                    <a:lstStyle/>
                    <a:p>
                      <a:r>
                        <a:rPr lang="ru-RU" sz="1000" dirty="0" smtClean="0">
                          <a:latin typeface="Times New Roman" panose="02020603050405020304" pitchFamily="18" charset="0"/>
                          <a:cs typeface="Times New Roman" panose="02020603050405020304" pitchFamily="18" charset="0"/>
                        </a:rPr>
                        <a:t>961,90</a:t>
                      </a:r>
                      <a:endParaRPr lang="ru-RU" sz="1000" dirty="0">
                        <a:latin typeface="Times New Roman" panose="02020603050405020304" pitchFamily="18" charset="0"/>
                        <a:cs typeface="Times New Roman" panose="02020603050405020304" pitchFamily="18" charset="0"/>
                      </a:endParaRPr>
                    </a:p>
                  </a:txBody>
                  <a:tcPr marT="45734" marB="45734"/>
                </a:tc>
                <a:tc>
                  <a:txBody>
                    <a:bodyPr/>
                    <a:lstStyle/>
                    <a:p>
                      <a:r>
                        <a:rPr lang="ru-RU" sz="1000" dirty="0" smtClean="0">
                          <a:latin typeface="Times New Roman" panose="02020603050405020304" pitchFamily="18" charset="0"/>
                          <a:cs typeface="Times New Roman" panose="02020603050405020304" pitchFamily="18" charset="0"/>
                        </a:rPr>
                        <a:t>1026,59</a:t>
                      </a:r>
                      <a:endParaRPr lang="ru-RU" sz="1000" dirty="0">
                        <a:latin typeface="Times New Roman" panose="02020603050405020304" pitchFamily="18" charset="0"/>
                        <a:cs typeface="Times New Roman" panose="02020603050405020304" pitchFamily="18" charset="0"/>
                      </a:endParaRPr>
                    </a:p>
                  </a:txBody>
                  <a:tcPr marT="45734" marB="45734"/>
                </a:tc>
                <a:extLst>
                  <a:ext uri="{0D108BD9-81ED-4DB2-BD59-A6C34878D82A}">
                    <a16:rowId xmlns="" xmlns:a16="http://schemas.microsoft.com/office/drawing/2014/main" val="10004"/>
                  </a:ext>
                </a:extLst>
              </a:tr>
              <a:tr h="360040">
                <a:tc>
                  <a:txBody>
                    <a:bodyPr/>
                    <a:lstStyle/>
                    <a:p>
                      <a:r>
                        <a:rPr lang="ru-RU" sz="1000" dirty="0" smtClean="0">
                          <a:latin typeface="Times New Roman" panose="02020603050405020304" pitchFamily="18" charset="0"/>
                          <a:cs typeface="Times New Roman" panose="02020603050405020304" pitchFamily="18" charset="0"/>
                        </a:rPr>
                        <a:t>Число субъектов малого и среднего предпринимательства в расчете на 10 </a:t>
                      </a:r>
                      <a:r>
                        <a:rPr lang="ru-RU" sz="1000" dirty="0" err="1" smtClean="0">
                          <a:latin typeface="Times New Roman" panose="02020603050405020304" pitchFamily="18" charset="0"/>
                          <a:cs typeface="Times New Roman" panose="02020603050405020304" pitchFamily="18" charset="0"/>
                        </a:rPr>
                        <a:t>тыс.человек</a:t>
                      </a:r>
                      <a:r>
                        <a:rPr lang="ru-RU" sz="1000" dirty="0" smtClean="0">
                          <a:latin typeface="Times New Roman" panose="02020603050405020304" pitchFamily="18" charset="0"/>
                          <a:cs typeface="Times New Roman" panose="02020603050405020304" pitchFamily="18" charset="0"/>
                        </a:rPr>
                        <a:t> населения, единиц</a:t>
                      </a:r>
                      <a:endParaRPr lang="ru-RU" sz="1000" dirty="0">
                        <a:latin typeface="Times New Roman" panose="02020603050405020304" pitchFamily="18" charset="0"/>
                        <a:cs typeface="Times New Roman" panose="02020603050405020304" pitchFamily="18" charset="0"/>
                      </a:endParaRPr>
                    </a:p>
                  </a:txBody>
                  <a:tcPr marT="45734" marB="45734"/>
                </a:tc>
                <a:tc>
                  <a:txBody>
                    <a:bodyPr/>
                    <a:lstStyle/>
                    <a:p>
                      <a:r>
                        <a:rPr lang="ru-RU" sz="1000" dirty="0" smtClean="0">
                          <a:latin typeface="Times New Roman" panose="02020603050405020304" pitchFamily="18" charset="0"/>
                          <a:cs typeface="Times New Roman" panose="02020603050405020304" pitchFamily="18" charset="0"/>
                        </a:rPr>
                        <a:t>231,2</a:t>
                      </a:r>
                      <a:endParaRPr lang="ru-RU" sz="1000" dirty="0">
                        <a:latin typeface="Times New Roman" panose="02020603050405020304" pitchFamily="18" charset="0"/>
                        <a:cs typeface="Times New Roman" panose="02020603050405020304" pitchFamily="18" charset="0"/>
                      </a:endParaRPr>
                    </a:p>
                  </a:txBody>
                  <a:tcPr marT="45734" marB="45734"/>
                </a:tc>
                <a:tc>
                  <a:txBody>
                    <a:bodyPr/>
                    <a:lstStyle/>
                    <a:p>
                      <a:r>
                        <a:rPr lang="ru-RU" sz="1000" dirty="0" smtClean="0">
                          <a:latin typeface="Times New Roman" panose="02020603050405020304" pitchFamily="18" charset="0"/>
                          <a:cs typeface="Times New Roman" panose="02020603050405020304" pitchFamily="18" charset="0"/>
                        </a:rPr>
                        <a:t>234,7</a:t>
                      </a:r>
                      <a:endParaRPr lang="ru-RU" sz="1000" dirty="0">
                        <a:latin typeface="Times New Roman" panose="02020603050405020304" pitchFamily="18" charset="0"/>
                        <a:cs typeface="Times New Roman" panose="02020603050405020304" pitchFamily="18" charset="0"/>
                      </a:endParaRPr>
                    </a:p>
                  </a:txBody>
                  <a:tcPr marT="45734" marB="45734"/>
                </a:tc>
                <a:tc>
                  <a:txBody>
                    <a:bodyPr/>
                    <a:lstStyle/>
                    <a:p>
                      <a:r>
                        <a:rPr lang="ru-RU" sz="1000" dirty="0" smtClean="0">
                          <a:latin typeface="Times New Roman" panose="02020603050405020304" pitchFamily="18" charset="0"/>
                          <a:cs typeface="Times New Roman" panose="02020603050405020304" pitchFamily="18" charset="0"/>
                        </a:rPr>
                        <a:t>236,5</a:t>
                      </a:r>
                      <a:endParaRPr lang="ru-RU" sz="1000" dirty="0">
                        <a:latin typeface="Times New Roman" panose="02020603050405020304" pitchFamily="18" charset="0"/>
                        <a:cs typeface="Times New Roman" panose="02020603050405020304" pitchFamily="18" charset="0"/>
                      </a:endParaRPr>
                    </a:p>
                  </a:txBody>
                  <a:tcPr marT="45734" marB="45734"/>
                </a:tc>
                <a:extLst>
                  <a:ext uri="{0D108BD9-81ED-4DB2-BD59-A6C34878D82A}">
                    <a16:rowId xmlns="" xmlns:a16="http://schemas.microsoft.com/office/drawing/2014/main" val="10005"/>
                  </a:ext>
                </a:extLst>
              </a:tr>
              <a:tr h="134175">
                <a:tc>
                  <a:txBody>
                    <a:bodyPr/>
                    <a:lstStyle/>
                    <a:p>
                      <a:r>
                        <a:rPr lang="ru-RU" sz="1000" dirty="0" smtClean="0">
                          <a:latin typeface="Times New Roman" panose="02020603050405020304" pitchFamily="18" charset="0"/>
                          <a:cs typeface="Times New Roman" panose="02020603050405020304" pitchFamily="18" charset="0"/>
                        </a:rPr>
                        <a:t>Удовлетворенность населения деятельностью органов местного самоуправления, % от числа опрошенных</a:t>
                      </a:r>
                      <a:endParaRPr lang="ru-RU" sz="1000" dirty="0">
                        <a:latin typeface="Times New Roman" panose="02020603050405020304" pitchFamily="18" charset="0"/>
                        <a:cs typeface="Times New Roman" panose="02020603050405020304" pitchFamily="18" charset="0"/>
                      </a:endParaRPr>
                    </a:p>
                  </a:txBody>
                  <a:tcPr marT="45734" marB="45734"/>
                </a:tc>
                <a:tc>
                  <a:txBody>
                    <a:bodyPr/>
                    <a:lstStyle/>
                    <a:p>
                      <a:r>
                        <a:rPr lang="ru-RU" sz="1000" dirty="0" smtClean="0">
                          <a:latin typeface="Times New Roman" panose="02020603050405020304" pitchFamily="18" charset="0"/>
                          <a:cs typeface="Times New Roman" panose="02020603050405020304" pitchFamily="18" charset="0"/>
                        </a:rPr>
                        <a:t>85,2</a:t>
                      </a:r>
                      <a:endParaRPr lang="ru-RU" sz="1000" dirty="0">
                        <a:latin typeface="Times New Roman" panose="02020603050405020304" pitchFamily="18" charset="0"/>
                        <a:cs typeface="Times New Roman" panose="02020603050405020304" pitchFamily="18" charset="0"/>
                      </a:endParaRPr>
                    </a:p>
                  </a:txBody>
                  <a:tcPr marT="45734" marB="45734"/>
                </a:tc>
                <a:tc>
                  <a:txBody>
                    <a:bodyPr/>
                    <a:lstStyle/>
                    <a:p>
                      <a:r>
                        <a:rPr lang="ru-RU" sz="1000" dirty="0" smtClean="0">
                          <a:latin typeface="Times New Roman" panose="02020603050405020304" pitchFamily="18" charset="0"/>
                          <a:cs typeface="Times New Roman" panose="02020603050405020304" pitchFamily="18" charset="0"/>
                        </a:rPr>
                        <a:t>87,2</a:t>
                      </a:r>
                      <a:endParaRPr lang="ru-RU" sz="1000" dirty="0">
                        <a:latin typeface="Times New Roman" panose="02020603050405020304" pitchFamily="18" charset="0"/>
                        <a:cs typeface="Times New Roman" panose="02020603050405020304" pitchFamily="18" charset="0"/>
                      </a:endParaRPr>
                    </a:p>
                  </a:txBody>
                  <a:tcPr marT="45734" marB="45734"/>
                </a:tc>
                <a:tc>
                  <a:txBody>
                    <a:bodyPr/>
                    <a:lstStyle/>
                    <a:p>
                      <a:r>
                        <a:rPr lang="ru-RU" sz="1000" dirty="0" smtClean="0">
                          <a:latin typeface="Times New Roman" panose="02020603050405020304" pitchFamily="18" charset="0"/>
                          <a:cs typeface="Times New Roman" panose="02020603050405020304" pitchFamily="18" charset="0"/>
                        </a:rPr>
                        <a:t>87,5</a:t>
                      </a:r>
                      <a:endParaRPr lang="ru-RU" sz="1000" dirty="0">
                        <a:latin typeface="Times New Roman" panose="02020603050405020304" pitchFamily="18" charset="0"/>
                        <a:cs typeface="Times New Roman" panose="02020603050405020304" pitchFamily="18" charset="0"/>
                      </a:endParaRPr>
                    </a:p>
                  </a:txBody>
                  <a:tcPr marT="45734" marB="45734"/>
                </a:tc>
                <a:extLst>
                  <a:ext uri="{0D108BD9-81ED-4DB2-BD59-A6C34878D82A}">
                    <a16:rowId xmlns="" xmlns:a16="http://schemas.microsoft.com/office/drawing/2014/main" val="10006"/>
                  </a:ext>
                </a:extLst>
              </a:tr>
              <a:tr h="134175">
                <a:tc>
                  <a:txBody>
                    <a:bodyPr/>
                    <a:lstStyle/>
                    <a:p>
                      <a:r>
                        <a:rPr lang="ru-RU" sz="1000" dirty="0" smtClean="0">
                          <a:latin typeface="Times New Roman" panose="02020603050405020304" pitchFamily="18" charset="0"/>
                          <a:cs typeface="Times New Roman" panose="02020603050405020304" pitchFamily="18" charset="0"/>
                        </a:rPr>
                        <a:t>Доля прибыльных сельскохозяйственных предприятий в общем их числе, %</a:t>
                      </a:r>
                      <a:endParaRPr lang="ru-RU" sz="1000" dirty="0">
                        <a:latin typeface="Times New Roman" panose="02020603050405020304" pitchFamily="18" charset="0"/>
                        <a:cs typeface="Times New Roman" panose="02020603050405020304" pitchFamily="18" charset="0"/>
                      </a:endParaRPr>
                    </a:p>
                  </a:txBody>
                  <a:tcPr marT="45734" marB="45734"/>
                </a:tc>
                <a:tc>
                  <a:txBody>
                    <a:bodyPr/>
                    <a:lstStyle/>
                    <a:p>
                      <a:r>
                        <a:rPr lang="ru-RU" sz="1000" dirty="0" smtClean="0">
                          <a:latin typeface="Times New Roman" panose="02020603050405020304" pitchFamily="18" charset="0"/>
                          <a:cs typeface="Times New Roman" panose="02020603050405020304" pitchFamily="18" charset="0"/>
                        </a:rPr>
                        <a:t>84,6</a:t>
                      </a:r>
                      <a:endParaRPr lang="ru-RU" sz="1000" dirty="0">
                        <a:latin typeface="Times New Roman" panose="02020603050405020304" pitchFamily="18" charset="0"/>
                        <a:cs typeface="Times New Roman" panose="02020603050405020304" pitchFamily="18" charset="0"/>
                      </a:endParaRPr>
                    </a:p>
                  </a:txBody>
                  <a:tcPr marT="45734" marB="45734"/>
                </a:tc>
                <a:tc>
                  <a:txBody>
                    <a:bodyPr/>
                    <a:lstStyle/>
                    <a:p>
                      <a:r>
                        <a:rPr lang="ru-RU" sz="1000" dirty="0" smtClean="0">
                          <a:latin typeface="Times New Roman" panose="02020603050405020304" pitchFamily="18" charset="0"/>
                          <a:cs typeface="Times New Roman" panose="02020603050405020304" pitchFamily="18" charset="0"/>
                        </a:rPr>
                        <a:t>84,6</a:t>
                      </a:r>
                      <a:endParaRPr lang="ru-RU" sz="1000" dirty="0">
                        <a:latin typeface="Times New Roman" panose="02020603050405020304" pitchFamily="18" charset="0"/>
                        <a:cs typeface="Times New Roman" panose="02020603050405020304" pitchFamily="18" charset="0"/>
                      </a:endParaRPr>
                    </a:p>
                  </a:txBody>
                  <a:tcPr marT="45734" marB="45734"/>
                </a:tc>
                <a:tc>
                  <a:txBody>
                    <a:bodyPr/>
                    <a:lstStyle/>
                    <a:p>
                      <a:r>
                        <a:rPr lang="ru-RU" sz="1000" dirty="0" smtClean="0">
                          <a:latin typeface="Times New Roman" panose="02020603050405020304" pitchFamily="18" charset="0"/>
                          <a:cs typeface="Times New Roman" panose="02020603050405020304" pitchFamily="18" charset="0"/>
                        </a:rPr>
                        <a:t>100,0</a:t>
                      </a:r>
                      <a:endParaRPr lang="ru-RU" sz="1000" dirty="0">
                        <a:latin typeface="Times New Roman" panose="02020603050405020304" pitchFamily="18" charset="0"/>
                        <a:cs typeface="Times New Roman" panose="02020603050405020304" pitchFamily="18" charset="0"/>
                      </a:endParaRPr>
                    </a:p>
                  </a:txBody>
                  <a:tcPr marT="45734" marB="45734"/>
                </a:tc>
              </a:tr>
            </a:tbl>
          </a:graphicData>
        </a:graphic>
      </p:graphicFrame>
      <p:graphicFrame>
        <p:nvGraphicFramePr>
          <p:cNvPr id="5" name="Диаграмма 4"/>
          <p:cNvGraphicFramePr/>
          <p:nvPr>
            <p:extLst>
              <p:ext uri="{D42A27DB-BD31-4B8C-83A1-F6EECF244321}">
                <p14:modId xmlns:p14="http://schemas.microsoft.com/office/powerpoint/2010/main" val="372878111"/>
              </p:ext>
            </p:extLst>
          </p:nvPr>
        </p:nvGraphicFramePr>
        <p:xfrm>
          <a:off x="4572000" y="3284984"/>
          <a:ext cx="4572000" cy="3312368"/>
        </p:xfrm>
        <a:graphic>
          <a:graphicData uri="http://schemas.openxmlformats.org/drawingml/2006/chart">
            <c:chart xmlns:c="http://schemas.openxmlformats.org/drawingml/2006/chart" xmlns:r="http://schemas.openxmlformats.org/officeDocument/2006/relationships" r:id="rId4"/>
          </a:graphicData>
        </a:graphic>
      </p:graphicFrame>
      <p:sp>
        <p:nvSpPr>
          <p:cNvPr id="6" name="Номер слайда 5"/>
          <p:cNvSpPr>
            <a:spLocks noGrp="1"/>
          </p:cNvSpPr>
          <p:nvPr>
            <p:ph type="sldNum" sz="quarter" idx="12"/>
          </p:nvPr>
        </p:nvSpPr>
        <p:spPr>
          <a:xfrm>
            <a:off x="7025456" y="1736"/>
            <a:ext cx="2133600" cy="365125"/>
          </a:xfrm>
        </p:spPr>
        <p:txBody>
          <a:bodyPr/>
          <a:lstStyle/>
          <a:p>
            <a:fld id="{434A3D7E-C280-4DCD-A7E1-93BBC7758E8E}" type="slidenum">
              <a:rPr lang="ru-RU" smtClean="0">
                <a:solidFill>
                  <a:schemeClr val="tx1"/>
                </a:solidFill>
              </a:rPr>
              <a:t>13</a:t>
            </a:fld>
            <a:endParaRPr lang="ru-RU"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8636" y="337810"/>
            <a:ext cx="4585364" cy="2578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14" y="338554"/>
            <a:ext cx="4589714" cy="2726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a:extLst>
              <a:ext uri="{FF2B5EF4-FFF2-40B4-BE49-F238E27FC236}">
                <a16:creationId xmlns="" xmlns:a16="http://schemas.microsoft.com/office/drawing/2014/main" id="{07232107-AF21-419A-A1CD-244678EF8F3F}"/>
              </a:ext>
            </a:extLst>
          </p:cNvPr>
          <p:cNvSpPr txBox="1"/>
          <p:nvPr/>
        </p:nvSpPr>
        <p:spPr>
          <a:xfrm>
            <a:off x="0" y="0"/>
            <a:ext cx="9144000" cy="584775"/>
          </a:xfrm>
          <a:prstGeom prst="rect">
            <a:avLst/>
          </a:prstGeom>
          <a:solidFill>
            <a:schemeClr val="bg2">
              <a:lumMod val="90000"/>
            </a:schemeClr>
          </a:solidFill>
          <a:ln>
            <a:noFill/>
          </a:ln>
        </p:spPr>
        <p:txBody>
          <a:bodyPr>
            <a:spAutoFit/>
          </a:bodyPr>
          <a:lstStyle/>
          <a:p>
            <a:pPr algn="ctr">
              <a:defRPr/>
            </a:pPr>
            <a:endParaRPr lang="ru-RU" sz="1600" b="1" dirty="0" smtClean="0">
              <a:latin typeface="+mj-lt"/>
            </a:endParaRPr>
          </a:p>
          <a:p>
            <a:pPr algn="ctr">
              <a:defRPr/>
            </a:pPr>
            <a:r>
              <a:rPr lang="ru-RU" sz="1600" b="1" dirty="0" smtClean="0">
                <a:latin typeface="+mj-lt"/>
              </a:rPr>
              <a:t> </a:t>
            </a:r>
            <a:r>
              <a:rPr lang="ru-RU" sz="1600" dirty="0">
                <a:latin typeface="Times New Roman" panose="02020603050405020304" pitchFamily="18" charset="0"/>
                <a:cs typeface="Times New Roman" panose="02020603050405020304" pitchFamily="18" charset="0"/>
              </a:rPr>
              <a:t>Основные </a:t>
            </a:r>
            <a:r>
              <a:rPr lang="ru-RU" sz="1600" dirty="0" smtClean="0">
                <a:latin typeface="Times New Roman" panose="02020603050405020304" pitchFamily="18" charset="0"/>
                <a:cs typeface="Times New Roman" panose="02020603050405020304" pitchFamily="18" charset="0"/>
              </a:rPr>
              <a:t>показатели крупных промышленных предприятий за 2018 год</a:t>
            </a:r>
            <a:endParaRPr lang="ru-RU" sz="1600" dirty="0">
              <a:latin typeface="Times New Roman" panose="02020603050405020304" pitchFamily="18" charset="0"/>
              <a:cs typeface="Times New Roman" panose="02020603050405020304" pitchFamily="18" charset="0"/>
            </a:endParaRPr>
          </a:p>
        </p:txBody>
      </p:sp>
      <p:pic>
        <p:nvPicPr>
          <p:cNvPr id="3" name="Picture 3">
            <a:extLst>
              <a:ext uri="{FF2B5EF4-FFF2-40B4-BE49-F238E27FC236}">
                <a16:creationId xmlns="" xmlns:a16="http://schemas.microsoft.com/office/drawing/2014/main" id="{6C08E0A8-512E-427B-AF1F-BB34C39D3B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565150" cy="703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064956"/>
            <a:ext cx="4644009" cy="3244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5"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4009" y="2916406"/>
            <a:ext cx="4499991" cy="3032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Номер слайда 3"/>
          <p:cNvSpPr>
            <a:spLocks noGrp="1"/>
          </p:cNvSpPr>
          <p:nvPr>
            <p:ph type="sldNum" sz="quarter" idx="12"/>
          </p:nvPr>
        </p:nvSpPr>
        <p:spPr>
          <a:xfrm>
            <a:off x="7000056" y="14436"/>
            <a:ext cx="2133600" cy="365125"/>
          </a:xfrm>
        </p:spPr>
        <p:txBody>
          <a:bodyPr/>
          <a:lstStyle/>
          <a:p>
            <a:fld id="{434A3D7E-C280-4DCD-A7E1-93BBC7758E8E}" type="slidenum">
              <a:rPr lang="ru-RU" smtClean="0">
                <a:solidFill>
                  <a:schemeClr val="tx1"/>
                </a:solidFill>
              </a:rPr>
              <a:t>14</a:t>
            </a:fld>
            <a:endParaRPr lang="ru-RU">
              <a:solidFill>
                <a:schemeClr val="tx1"/>
              </a:solidFill>
            </a:endParaRPr>
          </a:p>
        </p:txBody>
      </p:sp>
    </p:spTree>
    <p:extLst>
      <p:ext uri="{BB962C8B-B14F-4D97-AF65-F5344CB8AC3E}">
        <p14:creationId xmlns:p14="http://schemas.microsoft.com/office/powerpoint/2010/main" val="4290598905"/>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 xmlns:a16="http://schemas.microsoft.com/office/drawing/2014/main" id="{6D23EA7F-0803-4E2F-9B1F-5CF35DD9B9C6}"/>
              </a:ext>
            </a:extLst>
          </p:cNvPr>
          <p:cNvSpPr txBox="1"/>
          <p:nvPr/>
        </p:nvSpPr>
        <p:spPr>
          <a:xfrm>
            <a:off x="0" y="0"/>
            <a:ext cx="9144000" cy="830263"/>
          </a:xfrm>
          <a:prstGeom prst="rect">
            <a:avLst/>
          </a:prstGeom>
          <a:solidFill>
            <a:schemeClr val="bg2">
              <a:lumMod val="90000"/>
            </a:schemeClr>
          </a:solidFill>
          <a:ln>
            <a:noFill/>
          </a:ln>
        </p:spPr>
        <p:txBody>
          <a:bodyPr>
            <a:spAutoFit/>
          </a:bodyPr>
          <a:lstStyle/>
          <a:p>
            <a:pPr algn="ctr">
              <a:defRPr/>
            </a:pPr>
            <a:r>
              <a:rPr lang="ru-RU" sz="1600" b="1" dirty="0">
                <a:latin typeface="+mj-lt"/>
              </a:rPr>
              <a:t>    </a:t>
            </a:r>
            <a:r>
              <a:rPr lang="ru-RU" sz="1600" dirty="0">
                <a:latin typeface="Times New Roman" panose="02020603050405020304" pitchFamily="18" charset="0"/>
                <a:cs typeface="Times New Roman" panose="02020603050405020304" pitchFamily="18" charset="0"/>
              </a:rPr>
              <a:t>Основные направления бюджетной </a:t>
            </a:r>
            <a:r>
              <a:rPr lang="ru-RU" sz="1600" dirty="0" smtClean="0">
                <a:latin typeface="Times New Roman" panose="02020603050405020304" pitchFamily="18" charset="0"/>
                <a:cs typeface="Times New Roman" panose="02020603050405020304" pitchFamily="18" charset="0"/>
              </a:rPr>
              <a:t>политики </a:t>
            </a:r>
            <a:r>
              <a:rPr lang="ru-RU" sz="1600" dirty="0">
                <a:latin typeface="Times New Roman" panose="02020603050405020304" pitchFamily="18" charset="0"/>
                <a:cs typeface="Times New Roman" panose="02020603050405020304" pitchFamily="18" charset="0"/>
              </a:rPr>
              <a:t>муниципального                                                                                                        района Мелеузовский район Республики Башкортостан на </a:t>
            </a:r>
            <a:r>
              <a:rPr lang="ru-RU" sz="1600" dirty="0" smtClean="0">
                <a:latin typeface="Times New Roman" panose="02020603050405020304" pitchFamily="18" charset="0"/>
                <a:cs typeface="Times New Roman" panose="02020603050405020304" pitchFamily="18" charset="0"/>
              </a:rPr>
              <a:t>2018 </a:t>
            </a:r>
            <a:r>
              <a:rPr lang="ru-RU" sz="1600" dirty="0">
                <a:latin typeface="Times New Roman" panose="02020603050405020304" pitchFamily="18" charset="0"/>
                <a:cs typeface="Times New Roman" panose="02020603050405020304" pitchFamily="18" charset="0"/>
              </a:rPr>
              <a:t>год и                                                          на плановый период </a:t>
            </a:r>
            <a:r>
              <a:rPr lang="ru-RU" sz="1600" dirty="0" smtClean="0">
                <a:latin typeface="Times New Roman" panose="02020603050405020304" pitchFamily="18" charset="0"/>
                <a:cs typeface="Times New Roman" panose="02020603050405020304" pitchFamily="18" charset="0"/>
              </a:rPr>
              <a:t>2019 </a:t>
            </a:r>
            <a:r>
              <a:rPr lang="ru-RU" sz="1600" dirty="0">
                <a:latin typeface="Times New Roman" panose="02020603050405020304" pitchFamily="18" charset="0"/>
                <a:cs typeface="Times New Roman" panose="02020603050405020304" pitchFamily="18" charset="0"/>
              </a:rPr>
              <a:t>и </a:t>
            </a:r>
            <a:r>
              <a:rPr lang="ru-RU" sz="1600" dirty="0" smtClean="0">
                <a:latin typeface="Times New Roman" panose="02020603050405020304" pitchFamily="18" charset="0"/>
                <a:cs typeface="Times New Roman" panose="02020603050405020304" pitchFamily="18" charset="0"/>
              </a:rPr>
              <a:t>2020 </a:t>
            </a:r>
            <a:r>
              <a:rPr lang="ru-RU" sz="1600" dirty="0">
                <a:latin typeface="Times New Roman" panose="02020603050405020304" pitchFamily="18" charset="0"/>
                <a:cs typeface="Times New Roman" panose="02020603050405020304" pitchFamily="18" charset="0"/>
              </a:rPr>
              <a:t>годов</a:t>
            </a:r>
          </a:p>
        </p:txBody>
      </p:sp>
      <p:pic>
        <p:nvPicPr>
          <p:cNvPr id="34819" name="Picture 3">
            <a:extLst>
              <a:ext uri="{FF2B5EF4-FFF2-40B4-BE49-F238E27FC236}">
                <a16:creationId xmlns="" xmlns:a16="http://schemas.microsoft.com/office/drawing/2014/main" id="{A3A4C220-92CF-42D7-8171-57EAA904E0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00" y="-23019"/>
            <a:ext cx="704850"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a:extLst>
              <a:ext uri="{FF2B5EF4-FFF2-40B4-BE49-F238E27FC236}">
                <a16:creationId xmlns="" xmlns:a16="http://schemas.microsoft.com/office/drawing/2014/main" id="{EB27C0A0-18B7-456D-964E-ABEEC9D9651E}"/>
              </a:ext>
            </a:extLst>
          </p:cNvPr>
          <p:cNvSpPr txBox="1"/>
          <p:nvPr/>
        </p:nvSpPr>
        <p:spPr>
          <a:xfrm>
            <a:off x="0" y="0"/>
            <a:ext cx="193675" cy="701675"/>
          </a:xfrm>
          <a:prstGeom prst="rect">
            <a:avLst/>
          </a:prstGeom>
          <a:noFill/>
          <a:ln>
            <a:solidFill>
              <a:schemeClr val="bg2">
                <a:lumMod val="90000"/>
              </a:schemeClr>
            </a:solidFill>
          </a:ln>
        </p:spPr>
        <p:txBody>
          <a:bodyPr>
            <a:spAutoFit/>
          </a:bodyPr>
          <a:lstStyle/>
          <a:p>
            <a:pPr>
              <a:defRPr/>
            </a:pPr>
            <a:endParaRPr lang="ru-RU" dirty="0"/>
          </a:p>
        </p:txBody>
      </p:sp>
      <p:sp>
        <p:nvSpPr>
          <p:cNvPr id="34821" name="Прямоугольник 7">
            <a:extLst>
              <a:ext uri="{FF2B5EF4-FFF2-40B4-BE49-F238E27FC236}">
                <a16:creationId xmlns="" xmlns:a16="http://schemas.microsoft.com/office/drawing/2014/main" id="{A382ADEC-C550-4B00-8D2B-8882A26132BF}"/>
              </a:ext>
            </a:extLst>
          </p:cNvPr>
          <p:cNvSpPr>
            <a:spLocks noChangeArrowheads="1"/>
          </p:cNvSpPr>
          <p:nvPr/>
        </p:nvSpPr>
        <p:spPr bwMode="auto">
          <a:xfrm>
            <a:off x="193675" y="959598"/>
            <a:ext cx="8770938" cy="5478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539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r>
              <a:rPr lang="ru-RU" sz="1000" dirty="0" smtClean="0">
                <a:latin typeface="Times New Roman" panose="02020603050405020304" pitchFamily="18" charset="0"/>
                <a:cs typeface="Times New Roman" panose="02020603050405020304" pitchFamily="18" charset="0"/>
              </a:rPr>
              <a:t>Основные </a:t>
            </a:r>
            <a:r>
              <a:rPr lang="ru-RU" sz="1000" dirty="0">
                <a:latin typeface="Times New Roman" panose="02020603050405020304" pitchFamily="18" charset="0"/>
                <a:cs typeface="Times New Roman" panose="02020603050405020304" pitchFamily="18" charset="0"/>
              </a:rPr>
              <a:t>направления бюджетной политики муниципального района </a:t>
            </a:r>
            <a:r>
              <a:rPr lang="ru-RU" sz="1000" dirty="0" err="1">
                <a:latin typeface="Times New Roman" panose="02020603050405020304" pitchFamily="18" charset="0"/>
                <a:cs typeface="Times New Roman" panose="02020603050405020304" pitchFamily="18" charset="0"/>
              </a:rPr>
              <a:t>Мелеузовский</a:t>
            </a:r>
            <a:r>
              <a:rPr lang="ru-RU" sz="1000" dirty="0">
                <a:latin typeface="Times New Roman" panose="02020603050405020304" pitchFamily="18" charset="0"/>
                <a:cs typeface="Times New Roman" panose="02020603050405020304" pitchFamily="18" charset="0"/>
              </a:rPr>
              <a:t> район Республики Башкортостан на 2018 год и на плановый период 2019 и 2020 годов (далее - Основные направления бюджетной политики) разработаны в соответствии с проектом Основных направлений бюджетной политики Республики Башкортостан на 2018 год и на плановый период 2019 и 2020 годов, муниципальной программой «Управление муниципальными финансами и муниципальным долгом муниципального района </a:t>
            </a:r>
            <a:r>
              <a:rPr lang="ru-RU" sz="1000" dirty="0" err="1">
                <a:latin typeface="Times New Roman" panose="02020603050405020304" pitchFamily="18" charset="0"/>
                <a:cs typeface="Times New Roman" panose="02020603050405020304" pitchFamily="18" charset="0"/>
              </a:rPr>
              <a:t>Мелеузовский</a:t>
            </a:r>
            <a:r>
              <a:rPr lang="ru-RU" sz="1000" dirty="0">
                <a:latin typeface="Times New Roman" panose="02020603050405020304" pitchFamily="18" charset="0"/>
                <a:cs typeface="Times New Roman" panose="02020603050405020304" pitchFamily="18" charset="0"/>
              </a:rPr>
              <a:t> район Республики Башкортостан», утвержденной постановлением главы Администрации муниципального района </a:t>
            </a:r>
            <a:r>
              <a:rPr lang="ru-RU" sz="1000" dirty="0" err="1">
                <a:latin typeface="Times New Roman" panose="02020603050405020304" pitchFamily="18" charset="0"/>
                <a:cs typeface="Times New Roman" panose="02020603050405020304" pitchFamily="18" charset="0"/>
              </a:rPr>
              <a:t>Мелеузовский</a:t>
            </a:r>
            <a:r>
              <a:rPr lang="ru-RU" sz="1000" dirty="0">
                <a:latin typeface="Times New Roman" panose="02020603050405020304" pitchFamily="18" charset="0"/>
                <a:cs typeface="Times New Roman" panose="02020603050405020304" pitchFamily="18" charset="0"/>
              </a:rPr>
              <a:t> район Республики Башкортостан от 17 декабря 2015 года № 2336 (с последующими </a:t>
            </a:r>
            <a:r>
              <a:rPr lang="ru-RU" sz="1000" dirty="0" smtClean="0">
                <a:latin typeface="Times New Roman" panose="02020603050405020304" pitchFamily="18" charset="0"/>
                <a:cs typeface="Times New Roman" panose="02020603050405020304" pitchFamily="18" charset="0"/>
              </a:rPr>
              <a:t>изменениями)</a:t>
            </a:r>
          </a:p>
          <a:p>
            <a:pPr algn="just"/>
            <a:r>
              <a:rPr lang="ru-RU" sz="1000" dirty="0" smtClean="0">
                <a:latin typeface="Times New Roman" panose="02020603050405020304" pitchFamily="18" charset="0"/>
                <a:cs typeface="Times New Roman" panose="02020603050405020304" pitchFamily="18" charset="0"/>
              </a:rPr>
              <a:t>При </a:t>
            </a:r>
            <a:r>
              <a:rPr lang="ru-RU" sz="1000" dirty="0">
                <a:latin typeface="Times New Roman" panose="02020603050405020304" pitchFamily="18" charset="0"/>
                <a:cs typeface="Times New Roman" panose="02020603050405020304" pitchFamily="18" charset="0"/>
              </a:rPr>
              <a:t>формировании Основных направлений бюджетной политики учтены положения бюджетного и налогового законодательства Российской Федерации и Республики Башкортостан, нормативных правовых актов муниципального района </a:t>
            </a:r>
            <a:r>
              <a:rPr lang="ru-RU" sz="1000" dirty="0" err="1">
                <a:latin typeface="Times New Roman" panose="02020603050405020304" pitchFamily="18" charset="0"/>
                <a:cs typeface="Times New Roman" panose="02020603050405020304" pitchFamily="18" charset="0"/>
              </a:rPr>
              <a:t>Мелеузовский</a:t>
            </a:r>
            <a:r>
              <a:rPr lang="ru-RU" sz="1000" dirty="0">
                <a:latin typeface="Times New Roman" panose="02020603050405020304" pitchFamily="18" charset="0"/>
                <a:cs typeface="Times New Roman" panose="02020603050405020304" pitchFamily="18" charset="0"/>
              </a:rPr>
              <a:t> район Республики Башкортостан, итоги реализации бюджетной политики в предыдущие периоды.</a:t>
            </a:r>
          </a:p>
          <a:p>
            <a:pPr algn="just"/>
            <a:r>
              <a:rPr lang="ru-RU" sz="1000" b="1" dirty="0">
                <a:latin typeface="Times New Roman" panose="02020603050405020304" pitchFamily="18" charset="0"/>
                <a:cs typeface="Times New Roman" panose="02020603050405020304" pitchFamily="18" charset="0"/>
              </a:rPr>
              <a:t>Приоритеты бюджетной политики </a:t>
            </a:r>
            <a:r>
              <a:rPr lang="ru-RU" sz="1000" dirty="0">
                <a:latin typeface="Times New Roman" panose="02020603050405020304" pitchFamily="18" charset="0"/>
                <a:cs typeface="Times New Roman" panose="02020603050405020304" pitchFamily="18" charset="0"/>
              </a:rPr>
              <a:t>муниципального района </a:t>
            </a:r>
            <a:r>
              <a:rPr lang="ru-RU" sz="1000" b="1" dirty="0" err="1">
                <a:latin typeface="Times New Roman" panose="02020603050405020304" pitchFamily="18" charset="0"/>
                <a:cs typeface="Times New Roman" panose="02020603050405020304" pitchFamily="18" charset="0"/>
              </a:rPr>
              <a:t>Мелеузовский</a:t>
            </a:r>
            <a:r>
              <a:rPr lang="ru-RU" sz="1000" b="1" dirty="0">
                <a:latin typeface="Times New Roman" panose="02020603050405020304" pitchFamily="18" charset="0"/>
                <a:cs typeface="Times New Roman" panose="02020603050405020304" pitchFamily="18" charset="0"/>
              </a:rPr>
              <a:t> район Республики Башкортостан </a:t>
            </a:r>
            <a:r>
              <a:rPr lang="ru-RU" sz="1000" b="1" dirty="0" smtClean="0">
                <a:latin typeface="Times New Roman" panose="02020603050405020304" pitchFamily="18" charset="0"/>
                <a:cs typeface="Times New Roman" panose="02020603050405020304" pitchFamily="18" charset="0"/>
              </a:rPr>
              <a:t>в </a:t>
            </a:r>
            <a:r>
              <a:rPr lang="ru-RU" sz="1000" b="1" dirty="0">
                <a:latin typeface="Times New Roman" panose="02020603050405020304" pitchFamily="18" charset="0"/>
                <a:cs typeface="Times New Roman" panose="02020603050405020304" pitchFamily="18" charset="0"/>
              </a:rPr>
              <a:t>2018 </a:t>
            </a:r>
            <a:r>
              <a:rPr lang="ru-RU" sz="1000" b="1" dirty="0" smtClean="0">
                <a:latin typeface="Times New Roman" panose="02020603050405020304" pitchFamily="18" charset="0"/>
                <a:cs typeface="Times New Roman" panose="02020603050405020304" pitchFamily="18" charset="0"/>
              </a:rPr>
              <a:t>году </a:t>
            </a:r>
            <a:r>
              <a:rPr lang="ru-RU" sz="1000" dirty="0" smtClean="0">
                <a:latin typeface="Times New Roman" panose="02020603050405020304" pitchFamily="18" charset="0"/>
                <a:cs typeface="Times New Roman" panose="02020603050405020304" pitchFamily="18" charset="0"/>
              </a:rPr>
              <a:t>направлены </a:t>
            </a:r>
            <a:r>
              <a:rPr lang="ru-RU" sz="1000" dirty="0">
                <a:latin typeface="Times New Roman" panose="02020603050405020304" pitchFamily="18" charset="0"/>
                <a:cs typeface="Times New Roman" panose="02020603050405020304" pitchFamily="18" charset="0"/>
              </a:rPr>
              <a:t>на достижение наилучших значений темпов наращивания собственного экономического (налогового) потенциала района среди муниципальных образований Республики Башкортостан при обеспечении равных условий налогообложения доходов и имущества населения, сохранение макроэкономической стабильности и сбалансированности местных бюджетов в условиях сохранения бюджетных ограничений. Работа по наращиванию доходного потенциала </a:t>
            </a:r>
            <a:r>
              <a:rPr lang="ru-RU" sz="1000" dirty="0" smtClean="0">
                <a:latin typeface="Times New Roman" panose="02020603050405020304" pitchFamily="18" charset="0"/>
                <a:cs typeface="Times New Roman" panose="02020603050405020304" pitchFamily="18" charset="0"/>
              </a:rPr>
              <a:t>продолжена </a:t>
            </a:r>
            <a:r>
              <a:rPr lang="ru-RU" sz="1000" dirty="0">
                <a:latin typeface="Times New Roman" panose="02020603050405020304" pitchFamily="18" charset="0"/>
                <a:cs typeface="Times New Roman" panose="02020603050405020304" pitchFamily="18" charset="0"/>
              </a:rPr>
              <a:t>в рамках Комплексного плана мероприятий по увеличению поступлений налоговых и неналоговых доходов консолидированного бюджета республики до 2020 года и </a:t>
            </a:r>
            <a:r>
              <a:rPr lang="ru-RU" sz="1000" dirty="0" smtClean="0">
                <a:latin typeface="Times New Roman" panose="02020603050405020304" pitchFamily="18" charset="0"/>
                <a:cs typeface="Times New Roman" panose="02020603050405020304" pitchFamily="18" charset="0"/>
              </a:rPr>
              <a:t>предусматривает </a:t>
            </a:r>
            <a:r>
              <a:rPr lang="ru-RU" sz="1000" dirty="0">
                <a:latin typeface="Times New Roman" panose="02020603050405020304" pitchFamily="18" charset="0"/>
                <a:cs typeface="Times New Roman" panose="02020603050405020304" pitchFamily="18" charset="0"/>
              </a:rPr>
              <a:t>реализацию решений, принятых на федеральном </a:t>
            </a:r>
            <a:r>
              <a:rPr lang="ru-RU" sz="1000" dirty="0" smtClean="0">
                <a:latin typeface="Times New Roman" panose="02020603050405020304" pitchFamily="18" charset="0"/>
                <a:cs typeface="Times New Roman" panose="02020603050405020304" pitchFamily="18" charset="0"/>
              </a:rPr>
              <a:t>уровне. Сохранена </a:t>
            </a:r>
            <a:r>
              <a:rPr lang="ru-RU" sz="1000" dirty="0">
                <a:latin typeface="Times New Roman" panose="02020603050405020304" pitchFamily="18" charset="0"/>
                <a:cs typeface="Times New Roman" panose="02020603050405020304" pitchFamily="18" charset="0"/>
              </a:rPr>
              <a:t>преемственность целей и задач, определенных прошедшим бюджетным циклом и направленных на достижение стратегических ориентиров социально-экономического развития района, охватывающих ключевые сферы жизни населения, создание условий для мобилизации внутренних резервов, повышение бюджетной эффективности муниципального управления.</a:t>
            </a:r>
          </a:p>
          <a:p>
            <a:pPr algn="just"/>
            <a:r>
              <a:rPr lang="ru-RU" sz="1000" dirty="0">
                <a:latin typeface="Times New Roman" panose="02020603050405020304" pitchFamily="18" charset="0"/>
                <a:cs typeface="Times New Roman" panose="02020603050405020304" pitchFamily="18" charset="0"/>
              </a:rPr>
              <a:t>В целях обеспечения комплексного подхода к управлению бюджетной устойчивостью и поддержания сбалансированности консолидированного бюджета района в долгосрочной перспективе сформирован и утвержден постановлением главы Администрации муниципального района </a:t>
            </a:r>
            <a:r>
              <a:rPr lang="ru-RU" sz="1000" dirty="0" err="1">
                <a:latin typeface="Times New Roman" panose="02020603050405020304" pitchFamily="18" charset="0"/>
                <a:cs typeface="Times New Roman" panose="02020603050405020304" pitchFamily="18" charset="0"/>
              </a:rPr>
              <a:t>Мелеузовский</a:t>
            </a:r>
            <a:r>
              <a:rPr lang="ru-RU" sz="1000" dirty="0">
                <a:latin typeface="Times New Roman" panose="02020603050405020304" pitchFamily="18" charset="0"/>
                <a:cs typeface="Times New Roman" panose="02020603050405020304" pitchFamily="18" charset="0"/>
              </a:rPr>
              <a:t> район Республики Башкортостан от 17 апреля 2017 года № 569 бюджетный прогноз муниципального района </a:t>
            </a:r>
            <a:r>
              <a:rPr lang="ru-RU" sz="1000" dirty="0" err="1">
                <a:latin typeface="Times New Roman" panose="02020603050405020304" pitchFamily="18" charset="0"/>
                <a:cs typeface="Times New Roman" panose="02020603050405020304" pitchFamily="18" charset="0"/>
              </a:rPr>
              <a:t>Мелеузовский</a:t>
            </a:r>
            <a:r>
              <a:rPr lang="ru-RU" sz="1000" dirty="0">
                <a:latin typeface="Times New Roman" panose="02020603050405020304" pitchFamily="18" charset="0"/>
                <a:cs typeface="Times New Roman" panose="02020603050405020304" pitchFamily="18" charset="0"/>
              </a:rPr>
              <a:t> район Республики Башкортостан на период до 2030 года. Бюджетный прогноз был разработан на основе утвержденных показателей прогноза экономического развития района. По мере корректировки прогноза экономического развития на долгосрочный период параметры бюджетного прогноза будут уточняться.</a:t>
            </a:r>
          </a:p>
          <a:p>
            <a:pPr algn="just"/>
            <a:r>
              <a:rPr lang="ru-RU" sz="1000" b="1" dirty="0">
                <a:latin typeface="Times New Roman" panose="02020603050405020304" pitchFamily="18" charset="0"/>
                <a:cs typeface="Times New Roman" panose="02020603050405020304" pitchFamily="18" charset="0"/>
              </a:rPr>
              <a:t>Особенности формирования расходной части консолидированного бюджета муниципального района </a:t>
            </a:r>
            <a:r>
              <a:rPr lang="ru-RU" sz="1000" b="1" dirty="0" err="1">
                <a:latin typeface="Times New Roman" panose="02020603050405020304" pitchFamily="18" charset="0"/>
                <a:cs typeface="Times New Roman" panose="02020603050405020304" pitchFamily="18" charset="0"/>
              </a:rPr>
              <a:t>Мелеузовский</a:t>
            </a:r>
            <a:r>
              <a:rPr lang="ru-RU" sz="1000" b="1" dirty="0">
                <a:latin typeface="Times New Roman" panose="02020603050405020304" pitchFamily="18" charset="0"/>
                <a:cs typeface="Times New Roman" panose="02020603050405020304" pitchFamily="18" charset="0"/>
              </a:rPr>
              <a:t> район Республики Башкортостан в 2018 году и на период до 2020 года </a:t>
            </a:r>
            <a:r>
              <a:rPr lang="ru-RU" sz="1000" dirty="0">
                <a:latin typeface="Times New Roman" panose="02020603050405020304" pitchFamily="18" charset="0"/>
                <a:cs typeface="Times New Roman" panose="02020603050405020304" pitchFamily="18" charset="0"/>
              </a:rPr>
              <a:t>обусловлены необходимостью реализации следующих подходов:</a:t>
            </a:r>
            <a:endParaRPr lang="ru-RU" sz="1000" b="1" dirty="0">
              <a:latin typeface="Times New Roman" panose="02020603050405020304" pitchFamily="18" charset="0"/>
              <a:cs typeface="Times New Roman" panose="02020603050405020304" pitchFamily="18" charset="0"/>
            </a:endParaRPr>
          </a:p>
          <a:p>
            <a:pPr algn="just"/>
            <a:r>
              <a:rPr lang="ru-RU" sz="1000" dirty="0">
                <a:latin typeface="Times New Roman" panose="02020603050405020304" pitchFamily="18" charset="0"/>
                <a:cs typeface="Times New Roman" panose="02020603050405020304" pitchFamily="18" charset="0"/>
              </a:rPr>
              <a:t>обеспечение повышения уровня оплаты труда работников учреждений культуры, специалистов в сфере образования, культуры, предусмотренного указами Президента Российской Федерации от 7 мая 2012 года, в соответствии с целевыми показателями, установленными в скорректированных планах мероприятий («дорожных картах») изменений в отраслях социальной сферы, направленных на повышение их эффективности, с учетом средств, получаемых от приносящей доход деятельности, за счет сокращения неэффективных расходов, оптимизационных мер и реструктуризации сети подведомственных учреждений;</a:t>
            </a:r>
          </a:p>
          <a:p>
            <a:pPr algn="just"/>
            <a:r>
              <a:rPr lang="ru-RU" sz="1000" dirty="0">
                <a:latin typeface="Times New Roman" panose="02020603050405020304" pitchFamily="18" charset="0"/>
                <a:cs typeface="Times New Roman" panose="02020603050405020304" pitchFamily="18" charset="0"/>
              </a:rPr>
              <a:t>формирование структур учреждений бюджетной сферы с учетом реализации Плана мероприятий по созданию условий для формирования негосударственной сферы услуг по обеспечению муниципальных учреждений муниципального района </a:t>
            </a:r>
            <a:r>
              <a:rPr lang="ru-RU" sz="1000" dirty="0" err="1">
                <a:latin typeface="Times New Roman" panose="02020603050405020304" pitchFamily="18" charset="0"/>
                <a:cs typeface="Times New Roman" panose="02020603050405020304" pitchFamily="18" charset="0"/>
              </a:rPr>
              <a:t>Мелеузовский</a:t>
            </a:r>
            <a:r>
              <a:rPr lang="ru-RU" sz="1000" dirty="0">
                <a:latin typeface="Times New Roman" panose="02020603050405020304" pitchFamily="18" charset="0"/>
                <a:cs typeface="Times New Roman" panose="02020603050405020304" pitchFamily="18" charset="0"/>
              </a:rPr>
              <a:t> район Республики Башкортостан услугами по сопровождению основной деятельности;</a:t>
            </a:r>
          </a:p>
          <a:p>
            <a:pPr algn="just"/>
            <a:r>
              <a:rPr lang="ru-RU" sz="1000" dirty="0">
                <a:latin typeface="Times New Roman" panose="02020603050405020304" pitchFamily="18" charset="0"/>
                <a:cs typeface="Times New Roman" panose="02020603050405020304" pitchFamily="18" charset="0"/>
              </a:rPr>
              <a:t>обеспечение соблюдения параметров перечней государственных и муниципальных услуг и работ при организации финансового обеспечения муниципальных учреждений района;</a:t>
            </a:r>
          </a:p>
          <a:p>
            <a:pPr algn="just"/>
            <a:endParaRPr lang="ru-RU" altLang="ru-RU" sz="1000" dirty="0">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a:xfrm>
            <a:off x="7010400" y="-15167"/>
            <a:ext cx="2133600" cy="365125"/>
          </a:xfrm>
        </p:spPr>
        <p:txBody>
          <a:bodyPr/>
          <a:lstStyle/>
          <a:p>
            <a:fld id="{434A3D7E-C280-4DCD-A7E1-93BBC7758E8E}" type="slidenum">
              <a:rPr lang="ru-RU" smtClean="0">
                <a:solidFill>
                  <a:schemeClr val="tx1"/>
                </a:solidFill>
              </a:rPr>
              <a:t>15</a:t>
            </a:fld>
            <a:endParaRPr lang="ru-RU"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 xmlns:a16="http://schemas.microsoft.com/office/drawing/2014/main" id="{6B8F58F1-1478-4630-AE52-6E550FC1531C}"/>
              </a:ext>
            </a:extLst>
          </p:cNvPr>
          <p:cNvSpPr txBox="1"/>
          <p:nvPr/>
        </p:nvSpPr>
        <p:spPr>
          <a:xfrm>
            <a:off x="0" y="0"/>
            <a:ext cx="9144000" cy="830263"/>
          </a:xfrm>
          <a:prstGeom prst="rect">
            <a:avLst/>
          </a:prstGeom>
          <a:solidFill>
            <a:schemeClr val="bg2">
              <a:lumMod val="90000"/>
            </a:schemeClr>
          </a:solidFill>
          <a:ln>
            <a:noFill/>
          </a:ln>
        </p:spPr>
        <p:txBody>
          <a:bodyPr>
            <a:spAutoFit/>
          </a:bodyPr>
          <a:lstStyle/>
          <a:p>
            <a:pPr algn="ctr">
              <a:defRPr/>
            </a:pPr>
            <a:r>
              <a:rPr lang="ru-RU" sz="1600" b="1" dirty="0">
                <a:latin typeface="+mj-lt"/>
              </a:rPr>
              <a:t>    </a:t>
            </a:r>
            <a:r>
              <a:rPr lang="ru-RU" sz="1600" dirty="0">
                <a:latin typeface="Times New Roman" panose="02020603050405020304" pitchFamily="18" charset="0"/>
                <a:cs typeface="Times New Roman" panose="02020603050405020304" pitchFamily="18" charset="0"/>
              </a:rPr>
              <a:t>Основные направления бюджетной </a:t>
            </a:r>
            <a:r>
              <a:rPr lang="ru-RU" sz="1600" dirty="0" smtClean="0">
                <a:latin typeface="Times New Roman" panose="02020603050405020304" pitchFamily="18" charset="0"/>
                <a:cs typeface="Times New Roman" panose="02020603050405020304" pitchFamily="18" charset="0"/>
              </a:rPr>
              <a:t>политики </a:t>
            </a:r>
            <a:r>
              <a:rPr lang="ru-RU" sz="1600" dirty="0">
                <a:latin typeface="Times New Roman" panose="02020603050405020304" pitchFamily="18" charset="0"/>
                <a:cs typeface="Times New Roman" panose="02020603050405020304" pitchFamily="18" charset="0"/>
              </a:rPr>
              <a:t>муниципального                                                                                                        района Мелеузовский район Республики Башкортостан на </a:t>
            </a:r>
            <a:r>
              <a:rPr lang="ru-RU" sz="1600" dirty="0" smtClean="0">
                <a:latin typeface="Times New Roman" panose="02020603050405020304" pitchFamily="18" charset="0"/>
                <a:cs typeface="Times New Roman" panose="02020603050405020304" pitchFamily="18" charset="0"/>
              </a:rPr>
              <a:t>2018 </a:t>
            </a:r>
            <a:r>
              <a:rPr lang="ru-RU" sz="1600" dirty="0">
                <a:latin typeface="Times New Roman" panose="02020603050405020304" pitchFamily="18" charset="0"/>
                <a:cs typeface="Times New Roman" panose="02020603050405020304" pitchFamily="18" charset="0"/>
              </a:rPr>
              <a:t>год и                                                          на плановый период </a:t>
            </a:r>
            <a:r>
              <a:rPr lang="ru-RU" sz="1600" dirty="0" smtClean="0">
                <a:latin typeface="Times New Roman" panose="02020603050405020304" pitchFamily="18" charset="0"/>
                <a:cs typeface="Times New Roman" panose="02020603050405020304" pitchFamily="18" charset="0"/>
              </a:rPr>
              <a:t>2019 </a:t>
            </a:r>
            <a:r>
              <a:rPr lang="ru-RU" sz="1600" dirty="0">
                <a:latin typeface="Times New Roman" panose="02020603050405020304" pitchFamily="18" charset="0"/>
                <a:cs typeface="Times New Roman" panose="02020603050405020304" pitchFamily="18" charset="0"/>
              </a:rPr>
              <a:t>и </a:t>
            </a:r>
            <a:r>
              <a:rPr lang="ru-RU" sz="1600" dirty="0" smtClean="0">
                <a:latin typeface="Times New Roman" panose="02020603050405020304" pitchFamily="18" charset="0"/>
                <a:cs typeface="Times New Roman" panose="02020603050405020304" pitchFamily="18" charset="0"/>
              </a:rPr>
              <a:t>2020 </a:t>
            </a:r>
            <a:r>
              <a:rPr lang="ru-RU" sz="1600" dirty="0">
                <a:latin typeface="Times New Roman" panose="02020603050405020304" pitchFamily="18" charset="0"/>
                <a:cs typeface="Times New Roman" panose="02020603050405020304" pitchFamily="18" charset="0"/>
              </a:rPr>
              <a:t>годов</a:t>
            </a:r>
          </a:p>
        </p:txBody>
      </p:sp>
      <p:pic>
        <p:nvPicPr>
          <p:cNvPr id="35843" name="Picture 3">
            <a:extLst>
              <a:ext uri="{FF2B5EF4-FFF2-40B4-BE49-F238E27FC236}">
                <a16:creationId xmlns="" xmlns:a16="http://schemas.microsoft.com/office/drawing/2014/main" id="{8F670B3F-14E9-479E-8097-0842353C93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04850"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a:extLst>
              <a:ext uri="{FF2B5EF4-FFF2-40B4-BE49-F238E27FC236}">
                <a16:creationId xmlns="" xmlns:a16="http://schemas.microsoft.com/office/drawing/2014/main" id="{6944BBCE-43C7-43E0-80EB-C9A5685CB848}"/>
              </a:ext>
            </a:extLst>
          </p:cNvPr>
          <p:cNvSpPr txBox="1"/>
          <p:nvPr/>
        </p:nvSpPr>
        <p:spPr>
          <a:xfrm>
            <a:off x="0" y="0"/>
            <a:ext cx="193675" cy="701675"/>
          </a:xfrm>
          <a:prstGeom prst="rect">
            <a:avLst/>
          </a:prstGeom>
          <a:noFill/>
          <a:ln>
            <a:solidFill>
              <a:schemeClr val="bg2">
                <a:lumMod val="90000"/>
              </a:schemeClr>
            </a:solidFill>
          </a:ln>
        </p:spPr>
        <p:txBody>
          <a:bodyPr>
            <a:spAutoFit/>
          </a:bodyPr>
          <a:lstStyle/>
          <a:p>
            <a:pPr>
              <a:defRPr/>
            </a:pPr>
            <a:endParaRPr lang="ru-RU" dirty="0"/>
          </a:p>
        </p:txBody>
      </p:sp>
      <p:sp>
        <p:nvSpPr>
          <p:cNvPr id="35845" name="Прямоугольник 7">
            <a:extLst>
              <a:ext uri="{FF2B5EF4-FFF2-40B4-BE49-F238E27FC236}">
                <a16:creationId xmlns="" xmlns:a16="http://schemas.microsoft.com/office/drawing/2014/main" id="{1C8E0D1C-BDE7-4123-9F86-14EE0B87D148}"/>
              </a:ext>
            </a:extLst>
          </p:cNvPr>
          <p:cNvSpPr>
            <a:spLocks noChangeArrowheads="1"/>
          </p:cNvSpPr>
          <p:nvPr/>
        </p:nvSpPr>
        <p:spPr bwMode="auto">
          <a:xfrm>
            <a:off x="193675" y="981075"/>
            <a:ext cx="8770938"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49263">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r>
              <a:rPr lang="ru-RU" sz="1000" dirty="0" smtClean="0">
                <a:latin typeface="Times New Roman" panose="02020603050405020304" pitchFamily="18" charset="0"/>
                <a:cs typeface="Times New Roman" panose="02020603050405020304" pitchFamily="18" charset="0"/>
              </a:rPr>
              <a:t>повышение </a:t>
            </a:r>
            <a:r>
              <a:rPr lang="ru-RU" sz="1000" dirty="0">
                <a:latin typeface="Times New Roman" panose="02020603050405020304" pitchFamily="18" charset="0"/>
                <a:cs typeface="Times New Roman" panose="02020603050405020304" pitchFamily="18" charset="0"/>
              </a:rPr>
              <a:t>эффективности использования муниципального имущества;</a:t>
            </a:r>
          </a:p>
          <a:p>
            <a:pPr algn="just"/>
            <a:r>
              <a:rPr lang="ru-RU" sz="1000" dirty="0">
                <a:latin typeface="Times New Roman" panose="02020603050405020304" pitchFamily="18" charset="0"/>
                <a:cs typeface="Times New Roman" panose="02020603050405020304" pitchFamily="18" charset="0"/>
              </a:rPr>
              <a:t>совершенствование механизмов муниципальной поддержки реального сектора экономики, проведение оценки эффективности предоставления субсидий юридическим лицам;</a:t>
            </a:r>
          </a:p>
          <a:p>
            <a:pPr algn="just"/>
            <a:r>
              <a:rPr lang="ru-RU" sz="1000" dirty="0">
                <a:latin typeface="Times New Roman" panose="02020603050405020304" pitchFamily="18" charset="0"/>
                <a:cs typeface="Times New Roman" panose="02020603050405020304" pitchFamily="18" charset="0"/>
              </a:rPr>
              <a:t>обеспечение в полном объеме исполнения законодательно установленных публично-нормативных и иных социально-значимых обязательств, в том числе по выплате социальных пособий и компенсаций;</a:t>
            </a:r>
          </a:p>
          <a:p>
            <a:pPr algn="just"/>
            <a:r>
              <a:rPr lang="ru-RU" sz="1000" dirty="0" smtClean="0">
                <a:latin typeface="Times New Roman" panose="02020603050405020304" pitchFamily="18" charset="0"/>
                <a:cs typeface="Times New Roman" panose="02020603050405020304" pitchFamily="18" charset="0"/>
              </a:rPr>
              <a:t>реализация </a:t>
            </a:r>
            <a:r>
              <a:rPr lang="ru-RU" sz="1000" dirty="0">
                <a:latin typeface="Times New Roman" panose="02020603050405020304" pitchFamily="18" charset="0"/>
                <a:cs typeface="Times New Roman" panose="02020603050405020304" pitchFamily="18" charset="0"/>
              </a:rPr>
              <a:t>подпрограммы Республики Башкортостан, направленной на создание новых мест в общеобразовательных организациях в целях организации образовательного процесса в одну смену в соответствии с прогнозируемой потребностью и современными условиями обучения;</a:t>
            </a:r>
          </a:p>
          <a:p>
            <a:pPr algn="just"/>
            <a:r>
              <a:rPr lang="ru-RU" sz="1000" dirty="0" smtClean="0">
                <a:latin typeface="Times New Roman" panose="02020603050405020304" pitchFamily="18" charset="0"/>
                <a:cs typeface="Times New Roman" panose="02020603050405020304" pitchFamily="18" charset="0"/>
              </a:rPr>
              <a:t>обеспечение </a:t>
            </a:r>
            <a:r>
              <a:rPr lang="ru-RU" sz="1000" dirty="0">
                <a:latin typeface="Times New Roman" panose="02020603050405020304" pitchFamily="18" charset="0"/>
                <a:cs typeface="Times New Roman" panose="02020603050405020304" pitchFamily="18" charset="0"/>
              </a:rPr>
              <a:t>муниципальной поддержки коммунальных организаций, в целях снижения уровня роста тарифов на коммунальные услуги для населения, при условии их постепенного выхода на безубыточную деятельность;</a:t>
            </a:r>
          </a:p>
          <a:p>
            <a:pPr algn="just"/>
            <a:r>
              <a:rPr lang="ru-RU" sz="1000" dirty="0">
                <a:latin typeface="Times New Roman" panose="02020603050405020304" pitchFamily="18" charset="0"/>
                <a:cs typeface="Times New Roman" panose="02020603050405020304" pitchFamily="18" charset="0"/>
              </a:rPr>
              <a:t>обеспечение реализации мероприятий, направленных на строительство жилья экономического класса для граждан, нуждающихся в улучшении жилищных условий и привлечения на данные цели внебюджетных источников финансирования;</a:t>
            </a:r>
          </a:p>
          <a:p>
            <a:pPr algn="just"/>
            <a:r>
              <a:rPr lang="ru-RU" sz="1000" dirty="0">
                <a:latin typeface="Times New Roman" panose="02020603050405020304" pitchFamily="18" charset="0"/>
                <a:cs typeface="Times New Roman" panose="02020603050405020304" pitchFamily="18" charset="0"/>
              </a:rPr>
              <a:t>создание благоприятных условий проживания граждан, обеспечение сохранности жилищного фонда, повышение надежности и эффективности работы коммунальной инфраструктуры;</a:t>
            </a:r>
          </a:p>
          <a:p>
            <a:pPr algn="just"/>
            <a:r>
              <a:rPr lang="ru-RU" sz="1000" dirty="0">
                <a:latin typeface="Times New Roman" panose="02020603050405020304" pitchFamily="18" charset="0"/>
                <a:cs typeface="Times New Roman" panose="02020603050405020304" pitchFamily="18" charset="0"/>
              </a:rPr>
              <a:t>перераспределение и консолидация расходов на муниципальную поддержку сельского хозяйства в целях осуществления приоритетных направлений развития отрасли при условии достижения установленных целевых показателей и индикаторов;</a:t>
            </a:r>
          </a:p>
          <a:p>
            <a:pPr algn="just"/>
            <a:r>
              <a:rPr lang="ru-RU" sz="1000" dirty="0">
                <a:latin typeface="Times New Roman" panose="02020603050405020304" pitchFamily="18" charset="0"/>
                <a:cs typeface="Times New Roman" panose="02020603050405020304" pitchFamily="18" charset="0"/>
              </a:rPr>
              <a:t>включение в Республиканскую адресную инвестиционную программу вновь начинаемых строек с учетом фактической и нормативной обеспеченности населения муниципального района объектами социальной сферы;</a:t>
            </a:r>
          </a:p>
          <a:p>
            <a:pPr algn="just"/>
            <a:r>
              <a:rPr lang="ru-RU" sz="1000" dirty="0" smtClean="0">
                <a:latin typeface="Times New Roman" panose="02020603050405020304" pitchFamily="18" charset="0"/>
                <a:cs typeface="Times New Roman" panose="02020603050405020304" pitchFamily="18" charset="0"/>
              </a:rPr>
              <a:t>контроль </a:t>
            </a:r>
            <a:r>
              <a:rPr lang="ru-RU" sz="1000" dirty="0">
                <a:latin typeface="Times New Roman" panose="02020603050405020304" pitchFamily="18" charset="0"/>
                <a:cs typeface="Times New Roman" panose="02020603050405020304" pitchFamily="18" charset="0"/>
              </a:rPr>
              <a:t>за достижением органами местного самоуправления целевых значений показателей результативности использования межбюджетных трансфертов;</a:t>
            </a:r>
          </a:p>
          <a:p>
            <a:pPr algn="just"/>
            <a:r>
              <a:rPr lang="ru-RU" sz="1000" dirty="0">
                <a:latin typeface="Times New Roman" panose="02020603050405020304" pitchFamily="18" charset="0"/>
                <a:cs typeface="Times New Roman" panose="02020603050405020304" pitchFamily="18" charset="0"/>
              </a:rPr>
              <a:t>обеспечение развития механизмов инициативного бюджетирования в муниципальном районе </a:t>
            </a:r>
            <a:r>
              <a:rPr lang="ru-RU" sz="1000" dirty="0" err="1">
                <a:latin typeface="Times New Roman" panose="02020603050405020304" pitchFamily="18" charset="0"/>
                <a:cs typeface="Times New Roman" panose="02020603050405020304" pitchFamily="18" charset="0"/>
              </a:rPr>
              <a:t>Мелеузовский</a:t>
            </a:r>
            <a:r>
              <a:rPr lang="ru-RU" sz="1000" dirty="0">
                <a:latin typeface="Times New Roman" panose="02020603050405020304" pitchFamily="18" charset="0"/>
                <a:cs typeface="Times New Roman" panose="02020603050405020304" pitchFamily="18" charset="0"/>
              </a:rPr>
              <a:t> район Республики Башкортостан;</a:t>
            </a:r>
          </a:p>
          <a:p>
            <a:pPr algn="just"/>
            <a:r>
              <a:rPr lang="ru-RU" sz="1000" dirty="0">
                <a:latin typeface="Times New Roman" panose="02020603050405020304" pitchFamily="18" charset="0"/>
                <a:cs typeface="Times New Roman" panose="02020603050405020304" pitchFamily="18" charset="0"/>
              </a:rPr>
              <a:t>систематизация и организация исполнения мероприятий по обеспечению открытости бюджетных данных, организация наполнения и сопровождения портала «Открытый бюджет муниципального района </a:t>
            </a:r>
            <a:r>
              <a:rPr lang="ru-RU" sz="1000" dirty="0" err="1">
                <a:latin typeface="Times New Roman" panose="02020603050405020304" pitchFamily="18" charset="0"/>
                <a:cs typeface="Times New Roman" panose="02020603050405020304" pitchFamily="18" charset="0"/>
              </a:rPr>
              <a:t>Мелеузовский</a:t>
            </a:r>
            <a:r>
              <a:rPr lang="ru-RU" sz="1000" dirty="0">
                <a:latin typeface="Times New Roman" panose="02020603050405020304" pitchFamily="18" charset="0"/>
                <a:cs typeface="Times New Roman" panose="02020603050405020304" pitchFamily="18" charset="0"/>
              </a:rPr>
              <a:t> район Республики Башкортостан», формирование и размещение в открытом доступе «Бюджета для граждан</a:t>
            </a:r>
            <a:r>
              <a:rPr lang="ru-RU" sz="1000" dirty="0" smtClean="0">
                <a:latin typeface="Times New Roman" panose="02020603050405020304" pitchFamily="18" charset="0"/>
                <a:cs typeface="Times New Roman" panose="02020603050405020304" pitchFamily="18" charset="0"/>
              </a:rPr>
              <a:t>».</a:t>
            </a:r>
            <a:endParaRPr lang="ru-RU" sz="1000" dirty="0">
              <a:latin typeface="Times New Roman" panose="02020603050405020304" pitchFamily="18" charset="0"/>
              <a:cs typeface="Times New Roman" panose="02020603050405020304" pitchFamily="18" charset="0"/>
            </a:endParaRPr>
          </a:p>
          <a:p>
            <a:pPr algn="just"/>
            <a:r>
              <a:rPr lang="ru-RU" sz="1000" dirty="0" smtClean="0">
                <a:latin typeface="Times New Roman" panose="02020603050405020304" pitchFamily="18" charset="0"/>
                <a:cs typeface="Times New Roman" panose="02020603050405020304" pitchFamily="18" charset="0"/>
              </a:rPr>
              <a:t>Бюджетная </a:t>
            </a:r>
            <a:r>
              <a:rPr lang="ru-RU" sz="1000" dirty="0">
                <a:latin typeface="Times New Roman" panose="02020603050405020304" pitchFamily="18" charset="0"/>
                <a:cs typeface="Times New Roman" panose="02020603050405020304" pitchFamily="18" charset="0"/>
              </a:rPr>
              <a:t>политика в сфере </a:t>
            </a:r>
            <a:r>
              <a:rPr lang="ru-RU" sz="1000" b="1" dirty="0">
                <a:latin typeface="Times New Roman" panose="02020603050405020304" pitchFamily="18" charset="0"/>
                <a:cs typeface="Times New Roman" panose="02020603050405020304" pitchFamily="18" charset="0"/>
              </a:rPr>
              <a:t>межбюджетных отношений между бюджетом муниципального района и бюджетами поселений муниципального района на период 2018-2020 годов </a:t>
            </a:r>
            <a:r>
              <a:rPr lang="ru-RU" sz="1000" dirty="0">
                <a:latin typeface="Times New Roman" panose="02020603050405020304" pitchFamily="18" charset="0"/>
                <a:cs typeface="Times New Roman" panose="02020603050405020304" pitchFamily="18" charset="0"/>
              </a:rPr>
              <a:t>будет сосредоточена на решении следующих задач: </a:t>
            </a:r>
          </a:p>
          <a:p>
            <a:pPr algn="just"/>
            <a:r>
              <a:rPr lang="ru-RU" sz="1000" dirty="0">
                <a:latin typeface="Times New Roman" panose="02020603050405020304" pitchFamily="18" charset="0"/>
                <a:cs typeface="Times New Roman" panose="02020603050405020304" pitchFamily="18" charset="0"/>
              </a:rPr>
              <a:t>обеспечение сбалансированности местных бюджетов; </a:t>
            </a:r>
          </a:p>
          <a:p>
            <a:pPr algn="just"/>
            <a:r>
              <a:rPr lang="ru-RU" sz="1000" dirty="0">
                <a:latin typeface="Times New Roman" panose="02020603050405020304" pitchFamily="18" charset="0"/>
                <a:cs typeface="Times New Roman" panose="02020603050405020304" pitchFamily="18" charset="0"/>
              </a:rPr>
              <a:t>создание условий для устойчивого исполнения местных бюджетов; </a:t>
            </a:r>
          </a:p>
          <a:p>
            <a:pPr algn="just"/>
            <a:r>
              <a:rPr lang="ru-RU" sz="1000" dirty="0">
                <a:latin typeface="Times New Roman" panose="02020603050405020304" pitchFamily="18" charset="0"/>
                <a:cs typeface="Times New Roman" panose="02020603050405020304" pitchFamily="18" charset="0"/>
              </a:rPr>
              <a:t>повышение эффективности и результативности предоставления межбюджетных трансфертов, с использованием механизмов контроля за достижением целевых индикаторов и совершенствования нормативной правовой базы, регулирующей межбюджетные отношения.</a:t>
            </a:r>
          </a:p>
          <a:p>
            <a:pPr algn="just"/>
            <a:r>
              <a:rPr lang="ru-RU" sz="1000" dirty="0">
                <a:latin typeface="Times New Roman" panose="02020603050405020304" pitchFamily="18" charset="0"/>
                <a:cs typeface="Times New Roman" panose="02020603050405020304" pitchFamily="18" charset="0"/>
              </a:rPr>
              <a:t>В целях решения поставленных задач планируется:</a:t>
            </a:r>
          </a:p>
          <a:p>
            <a:pPr algn="just"/>
            <a:r>
              <a:rPr lang="ru-RU" sz="1000" dirty="0">
                <a:latin typeface="Times New Roman" panose="02020603050405020304" pitchFamily="18" charset="0"/>
                <a:cs typeface="Times New Roman" panose="02020603050405020304" pitchFamily="18" charset="0"/>
              </a:rPr>
              <a:t>продолжить осуществление мониторинга и оценки качества управления муниципальными финансами муниципальных образований;</a:t>
            </a:r>
          </a:p>
          <a:p>
            <a:pPr algn="just"/>
            <a:r>
              <a:rPr lang="ru-RU" sz="1000" dirty="0">
                <a:latin typeface="Times New Roman" panose="02020603050405020304" pitchFamily="18" charset="0"/>
                <a:cs typeface="Times New Roman" panose="02020603050405020304" pitchFamily="18" charset="0"/>
              </a:rPr>
              <a:t>использовать механизмы поощрения муниципальных образований в целях повышения уровня социально-экономического развития территорий и качества исполнения полномочий местного самоуправления;</a:t>
            </a:r>
          </a:p>
          <a:p>
            <a:pPr algn="just"/>
            <a:r>
              <a:rPr lang="ru-RU" sz="1000" dirty="0">
                <a:latin typeface="Times New Roman" panose="02020603050405020304" pitchFamily="18" charset="0"/>
                <a:cs typeface="Times New Roman" panose="02020603050405020304" pitchFamily="18" charset="0"/>
              </a:rPr>
              <a:t>расширить использование механизмов инициативного бюджетирования.</a:t>
            </a:r>
          </a:p>
        </p:txBody>
      </p:sp>
      <p:sp>
        <p:nvSpPr>
          <p:cNvPr id="2" name="Номер слайда 1"/>
          <p:cNvSpPr>
            <a:spLocks noGrp="1"/>
          </p:cNvSpPr>
          <p:nvPr>
            <p:ph type="sldNum" sz="quarter" idx="12"/>
          </p:nvPr>
        </p:nvSpPr>
        <p:spPr>
          <a:xfrm>
            <a:off x="7010400" y="14436"/>
            <a:ext cx="2133600" cy="365125"/>
          </a:xfrm>
        </p:spPr>
        <p:txBody>
          <a:bodyPr/>
          <a:lstStyle/>
          <a:p>
            <a:fld id="{434A3D7E-C280-4DCD-A7E1-93BBC7758E8E}" type="slidenum">
              <a:rPr lang="ru-RU" smtClean="0">
                <a:solidFill>
                  <a:schemeClr val="tx1"/>
                </a:solidFill>
              </a:rPr>
              <a:t>16</a:t>
            </a:fld>
            <a:endParaRPr lang="ru-RU"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 xmlns:a16="http://schemas.microsoft.com/office/drawing/2014/main" id="{B6B8B2A5-2456-45CF-98FD-45F6ABB01603}"/>
              </a:ext>
            </a:extLst>
          </p:cNvPr>
          <p:cNvSpPr txBox="1"/>
          <p:nvPr/>
        </p:nvSpPr>
        <p:spPr>
          <a:xfrm>
            <a:off x="0" y="0"/>
            <a:ext cx="9144000" cy="830263"/>
          </a:xfrm>
          <a:prstGeom prst="rect">
            <a:avLst/>
          </a:prstGeom>
          <a:solidFill>
            <a:schemeClr val="bg2">
              <a:lumMod val="90000"/>
            </a:schemeClr>
          </a:solidFill>
          <a:ln>
            <a:noFill/>
          </a:ln>
        </p:spPr>
        <p:txBody>
          <a:bodyPr>
            <a:spAutoFit/>
          </a:bodyPr>
          <a:lstStyle/>
          <a:p>
            <a:pPr algn="ctr">
              <a:defRPr/>
            </a:pPr>
            <a:r>
              <a:rPr lang="ru-RU" sz="1600" dirty="0">
                <a:latin typeface="Times New Roman" panose="02020603050405020304" pitchFamily="18" charset="0"/>
                <a:cs typeface="Times New Roman" panose="02020603050405020304" pitchFamily="18" charset="0"/>
              </a:rPr>
              <a:t>    Основные направления </a:t>
            </a:r>
            <a:r>
              <a:rPr lang="ru-RU" sz="1600" dirty="0" smtClean="0">
                <a:latin typeface="Times New Roman" panose="02020603050405020304" pitchFamily="18" charset="0"/>
                <a:cs typeface="Times New Roman" panose="02020603050405020304" pitchFamily="18" charset="0"/>
              </a:rPr>
              <a:t>налоговой </a:t>
            </a:r>
            <a:r>
              <a:rPr lang="ru-RU" sz="1600" dirty="0">
                <a:latin typeface="Times New Roman" panose="02020603050405020304" pitchFamily="18" charset="0"/>
                <a:cs typeface="Times New Roman" panose="02020603050405020304" pitchFamily="18" charset="0"/>
              </a:rPr>
              <a:t>политики муниципального                                                                                                        района Мелеузовский район Республики Башкортостан на </a:t>
            </a:r>
            <a:r>
              <a:rPr lang="ru-RU" sz="1600" dirty="0" smtClean="0">
                <a:latin typeface="Times New Roman" panose="02020603050405020304" pitchFamily="18" charset="0"/>
                <a:cs typeface="Times New Roman" panose="02020603050405020304" pitchFamily="18" charset="0"/>
              </a:rPr>
              <a:t>2018 </a:t>
            </a:r>
            <a:r>
              <a:rPr lang="ru-RU" sz="1600" dirty="0">
                <a:latin typeface="Times New Roman" panose="02020603050405020304" pitchFamily="18" charset="0"/>
                <a:cs typeface="Times New Roman" panose="02020603050405020304" pitchFamily="18" charset="0"/>
              </a:rPr>
              <a:t>год и                                                          на плановый период </a:t>
            </a:r>
            <a:r>
              <a:rPr lang="ru-RU" sz="1600" dirty="0" smtClean="0">
                <a:latin typeface="Times New Roman" panose="02020603050405020304" pitchFamily="18" charset="0"/>
                <a:cs typeface="Times New Roman" panose="02020603050405020304" pitchFamily="18" charset="0"/>
              </a:rPr>
              <a:t>2019 </a:t>
            </a:r>
            <a:r>
              <a:rPr lang="ru-RU" sz="1600" dirty="0">
                <a:latin typeface="Times New Roman" panose="02020603050405020304" pitchFamily="18" charset="0"/>
                <a:cs typeface="Times New Roman" panose="02020603050405020304" pitchFamily="18" charset="0"/>
              </a:rPr>
              <a:t>и </a:t>
            </a:r>
            <a:r>
              <a:rPr lang="ru-RU" sz="1600" dirty="0" smtClean="0">
                <a:latin typeface="Times New Roman" panose="02020603050405020304" pitchFamily="18" charset="0"/>
                <a:cs typeface="Times New Roman" panose="02020603050405020304" pitchFamily="18" charset="0"/>
              </a:rPr>
              <a:t>2020 </a:t>
            </a:r>
            <a:r>
              <a:rPr lang="ru-RU" sz="1600" dirty="0">
                <a:latin typeface="Times New Roman" panose="02020603050405020304" pitchFamily="18" charset="0"/>
                <a:cs typeface="Times New Roman" panose="02020603050405020304" pitchFamily="18" charset="0"/>
              </a:rPr>
              <a:t>годов</a:t>
            </a:r>
          </a:p>
        </p:txBody>
      </p:sp>
      <p:pic>
        <p:nvPicPr>
          <p:cNvPr id="36867" name="Picture 3">
            <a:extLst>
              <a:ext uri="{FF2B5EF4-FFF2-40B4-BE49-F238E27FC236}">
                <a16:creationId xmlns="" xmlns:a16="http://schemas.microsoft.com/office/drawing/2014/main" id="{C98C543F-89CC-4712-B8A9-373700B810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84" y="0"/>
            <a:ext cx="704850"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869" name="Прямоугольник 7">
            <a:extLst>
              <a:ext uri="{FF2B5EF4-FFF2-40B4-BE49-F238E27FC236}">
                <a16:creationId xmlns="" xmlns:a16="http://schemas.microsoft.com/office/drawing/2014/main" id="{F89B921A-7A3F-4389-BE85-84633212A362}"/>
              </a:ext>
            </a:extLst>
          </p:cNvPr>
          <p:cNvSpPr>
            <a:spLocks noChangeArrowheads="1"/>
          </p:cNvSpPr>
          <p:nvPr/>
        </p:nvSpPr>
        <p:spPr bwMode="auto">
          <a:xfrm>
            <a:off x="193675" y="981075"/>
            <a:ext cx="8770938" cy="5170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r>
              <a:rPr lang="ru-RU" sz="1000" dirty="0" smtClean="0">
                <a:latin typeface="Times New Roman" panose="02020603050405020304" pitchFamily="18" charset="0"/>
                <a:cs typeface="Times New Roman" panose="02020603050405020304" pitchFamily="18" charset="0"/>
              </a:rPr>
              <a:t>    Основные </a:t>
            </a:r>
            <a:r>
              <a:rPr lang="ru-RU" sz="1000" dirty="0">
                <a:latin typeface="Times New Roman" panose="02020603050405020304" pitchFamily="18" charset="0"/>
                <a:cs typeface="Times New Roman" panose="02020603050405020304" pitchFamily="18" charset="0"/>
              </a:rPr>
              <a:t>направления налоговой политики муниципального района </a:t>
            </a:r>
            <a:r>
              <a:rPr lang="ru-RU" sz="1000" dirty="0" err="1">
                <a:latin typeface="Times New Roman" panose="02020603050405020304" pitchFamily="18" charset="0"/>
                <a:cs typeface="Times New Roman" panose="02020603050405020304" pitchFamily="18" charset="0"/>
              </a:rPr>
              <a:t>Мелеузовский</a:t>
            </a:r>
            <a:r>
              <a:rPr lang="ru-RU" sz="1000" dirty="0">
                <a:latin typeface="Times New Roman" panose="02020603050405020304" pitchFamily="18" charset="0"/>
                <a:cs typeface="Times New Roman" panose="02020603050405020304" pitchFamily="18" charset="0"/>
              </a:rPr>
              <a:t> район Республики Башкортостан </a:t>
            </a:r>
            <a:r>
              <a:rPr lang="ru-RU" sz="1000" dirty="0" smtClean="0">
                <a:latin typeface="Times New Roman" panose="02020603050405020304" pitchFamily="18" charset="0"/>
                <a:cs typeface="Times New Roman" panose="02020603050405020304" pitchFamily="18" charset="0"/>
              </a:rPr>
              <a:t>на </a:t>
            </a:r>
            <a:r>
              <a:rPr lang="ru-RU" sz="1000" dirty="0">
                <a:latin typeface="Times New Roman" panose="02020603050405020304" pitchFamily="18" charset="0"/>
                <a:cs typeface="Times New Roman" panose="02020603050405020304" pitchFamily="18" charset="0"/>
              </a:rPr>
              <a:t>2018 год и на плановый период 2019 и 2020 годов </a:t>
            </a:r>
            <a:r>
              <a:rPr lang="ru-RU" sz="1000" dirty="0" smtClean="0">
                <a:latin typeface="Times New Roman" panose="02020603050405020304" pitchFamily="18" charset="0"/>
                <a:cs typeface="Times New Roman" panose="02020603050405020304" pitchFamily="18" charset="0"/>
              </a:rPr>
              <a:t>сформированы в </a:t>
            </a:r>
            <a:r>
              <a:rPr lang="ru-RU" sz="1000" dirty="0">
                <a:latin typeface="Times New Roman" panose="02020603050405020304" pitchFamily="18" charset="0"/>
                <a:cs typeface="Times New Roman" panose="02020603050405020304" pitchFamily="18" charset="0"/>
              </a:rPr>
              <a:t>соответствии с проектом Основных направлений бюджетной, налоговой </a:t>
            </a:r>
            <a:r>
              <a:rPr lang="ru-RU" sz="1000" dirty="0" smtClean="0">
                <a:latin typeface="Times New Roman" panose="02020603050405020304" pitchFamily="18" charset="0"/>
                <a:cs typeface="Times New Roman" panose="02020603050405020304" pitchFamily="18" charset="0"/>
              </a:rPr>
              <a:t>и </a:t>
            </a:r>
            <a:r>
              <a:rPr lang="ru-RU" sz="1000" dirty="0">
                <a:latin typeface="Times New Roman" panose="02020603050405020304" pitchFamily="18" charset="0"/>
                <a:cs typeface="Times New Roman" panose="02020603050405020304" pitchFamily="18" charset="0"/>
              </a:rPr>
              <a:t>таможенно-тарифной политики Российской Федерации на 2018 год </a:t>
            </a:r>
            <a:r>
              <a:rPr lang="ru-RU" sz="1000" dirty="0" smtClean="0">
                <a:latin typeface="Times New Roman" panose="02020603050405020304" pitchFamily="18" charset="0"/>
                <a:cs typeface="Times New Roman" panose="02020603050405020304" pitchFamily="18" charset="0"/>
              </a:rPr>
              <a:t>и </a:t>
            </a:r>
            <a:r>
              <a:rPr lang="ru-RU" sz="1000" dirty="0">
                <a:latin typeface="Times New Roman" panose="02020603050405020304" pitchFamily="18" charset="0"/>
                <a:cs typeface="Times New Roman" panose="02020603050405020304" pitchFamily="18" charset="0"/>
              </a:rPr>
              <a:t>на плановый период 2019 и 2020 годов.</a:t>
            </a:r>
          </a:p>
          <a:p>
            <a:pPr algn="just"/>
            <a:r>
              <a:rPr lang="ru-RU" sz="1000" dirty="0" smtClean="0">
                <a:latin typeface="Times New Roman" panose="02020603050405020304" pitchFamily="18" charset="0"/>
                <a:cs typeface="Times New Roman" panose="02020603050405020304" pitchFamily="18" charset="0"/>
              </a:rPr>
              <a:t>       Главная </a:t>
            </a:r>
            <a:r>
              <a:rPr lang="ru-RU" sz="1000" dirty="0">
                <a:latin typeface="Times New Roman" panose="02020603050405020304" pitchFamily="18" charset="0"/>
                <a:cs typeface="Times New Roman" panose="02020603050405020304" pitchFamily="18" charset="0"/>
              </a:rPr>
              <a:t>цель муниципальной налоговой политики – ускорение темпов наращивания собственного экономического (налогового) </a:t>
            </a:r>
            <a:r>
              <a:rPr lang="ru-RU" sz="1000" dirty="0" smtClean="0">
                <a:latin typeface="Times New Roman" panose="02020603050405020304" pitchFamily="18" charset="0"/>
                <a:cs typeface="Times New Roman" panose="02020603050405020304" pitchFamily="18" charset="0"/>
              </a:rPr>
              <a:t>потенциала. Объем </a:t>
            </a:r>
            <a:r>
              <a:rPr lang="ru-RU" sz="1000" dirty="0">
                <a:latin typeface="Times New Roman" panose="02020603050405020304" pitchFamily="18" charset="0"/>
                <a:cs typeface="Times New Roman" panose="02020603050405020304" pitchFamily="18" charset="0"/>
              </a:rPr>
              <a:t>налоговых и неналоговых доходов консолидированного бюджета муниципального района </a:t>
            </a:r>
            <a:r>
              <a:rPr lang="ru-RU" sz="1000" dirty="0" err="1">
                <a:latin typeface="Times New Roman" panose="02020603050405020304" pitchFamily="18" charset="0"/>
                <a:cs typeface="Times New Roman" panose="02020603050405020304" pitchFamily="18" charset="0"/>
              </a:rPr>
              <a:t>Мелеузовский</a:t>
            </a:r>
            <a:r>
              <a:rPr lang="ru-RU" sz="1000" dirty="0">
                <a:latin typeface="Times New Roman" panose="02020603050405020304" pitchFamily="18" charset="0"/>
                <a:cs typeface="Times New Roman" panose="02020603050405020304" pitchFamily="18" charset="0"/>
              </a:rPr>
              <a:t> район Республики Башкортостан  является важнейшим показателем для оценки эффективности деятельности органов местного </a:t>
            </a:r>
            <a:r>
              <a:rPr lang="ru-RU" sz="1000" dirty="0" smtClean="0">
                <a:latin typeface="Times New Roman" panose="02020603050405020304" pitchFamily="18" charset="0"/>
                <a:cs typeface="Times New Roman" panose="02020603050405020304" pitchFamily="18" charset="0"/>
              </a:rPr>
              <a:t>самоуправления.</a:t>
            </a:r>
          </a:p>
          <a:p>
            <a:pPr algn="just"/>
            <a:r>
              <a:rPr lang="ru-RU" sz="1000" dirty="0">
                <a:latin typeface="Times New Roman" panose="02020603050405020304" pitchFamily="18" charset="0"/>
                <a:cs typeface="Times New Roman" panose="02020603050405020304" pitchFamily="18" charset="0"/>
              </a:rPr>
              <a:t> </a:t>
            </a:r>
            <a:r>
              <a:rPr lang="ru-RU" sz="1000" dirty="0" smtClean="0">
                <a:latin typeface="Times New Roman" panose="02020603050405020304" pitchFamily="18" charset="0"/>
                <a:cs typeface="Times New Roman" panose="02020603050405020304" pitchFamily="18" charset="0"/>
              </a:rPr>
              <a:t>     Стратегической </a:t>
            </a:r>
            <a:r>
              <a:rPr lang="ru-RU" sz="1000" dirty="0">
                <a:latin typeface="Times New Roman" panose="02020603050405020304" pitchFamily="18" charset="0"/>
                <a:cs typeface="Times New Roman" panose="02020603050405020304" pitchFamily="18" charset="0"/>
              </a:rPr>
              <a:t>целью муниципальной программы «Управление муниципальными финансами и муниципальным долгом муниципального района </a:t>
            </a:r>
            <a:r>
              <a:rPr lang="ru-RU" sz="1000" dirty="0" err="1">
                <a:latin typeface="Times New Roman" panose="02020603050405020304" pitchFamily="18" charset="0"/>
                <a:cs typeface="Times New Roman" panose="02020603050405020304" pitchFamily="18" charset="0"/>
              </a:rPr>
              <a:t>Мелеузовский</a:t>
            </a:r>
            <a:r>
              <a:rPr lang="ru-RU" sz="1000" dirty="0">
                <a:latin typeface="Times New Roman" panose="02020603050405020304" pitchFamily="18" charset="0"/>
                <a:cs typeface="Times New Roman" panose="02020603050405020304" pitchFamily="18" charset="0"/>
              </a:rPr>
              <a:t> район Республики </a:t>
            </a:r>
            <a:r>
              <a:rPr lang="ru-RU" sz="1000" dirty="0" err="1">
                <a:latin typeface="Times New Roman" panose="02020603050405020304" pitchFamily="18" charset="0"/>
                <a:cs typeface="Times New Roman" panose="02020603050405020304" pitchFamily="18" charset="0"/>
              </a:rPr>
              <a:t>Башкортостан</a:t>
            </a:r>
            <a:r>
              <a:rPr lang="ru-RU" sz="1000" dirty="0" err="1" smtClean="0">
                <a:latin typeface="Times New Roman" panose="02020603050405020304" pitchFamily="18" charset="0"/>
                <a:cs typeface="Times New Roman" panose="02020603050405020304" pitchFamily="18" charset="0"/>
              </a:rPr>
              <a:t>»,является</a:t>
            </a:r>
            <a:r>
              <a:rPr lang="ru-RU" sz="1000" dirty="0" smtClean="0">
                <a:latin typeface="Times New Roman" panose="02020603050405020304" pitchFamily="18" charset="0"/>
                <a:cs typeface="Times New Roman" panose="02020603050405020304" pitchFamily="18" charset="0"/>
              </a:rPr>
              <a:t> </a:t>
            </a:r>
            <a:r>
              <a:rPr lang="ru-RU" sz="1000" dirty="0">
                <a:latin typeface="Times New Roman" panose="02020603050405020304" pitchFamily="18" charset="0"/>
                <a:cs typeface="Times New Roman" panose="02020603050405020304" pitchFamily="18" charset="0"/>
              </a:rPr>
              <a:t>обеспечение темпа роста налоговых и неналоговых доходов консолидированного бюджета муниципального района </a:t>
            </a:r>
            <a:r>
              <a:rPr lang="ru-RU" sz="1000" dirty="0" err="1">
                <a:latin typeface="Times New Roman" panose="02020603050405020304" pitchFamily="18" charset="0"/>
                <a:cs typeface="Times New Roman" panose="02020603050405020304" pitchFamily="18" charset="0"/>
              </a:rPr>
              <a:t>Мелеузовский</a:t>
            </a:r>
            <a:r>
              <a:rPr lang="ru-RU" sz="1000" dirty="0">
                <a:latin typeface="Times New Roman" panose="02020603050405020304" pitchFamily="18" charset="0"/>
                <a:cs typeface="Times New Roman" panose="02020603050405020304" pitchFamily="18" charset="0"/>
              </a:rPr>
              <a:t> район Республики Башкортостан не ниже темпа роста по Республике Башкортостан.</a:t>
            </a:r>
          </a:p>
          <a:p>
            <a:pPr algn="just"/>
            <a:r>
              <a:rPr lang="ru-RU" sz="1000" dirty="0">
                <a:latin typeface="Times New Roman" panose="02020603050405020304" pitchFamily="18" charset="0"/>
                <a:cs typeface="Times New Roman" panose="02020603050405020304" pitchFamily="18" charset="0"/>
              </a:rPr>
              <a:t>Для достижения поставленной цели </a:t>
            </a:r>
            <a:r>
              <a:rPr lang="ru-RU" sz="1000" dirty="0" smtClean="0">
                <a:latin typeface="Times New Roman" panose="02020603050405020304" pitchFamily="18" charset="0"/>
                <a:cs typeface="Times New Roman" panose="02020603050405020304" pitchFamily="18" charset="0"/>
              </a:rPr>
              <a:t>реализованы </a:t>
            </a:r>
            <a:r>
              <a:rPr lang="ru-RU" sz="1000" dirty="0">
                <a:latin typeface="Times New Roman" panose="02020603050405020304" pitchFamily="18" charset="0"/>
                <a:cs typeface="Times New Roman" panose="02020603050405020304" pitchFamily="18" charset="0"/>
              </a:rPr>
              <a:t>задачи в следующих направлениях:</a:t>
            </a:r>
          </a:p>
          <a:p>
            <a:pPr algn="just"/>
            <a:r>
              <a:rPr lang="ru-RU" sz="1000" dirty="0" smtClean="0">
                <a:latin typeface="Times New Roman" panose="02020603050405020304" pitchFamily="18" charset="0"/>
                <a:cs typeface="Times New Roman" panose="02020603050405020304" pitchFamily="18" charset="0"/>
              </a:rPr>
              <a:t> - увеличение </a:t>
            </a:r>
            <a:r>
              <a:rPr lang="ru-RU" sz="1000" dirty="0">
                <a:latin typeface="Times New Roman" panose="02020603050405020304" pitchFamily="18" charset="0"/>
                <a:cs typeface="Times New Roman" panose="02020603050405020304" pitchFamily="18" charset="0"/>
              </a:rPr>
              <a:t>налоговой базы «устойчивых» доходов (имущественные налоги, налоги на совокупный доход, НДФЛ);</a:t>
            </a:r>
          </a:p>
          <a:p>
            <a:pPr algn="just"/>
            <a:r>
              <a:rPr lang="ru-RU" sz="1000" dirty="0" smtClean="0">
                <a:latin typeface="Times New Roman" panose="02020603050405020304" pitchFamily="18" charset="0"/>
                <a:cs typeface="Times New Roman" panose="02020603050405020304" pitchFamily="18" charset="0"/>
              </a:rPr>
              <a:t> - расширение </a:t>
            </a:r>
            <a:r>
              <a:rPr lang="ru-RU" sz="1000" dirty="0">
                <a:latin typeface="Times New Roman" panose="02020603050405020304" pitchFamily="18" charset="0"/>
                <a:cs typeface="Times New Roman" panose="02020603050405020304" pitchFamily="18" charset="0"/>
              </a:rPr>
              <a:t>и совершенствование стимулирующих механизмов инвестиционного и экономического роста;</a:t>
            </a:r>
          </a:p>
          <a:p>
            <a:pPr algn="just"/>
            <a:r>
              <a:rPr lang="ru-RU" sz="1000" dirty="0" smtClean="0">
                <a:latin typeface="Times New Roman" panose="02020603050405020304" pitchFamily="18" charset="0"/>
                <a:cs typeface="Times New Roman" panose="02020603050405020304" pitchFamily="18" charset="0"/>
              </a:rPr>
              <a:t> - легализация </a:t>
            </a:r>
            <a:r>
              <a:rPr lang="ru-RU" sz="1000" dirty="0">
                <a:latin typeface="Times New Roman" panose="02020603050405020304" pitchFamily="18" charset="0"/>
                <a:cs typeface="Times New Roman" panose="02020603050405020304" pitchFamily="18" charset="0"/>
              </a:rPr>
              <a:t>сферы торговли и услуг, </a:t>
            </a:r>
          </a:p>
          <a:p>
            <a:pPr algn="just"/>
            <a:r>
              <a:rPr lang="ru-RU" sz="1000" dirty="0" smtClean="0">
                <a:latin typeface="Times New Roman" panose="02020603050405020304" pitchFamily="18" charset="0"/>
                <a:cs typeface="Times New Roman" panose="02020603050405020304" pitchFamily="18" charset="0"/>
              </a:rPr>
              <a:t> - оценка </a:t>
            </a:r>
            <a:r>
              <a:rPr lang="ru-RU" sz="1000" dirty="0">
                <a:latin typeface="Times New Roman" panose="02020603050405020304" pitchFamily="18" charset="0"/>
                <a:cs typeface="Times New Roman" panose="02020603050405020304" pitchFamily="18" charset="0"/>
              </a:rPr>
              <a:t>эффективности налоговых льгот и преференций;</a:t>
            </a:r>
          </a:p>
          <a:p>
            <a:pPr algn="just"/>
            <a:r>
              <a:rPr lang="ru-RU" sz="1000" dirty="0" smtClean="0">
                <a:latin typeface="Times New Roman" panose="02020603050405020304" pitchFamily="18" charset="0"/>
                <a:cs typeface="Times New Roman" panose="02020603050405020304" pitchFamily="18" charset="0"/>
              </a:rPr>
              <a:t> -погашение </a:t>
            </a:r>
            <a:r>
              <a:rPr lang="ru-RU" sz="1000" dirty="0">
                <a:latin typeface="Times New Roman" panose="02020603050405020304" pitchFamily="18" charset="0"/>
                <a:cs typeface="Times New Roman" panose="02020603050405020304" pitchFamily="18" charset="0"/>
              </a:rPr>
              <a:t>задолженности по платежам в бюджет;</a:t>
            </a:r>
          </a:p>
          <a:p>
            <a:pPr algn="just"/>
            <a:r>
              <a:rPr lang="ru-RU" sz="1000" dirty="0" smtClean="0">
                <a:latin typeface="Times New Roman" panose="02020603050405020304" pitchFamily="18" charset="0"/>
                <a:cs typeface="Times New Roman" panose="02020603050405020304" pitchFamily="18" charset="0"/>
              </a:rPr>
              <a:t> - формирование </a:t>
            </a:r>
            <a:r>
              <a:rPr lang="ru-RU" sz="1000" dirty="0">
                <a:latin typeface="Times New Roman" panose="02020603050405020304" pitchFamily="18" charset="0"/>
                <a:cs typeface="Times New Roman" panose="02020603050405020304" pitchFamily="18" charset="0"/>
              </a:rPr>
              <a:t>реестров источников доходов консолидированного бюджета муниципального района </a:t>
            </a:r>
            <a:r>
              <a:rPr lang="ru-RU" sz="1000" dirty="0" err="1">
                <a:latin typeface="Times New Roman" panose="02020603050405020304" pitchFamily="18" charset="0"/>
                <a:cs typeface="Times New Roman" panose="02020603050405020304" pitchFamily="18" charset="0"/>
              </a:rPr>
              <a:t>Мелеузовский</a:t>
            </a:r>
            <a:r>
              <a:rPr lang="ru-RU" sz="1000" dirty="0">
                <a:latin typeface="Times New Roman" panose="02020603050405020304" pitchFamily="18" charset="0"/>
                <a:cs typeface="Times New Roman" panose="02020603050405020304" pitchFamily="18" charset="0"/>
              </a:rPr>
              <a:t> район Республики Башкортостан  и бюджетов поселений, входящих в состав муниципального района </a:t>
            </a:r>
            <a:r>
              <a:rPr lang="ru-RU" sz="1000" dirty="0" err="1">
                <a:latin typeface="Times New Roman" panose="02020603050405020304" pitchFamily="18" charset="0"/>
                <a:cs typeface="Times New Roman" panose="02020603050405020304" pitchFamily="18" charset="0"/>
              </a:rPr>
              <a:t>Мелеузовский</a:t>
            </a:r>
            <a:r>
              <a:rPr lang="ru-RU" sz="1000" dirty="0">
                <a:latin typeface="Times New Roman" panose="02020603050405020304" pitchFamily="18" charset="0"/>
                <a:cs typeface="Times New Roman" panose="02020603050405020304" pitchFamily="18" charset="0"/>
              </a:rPr>
              <a:t> район Республики Башкортостан;</a:t>
            </a:r>
          </a:p>
          <a:p>
            <a:pPr algn="just"/>
            <a:r>
              <a:rPr lang="ru-RU" sz="1000" dirty="0" smtClean="0">
                <a:latin typeface="Times New Roman" panose="02020603050405020304" pitchFamily="18" charset="0"/>
                <a:cs typeface="Times New Roman" panose="02020603050405020304" pitchFamily="18" charset="0"/>
              </a:rPr>
              <a:t> - повышению </a:t>
            </a:r>
            <a:r>
              <a:rPr lang="ru-RU" sz="1000" dirty="0">
                <a:latin typeface="Times New Roman" panose="02020603050405020304" pitchFamily="18" charset="0"/>
                <a:cs typeface="Times New Roman" panose="02020603050405020304" pitchFamily="18" charset="0"/>
              </a:rPr>
              <a:t>качества прогнозирования доходов бюджета на основе организации контроля за соблюдением главными администраторами доходов общих требований к методикам прогнозирования, установленных в соответствии с Бюджетным кодексом Российской </a:t>
            </a:r>
            <a:r>
              <a:rPr lang="ru-RU" sz="1000" dirty="0" smtClean="0">
                <a:latin typeface="Times New Roman" panose="02020603050405020304" pitchFamily="18" charset="0"/>
                <a:cs typeface="Times New Roman" panose="02020603050405020304" pitchFamily="18" charset="0"/>
              </a:rPr>
              <a:t>Федерации;</a:t>
            </a:r>
          </a:p>
          <a:p>
            <a:pPr algn="just"/>
            <a:r>
              <a:rPr lang="ru-RU" sz="1000" dirty="0" smtClean="0">
                <a:latin typeface="Times New Roman" panose="02020603050405020304" pitchFamily="18" charset="0"/>
                <a:cs typeface="Times New Roman" panose="02020603050405020304" pitchFamily="18" charset="0"/>
              </a:rPr>
              <a:t> - создания </a:t>
            </a:r>
            <a:r>
              <a:rPr lang="ru-RU" sz="1000" dirty="0">
                <a:latin typeface="Times New Roman" panose="02020603050405020304" pitchFamily="18" charset="0"/>
                <a:cs typeface="Times New Roman" panose="02020603050405020304" pitchFamily="18" charset="0"/>
              </a:rPr>
              <a:t>системы мониторинга и оценки качества прогнозирования;</a:t>
            </a:r>
          </a:p>
          <a:p>
            <a:pPr algn="just"/>
            <a:r>
              <a:rPr lang="ru-RU" sz="1000" dirty="0" smtClean="0">
                <a:latin typeface="Times New Roman" panose="02020603050405020304" pitchFamily="18" charset="0"/>
                <a:cs typeface="Times New Roman" panose="02020603050405020304" pitchFamily="18" charset="0"/>
              </a:rPr>
              <a:t> - оценка </a:t>
            </a:r>
            <a:r>
              <a:rPr lang="ru-RU" sz="1000" dirty="0">
                <a:latin typeface="Times New Roman" panose="02020603050405020304" pitchFamily="18" charset="0"/>
                <a:cs typeface="Times New Roman" panose="02020603050405020304" pitchFamily="18" charset="0"/>
              </a:rPr>
              <a:t>налогового потенциала крупных налогоплательщиков и мониторинг состояния расчетов с бюджетом.</a:t>
            </a:r>
          </a:p>
          <a:p>
            <a:pPr algn="just"/>
            <a:r>
              <a:rPr lang="ru-RU" sz="1000" dirty="0" smtClean="0">
                <a:latin typeface="Times New Roman" panose="02020603050405020304" pitchFamily="18" charset="0"/>
                <a:cs typeface="Times New Roman" panose="02020603050405020304" pitchFamily="18" charset="0"/>
              </a:rPr>
              <a:t>   На </a:t>
            </a:r>
            <a:r>
              <a:rPr lang="ru-RU" sz="1000" dirty="0">
                <a:latin typeface="Times New Roman" panose="02020603050405020304" pitchFamily="18" charset="0"/>
                <a:cs typeface="Times New Roman" panose="02020603050405020304" pitchFamily="18" charset="0"/>
              </a:rPr>
              <a:t>решение задач направлены меры, предусмотренные в Комплексном плане мероприятий по увеличению поступлений налоговых и неналоговых доходов консолидированного бюджета республики до 2020 года. Реализация системных мер </a:t>
            </a:r>
            <a:r>
              <a:rPr lang="ru-RU" sz="1000" dirty="0" smtClean="0">
                <a:latin typeface="Times New Roman" panose="02020603050405020304" pitchFamily="18" charset="0"/>
                <a:cs typeface="Times New Roman" panose="02020603050405020304" pitchFamily="18" charset="0"/>
              </a:rPr>
              <a:t>позволила </a:t>
            </a:r>
            <a:r>
              <a:rPr lang="ru-RU" sz="1000" dirty="0">
                <a:latin typeface="Times New Roman" panose="02020603050405020304" pitchFamily="18" charset="0"/>
                <a:cs typeface="Times New Roman" panose="02020603050405020304" pitchFamily="18" charset="0"/>
              </a:rPr>
              <a:t>получить около 30,0 </a:t>
            </a:r>
            <a:r>
              <a:rPr lang="ru-RU" sz="1000" dirty="0" err="1">
                <a:latin typeface="Times New Roman" panose="02020603050405020304" pitchFamily="18" charset="0"/>
                <a:cs typeface="Times New Roman" panose="02020603050405020304" pitchFamily="18" charset="0"/>
              </a:rPr>
              <a:t>млн.руб</a:t>
            </a:r>
            <a:r>
              <a:rPr lang="ru-RU" sz="1000" dirty="0">
                <a:latin typeface="Times New Roman" panose="02020603050405020304" pitchFamily="18" charset="0"/>
                <a:cs typeface="Times New Roman" panose="02020603050405020304" pitchFamily="18" charset="0"/>
              </a:rPr>
              <a:t>.  дополнительных доходов в 2017 году и свыше 30 </a:t>
            </a:r>
            <a:r>
              <a:rPr lang="ru-RU" sz="1000" dirty="0" err="1">
                <a:latin typeface="Times New Roman" panose="02020603050405020304" pitchFamily="18" charset="0"/>
                <a:cs typeface="Times New Roman" panose="02020603050405020304" pitchFamily="18" charset="0"/>
              </a:rPr>
              <a:t>млн.руб</a:t>
            </a:r>
            <a:r>
              <a:rPr lang="ru-RU" sz="1000" dirty="0">
                <a:latin typeface="Times New Roman" panose="02020603050405020304" pitchFamily="18" charset="0"/>
                <a:cs typeface="Times New Roman" panose="02020603050405020304" pitchFamily="18" charset="0"/>
              </a:rPr>
              <a:t>.  в год в </a:t>
            </a:r>
            <a:r>
              <a:rPr lang="ru-RU" sz="1000" dirty="0" smtClean="0">
                <a:latin typeface="Times New Roman" panose="02020603050405020304" pitchFamily="18" charset="0"/>
                <a:cs typeface="Times New Roman" panose="02020603050405020304" pitchFamily="18" charset="0"/>
              </a:rPr>
              <a:t>2018 году.</a:t>
            </a:r>
            <a:endParaRPr lang="ru-RU" sz="1000" dirty="0">
              <a:latin typeface="Times New Roman" panose="02020603050405020304" pitchFamily="18" charset="0"/>
              <a:cs typeface="Times New Roman" panose="02020603050405020304" pitchFamily="18" charset="0"/>
            </a:endParaRPr>
          </a:p>
          <a:p>
            <a:pPr algn="just"/>
            <a:r>
              <a:rPr lang="ru-RU" sz="1000" dirty="0" smtClean="0">
                <a:latin typeface="Times New Roman" panose="02020603050405020304" pitchFamily="18" charset="0"/>
                <a:cs typeface="Times New Roman" panose="02020603050405020304" pitchFamily="18" charset="0"/>
              </a:rPr>
              <a:t>    На </a:t>
            </a:r>
            <a:r>
              <a:rPr lang="ru-RU" sz="1000" dirty="0">
                <a:latin typeface="Times New Roman" panose="02020603050405020304" pitchFamily="18" charset="0"/>
                <a:cs typeface="Times New Roman" panose="02020603050405020304" pitchFamily="18" charset="0"/>
              </a:rPr>
              <a:t>региональном уровне изменения налоговой политики предполагаются по ряду направлений, наиболее значимыми из которых для муниципального района являются :</a:t>
            </a:r>
          </a:p>
          <a:p>
            <a:pPr algn="just"/>
            <a:r>
              <a:rPr lang="ru-RU" sz="1000" dirty="0" smtClean="0">
                <a:latin typeface="Times New Roman" panose="02020603050405020304" pitchFamily="18" charset="0"/>
                <a:cs typeface="Times New Roman" panose="02020603050405020304" pitchFamily="18" charset="0"/>
              </a:rPr>
              <a:t> - пересмотр </a:t>
            </a:r>
            <a:r>
              <a:rPr lang="ru-RU" sz="1000" dirty="0">
                <a:latin typeface="Times New Roman" panose="02020603050405020304" pitchFamily="18" charset="0"/>
                <a:cs typeface="Times New Roman" panose="02020603050405020304" pitchFamily="18" charset="0"/>
              </a:rPr>
              <a:t>нормативов распределения доходов от уплаты акцизов на нефтепродукты с одновременной индексацией ставок;</a:t>
            </a:r>
          </a:p>
          <a:p>
            <a:pPr algn="just"/>
            <a:r>
              <a:rPr lang="ru-RU" sz="1000" dirty="0" smtClean="0">
                <a:latin typeface="Times New Roman" panose="02020603050405020304" pitchFamily="18" charset="0"/>
                <a:cs typeface="Times New Roman" panose="02020603050405020304" pitchFamily="18" charset="0"/>
              </a:rPr>
              <a:t> - полный </a:t>
            </a:r>
            <a:r>
              <a:rPr lang="ru-RU" sz="1000" dirty="0">
                <a:latin typeface="Times New Roman" panose="02020603050405020304" pitchFamily="18" charset="0"/>
                <a:cs typeface="Times New Roman" panose="02020603050405020304" pitchFamily="18" charset="0"/>
              </a:rPr>
              <a:t>охват розничной торговли контрольно-кассовой техникой с функцией онлайн-передачи данных в налоговые органы;</a:t>
            </a:r>
          </a:p>
          <a:p>
            <a:pPr algn="just"/>
            <a:r>
              <a:rPr lang="ru-RU" sz="1000" dirty="0" smtClean="0">
                <a:latin typeface="Times New Roman" panose="02020603050405020304" pitchFamily="18" charset="0"/>
                <a:cs typeface="Times New Roman" panose="02020603050405020304" pitchFamily="18" charset="0"/>
              </a:rPr>
              <a:t> - уточнение </a:t>
            </a:r>
            <a:r>
              <a:rPr lang="ru-RU" sz="1000" dirty="0">
                <a:latin typeface="Times New Roman" panose="02020603050405020304" pitchFamily="18" charset="0"/>
                <a:cs typeface="Times New Roman" panose="02020603050405020304" pitchFamily="18" charset="0"/>
              </a:rPr>
              <a:t>видов предпринимательской деятельности, в отношении которых могут применяться ЕНВД, патентная система в связи с введением в действие ОКВЭД 2; </a:t>
            </a:r>
          </a:p>
          <a:p>
            <a:pPr algn="just"/>
            <a:r>
              <a:rPr lang="ru-RU" sz="1000" dirty="0" smtClean="0">
                <a:latin typeface="Times New Roman" panose="02020603050405020304" pitchFamily="18" charset="0"/>
                <a:cs typeface="Times New Roman" panose="02020603050405020304" pitchFamily="18" charset="0"/>
              </a:rPr>
              <a:t> - ограничение </a:t>
            </a:r>
            <a:r>
              <a:rPr lang="ru-RU" sz="1000" dirty="0">
                <a:latin typeface="Times New Roman" panose="02020603050405020304" pitchFamily="18" charset="0"/>
                <a:cs typeface="Times New Roman" panose="02020603050405020304" pitchFamily="18" charset="0"/>
              </a:rPr>
              <a:t>общего количества объектов (общей площади объектов), сдаваемых в аренду (наем), в отношении которых индивидуальный предприниматель может применять патентную систему налогообложения;</a:t>
            </a:r>
          </a:p>
          <a:p>
            <a:pPr algn="just"/>
            <a:r>
              <a:rPr lang="ru-RU" sz="1000" dirty="0">
                <a:latin typeface="Times New Roman" panose="02020603050405020304" pitchFamily="18" charset="0"/>
                <a:cs typeface="Times New Roman" panose="02020603050405020304" pitchFamily="18" charset="0"/>
              </a:rPr>
              <a:t> </a:t>
            </a:r>
            <a:r>
              <a:rPr lang="ru-RU" sz="1000" dirty="0" smtClean="0">
                <a:latin typeface="Times New Roman" panose="02020603050405020304" pitchFamily="18" charset="0"/>
                <a:cs typeface="Times New Roman" panose="02020603050405020304" pitchFamily="18" charset="0"/>
              </a:rPr>
              <a:t>- рассмотрение </a:t>
            </a:r>
            <a:r>
              <a:rPr lang="ru-RU" sz="1000" dirty="0">
                <a:latin typeface="Times New Roman" panose="02020603050405020304" pitchFamily="18" charset="0"/>
                <a:cs typeface="Times New Roman" panose="02020603050405020304" pitchFamily="18" charset="0"/>
              </a:rPr>
              <a:t>вопроса установления специфических ставок НДПИ в отношении песка природного строительного и песчано-гравийных смесей</a:t>
            </a:r>
            <a:r>
              <a:rPr lang="ru-RU" sz="1000" dirty="0" smtClean="0">
                <a:latin typeface="Times New Roman" panose="02020603050405020304" pitchFamily="18" charset="0"/>
                <a:cs typeface="Times New Roman" panose="02020603050405020304" pitchFamily="18" charset="0"/>
              </a:rPr>
              <a:t>.</a:t>
            </a:r>
            <a:endParaRPr lang="ru-RU" sz="1000" dirty="0">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a:xfrm>
            <a:off x="7038156" y="17958"/>
            <a:ext cx="2133600" cy="365125"/>
          </a:xfrm>
        </p:spPr>
        <p:txBody>
          <a:bodyPr/>
          <a:lstStyle/>
          <a:p>
            <a:fld id="{434A3D7E-C280-4DCD-A7E1-93BBC7758E8E}" type="slidenum">
              <a:rPr lang="ru-RU" smtClean="0">
                <a:solidFill>
                  <a:schemeClr val="tx1"/>
                </a:solidFill>
              </a:rPr>
              <a:t>17</a:t>
            </a:fld>
            <a:endParaRPr lang="ru-RU"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 xmlns:a16="http://schemas.microsoft.com/office/drawing/2014/main" id="{CD8E60E5-51DB-4680-9AA4-DBBD0637F9FA}"/>
              </a:ext>
            </a:extLst>
          </p:cNvPr>
          <p:cNvSpPr txBox="1"/>
          <p:nvPr/>
        </p:nvSpPr>
        <p:spPr>
          <a:xfrm>
            <a:off x="0" y="0"/>
            <a:ext cx="9144000" cy="830263"/>
          </a:xfrm>
          <a:prstGeom prst="rect">
            <a:avLst/>
          </a:prstGeom>
          <a:solidFill>
            <a:schemeClr val="bg2">
              <a:lumMod val="90000"/>
            </a:schemeClr>
          </a:solidFill>
          <a:ln>
            <a:noFill/>
          </a:ln>
        </p:spPr>
        <p:txBody>
          <a:bodyPr>
            <a:spAutoFit/>
          </a:bodyPr>
          <a:lstStyle/>
          <a:p>
            <a:pPr algn="ctr">
              <a:defRPr/>
            </a:pPr>
            <a:r>
              <a:rPr lang="ru-RU" sz="1600" b="1" dirty="0">
                <a:latin typeface="+mj-lt"/>
              </a:rPr>
              <a:t>    </a:t>
            </a:r>
            <a:r>
              <a:rPr lang="ru-RU" sz="1600" dirty="0">
                <a:latin typeface="Times New Roman" panose="02020603050405020304" pitchFamily="18" charset="0"/>
                <a:cs typeface="Times New Roman" panose="02020603050405020304" pitchFamily="18" charset="0"/>
              </a:rPr>
              <a:t>Основные направления бюджетной и налоговой политики муниципального                                                                                                        района Мелеузовский район Республики Башкортостан на </a:t>
            </a:r>
            <a:r>
              <a:rPr lang="ru-RU" sz="1600" dirty="0" smtClean="0">
                <a:latin typeface="Times New Roman" panose="02020603050405020304" pitchFamily="18" charset="0"/>
                <a:cs typeface="Times New Roman" panose="02020603050405020304" pitchFamily="18" charset="0"/>
              </a:rPr>
              <a:t>2018 </a:t>
            </a:r>
            <a:r>
              <a:rPr lang="ru-RU" sz="1600" dirty="0">
                <a:latin typeface="Times New Roman" panose="02020603050405020304" pitchFamily="18" charset="0"/>
                <a:cs typeface="Times New Roman" panose="02020603050405020304" pitchFamily="18" charset="0"/>
              </a:rPr>
              <a:t>год и                                                    </a:t>
            </a:r>
            <a:r>
              <a:rPr lang="ru-RU" sz="1600" dirty="0" smtClean="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на плановый период </a:t>
            </a:r>
            <a:r>
              <a:rPr lang="ru-RU" sz="1600" dirty="0" smtClean="0">
                <a:latin typeface="Times New Roman" panose="02020603050405020304" pitchFamily="18" charset="0"/>
                <a:cs typeface="Times New Roman" panose="02020603050405020304" pitchFamily="18" charset="0"/>
              </a:rPr>
              <a:t>2019 </a:t>
            </a:r>
            <a:r>
              <a:rPr lang="ru-RU" sz="1600" dirty="0">
                <a:latin typeface="Times New Roman" panose="02020603050405020304" pitchFamily="18" charset="0"/>
                <a:cs typeface="Times New Roman" panose="02020603050405020304" pitchFamily="18" charset="0"/>
              </a:rPr>
              <a:t>и </a:t>
            </a:r>
            <a:r>
              <a:rPr lang="ru-RU" sz="1600" dirty="0" smtClean="0">
                <a:latin typeface="Times New Roman" panose="02020603050405020304" pitchFamily="18" charset="0"/>
                <a:cs typeface="Times New Roman" panose="02020603050405020304" pitchFamily="18" charset="0"/>
              </a:rPr>
              <a:t>2020 </a:t>
            </a:r>
            <a:r>
              <a:rPr lang="ru-RU" sz="1600" dirty="0">
                <a:latin typeface="Times New Roman" panose="02020603050405020304" pitchFamily="18" charset="0"/>
                <a:cs typeface="Times New Roman" panose="02020603050405020304" pitchFamily="18" charset="0"/>
              </a:rPr>
              <a:t>годов</a:t>
            </a:r>
          </a:p>
        </p:txBody>
      </p:sp>
      <p:pic>
        <p:nvPicPr>
          <p:cNvPr id="37891" name="Picture 3">
            <a:extLst>
              <a:ext uri="{FF2B5EF4-FFF2-40B4-BE49-F238E27FC236}">
                <a16:creationId xmlns="" xmlns:a16="http://schemas.microsoft.com/office/drawing/2014/main" id="{EC08B820-685D-465D-B1BD-EA7EE6E0C3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5" y="0"/>
            <a:ext cx="704850"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a:extLst>
              <a:ext uri="{FF2B5EF4-FFF2-40B4-BE49-F238E27FC236}">
                <a16:creationId xmlns="" xmlns:a16="http://schemas.microsoft.com/office/drawing/2014/main" id="{3CB9DABE-B42C-492A-A05E-33205A5566FC}"/>
              </a:ext>
            </a:extLst>
          </p:cNvPr>
          <p:cNvSpPr txBox="1"/>
          <p:nvPr/>
        </p:nvSpPr>
        <p:spPr>
          <a:xfrm>
            <a:off x="0" y="0"/>
            <a:ext cx="193675" cy="701675"/>
          </a:xfrm>
          <a:prstGeom prst="rect">
            <a:avLst/>
          </a:prstGeom>
          <a:noFill/>
          <a:ln>
            <a:solidFill>
              <a:schemeClr val="bg2">
                <a:lumMod val="90000"/>
              </a:schemeClr>
            </a:solidFill>
          </a:ln>
        </p:spPr>
        <p:txBody>
          <a:bodyPr>
            <a:spAutoFit/>
          </a:bodyPr>
          <a:lstStyle/>
          <a:p>
            <a:pPr>
              <a:defRPr/>
            </a:pPr>
            <a:endParaRPr lang="ru-RU" dirty="0"/>
          </a:p>
        </p:txBody>
      </p:sp>
      <p:sp>
        <p:nvSpPr>
          <p:cNvPr id="37893" name="Прямоугольник 7">
            <a:extLst>
              <a:ext uri="{FF2B5EF4-FFF2-40B4-BE49-F238E27FC236}">
                <a16:creationId xmlns="" xmlns:a16="http://schemas.microsoft.com/office/drawing/2014/main" id="{12BA7C76-EC57-4883-943E-024A8043FA45}"/>
              </a:ext>
            </a:extLst>
          </p:cNvPr>
          <p:cNvSpPr>
            <a:spLocks noChangeArrowheads="1"/>
          </p:cNvSpPr>
          <p:nvPr/>
        </p:nvSpPr>
        <p:spPr bwMode="auto">
          <a:xfrm>
            <a:off x="193675" y="981075"/>
            <a:ext cx="8770938" cy="5170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r>
              <a:rPr lang="ru-RU" sz="1000" dirty="0" smtClean="0"/>
              <a:t>     </a:t>
            </a:r>
            <a:r>
              <a:rPr lang="ru-RU" sz="1000" dirty="0" smtClean="0">
                <a:latin typeface="Times New Roman" panose="02020603050405020304" pitchFamily="18" charset="0"/>
                <a:cs typeface="Times New Roman" panose="02020603050405020304" pitchFamily="18" charset="0"/>
              </a:rPr>
              <a:t>Принята общая методология </a:t>
            </a:r>
            <a:r>
              <a:rPr lang="ru-RU" sz="1000" dirty="0">
                <a:latin typeface="Times New Roman" panose="02020603050405020304" pitchFamily="18" charset="0"/>
                <a:cs typeface="Times New Roman" panose="02020603050405020304" pitchFamily="18" charset="0"/>
              </a:rPr>
              <a:t>оценки эффективности льгот. В этой связи </a:t>
            </a:r>
            <a:r>
              <a:rPr lang="ru-RU" sz="1000" dirty="0" smtClean="0">
                <a:latin typeface="Times New Roman" panose="02020603050405020304" pitchFamily="18" charset="0"/>
                <a:cs typeface="Times New Roman" panose="02020603050405020304" pitchFamily="18" charset="0"/>
              </a:rPr>
              <a:t>предусмотрены </a:t>
            </a:r>
            <a:r>
              <a:rPr lang="ru-RU" sz="1000" dirty="0">
                <a:latin typeface="Times New Roman" panose="02020603050405020304" pitchFamily="18" charset="0"/>
                <a:cs typeface="Times New Roman" panose="02020603050405020304" pitchFamily="18" charset="0"/>
              </a:rPr>
              <a:t>конечные сроки действия льготных режимов и целевые индикаторы, механизм регулярной оценки эффективности льготы с точки зрения поставленных целей и механизм корректировки  или отмены в случае, если цели не достигаются.</a:t>
            </a:r>
          </a:p>
          <a:p>
            <a:pPr algn="just"/>
            <a:r>
              <a:rPr lang="ru-RU" sz="1000" dirty="0" smtClean="0">
                <a:latin typeface="Times New Roman" panose="02020603050405020304" pitchFamily="18" charset="0"/>
                <a:cs typeface="Times New Roman" panose="02020603050405020304" pitchFamily="18" charset="0"/>
              </a:rPr>
              <a:t>     Отдельным </a:t>
            </a:r>
            <a:r>
              <a:rPr lang="ru-RU" sz="1000" dirty="0">
                <a:latin typeface="Times New Roman" panose="02020603050405020304" pitchFamily="18" charset="0"/>
                <a:cs typeface="Times New Roman" panose="02020603050405020304" pitchFamily="18" charset="0"/>
              </a:rPr>
              <a:t>блоком в налоговой политике стоит задача по внедрению концепции налоговых и неналоговых расходов путем их включения  в бюджетный процесс. При этом очередным этапом инвентаризации и учета существующих налоговых льгот и преференций </a:t>
            </a:r>
            <a:r>
              <a:rPr lang="ru-RU" sz="1000" dirty="0" smtClean="0">
                <a:latin typeface="Times New Roman" panose="02020603050405020304" pitchFamily="18" charset="0"/>
                <a:cs typeface="Times New Roman" panose="02020603050405020304" pitchFamily="18" charset="0"/>
              </a:rPr>
              <a:t>стало </a:t>
            </a:r>
            <a:r>
              <a:rPr lang="ru-RU" sz="1000" dirty="0">
                <a:latin typeface="Times New Roman" panose="02020603050405020304" pitchFamily="18" charset="0"/>
                <a:cs typeface="Times New Roman" panose="02020603050405020304" pitchFamily="18" charset="0"/>
              </a:rPr>
              <a:t>аналитическое распределение их в виде налоговых и неналоговых расходов по муниципальным программам. Это </a:t>
            </a:r>
            <a:r>
              <a:rPr lang="ru-RU" sz="1000" dirty="0" smtClean="0">
                <a:latin typeface="Times New Roman" panose="02020603050405020304" pitchFamily="18" charset="0"/>
                <a:cs typeface="Times New Roman" panose="02020603050405020304" pitchFamily="18" charset="0"/>
              </a:rPr>
              <a:t>позволило </a:t>
            </a:r>
            <a:r>
              <a:rPr lang="ru-RU" sz="1000" dirty="0">
                <a:latin typeface="Times New Roman" panose="02020603050405020304" pitchFamily="18" charset="0"/>
                <a:cs typeface="Times New Roman" panose="02020603050405020304" pitchFamily="18" charset="0"/>
              </a:rPr>
              <a:t>оценить совокупную величину финансовых ресурсов консолидированного бюджета муниципального района </a:t>
            </a:r>
            <a:r>
              <a:rPr lang="ru-RU" sz="1000" dirty="0" err="1">
                <a:latin typeface="Times New Roman" panose="02020603050405020304" pitchFamily="18" charset="0"/>
                <a:cs typeface="Times New Roman" panose="02020603050405020304" pitchFamily="18" charset="0"/>
              </a:rPr>
              <a:t>Мелеузовский</a:t>
            </a:r>
            <a:r>
              <a:rPr lang="ru-RU" sz="1000" dirty="0">
                <a:latin typeface="Times New Roman" panose="02020603050405020304" pitchFamily="18" charset="0"/>
                <a:cs typeface="Times New Roman" panose="02020603050405020304" pitchFamily="18" charset="0"/>
              </a:rPr>
              <a:t> район Республики Башкортостан. Основным принципом распределения налоговых и неналоговых расходов по муниципальным программам </a:t>
            </a:r>
            <a:r>
              <a:rPr lang="ru-RU" sz="1000" dirty="0" err="1" smtClean="0">
                <a:latin typeface="Times New Roman" panose="02020603050405020304" pitchFamily="18" charset="0"/>
                <a:cs typeface="Times New Roman" panose="02020603050405020304" pitchFamily="18" charset="0"/>
              </a:rPr>
              <a:t>пстало</a:t>
            </a:r>
            <a:r>
              <a:rPr lang="ru-RU" sz="1000" dirty="0" smtClean="0">
                <a:latin typeface="Times New Roman" panose="02020603050405020304" pitchFamily="18" charset="0"/>
                <a:cs typeface="Times New Roman" panose="02020603050405020304" pitchFamily="18" charset="0"/>
              </a:rPr>
              <a:t> </a:t>
            </a:r>
            <a:r>
              <a:rPr lang="ru-RU" sz="1000" dirty="0">
                <a:latin typeface="Times New Roman" panose="02020603050405020304" pitchFamily="18" charset="0"/>
                <a:cs typeface="Times New Roman" panose="02020603050405020304" pitchFamily="18" charset="0"/>
              </a:rPr>
              <a:t>соответствие их приоритетам и целям социально-экономического развития, определенным  в муниципальных программах. </a:t>
            </a:r>
          </a:p>
          <a:p>
            <a:pPr algn="just"/>
            <a:r>
              <a:rPr lang="ru-RU" sz="1000" dirty="0" smtClean="0">
                <a:latin typeface="Times New Roman" panose="02020603050405020304" pitchFamily="18" charset="0"/>
                <a:cs typeface="Times New Roman" panose="02020603050405020304" pitchFamily="18" charset="0"/>
              </a:rPr>
              <a:t>        В </a:t>
            </a:r>
            <a:r>
              <a:rPr lang="ru-RU" sz="1000" dirty="0">
                <a:latin typeface="Times New Roman" panose="02020603050405020304" pitchFamily="18" charset="0"/>
                <a:cs typeface="Times New Roman" panose="02020603050405020304" pitchFamily="18" charset="0"/>
              </a:rPr>
              <a:t>качестве подготовительных работ в муниципальном районе </a:t>
            </a:r>
            <a:r>
              <a:rPr lang="ru-RU" sz="1000" dirty="0" err="1">
                <a:latin typeface="Times New Roman" panose="02020603050405020304" pitchFamily="18" charset="0"/>
                <a:cs typeface="Times New Roman" panose="02020603050405020304" pitchFamily="18" charset="0"/>
              </a:rPr>
              <a:t>Мелеузовский</a:t>
            </a:r>
            <a:r>
              <a:rPr lang="ru-RU" sz="1000" dirty="0">
                <a:latin typeface="Times New Roman" panose="02020603050405020304" pitchFamily="18" charset="0"/>
                <a:cs typeface="Times New Roman" panose="02020603050405020304" pitchFamily="18" charset="0"/>
              </a:rPr>
              <a:t> район Республики Башкортостан:</a:t>
            </a:r>
          </a:p>
          <a:p>
            <a:pPr algn="just"/>
            <a:r>
              <a:rPr lang="ru-RU" sz="1000" dirty="0" smtClean="0">
                <a:latin typeface="Times New Roman" panose="02020603050405020304" pitchFamily="18" charset="0"/>
                <a:cs typeface="Times New Roman" panose="02020603050405020304" pitchFamily="18" charset="0"/>
              </a:rPr>
              <a:t> - проведен </a:t>
            </a:r>
            <a:r>
              <a:rPr lang="ru-RU" sz="1000" dirty="0">
                <a:latin typeface="Times New Roman" panose="02020603050405020304" pitchFamily="18" charset="0"/>
                <a:cs typeface="Times New Roman" panose="02020603050405020304" pitchFamily="18" charset="0"/>
              </a:rPr>
              <a:t>анализ параметров налоговых льгот (пониженных ставок  по налогам), условий их предоставления, льготных категорий налогоплательщиков по региональным и местным налогам;</a:t>
            </a:r>
          </a:p>
          <a:p>
            <a:pPr algn="just"/>
            <a:r>
              <a:rPr lang="ru-RU" sz="1000" dirty="0" smtClean="0">
                <a:latin typeface="Times New Roman" panose="02020603050405020304" pitchFamily="18" charset="0"/>
                <a:cs typeface="Times New Roman" panose="02020603050405020304" pitchFamily="18" charset="0"/>
              </a:rPr>
              <a:t> - осуществлен </a:t>
            </a:r>
            <a:r>
              <a:rPr lang="ru-RU" sz="1000" dirty="0">
                <a:latin typeface="Times New Roman" panose="02020603050405020304" pitchFamily="18" charset="0"/>
                <a:cs typeface="Times New Roman" panose="02020603050405020304" pitchFamily="18" charset="0"/>
              </a:rPr>
              <a:t>налоговый аудит выпадающих доходов консолидированного бюджета муниципального района </a:t>
            </a:r>
            <a:r>
              <a:rPr lang="ru-RU" sz="1000" dirty="0" err="1">
                <a:latin typeface="Times New Roman" panose="02020603050405020304" pitchFamily="18" charset="0"/>
                <a:cs typeface="Times New Roman" panose="02020603050405020304" pitchFamily="18" charset="0"/>
              </a:rPr>
              <a:t>Мелеузовский</a:t>
            </a:r>
            <a:r>
              <a:rPr lang="ru-RU" sz="1000" dirty="0">
                <a:latin typeface="Times New Roman" panose="02020603050405020304" pitchFamily="18" charset="0"/>
                <a:cs typeface="Times New Roman" panose="02020603050405020304" pitchFamily="18" charset="0"/>
              </a:rPr>
              <a:t> район Республики Башкортостан в связи с предоставлением налоговых льгот, установлением пониженных ставок по налогам;</a:t>
            </a:r>
          </a:p>
          <a:p>
            <a:pPr algn="just"/>
            <a:r>
              <a:rPr lang="ru-RU" sz="1000" dirty="0" smtClean="0">
                <a:latin typeface="Times New Roman" panose="02020603050405020304" pitchFamily="18" charset="0"/>
                <a:cs typeface="Times New Roman" panose="02020603050405020304" pitchFamily="18" charset="0"/>
              </a:rPr>
              <a:t> - проведен </a:t>
            </a:r>
            <a:r>
              <a:rPr lang="ru-RU" sz="1000" dirty="0">
                <a:latin typeface="Times New Roman" panose="02020603050405020304" pitchFamily="18" charset="0"/>
                <a:cs typeface="Times New Roman" panose="02020603050405020304" pitchFamily="18" charset="0"/>
              </a:rPr>
              <a:t>анализ по возможным критериям адресного предоставления налоговых льгот;</a:t>
            </a:r>
          </a:p>
          <a:p>
            <a:pPr algn="just"/>
            <a:r>
              <a:rPr lang="ru-RU" sz="1000" dirty="0" smtClean="0">
                <a:latin typeface="Times New Roman" panose="02020603050405020304" pitchFamily="18" charset="0"/>
                <a:cs typeface="Times New Roman" panose="02020603050405020304" pitchFamily="18" charset="0"/>
              </a:rPr>
              <a:t> - определены </a:t>
            </a:r>
            <a:r>
              <a:rPr lang="ru-RU" sz="1000" dirty="0">
                <a:latin typeface="Times New Roman" panose="02020603050405020304" pitchFamily="18" charset="0"/>
                <a:cs typeface="Times New Roman" panose="02020603050405020304" pitchFamily="18" charset="0"/>
              </a:rPr>
              <a:t>подходы для оценки эффективности </a:t>
            </a:r>
            <a:r>
              <a:rPr lang="ru-RU" sz="1000" dirty="0" smtClean="0">
                <a:latin typeface="Times New Roman" panose="02020603050405020304" pitchFamily="18" charset="0"/>
                <a:cs typeface="Times New Roman" panose="02020603050405020304" pitchFamily="18" charset="0"/>
              </a:rPr>
              <a:t>льгот;</a:t>
            </a:r>
            <a:endParaRPr lang="ru-RU" sz="1000" dirty="0">
              <a:latin typeface="Times New Roman" panose="02020603050405020304" pitchFamily="18" charset="0"/>
              <a:cs typeface="Times New Roman" panose="02020603050405020304" pitchFamily="18" charset="0"/>
            </a:endParaRPr>
          </a:p>
          <a:p>
            <a:pPr algn="just"/>
            <a:r>
              <a:rPr lang="ru-RU" sz="1000" dirty="0" smtClean="0">
                <a:latin typeface="Times New Roman" panose="02020603050405020304" pitchFamily="18" charset="0"/>
                <a:cs typeface="Times New Roman" panose="02020603050405020304" pitchFamily="18" charset="0"/>
              </a:rPr>
              <a:t> - формирование </a:t>
            </a:r>
            <a:r>
              <a:rPr lang="ru-RU" sz="1000" dirty="0">
                <a:latin typeface="Times New Roman" panose="02020603050405020304" pitchFamily="18" charset="0"/>
                <a:cs typeface="Times New Roman" panose="02020603050405020304" pitchFamily="18" charset="0"/>
              </a:rPr>
              <a:t>реестра доходных полномочий муниципального района </a:t>
            </a:r>
            <a:r>
              <a:rPr lang="ru-RU" sz="1000" dirty="0" err="1">
                <a:latin typeface="Times New Roman" panose="02020603050405020304" pitchFamily="18" charset="0"/>
                <a:cs typeface="Times New Roman" panose="02020603050405020304" pitchFamily="18" charset="0"/>
              </a:rPr>
              <a:t>Мелеузовский</a:t>
            </a:r>
            <a:r>
              <a:rPr lang="ru-RU" sz="1000" dirty="0">
                <a:latin typeface="Times New Roman" panose="02020603050405020304" pitchFamily="18" charset="0"/>
                <a:cs typeface="Times New Roman" panose="02020603050405020304" pitchFamily="18" charset="0"/>
              </a:rPr>
              <a:t> район Республики </a:t>
            </a:r>
            <a:r>
              <a:rPr lang="ru-RU" sz="1000" dirty="0" smtClean="0">
                <a:latin typeface="Times New Roman" panose="02020603050405020304" pitchFamily="18" charset="0"/>
                <a:cs typeface="Times New Roman" panose="02020603050405020304" pitchFamily="18" charset="0"/>
              </a:rPr>
              <a:t>Башкортостан;</a:t>
            </a:r>
            <a:endParaRPr lang="ru-RU" sz="1000" dirty="0">
              <a:latin typeface="Times New Roman" panose="02020603050405020304" pitchFamily="18" charset="0"/>
              <a:cs typeface="Times New Roman" panose="02020603050405020304" pitchFamily="18" charset="0"/>
            </a:endParaRPr>
          </a:p>
          <a:p>
            <a:pPr algn="just"/>
            <a:r>
              <a:rPr lang="ru-RU" sz="1000" dirty="0" smtClean="0">
                <a:latin typeface="Times New Roman" panose="02020603050405020304" pitchFamily="18" charset="0"/>
                <a:cs typeface="Times New Roman" panose="02020603050405020304" pitchFamily="18" charset="0"/>
              </a:rPr>
              <a:t> - обновление </a:t>
            </a:r>
            <a:r>
              <a:rPr lang="ru-RU" sz="1000" dirty="0">
                <a:latin typeface="Times New Roman" panose="02020603050405020304" pitchFamily="18" charset="0"/>
                <a:cs typeface="Times New Roman" panose="02020603050405020304" pitchFamily="18" charset="0"/>
              </a:rPr>
              <a:t>муниципальной методики проведения оценки эффективности предоставленных (планируемых  к предоставлению) налоговых льгот и ставок налогов, установленных представительными органами местного самоуправления муниципального района </a:t>
            </a:r>
            <a:r>
              <a:rPr lang="ru-RU" sz="1000" dirty="0" err="1">
                <a:latin typeface="Times New Roman" panose="02020603050405020304" pitchFamily="18" charset="0"/>
                <a:cs typeface="Times New Roman" panose="02020603050405020304" pitchFamily="18" charset="0"/>
              </a:rPr>
              <a:t>Мелеузовский</a:t>
            </a:r>
            <a:r>
              <a:rPr lang="ru-RU" sz="1000" dirty="0">
                <a:latin typeface="Times New Roman" panose="02020603050405020304" pitchFamily="18" charset="0"/>
                <a:cs typeface="Times New Roman" panose="02020603050405020304" pitchFamily="18" charset="0"/>
              </a:rPr>
              <a:t> район Республики Башкортостан.</a:t>
            </a:r>
          </a:p>
          <a:p>
            <a:pPr algn="just"/>
            <a:r>
              <a:rPr lang="ru-RU" sz="1000" dirty="0" smtClean="0">
                <a:latin typeface="Times New Roman" panose="02020603050405020304" pitchFamily="18" charset="0"/>
                <a:cs typeface="Times New Roman" panose="02020603050405020304" pitchFamily="18" charset="0"/>
              </a:rPr>
              <a:t>          Основным </a:t>
            </a:r>
            <a:r>
              <a:rPr lang="ru-RU" sz="1000" dirty="0">
                <a:latin typeface="Times New Roman" panose="02020603050405020304" pitchFamily="18" charset="0"/>
                <a:cs typeface="Times New Roman" panose="02020603050405020304" pitchFamily="18" charset="0"/>
              </a:rPr>
              <a:t>резервом роста доходов местных бюджетов </a:t>
            </a:r>
            <a:r>
              <a:rPr lang="ru-RU" sz="1000" dirty="0" smtClean="0">
                <a:latin typeface="Times New Roman" panose="02020603050405020304" pitchFamily="18" charset="0"/>
                <a:cs typeface="Times New Roman" panose="02020603050405020304" pitchFamily="18" charset="0"/>
              </a:rPr>
              <a:t>стало </a:t>
            </a:r>
            <a:r>
              <a:rPr lang="ru-RU" sz="1000" dirty="0">
                <a:latin typeface="Times New Roman" panose="02020603050405020304" pitchFamily="18" charset="0"/>
                <a:cs typeface="Times New Roman" panose="02020603050405020304" pitchFamily="18" charset="0"/>
              </a:rPr>
              <a:t>налогообложение торгово-офисной недвижимости, облагаемой от кадастровой стоимости. В рамках проведения научно-исследовательских работ </a:t>
            </a:r>
            <a:r>
              <a:rPr lang="ru-RU" sz="1000" dirty="0" smtClean="0">
                <a:latin typeface="Times New Roman" panose="02020603050405020304" pitchFamily="18" charset="0"/>
                <a:cs typeface="Times New Roman" panose="02020603050405020304" pitchFamily="18" charset="0"/>
              </a:rPr>
              <a:t>разработаны </a:t>
            </a:r>
            <a:r>
              <a:rPr lang="ru-RU" sz="1000" dirty="0">
                <a:latin typeface="Times New Roman" panose="02020603050405020304" pitchFamily="18" charset="0"/>
                <a:cs typeface="Times New Roman" panose="02020603050405020304" pitchFamily="18" charset="0"/>
              </a:rPr>
              <a:t>мер по повышению эффективности механизма налогообложения имущества от кадастровой стоимости.</a:t>
            </a:r>
          </a:p>
          <a:p>
            <a:pPr algn="just"/>
            <a:r>
              <a:rPr lang="ru-RU" sz="1000" dirty="0" smtClean="0">
                <a:latin typeface="Times New Roman" panose="02020603050405020304" pitchFamily="18" charset="0"/>
                <a:cs typeface="Times New Roman" panose="02020603050405020304" pitchFamily="18" charset="0"/>
              </a:rPr>
              <a:t>         Приоритетом </a:t>
            </a:r>
            <a:r>
              <a:rPr lang="ru-RU" sz="1000" dirty="0">
                <a:latin typeface="Times New Roman" panose="02020603050405020304" pitchFamily="18" charset="0"/>
                <a:cs typeface="Times New Roman" panose="02020603050405020304" pitchFamily="18" charset="0"/>
              </a:rPr>
              <a:t>в области муниципальной налоговой политики останется обеспечение бюджетной устойчивости и сбалансированности в условиях введения с 2018 года моратория на новые льготы по налогам, зачисляемым в местные бюджеты.</a:t>
            </a:r>
          </a:p>
          <a:p>
            <a:pPr algn="just"/>
            <a:r>
              <a:rPr lang="ru-RU" sz="1000" dirty="0" smtClean="0">
                <a:latin typeface="Times New Roman" panose="02020603050405020304" pitchFamily="18" charset="0"/>
                <a:cs typeface="Times New Roman" panose="02020603050405020304" pitchFamily="18" charset="0"/>
              </a:rPr>
              <a:t>         Продолжены </a:t>
            </a:r>
            <a:r>
              <a:rPr lang="ru-RU" sz="1000" dirty="0">
                <a:latin typeface="Times New Roman" panose="02020603050405020304" pitchFamily="18" charset="0"/>
                <a:cs typeface="Times New Roman" panose="02020603050405020304" pitchFamily="18" charset="0"/>
              </a:rPr>
              <a:t>мероприятия по расширению доходного потенциала района на основе аудита налогового законодательства, совершенствования механизмов налогообложения и льготирования отдельных категорий налогоплательщиков, факторного анализа и регулярной оценки внутренних и внешних рисков развития экономики. </a:t>
            </a:r>
            <a:r>
              <a:rPr lang="ru-RU" sz="1000" dirty="0" smtClean="0">
                <a:latin typeface="Times New Roman" panose="02020603050405020304" pitchFamily="18" charset="0"/>
                <a:cs typeface="Times New Roman" panose="02020603050405020304" pitchFamily="18" charset="0"/>
              </a:rPr>
              <a:t>Предусмотрены меры </a:t>
            </a:r>
            <a:r>
              <a:rPr lang="ru-RU" sz="1000" dirty="0">
                <a:latin typeface="Times New Roman" panose="02020603050405020304" pitchFamily="18" charset="0"/>
                <a:cs typeface="Times New Roman" panose="02020603050405020304" pitchFamily="18" charset="0"/>
              </a:rPr>
              <a:t>по повышению эффективности администрирования </a:t>
            </a:r>
            <a:r>
              <a:rPr lang="ru-RU" sz="1000" dirty="0" smtClean="0">
                <a:latin typeface="Times New Roman" panose="02020603050405020304" pitchFamily="18" charset="0"/>
                <a:cs typeface="Times New Roman" panose="02020603050405020304" pitchFamily="18" charset="0"/>
              </a:rPr>
              <a:t> доходов</a:t>
            </a:r>
            <a:r>
              <a:rPr lang="ru-RU" sz="1000" dirty="0">
                <a:latin typeface="Times New Roman" panose="02020603050405020304" pitchFamily="18" charset="0"/>
                <a:cs typeface="Times New Roman" panose="02020603050405020304" pitchFamily="18" charset="0"/>
              </a:rPr>
              <a:t>, в том числе за счет развития института неналоговых доходов.</a:t>
            </a:r>
          </a:p>
          <a:p>
            <a:pPr algn="just"/>
            <a:r>
              <a:rPr lang="ru-RU" sz="1000" dirty="0" smtClean="0">
                <a:latin typeface="Times New Roman" panose="02020603050405020304" pitchFamily="18" charset="0"/>
                <a:cs typeface="Times New Roman" panose="02020603050405020304" pitchFamily="18" charset="0"/>
              </a:rPr>
              <a:t>         Предусмотрена  </a:t>
            </a:r>
            <a:r>
              <a:rPr lang="ru-RU" sz="1000" dirty="0">
                <a:latin typeface="Times New Roman" panose="02020603050405020304" pitchFamily="18" charset="0"/>
                <a:cs typeface="Times New Roman" panose="02020603050405020304" pitchFamily="18" charset="0"/>
              </a:rPr>
              <a:t>реализация Комплексного плана мероприятий  по увеличению поступлений налоговых и неналоговых доходов консолидированного бюджета муниципального района </a:t>
            </a:r>
            <a:r>
              <a:rPr lang="ru-RU" sz="1000" dirty="0" err="1">
                <a:latin typeface="Times New Roman" panose="02020603050405020304" pitchFamily="18" charset="0"/>
                <a:cs typeface="Times New Roman" panose="02020603050405020304" pitchFamily="18" charset="0"/>
              </a:rPr>
              <a:t>Мелеузовский</a:t>
            </a:r>
            <a:r>
              <a:rPr lang="ru-RU" sz="1000" dirty="0">
                <a:latin typeface="Times New Roman" panose="02020603050405020304" pitchFamily="18" charset="0"/>
                <a:cs typeface="Times New Roman" panose="02020603050405020304" pitchFamily="18" charset="0"/>
              </a:rPr>
              <a:t> район Республики Башкортостан и поддержка  его в актуальном состоянии.</a:t>
            </a:r>
          </a:p>
          <a:p>
            <a:pPr algn="just"/>
            <a:r>
              <a:rPr lang="ru-RU" sz="1000" dirty="0" smtClean="0">
                <a:latin typeface="Times New Roman" panose="02020603050405020304" pitchFamily="18" charset="0"/>
                <a:cs typeface="Times New Roman" panose="02020603050405020304" pitchFamily="18" charset="0"/>
              </a:rPr>
              <a:t>          На </a:t>
            </a:r>
            <a:r>
              <a:rPr lang="ru-RU" sz="1000" dirty="0">
                <a:latin typeface="Times New Roman" panose="02020603050405020304" pitchFamily="18" charset="0"/>
                <a:cs typeface="Times New Roman" panose="02020603050405020304" pitchFamily="18" charset="0"/>
              </a:rPr>
              <a:t>долгосрочную перспективу в налоговой политике будет сохранена преемственность в достижении поставленных ранее целей и задач  для обеспечения ускоренного темпа роста экономики, выполнения социальных гарантий, стимулирования инвестиционной и инновационной активности.</a:t>
            </a:r>
          </a:p>
          <a:p>
            <a:pPr algn="just"/>
            <a:endParaRPr lang="ru-RU" altLang="ru-RU" sz="1000" dirty="0"/>
          </a:p>
        </p:txBody>
      </p:sp>
      <p:sp>
        <p:nvSpPr>
          <p:cNvPr id="2" name="Номер слайда 1"/>
          <p:cNvSpPr>
            <a:spLocks noGrp="1"/>
          </p:cNvSpPr>
          <p:nvPr>
            <p:ph type="sldNum" sz="quarter" idx="12"/>
          </p:nvPr>
        </p:nvSpPr>
        <p:spPr>
          <a:xfrm>
            <a:off x="7010400" y="0"/>
            <a:ext cx="2133600" cy="365125"/>
          </a:xfrm>
        </p:spPr>
        <p:txBody>
          <a:bodyPr/>
          <a:lstStyle/>
          <a:p>
            <a:fld id="{434A3D7E-C280-4DCD-A7E1-93BBC7758E8E}" type="slidenum">
              <a:rPr lang="ru-RU" smtClean="0">
                <a:solidFill>
                  <a:schemeClr val="tx1"/>
                </a:solidFill>
              </a:rPr>
              <a:t>18</a:t>
            </a:fld>
            <a:endParaRPr lang="ru-RU"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Заголовок 1">
            <a:extLst>
              <a:ext uri="{FF2B5EF4-FFF2-40B4-BE49-F238E27FC236}">
                <a16:creationId xmlns="" xmlns:a16="http://schemas.microsoft.com/office/drawing/2014/main" id="{CCAB05A4-24E6-4A23-9367-9F239C4609A3}"/>
              </a:ext>
            </a:extLst>
          </p:cNvPr>
          <p:cNvSpPr txBox="1">
            <a:spLocks/>
          </p:cNvSpPr>
          <p:nvPr/>
        </p:nvSpPr>
        <p:spPr bwMode="auto">
          <a:xfrm>
            <a:off x="4251325" y="5445125"/>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ru-RU" altLang="ru-RU" sz="1100">
              <a:solidFill>
                <a:srgbClr val="002060"/>
              </a:solidFill>
              <a:latin typeface="Times New Roman" panose="02020603050405020304" pitchFamily="18" charset="0"/>
              <a:cs typeface="Times New Roman" panose="02020603050405020304" pitchFamily="18" charset="0"/>
            </a:endParaRPr>
          </a:p>
        </p:txBody>
      </p:sp>
      <p:sp>
        <p:nvSpPr>
          <p:cNvPr id="39939" name="TextBox 7">
            <a:extLst>
              <a:ext uri="{FF2B5EF4-FFF2-40B4-BE49-F238E27FC236}">
                <a16:creationId xmlns="" xmlns:a16="http://schemas.microsoft.com/office/drawing/2014/main" id="{6F4FB493-7243-4C7C-803B-B1252D430CF1}"/>
              </a:ext>
            </a:extLst>
          </p:cNvPr>
          <p:cNvSpPr txBox="1">
            <a:spLocks noChangeArrowheads="1"/>
          </p:cNvSpPr>
          <p:nvPr/>
        </p:nvSpPr>
        <p:spPr bwMode="auto">
          <a:xfrm>
            <a:off x="8408988" y="4016375"/>
            <a:ext cx="225425"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600" b="1"/>
              <a:t>. </a:t>
            </a:r>
          </a:p>
        </p:txBody>
      </p:sp>
      <p:sp>
        <p:nvSpPr>
          <p:cNvPr id="10" name="Заголовок 1">
            <a:extLst>
              <a:ext uri="{FF2B5EF4-FFF2-40B4-BE49-F238E27FC236}">
                <a16:creationId xmlns="" xmlns:a16="http://schemas.microsoft.com/office/drawing/2014/main" id="{773F0A37-721D-4A01-8364-CAC6C48D6EEE}"/>
              </a:ext>
            </a:extLst>
          </p:cNvPr>
          <p:cNvSpPr txBox="1">
            <a:spLocks/>
          </p:cNvSpPr>
          <p:nvPr/>
        </p:nvSpPr>
        <p:spPr>
          <a:xfrm>
            <a:off x="4787900" y="1401763"/>
            <a:ext cx="4157663" cy="276225"/>
          </a:xfrm>
          <a:prstGeom prst="rect">
            <a:avLst/>
          </a:prstGeom>
        </p:spPr>
        <p:txBody>
          <a:bodyPr lIns="68580" tIns="34290" rIns="68580" bIns="3429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endParaRPr lang="ru-RU" sz="1050" dirty="0">
              <a:solidFill>
                <a:srgbClr val="002060"/>
              </a:solidFill>
              <a:latin typeface="Times New Roman" panose="02020603050405020304" pitchFamily="18" charset="0"/>
              <a:cs typeface="Times New Roman" panose="02020603050405020304" pitchFamily="18" charset="0"/>
            </a:endParaRPr>
          </a:p>
        </p:txBody>
      </p:sp>
      <p:sp>
        <p:nvSpPr>
          <p:cNvPr id="39941" name="Заголовок 1">
            <a:extLst>
              <a:ext uri="{FF2B5EF4-FFF2-40B4-BE49-F238E27FC236}">
                <a16:creationId xmlns="" xmlns:a16="http://schemas.microsoft.com/office/drawing/2014/main" id="{2015CA27-3DDE-4F46-A10B-4C000BD68B07}"/>
              </a:ext>
            </a:extLst>
          </p:cNvPr>
          <p:cNvSpPr txBox="1">
            <a:spLocks/>
          </p:cNvSpPr>
          <p:nvPr/>
        </p:nvSpPr>
        <p:spPr bwMode="auto">
          <a:xfrm>
            <a:off x="-4763" y="2420938"/>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ru-RU" altLang="ru-RU" sz="1200">
              <a:solidFill>
                <a:srgbClr val="002060"/>
              </a:solidFill>
              <a:latin typeface="Times New Roman" panose="02020603050405020304" pitchFamily="18" charset="0"/>
              <a:cs typeface="Times New Roman" panose="02020603050405020304" pitchFamily="18" charset="0"/>
            </a:endParaRPr>
          </a:p>
        </p:txBody>
      </p:sp>
      <p:sp>
        <p:nvSpPr>
          <p:cNvPr id="39942" name="TextBox 2">
            <a:extLst>
              <a:ext uri="{FF2B5EF4-FFF2-40B4-BE49-F238E27FC236}">
                <a16:creationId xmlns="" xmlns:a16="http://schemas.microsoft.com/office/drawing/2014/main" id="{DA88DCCA-CD1B-4B3F-BAB3-ED127F327306}"/>
              </a:ext>
            </a:extLst>
          </p:cNvPr>
          <p:cNvSpPr txBox="1">
            <a:spLocks noChangeArrowheads="1"/>
          </p:cNvSpPr>
          <p:nvPr/>
        </p:nvSpPr>
        <p:spPr bwMode="auto">
          <a:xfrm>
            <a:off x="0" y="0"/>
            <a:ext cx="9144000" cy="584775"/>
          </a:xfrm>
          <a:prstGeom prst="rect">
            <a:avLst/>
          </a:prstGeom>
          <a:solidFill>
            <a:schemeClr val="bg2">
              <a:lumMod val="90000"/>
            </a:schemeClr>
          </a:solidFill>
          <a:ln>
            <a:noFill/>
          </a:ln>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sz="1600" dirty="0">
                <a:solidFill>
                  <a:srgbClr val="002060"/>
                </a:solidFill>
                <a:latin typeface="Times New Roman" panose="02020603050405020304" pitchFamily="18" charset="0"/>
                <a:cs typeface="Times New Roman" panose="02020603050405020304" pitchFamily="18" charset="0"/>
              </a:rPr>
              <a:t>                Показатели консолидированного бюджета муниципального района Мелеузовский район Республики Башкортостан </a:t>
            </a:r>
            <a:endParaRPr lang="ru-RU" altLang="ru-RU" sz="1600" dirty="0">
              <a:latin typeface="Times New Roman" panose="02020603050405020304" pitchFamily="18" charset="0"/>
              <a:cs typeface="Times New Roman" panose="02020603050405020304" pitchFamily="18" charset="0"/>
            </a:endParaRPr>
          </a:p>
        </p:txBody>
      </p:sp>
      <p:pic>
        <p:nvPicPr>
          <p:cNvPr id="39943" name="Picture 3">
            <a:extLst>
              <a:ext uri="{FF2B5EF4-FFF2-40B4-BE49-F238E27FC236}">
                <a16:creationId xmlns="" xmlns:a16="http://schemas.microsoft.com/office/drawing/2014/main" id="{AA0FE14C-C6BB-4302-ADEC-DBF051D554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04850"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Таблица 4">
            <a:extLst>
              <a:ext uri="{FF2B5EF4-FFF2-40B4-BE49-F238E27FC236}">
                <a16:creationId xmlns="" xmlns:a16="http://schemas.microsoft.com/office/drawing/2014/main" id="{7776F2FD-905D-4421-932B-4218F545051D}"/>
              </a:ext>
            </a:extLst>
          </p:cNvPr>
          <p:cNvGraphicFramePr>
            <a:graphicFrameLocks noGrp="1"/>
          </p:cNvGraphicFramePr>
          <p:nvPr>
            <p:extLst>
              <p:ext uri="{D42A27DB-BD31-4B8C-83A1-F6EECF244321}">
                <p14:modId xmlns:p14="http://schemas.microsoft.com/office/powerpoint/2010/main" val="1546286452"/>
              </p:ext>
            </p:extLst>
          </p:nvPr>
        </p:nvGraphicFramePr>
        <p:xfrm>
          <a:off x="221456" y="1276350"/>
          <a:ext cx="8701087" cy="1754188"/>
        </p:xfrm>
        <a:graphic>
          <a:graphicData uri="http://schemas.openxmlformats.org/drawingml/2006/table">
            <a:tbl>
              <a:tblPr firstRow="1" bandRow="1">
                <a:tableStyleId>{5C22544A-7EE6-4342-B048-85BDC9FD1C3A}</a:tableStyleId>
              </a:tblPr>
              <a:tblGrid>
                <a:gridCol w="1683948">
                  <a:extLst>
                    <a:ext uri="{9D8B030D-6E8A-4147-A177-3AD203B41FA5}">
                      <a16:colId xmlns="" xmlns:a16="http://schemas.microsoft.com/office/drawing/2014/main" val="20000"/>
                    </a:ext>
                  </a:extLst>
                </a:gridCol>
                <a:gridCol w="805366">
                  <a:extLst>
                    <a:ext uri="{9D8B030D-6E8A-4147-A177-3AD203B41FA5}">
                      <a16:colId xmlns="" xmlns:a16="http://schemas.microsoft.com/office/drawing/2014/main" val="20001"/>
                    </a:ext>
                  </a:extLst>
                </a:gridCol>
                <a:gridCol w="951796">
                  <a:extLst>
                    <a:ext uri="{9D8B030D-6E8A-4147-A177-3AD203B41FA5}">
                      <a16:colId xmlns="" xmlns:a16="http://schemas.microsoft.com/office/drawing/2014/main" val="20002"/>
                    </a:ext>
                  </a:extLst>
                </a:gridCol>
                <a:gridCol w="1171442">
                  <a:extLst>
                    <a:ext uri="{9D8B030D-6E8A-4147-A177-3AD203B41FA5}">
                      <a16:colId xmlns="" xmlns:a16="http://schemas.microsoft.com/office/drawing/2014/main" val="20003"/>
                    </a:ext>
                  </a:extLst>
                </a:gridCol>
                <a:gridCol w="1025012">
                  <a:extLst>
                    <a:ext uri="{9D8B030D-6E8A-4147-A177-3AD203B41FA5}">
                      <a16:colId xmlns="" xmlns:a16="http://schemas.microsoft.com/office/drawing/2014/main" val="20004"/>
                    </a:ext>
                  </a:extLst>
                </a:gridCol>
                <a:gridCol w="1025012">
                  <a:extLst>
                    <a:ext uri="{9D8B030D-6E8A-4147-A177-3AD203B41FA5}">
                      <a16:colId xmlns="" xmlns:a16="http://schemas.microsoft.com/office/drawing/2014/main" val="20005"/>
                    </a:ext>
                  </a:extLst>
                </a:gridCol>
                <a:gridCol w="1098227">
                  <a:extLst>
                    <a:ext uri="{9D8B030D-6E8A-4147-A177-3AD203B41FA5}">
                      <a16:colId xmlns="" xmlns:a16="http://schemas.microsoft.com/office/drawing/2014/main" val="20006"/>
                    </a:ext>
                  </a:extLst>
                </a:gridCol>
                <a:gridCol w="940284">
                  <a:extLst>
                    <a:ext uri="{9D8B030D-6E8A-4147-A177-3AD203B41FA5}">
                      <a16:colId xmlns="" xmlns:a16="http://schemas.microsoft.com/office/drawing/2014/main" val="20007"/>
                    </a:ext>
                  </a:extLst>
                </a:gridCol>
              </a:tblGrid>
              <a:tr h="639970">
                <a:tc>
                  <a:txBody>
                    <a:bodyPr/>
                    <a:lstStyle/>
                    <a:p>
                      <a:r>
                        <a:rPr lang="ru-RU" sz="1200" dirty="0">
                          <a:latin typeface="Times New Roman" panose="02020603050405020304" pitchFamily="18" charset="0"/>
                          <a:cs typeface="Times New Roman" panose="02020603050405020304" pitchFamily="18" charset="0"/>
                        </a:rPr>
                        <a:t>Наименование показателя</a:t>
                      </a:r>
                    </a:p>
                  </a:txBody>
                  <a:tcPr marL="91433" marR="91433" marT="45665" marB="45665"/>
                </a:tc>
                <a:tc>
                  <a:txBody>
                    <a:bodyPr/>
                    <a:lstStyle/>
                    <a:p>
                      <a:r>
                        <a:rPr lang="ru-RU" sz="1200" dirty="0" smtClean="0">
                          <a:latin typeface="Times New Roman" panose="02020603050405020304" pitchFamily="18" charset="0"/>
                          <a:cs typeface="Times New Roman" panose="02020603050405020304" pitchFamily="18" charset="0"/>
                        </a:rPr>
                        <a:t>2016 </a:t>
                      </a:r>
                      <a:r>
                        <a:rPr lang="ru-RU" sz="1200" dirty="0">
                          <a:latin typeface="Times New Roman" panose="02020603050405020304" pitchFamily="18" charset="0"/>
                          <a:cs typeface="Times New Roman" panose="02020603050405020304" pitchFamily="18" charset="0"/>
                        </a:rPr>
                        <a:t>год (отчет)</a:t>
                      </a:r>
                    </a:p>
                  </a:txBody>
                  <a:tcPr marL="91433" marR="91433" marT="45665" marB="45665"/>
                </a:tc>
                <a:tc>
                  <a:txBody>
                    <a:bodyPr/>
                    <a:lstStyle/>
                    <a:p>
                      <a:r>
                        <a:rPr lang="ru-RU" sz="1200" dirty="0" smtClean="0">
                          <a:latin typeface="Times New Roman" panose="02020603050405020304" pitchFamily="18" charset="0"/>
                          <a:cs typeface="Times New Roman" panose="02020603050405020304" pitchFamily="18" charset="0"/>
                        </a:rPr>
                        <a:t>2017 </a:t>
                      </a:r>
                      <a:r>
                        <a:rPr lang="ru-RU" sz="1200" dirty="0">
                          <a:latin typeface="Times New Roman" panose="02020603050405020304" pitchFamily="18" charset="0"/>
                          <a:cs typeface="Times New Roman" panose="02020603050405020304" pitchFamily="18" charset="0"/>
                        </a:rPr>
                        <a:t>год (отчет)</a:t>
                      </a:r>
                    </a:p>
                  </a:txBody>
                  <a:tcPr marL="91433" marR="91433" marT="45665" marB="45665"/>
                </a:tc>
                <a:tc>
                  <a:txBody>
                    <a:bodyPr/>
                    <a:lstStyle/>
                    <a:p>
                      <a:r>
                        <a:rPr lang="ru-RU" sz="1200" dirty="0" smtClean="0">
                          <a:latin typeface="Times New Roman" panose="02020603050405020304" pitchFamily="18" charset="0"/>
                          <a:cs typeface="Times New Roman" panose="02020603050405020304" pitchFamily="18" charset="0"/>
                        </a:rPr>
                        <a:t>2018  </a:t>
                      </a:r>
                      <a:r>
                        <a:rPr lang="ru-RU" sz="1200" dirty="0">
                          <a:latin typeface="Times New Roman" panose="02020603050405020304" pitchFamily="18" charset="0"/>
                          <a:cs typeface="Times New Roman" panose="02020603050405020304" pitchFamily="18" charset="0"/>
                        </a:rPr>
                        <a:t>год (</a:t>
                      </a:r>
                      <a:r>
                        <a:rPr lang="ru-RU" sz="1200" dirty="0" err="1">
                          <a:latin typeface="Times New Roman" panose="02020603050405020304" pitchFamily="18" charset="0"/>
                          <a:cs typeface="Times New Roman" panose="02020603050405020304" pitchFamily="18" charset="0"/>
                        </a:rPr>
                        <a:t>уточн.план</a:t>
                      </a:r>
                      <a:r>
                        <a:rPr lang="ru-RU" sz="1200" dirty="0">
                          <a:latin typeface="Times New Roman" panose="02020603050405020304" pitchFamily="18" charset="0"/>
                          <a:cs typeface="Times New Roman" panose="02020603050405020304" pitchFamily="18" charset="0"/>
                        </a:rPr>
                        <a:t>)</a:t>
                      </a:r>
                    </a:p>
                  </a:txBody>
                  <a:tcPr marL="91433" marR="91433" marT="45665" marB="45665"/>
                </a:tc>
                <a:tc>
                  <a:txBody>
                    <a:bodyPr/>
                    <a:lstStyle/>
                    <a:p>
                      <a:r>
                        <a:rPr lang="ru-RU" sz="1200" dirty="0" smtClean="0">
                          <a:latin typeface="Times New Roman" panose="02020603050405020304" pitchFamily="18" charset="0"/>
                          <a:cs typeface="Times New Roman" panose="02020603050405020304" pitchFamily="18" charset="0"/>
                        </a:rPr>
                        <a:t>2018 </a:t>
                      </a:r>
                      <a:r>
                        <a:rPr lang="ru-RU" sz="1200" dirty="0">
                          <a:latin typeface="Times New Roman" panose="02020603050405020304" pitchFamily="18" charset="0"/>
                          <a:cs typeface="Times New Roman" panose="02020603050405020304" pitchFamily="18" charset="0"/>
                        </a:rPr>
                        <a:t>год (отчет)</a:t>
                      </a:r>
                    </a:p>
                  </a:txBody>
                  <a:tcPr marL="91433" marR="91433" marT="45665" marB="45665"/>
                </a:tc>
                <a:tc>
                  <a:txBody>
                    <a:bodyPr/>
                    <a:lstStyle/>
                    <a:p>
                      <a:r>
                        <a:rPr lang="ru-RU" sz="1200" dirty="0" smtClean="0">
                          <a:latin typeface="Times New Roman" panose="02020603050405020304" pitchFamily="18" charset="0"/>
                          <a:cs typeface="Times New Roman" panose="02020603050405020304" pitchFamily="18" charset="0"/>
                        </a:rPr>
                        <a:t>2019</a:t>
                      </a:r>
                      <a:r>
                        <a:rPr lang="ru-RU" sz="1200" baseline="0" dirty="0" smtClean="0">
                          <a:latin typeface="Times New Roman" panose="02020603050405020304" pitchFamily="18" charset="0"/>
                          <a:cs typeface="Times New Roman" panose="02020603050405020304" pitchFamily="18" charset="0"/>
                        </a:rPr>
                        <a:t> </a:t>
                      </a:r>
                      <a:r>
                        <a:rPr lang="ru-RU" sz="1200" baseline="0" dirty="0">
                          <a:latin typeface="Times New Roman" panose="02020603050405020304" pitchFamily="18" charset="0"/>
                          <a:cs typeface="Times New Roman" panose="02020603050405020304" pitchFamily="18" charset="0"/>
                        </a:rPr>
                        <a:t>год (план)</a:t>
                      </a:r>
                      <a:endParaRPr lang="ru-RU" sz="1200" dirty="0">
                        <a:latin typeface="Times New Roman" panose="02020603050405020304" pitchFamily="18" charset="0"/>
                        <a:cs typeface="Times New Roman" panose="02020603050405020304" pitchFamily="18" charset="0"/>
                      </a:endParaRPr>
                    </a:p>
                  </a:txBody>
                  <a:tcPr marL="91433" marR="91433" marT="45665" marB="45665"/>
                </a:tc>
                <a:tc>
                  <a:txBody>
                    <a:bodyPr/>
                    <a:lstStyle/>
                    <a:p>
                      <a:r>
                        <a:rPr lang="ru-RU" sz="1200" dirty="0" smtClean="0">
                          <a:latin typeface="Times New Roman" panose="02020603050405020304" pitchFamily="18" charset="0"/>
                          <a:cs typeface="Times New Roman" panose="02020603050405020304" pitchFamily="18" charset="0"/>
                        </a:rPr>
                        <a:t>2020</a:t>
                      </a:r>
                      <a:r>
                        <a:rPr lang="ru-RU" sz="1200" baseline="0" dirty="0" smtClean="0">
                          <a:latin typeface="Times New Roman" panose="02020603050405020304" pitchFamily="18" charset="0"/>
                          <a:cs typeface="Times New Roman" panose="02020603050405020304" pitchFamily="18" charset="0"/>
                        </a:rPr>
                        <a:t> </a:t>
                      </a:r>
                      <a:r>
                        <a:rPr lang="ru-RU" sz="1200" baseline="0" dirty="0">
                          <a:latin typeface="Times New Roman" panose="02020603050405020304" pitchFamily="18" charset="0"/>
                          <a:cs typeface="Times New Roman" panose="02020603050405020304" pitchFamily="18" charset="0"/>
                        </a:rPr>
                        <a:t>год (план)</a:t>
                      </a:r>
                      <a:endParaRPr lang="ru-RU" sz="1200" dirty="0">
                        <a:latin typeface="Times New Roman" panose="02020603050405020304" pitchFamily="18" charset="0"/>
                        <a:cs typeface="Times New Roman" panose="02020603050405020304" pitchFamily="18" charset="0"/>
                      </a:endParaRPr>
                    </a:p>
                  </a:txBody>
                  <a:tcPr marL="91433" marR="91433" marT="45665" marB="45665"/>
                </a:tc>
                <a:tc>
                  <a:txBody>
                    <a:bodyPr/>
                    <a:lstStyle/>
                    <a:p>
                      <a:r>
                        <a:rPr lang="ru-RU" sz="1200" dirty="0" smtClean="0">
                          <a:latin typeface="Times New Roman" panose="02020603050405020304" pitchFamily="18" charset="0"/>
                          <a:cs typeface="Times New Roman" panose="02020603050405020304" pitchFamily="18" charset="0"/>
                        </a:rPr>
                        <a:t>2021</a:t>
                      </a:r>
                      <a:r>
                        <a:rPr lang="ru-RU" sz="1200" baseline="0" dirty="0" smtClean="0">
                          <a:latin typeface="Times New Roman" panose="02020603050405020304" pitchFamily="18" charset="0"/>
                          <a:cs typeface="Times New Roman" panose="02020603050405020304" pitchFamily="18" charset="0"/>
                        </a:rPr>
                        <a:t> </a:t>
                      </a:r>
                      <a:r>
                        <a:rPr lang="ru-RU" sz="1200" baseline="0" dirty="0">
                          <a:latin typeface="Times New Roman" panose="02020603050405020304" pitchFamily="18" charset="0"/>
                          <a:cs typeface="Times New Roman" panose="02020603050405020304" pitchFamily="18" charset="0"/>
                        </a:rPr>
                        <a:t>год (план)</a:t>
                      </a:r>
                      <a:endParaRPr lang="ru-RU" sz="1200" dirty="0">
                        <a:latin typeface="Times New Roman" panose="02020603050405020304" pitchFamily="18" charset="0"/>
                        <a:cs typeface="Times New Roman" panose="02020603050405020304" pitchFamily="18" charset="0"/>
                      </a:endParaRPr>
                    </a:p>
                  </a:txBody>
                  <a:tcPr marL="91433" marR="91433" marT="45665" marB="45665"/>
                </a:tc>
                <a:extLst>
                  <a:ext uri="{0D108BD9-81ED-4DB2-BD59-A6C34878D82A}">
                    <a16:rowId xmlns="" xmlns:a16="http://schemas.microsoft.com/office/drawing/2014/main" val="10000"/>
                  </a:ext>
                </a:extLst>
              </a:tr>
              <a:tr h="363166">
                <a:tc>
                  <a:txBody>
                    <a:bodyPr/>
                    <a:lstStyle/>
                    <a:p>
                      <a:r>
                        <a:rPr lang="ru-RU" sz="1200" dirty="0">
                          <a:latin typeface="Times New Roman" panose="02020603050405020304" pitchFamily="18" charset="0"/>
                          <a:cs typeface="Times New Roman" panose="02020603050405020304" pitchFamily="18" charset="0"/>
                        </a:rPr>
                        <a:t>Итого доходов</a:t>
                      </a:r>
                    </a:p>
                  </a:txBody>
                  <a:tcPr marL="91433" marR="91433" marT="45665" marB="45665"/>
                </a:tc>
                <a:tc>
                  <a:txBody>
                    <a:bodyPr/>
                    <a:lstStyle/>
                    <a:p>
                      <a:r>
                        <a:rPr lang="ru-RU" sz="1200" dirty="0" smtClean="0">
                          <a:latin typeface="Times New Roman" panose="02020603050405020304" pitchFamily="18" charset="0"/>
                          <a:cs typeface="Times New Roman" panose="02020603050405020304" pitchFamily="18" charset="0"/>
                        </a:rPr>
                        <a:t>1 570 ,31</a:t>
                      </a:r>
                      <a:endParaRPr lang="ru-RU" sz="1200" dirty="0">
                        <a:latin typeface="Times New Roman" panose="02020603050405020304" pitchFamily="18" charset="0"/>
                        <a:cs typeface="Times New Roman" panose="02020603050405020304" pitchFamily="18" charset="0"/>
                      </a:endParaRPr>
                    </a:p>
                  </a:txBody>
                  <a:tcPr marL="91433" marR="91433" marT="45665" marB="45665"/>
                </a:tc>
                <a:tc>
                  <a:txBody>
                    <a:bodyPr/>
                    <a:lstStyle/>
                    <a:p>
                      <a:r>
                        <a:rPr lang="ru-RU" sz="1200" dirty="0" smtClean="0">
                          <a:latin typeface="Times New Roman" panose="02020603050405020304" pitchFamily="18" charset="0"/>
                          <a:cs typeface="Times New Roman" panose="02020603050405020304" pitchFamily="18" charset="0"/>
                        </a:rPr>
                        <a:t>1</a:t>
                      </a:r>
                      <a:r>
                        <a:rPr lang="ru-RU" sz="1200" baseline="0" dirty="0" smtClean="0">
                          <a:latin typeface="Times New Roman" panose="02020603050405020304" pitchFamily="18" charset="0"/>
                          <a:cs typeface="Times New Roman" panose="02020603050405020304" pitchFamily="18" charset="0"/>
                        </a:rPr>
                        <a:t> 722,76</a:t>
                      </a:r>
                      <a:endParaRPr lang="ru-RU" sz="1200" dirty="0">
                        <a:latin typeface="Times New Roman" panose="02020603050405020304" pitchFamily="18" charset="0"/>
                        <a:cs typeface="Times New Roman" panose="02020603050405020304" pitchFamily="18" charset="0"/>
                      </a:endParaRPr>
                    </a:p>
                  </a:txBody>
                  <a:tcPr marL="91433" marR="91433" marT="45665" marB="45665"/>
                </a:tc>
                <a:tc>
                  <a:txBody>
                    <a:bodyPr/>
                    <a:lstStyle/>
                    <a:p>
                      <a:r>
                        <a:rPr lang="ru-RU" sz="1200" dirty="0" smtClean="0">
                          <a:latin typeface="Times New Roman" panose="02020603050405020304" pitchFamily="18" charset="0"/>
                          <a:cs typeface="Times New Roman" panose="02020603050405020304" pitchFamily="18" charset="0"/>
                        </a:rPr>
                        <a:t>1 819,99</a:t>
                      </a:r>
                      <a:endParaRPr lang="ru-RU" sz="1200" dirty="0">
                        <a:latin typeface="Times New Roman" panose="02020603050405020304" pitchFamily="18" charset="0"/>
                        <a:cs typeface="Times New Roman" panose="02020603050405020304" pitchFamily="18" charset="0"/>
                      </a:endParaRPr>
                    </a:p>
                  </a:txBody>
                  <a:tcPr marL="91433" marR="91433" marT="45665" marB="45665"/>
                </a:tc>
                <a:tc>
                  <a:txBody>
                    <a:bodyPr/>
                    <a:lstStyle/>
                    <a:p>
                      <a:r>
                        <a:rPr lang="ru-RU" sz="1200" dirty="0" smtClean="0">
                          <a:latin typeface="Times New Roman" panose="02020603050405020304" pitchFamily="18" charset="0"/>
                          <a:cs typeface="Times New Roman" panose="02020603050405020304" pitchFamily="18" charset="0"/>
                        </a:rPr>
                        <a:t>1 921,99</a:t>
                      </a:r>
                      <a:endParaRPr lang="ru-RU" sz="1200" dirty="0">
                        <a:latin typeface="Times New Roman" panose="02020603050405020304" pitchFamily="18" charset="0"/>
                        <a:cs typeface="Times New Roman" panose="02020603050405020304" pitchFamily="18" charset="0"/>
                      </a:endParaRPr>
                    </a:p>
                  </a:txBody>
                  <a:tcPr marL="91433" marR="91433" marT="45665" marB="45665"/>
                </a:tc>
                <a:tc>
                  <a:txBody>
                    <a:bodyPr/>
                    <a:lstStyle/>
                    <a:p>
                      <a:r>
                        <a:rPr lang="ru-RU" sz="1200" dirty="0" smtClean="0">
                          <a:latin typeface="Times New Roman" panose="02020603050405020304" pitchFamily="18" charset="0"/>
                          <a:cs typeface="Times New Roman" panose="02020603050405020304" pitchFamily="18" charset="0"/>
                        </a:rPr>
                        <a:t>1 773,64</a:t>
                      </a:r>
                      <a:endParaRPr lang="ru-RU" sz="1200" dirty="0">
                        <a:latin typeface="Times New Roman" panose="02020603050405020304" pitchFamily="18" charset="0"/>
                        <a:cs typeface="Times New Roman" panose="02020603050405020304" pitchFamily="18" charset="0"/>
                      </a:endParaRPr>
                    </a:p>
                  </a:txBody>
                  <a:tcPr marL="91433" marR="91433" marT="45665" marB="45665"/>
                </a:tc>
                <a:tc>
                  <a:txBody>
                    <a:bodyPr/>
                    <a:lstStyle/>
                    <a:p>
                      <a:r>
                        <a:rPr lang="ru-RU" sz="1200" dirty="0" smtClean="0">
                          <a:latin typeface="Times New Roman" panose="02020603050405020304" pitchFamily="18" charset="0"/>
                          <a:cs typeface="Times New Roman" panose="02020603050405020304" pitchFamily="18" charset="0"/>
                        </a:rPr>
                        <a:t>1 872,08</a:t>
                      </a:r>
                      <a:endParaRPr lang="ru-RU" sz="1200" dirty="0">
                        <a:latin typeface="Times New Roman" panose="02020603050405020304" pitchFamily="18" charset="0"/>
                        <a:cs typeface="Times New Roman" panose="02020603050405020304" pitchFamily="18" charset="0"/>
                      </a:endParaRPr>
                    </a:p>
                  </a:txBody>
                  <a:tcPr marL="91433" marR="91433" marT="45665" marB="45665"/>
                </a:tc>
                <a:tc>
                  <a:txBody>
                    <a:bodyPr/>
                    <a:lstStyle/>
                    <a:p>
                      <a:r>
                        <a:rPr lang="ru-RU" sz="1200" dirty="0" smtClean="0">
                          <a:latin typeface="Times New Roman" panose="02020603050405020304" pitchFamily="18" charset="0"/>
                          <a:cs typeface="Times New Roman" panose="02020603050405020304" pitchFamily="18" charset="0"/>
                        </a:rPr>
                        <a:t>1 937,51</a:t>
                      </a:r>
                      <a:endParaRPr lang="ru-RU" sz="1200" dirty="0">
                        <a:latin typeface="Times New Roman" panose="02020603050405020304" pitchFamily="18" charset="0"/>
                        <a:cs typeface="Times New Roman" panose="02020603050405020304" pitchFamily="18" charset="0"/>
                      </a:endParaRPr>
                    </a:p>
                  </a:txBody>
                  <a:tcPr marL="91433" marR="91433" marT="45665" marB="45665"/>
                </a:tc>
                <a:extLst>
                  <a:ext uri="{0D108BD9-81ED-4DB2-BD59-A6C34878D82A}">
                    <a16:rowId xmlns="" xmlns:a16="http://schemas.microsoft.com/office/drawing/2014/main" val="10001"/>
                  </a:ext>
                </a:extLst>
              </a:tr>
              <a:tr h="293962">
                <a:tc>
                  <a:txBody>
                    <a:bodyPr/>
                    <a:lstStyle/>
                    <a:p>
                      <a:r>
                        <a:rPr lang="ru-RU" sz="1200" dirty="0">
                          <a:latin typeface="Times New Roman" panose="02020603050405020304" pitchFamily="18" charset="0"/>
                          <a:cs typeface="Times New Roman" panose="02020603050405020304" pitchFamily="18" charset="0"/>
                        </a:rPr>
                        <a:t>Итого расходов</a:t>
                      </a:r>
                    </a:p>
                  </a:txBody>
                  <a:tcPr marL="91433" marR="91433" marT="45665" marB="45665"/>
                </a:tc>
                <a:tc>
                  <a:txBody>
                    <a:bodyPr/>
                    <a:lstStyle/>
                    <a:p>
                      <a:r>
                        <a:rPr lang="ru-RU" sz="1200" dirty="0">
                          <a:latin typeface="Times New Roman" panose="02020603050405020304" pitchFamily="18" charset="0"/>
                          <a:cs typeface="Times New Roman" panose="02020603050405020304" pitchFamily="18" charset="0"/>
                        </a:rPr>
                        <a:t>1 </a:t>
                      </a:r>
                      <a:r>
                        <a:rPr lang="ru-RU" sz="1200" dirty="0" smtClean="0">
                          <a:latin typeface="Times New Roman" panose="02020603050405020304" pitchFamily="18" charset="0"/>
                          <a:cs typeface="Times New Roman" panose="02020603050405020304" pitchFamily="18" charset="0"/>
                        </a:rPr>
                        <a:t>554,79</a:t>
                      </a:r>
                      <a:endParaRPr lang="ru-RU" sz="1200" dirty="0">
                        <a:latin typeface="Times New Roman" panose="02020603050405020304" pitchFamily="18" charset="0"/>
                        <a:cs typeface="Times New Roman" panose="02020603050405020304" pitchFamily="18" charset="0"/>
                      </a:endParaRPr>
                    </a:p>
                  </a:txBody>
                  <a:tcPr marL="91433" marR="91433" marT="45665" marB="45665"/>
                </a:tc>
                <a:tc>
                  <a:txBody>
                    <a:bodyPr/>
                    <a:lstStyle/>
                    <a:p>
                      <a:r>
                        <a:rPr lang="ru-RU" sz="1200" dirty="0">
                          <a:latin typeface="Times New Roman" panose="02020603050405020304" pitchFamily="18" charset="0"/>
                          <a:cs typeface="Times New Roman" panose="02020603050405020304" pitchFamily="18" charset="0"/>
                        </a:rPr>
                        <a:t>1 </a:t>
                      </a:r>
                      <a:r>
                        <a:rPr lang="ru-RU" sz="1200" dirty="0" smtClean="0">
                          <a:latin typeface="Times New Roman" panose="02020603050405020304" pitchFamily="18" charset="0"/>
                          <a:cs typeface="Times New Roman" panose="02020603050405020304" pitchFamily="18" charset="0"/>
                        </a:rPr>
                        <a:t>683,59</a:t>
                      </a:r>
                      <a:endParaRPr lang="ru-RU" sz="1200" dirty="0">
                        <a:latin typeface="Times New Roman" panose="02020603050405020304" pitchFamily="18" charset="0"/>
                        <a:cs typeface="Times New Roman" panose="02020603050405020304" pitchFamily="18" charset="0"/>
                      </a:endParaRPr>
                    </a:p>
                  </a:txBody>
                  <a:tcPr marL="91433" marR="91433" marT="45665" marB="45665"/>
                </a:tc>
                <a:tc>
                  <a:txBody>
                    <a:bodyPr/>
                    <a:lstStyle/>
                    <a:p>
                      <a:r>
                        <a:rPr lang="ru-RU" sz="1200" dirty="0" smtClean="0">
                          <a:latin typeface="Times New Roman" panose="02020603050405020304" pitchFamily="18" charset="0"/>
                          <a:cs typeface="Times New Roman" panose="02020603050405020304" pitchFamily="18" charset="0"/>
                        </a:rPr>
                        <a:t>1 962,22</a:t>
                      </a:r>
                      <a:endParaRPr lang="ru-RU" sz="1200" dirty="0">
                        <a:latin typeface="Times New Roman" panose="02020603050405020304" pitchFamily="18" charset="0"/>
                        <a:cs typeface="Times New Roman" panose="02020603050405020304" pitchFamily="18" charset="0"/>
                      </a:endParaRPr>
                    </a:p>
                  </a:txBody>
                  <a:tcPr marL="91433" marR="91433" marT="45665" marB="45665"/>
                </a:tc>
                <a:tc>
                  <a:txBody>
                    <a:bodyPr/>
                    <a:lstStyle/>
                    <a:p>
                      <a:r>
                        <a:rPr lang="ru-RU" sz="1200" dirty="0" smtClean="0">
                          <a:latin typeface="Times New Roman" panose="02020603050405020304" pitchFamily="18" charset="0"/>
                          <a:cs typeface="Times New Roman" panose="02020603050405020304" pitchFamily="18" charset="0"/>
                        </a:rPr>
                        <a:t>1 896,53</a:t>
                      </a:r>
                      <a:endParaRPr lang="ru-RU" sz="1200" dirty="0">
                        <a:latin typeface="Times New Roman" panose="02020603050405020304" pitchFamily="18" charset="0"/>
                        <a:cs typeface="Times New Roman" panose="02020603050405020304" pitchFamily="18" charset="0"/>
                      </a:endParaRPr>
                    </a:p>
                  </a:txBody>
                  <a:tcPr marL="91433" marR="91433" marT="45665" marB="45665"/>
                </a:tc>
                <a:tc>
                  <a:txBody>
                    <a:bodyPr/>
                    <a:lstStyle/>
                    <a:p>
                      <a:r>
                        <a:rPr lang="ru-RU" sz="1200" dirty="0" smtClean="0">
                          <a:latin typeface="Times New Roman" panose="02020603050405020304" pitchFamily="18" charset="0"/>
                          <a:cs typeface="Times New Roman" panose="02020603050405020304" pitchFamily="18" charset="0"/>
                        </a:rPr>
                        <a:t>1 773,64</a:t>
                      </a:r>
                      <a:endParaRPr lang="ru-RU" sz="1200" dirty="0">
                        <a:latin typeface="Times New Roman" panose="02020603050405020304" pitchFamily="18" charset="0"/>
                        <a:cs typeface="Times New Roman" panose="02020603050405020304" pitchFamily="18" charset="0"/>
                      </a:endParaRPr>
                    </a:p>
                  </a:txBody>
                  <a:tcPr marL="91433" marR="91433" marT="45665" marB="45665"/>
                </a:tc>
                <a:tc>
                  <a:txBody>
                    <a:bodyPr/>
                    <a:lstStyle/>
                    <a:p>
                      <a:r>
                        <a:rPr lang="ru-RU" sz="1200" dirty="0" smtClean="0">
                          <a:latin typeface="Times New Roman" panose="02020603050405020304" pitchFamily="18" charset="0"/>
                          <a:cs typeface="Times New Roman" panose="02020603050405020304" pitchFamily="18" charset="0"/>
                        </a:rPr>
                        <a:t>1 872,08</a:t>
                      </a:r>
                      <a:endParaRPr lang="ru-RU" sz="1200" dirty="0">
                        <a:latin typeface="Times New Roman" panose="02020603050405020304" pitchFamily="18" charset="0"/>
                        <a:cs typeface="Times New Roman" panose="02020603050405020304" pitchFamily="18" charset="0"/>
                      </a:endParaRPr>
                    </a:p>
                  </a:txBody>
                  <a:tcPr marL="91433" marR="91433" marT="45665" marB="45665"/>
                </a:tc>
                <a:tc>
                  <a:txBody>
                    <a:bodyPr/>
                    <a:lstStyle/>
                    <a:p>
                      <a:r>
                        <a:rPr lang="ru-RU" sz="1200" dirty="0" smtClean="0">
                          <a:latin typeface="Times New Roman" panose="02020603050405020304" pitchFamily="18" charset="0"/>
                          <a:cs typeface="Times New Roman" panose="02020603050405020304" pitchFamily="18" charset="0"/>
                        </a:rPr>
                        <a:t>1 937,51</a:t>
                      </a:r>
                      <a:endParaRPr lang="ru-RU" sz="1200" dirty="0">
                        <a:latin typeface="Times New Roman" panose="02020603050405020304" pitchFamily="18" charset="0"/>
                        <a:cs typeface="Times New Roman" panose="02020603050405020304" pitchFamily="18" charset="0"/>
                      </a:endParaRPr>
                    </a:p>
                  </a:txBody>
                  <a:tcPr marL="91433" marR="91433" marT="45665" marB="45665"/>
                </a:tc>
                <a:extLst>
                  <a:ext uri="{0D108BD9-81ED-4DB2-BD59-A6C34878D82A}">
                    <a16:rowId xmlns="" xmlns:a16="http://schemas.microsoft.com/office/drawing/2014/main" val="10002"/>
                  </a:ext>
                </a:extLst>
              </a:tr>
              <a:tr h="457090">
                <a:tc>
                  <a:txBody>
                    <a:bodyPr/>
                    <a:lstStyle/>
                    <a:p>
                      <a:r>
                        <a:rPr lang="ru-RU" sz="1200" dirty="0">
                          <a:latin typeface="Times New Roman" panose="02020603050405020304" pitchFamily="18" charset="0"/>
                          <a:cs typeface="Times New Roman" panose="02020603050405020304" pitchFamily="18" charset="0"/>
                        </a:rPr>
                        <a:t>Дефицит(-) /профицит(+)</a:t>
                      </a:r>
                    </a:p>
                  </a:txBody>
                  <a:tcPr marL="91433" marR="91433" marT="45665" marB="45665"/>
                </a:tc>
                <a:tc>
                  <a:txBody>
                    <a:bodyPr/>
                    <a:lstStyle/>
                    <a:p>
                      <a:r>
                        <a:rPr lang="ru-RU" sz="1200" dirty="0" smtClean="0">
                          <a:latin typeface="Times New Roman" panose="02020603050405020304" pitchFamily="18" charset="0"/>
                          <a:cs typeface="Times New Roman" panose="02020603050405020304" pitchFamily="18" charset="0"/>
                        </a:rPr>
                        <a:t>+15,52</a:t>
                      </a:r>
                      <a:endParaRPr lang="ru-RU" sz="1200" dirty="0">
                        <a:latin typeface="Times New Roman" panose="02020603050405020304" pitchFamily="18" charset="0"/>
                        <a:cs typeface="Times New Roman" panose="02020603050405020304" pitchFamily="18" charset="0"/>
                      </a:endParaRPr>
                    </a:p>
                  </a:txBody>
                  <a:tcPr marL="91433" marR="91433" marT="45665" marB="45665"/>
                </a:tc>
                <a:tc>
                  <a:txBody>
                    <a:bodyPr/>
                    <a:lstStyle/>
                    <a:p>
                      <a:r>
                        <a:rPr lang="ru-RU" sz="1200" dirty="0" smtClean="0">
                          <a:latin typeface="Times New Roman" panose="02020603050405020304" pitchFamily="18" charset="0"/>
                          <a:cs typeface="Times New Roman" panose="02020603050405020304" pitchFamily="18" charset="0"/>
                        </a:rPr>
                        <a:t>+39,17</a:t>
                      </a:r>
                      <a:endParaRPr lang="ru-RU" sz="1200" dirty="0">
                        <a:latin typeface="Times New Roman" panose="02020603050405020304" pitchFamily="18" charset="0"/>
                        <a:cs typeface="Times New Roman" panose="02020603050405020304" pitchFamily="18" charset="0"/>
                      </a:endParaRPr>
                    </a:p>
                  </a:txBody>
                  <a:tcPr marL="91433" marR="91433" marT="45665" marB="45665"/>
                </a:tc>
                <a:tc>
                  <a:txBody>
                    <a:bodyPr/>
                    <a:lstStyle/>
                    <a:p>
                      <a:r>
                        <a:rPr lang="ru-RU" sz="1200" dirty="0" smtClean="0">
                          <a:latin typeface="Times New Roman" panose="02020603050405020304" pitchFamily="18" charset="0"/>
                          <a:cs typeface="Times New Roman" panose="02020603050405020304" pitchFamily="18" charset="0"/>
                        </a:rPr>
                        <a:t>-142,23</a:t>
                      </a:r>
                      <a:endParaRPr lang="ru-RU" sz="1200" dirty="0">
                        <a:latin typeface="Times New Roman" panose="02020603050405020304" pitchFamily="18" charset="0"/>
                        <a:cs typeface="Times New Roman" panose="02020603050405020304" pitchFamily="18" charset="0"/>
                      </a:endParaRPr>
                    </a:p>
                  </a:txBody>
                  <a:tcPr marL="91433" marR="91433" marT="45665" marB="45665"/>
                </a:tc>
                <a:tc>
                  <a:txBody>
                    <a:bodyPr/>
                    <a:lstStyle/>
                    <a:p>
                      <a:r>
                        <a:rPr lang="ru-RU" sz="1200" dirty="0" smtClean="0">
                          <a:latin typeface="Times New Roman" panose="02020603050405020304" pitchFamily="18" charset="0"/>
                          <a:cs typeface="Times New Roman" panose="02020603050405020304" pitchFamily="18" charset="0"/>
                        </a:rPr>
                        <a:t>25,46</a:t>
                      </a:r>
                      <a:endParaRPr lang="ru-RU" sz="1200" dirty="0">
                        <a:latin typeface="Times New Roman" panose="02020603050405020304" pitchFamily="18" charset="0"/>
                        <a:cs typeface="Times New Roman" panose="02020603050405020304" pitchFamily="18" charset="0"/>
                      </a:endParaRPr>
                    </a:p>
                  </a:txBody>
                  <a:tcPr marL="91433" marR="91433" marT="45665" marB="45665"/>
                </a:tc>
                <a:tc>
                  <a:txBody>
                    <a:bodyPr/>
                    <a:lstStyle/>
                    <a:p>
                      <a:r>
                        <a:rPr lang="ru-RU" sz="1200" dirty="0" smtClean="0">
                          <a:latin typeface="Times New Roman" panose="02020603050405020304" pitchFamily="18" charset="0"/>
                          <a:cs typeface="Times New Roman" panose="02020603050405020304" pitchFamily="18" charset="0"/>
                        </a:rPr>
                        <a:t>0,0</a:t>
                      </a:r>
                      <a:endParaRPr lang="ru-RU" sz="1200" dirty="0">
                        <a:latin typeface="Times New Roman" panose="02020603050405020304" pitchFamily="18" charset="0"/>
                        <a:cs typeface="Times New Roman" panose="02020603050405020304" pitchFamily="18" charset="0"/>
                      </a:endParaRPr>
                    </a:p>
                  </a:txBody>
                  <a:tcPr marL="91433" marR="91433" marT="45665" marB="45665"/>
                </a:tc>
                <a:tc>
                  <a:txBody>
                    <a:bodyPr/>
                    <a:lstStyle/>
                    <a:p>
                      <a:r>
                        <a:rPr lang="ru-RU" sz="1200" dirty="0" smtClean="0">
                          <a:latin typeface="Times New Roman" panose="02020603050405020304" pitchFamily="18" charset="0"/>
                          <a:cs typeface="Times New Roman" panose="02020603050405020304" pitchFamily="18" charset="0"/>
                        </a:rPr>
                        <a:t>0,0</a:t>
                      </a:r>
                      <a:endParaRPr lang="ru-RU" sz="1200" dirty="0">
                        <a:latin typeface="Times New Roman" panose="02020603050405020304" pitchFamily="18" charset="0"/>
                        <a:cs typeface="Times New Roman" panose="02020603050405020304" pitchFamily="18" charset="0"/>
                      </a:endParaRPr>
                    </a:p>
                  </a:txBody>
                  <a:tcPr marL="91433" marR="91433" marT="45665" marB="45665"/>
                </a:tc>
                <a:tc>
                  <a:txBody>
                    <a:bodyPr/>
                    <a:lstStyle/>
                    <a:p>
                      <a:r>
                        <a:rPr lang="ru-RU" sz="1200" dirty="0" smtClean="0">
                          <a:latin typeface="Times New Roman" panose="02020603050405020304" pitchFamily="18" charset="0"/>
                          <a:cs typeface="Times New Roman" panose="02020603050405020304" pitchFamily="18" charset="0"/>
                        </a:rPr>
                        <a:t>0,0</a:t>
                      </a:r>
                      <a:endParaRPr lang="ru-RU" sz="1200" dirty="0">
                        <a:latin typeface="Times New Roman" panose="02020603050405020304" pitchFamily="18" charset="0"/>
                        <a:cs typeface="Times New Roman" panose="02020603050405020304" pitchFamily="18" charset="0"/>
                      </a:endParaRPr>
                    </a:p>
                  </a:txBody>
                  <a:tcPr marL="91433" marR="91433" marT="45665" marB="45665"/>
                </a:tc>
                <a:extLst>
                  <a:ext uri="{0D108BD9-81ED-4DB2-BD59-A6C34878D82A}">
                    <a16:rowId xmlns="" xmlns:a16="http://schemas.microsoft.com/office/drawing/2014/main" val="10003"/>
                  </a:ext>
                </a:extLst>
              </a:tr>
            </a:tbl>
          </a:graphicData>
        </a:graphic>
      </p:graphicFrame>
      <p:sp>
        <p:nvSpPr>
          <p:cNvPr id="39991" name="TextBox 17">
            <a:extLst>
              <a:ext uri="{FF2B5EF4-FFF2-40B4-BE49-F238E27FC236}">
                <a16:creationId xmlns="" xmlns:a16="http://schemas.microsoft.com/office/drawing/2014/main" id="{A849A9A5-FE7C-4603-A4F5-9B26B9B1408C}"/>
              </a:ext>
            </a:extLst>
          </p:cNvPr>
          <p:cNvSpPr txBox="1">
            <a:spLocks noChangeArrowheads="1"/>
          </p:cNvSpPr>
          <p:nvPr/>
        </p:nvSpPr>
        <p:spPr bwMode="auto">
          <a:xfrm>
            <a:off x="730250" y="738187"/>
            <a:ext cx="7747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200" dirty="0">
                <a:latin typeface="Times New Roman" panose="02020603050405020304" pitchFamily="18" charset="0"/>
                <a:cs typeface="Times New Roman" panose="02020603050405020304" pitchFamily="18" charset="0"/>
              </a:rPr>
              <a:t>Показатели консолидированного бюджета муниципального района Мелеузовский район </a:t>
            </a:r>
            <a:r>
              <a:rPr lang="ru-RU" altLang="ru-RU" sz="1200" dirty="0" smtClean="0">
                <a:latin typeface="Times New Roman" panose="02020603050405020304" pitchFamily="18" charset="0"/>
                <a:cs typeface="Times New Roman" panose="02020603050405020304" pitchFamily="18" charset="0"/>
              </a:rPr>
              <a:t>Республики </a:t>
            </a:r>
            <a:r>
              <a:rPr lang="ru-RU" altLang="ru-RU" sz="1200" dirty="0">
                <a:latin typeface="Times New Roman" panose="02020603050405020304" pitchFamily="18" charset="0"/>
                <a:cs typeface="Times New Roman" panose="02020603050405020304" pitchFamily="18" charset="0"/>
              </a:rPr>
              <a:t>Башкортостан</a:t>
            </a:r>
          </a:p>
        </p:txBody>
      </p:sp>
      <p:sp>
        <p:nvSpPr>
          <p:cNvPr id="39992" name="TextBox 18">
            <a:extLst>
              <a:ext uri="{FF2B5EF4-FFF2-40B4-BE49-F238E27FC236}">
                <a16:creationId xmlns="" xmlns:a16="http://schemas.microsoft.com/office/drawing/2014/main" id="{A920529F-0FAA-4DC8-8168-A6B4C2D13311}"/>
              </a:ext>
            </a:extLst>
          </p:cNvPr>
          <p:cNvSpPr txBox="1">
            <a:spLocks noChangeArrowheads="1"/>
          </p:cNvSpPr>
          <p:nvPr/>
        </p:nvSpPr>
        <p:spPr bwMode="auto">
          <a:xfrm>
            <a:off x="107504" y="3321734"/>
            <a:ext cx="44644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200" dirty="0">
                <a:latin typeface="Times New Roman" panose="02020603050405020304" pitchFamily="18" charset="0"/>
                <a:cs typeface="Times New Roman" panose="02020603050405020304" pitchFamily="18" charset="0"/>
              </a:rPr>
              <a:t>Динамика показателей консолидированного бюджета муниципального района Мелеузовский район Республики Башкортостан</a:t>
            </a:r>
          </a:p>
        </p:txBody>
      </p:sp>
      <p:sp>
        <p:nvSpPr>
          <p:cNvPr id="39993" name="TextBox 19">
            <a:extLst>
              <a:ext uri="{FF2B5EF4-FFF2-40B4-BE49-F238E27FC236}">
                <a16:creationId xmlns="" xmlns:a16="http://schemas.microsoft.com/office/drawing/2014/main" id="{694CF1C6-4E78-41D8-ACE2-21504D4AA3A9}"/>
              </a:ext>
            </a:extLst>
          </p:cNvPr>
          <p:cNvSpPr txBox="1">
            <a:spLocks noChangeArrowheads="1"/>
          </p:cNvSpPr>
          <p:nvPr/>
        </p:nvSpPr>
        <p:spPr bwMode="auto">
          <a:xfrm>
            <a:off x="7956550" y="1014412"/>
            <a:ext cx="98901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100" dirty="0" err="1">
                <a:latin typeface="Times New Roman" panose="02020603050405020304" pitchFamily="18" charset="0"/>
                <a:cs typeface="Times New Roman" panose="02020603050405020304" pitchFamily="18" charset="0"/>
              </a:rPr>
              <a:t>млн.рублей</a:t>
            </a:r>
            <a:endParaRPr lang="ru-RU" altLang="ru-RU" sz="1100" dirty="0">
              <a:latin typeface="Times New Roman" panose="02020603050405020304" pitchFamily="18" charset="0"/>
              <a:cs typeface="Times New Roman" panose="02020603050405020304" pitchFamily="18" charset="0"/>
            </a:endParaRPr>
          </a:p>
        </p:txBody>
      </p:sp>
      <p:sp>
        <p:nvSpPr>
          <p:cNvPr id="39994" name="TextBox 20">
            <a:extLst>
              <a:ext uri="{FF2B5EF4-FFF2-40B4-BE49-F238E27FC236}">
                <a16:creationId xmlns="" xmlns:a16="http://schemas.microsoft.com/office/drawing/2014/main" id="{5C5F02E0-4C7D-48E4-92EB-2E4950716FE7}"/>
              </a:ext>
            </a:extLst>
          </p:cNvPr>
          <p:cNvSpPr txBox="1">
            <a:spLocks noChangeArrowheads="1"/>
          </p:cNvSpPr>
          <p:nvPr/>
        </p:nvSpPr>
        <p:spPr bwMode="auto">
          <a:xfrm>
            <a:off x="3843337" y="3754438"/>
            <a:ext cx="115252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100" dirty="0">
                <a:latin typeface="Times New Roman" panose="02020603050405020304" pitchFamily="18" charset="0"/>
                <a:cs typeface="Times New Roman" panose="02020603050405020304" pitchFamily="18" charset="0"/>
              </a:rPr>
              <a:t>в процентах</a:t>
            </a:r>
          </a:p>
        </p:txBody>
      </p:sp>
      <p:graphicFrame>
        <p:nvGraphicFramePr>
          <p:cNvPr id="2" name="Диаграмма 25">
            <a:extLst>
              <a:ext uri="{FF2B5EF4-FFF2-40B4-BE49-F238E27FC236}">
                <a16:creationId xmlns="" xmlns:a16="http://schemas.microsoft.com/office/drawing/2014/main" id="{62A297DB-4E65-4C14-8ED5-E212D12D003B}"/>
              </a:ext>
            </a:extLst>
          </p:cNvPr>
          <p:cNvGraphicFramePr>
            <a:graphicFrameLocks/>
          </p:cNvGraphicFramePr>
          <p:nvPr>
            <p:extLst>
              <p:ext uri="{D42A27DB-BD31-4B8C-83A1-F6EECF244321}">
                <p14:modId xmlns:p14="http://schemas.microsoft.com/office/powerpoint/2010/main" val="2421731446"/>
              </p:ext>
            </p:extLst>
          </p:nvPr>
        </p:nvGraphicFramePr>
        <p:xfrm>
          <a:off x="26516" y="3882182"/>
          <a:ext cx="5265564" cy="2176463"/>
        </p:xfrm>
        <a:graphic>
          <a:graphicData uri="http://schemas.openxmlformats.org/drawingml/2006/chart">
            <c:chart xmlns:c="http://schemas.openxmlformats.org/drawingml/2006/chart" xmlns:r="http://schemas.openxmlformats.org/officeDocument/2006/relationships" r:id="rId3"/>
          </a:graphicData>
        </a:graphic>
      </p:graphicFrame>
      <p:pic>
        <p:nvPicPr>
          <p:cNvPr id="39996" name="Рисунок 28">
            <a:extLst>
              <a:ext uri="{FF2B5EF4-FFF2-40B4-BE49-F238E27FC236}">
                <a16:creationId xmlns="" xmlns:a16="http://schemas.microsoft.com/office/drawing/2014/main" id="{35DD6F91-8006-4674-893A-C5A5EAACC3D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212" y="5916612"/>
            <a:ext cx="2114550" cy="94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Номер слайда 2"/>
          <p:cNvSpPr>
            <a:spLocks noGrp="1"/>
          </p:cNvSpPr>
          <p:nvPr>
            <p:ph type="sldNum" sz="quarter" idx="17"/>
          </p:nvPr>
        </p:nvSpPr>
        <p:spPr>
          <a:xfrm>
            <a:off x="7010400" y="20638"/>
            <a:ext cx="2133600" cy="365125"/>
          </a:xfrm>
        </p:spPr>
        <p:txBody>
          <a:bodyPr/>
          <a:lstStyle/>
          <a:p>
            <a:pPr>
              <a:defRPr/>
            </a:pPr>
            <a:fld id="{1C2F39FC-F7FC-43A7-985C-4565CF06B74E}" type="slidenum">
              <a:rPr lang="en-US" smtClean="0">
                <a:solidFill>
                  <a:schemeClr val="tx1"/>
                </a:solidFill>
              </a:rPr>
              <a:pPr>
                <a:defRPr/>
              </a:pPr>
              <a:t>19</a:t>
            </a:fld>
            <a:endParaRPr lang="en-US">
              <a:solidFill>
                <a:schemeClr val="tx1"/>
              </a:solidFill>
            </a:endParaRPr>
          </a:p>
        </p:txBody>
      </p:sp>
      <p:graphicFrame>
        <p:nvGraphicFramePr>
          <p:cNvPr id="16" name="Схема 15">
            <a:extLst>
              <a:ext uri="{FF2B5EF4-FFF2-40B4-BE49-F238E27FC236}">
                <a16:creationId xmlns="" xmlns:a16="http://schemas.microsoft.com/office/drawing/2014/main" id="{6E389D4C-58C5-4A51-B653-C0F54751597A}"/>
              </a:ext>
            </a:extLst>
          </p:cNvPr>
          <p:cNvGraphicFramePr/>
          <p:nvPr>
            <p:extLst>
              <p:ext uri="{D42A27DB-BD31-4B8C-83A1-F6EECF244321}">
                <p14:modId xmlns:p14="http://schemas.microsoft.com/office/powerpoint/2010/main" val="1009041488"/>
              </p:ext>
            </p:extLst>
          </p:nvPr>
        </p:nvGraphicFramePr>
        <p:xfrm>
          <a:off x="5126384" y="3321734"/>
          <a:ext cx="3910112" cy="292454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Прямоугольник 3"/>
          <p:cNvSpPr/>
          <p:nvPr/>
        </p:nvSpPr>
        <p:spPr>
          <a:xfrm>
            <a:off x="5233516" y="3644899"/>
            <a:ext cx="648072" cy="4564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anose="02020603050405020304" pitchFamily="18" charset="0"/>
                <a:cs typeface="Times New Roman" panose="02020603050405020304" pitchFamily="18" charset="0"/>
              </a:rPr>
              <a:t>11</a:t>
            </a:r>
            <a:r>
              <a:rPr lang="ru-RU" sz="1100" b="1" dirty="0" smtClean="0">
                <a:solidFill>
                  <a:schemeClr val="tx1"/>
                </a:solidFill>
                <a:latin typeface="Times New Roman" panose="02020603050405020304" pitchFamily="18" charset="0"/>
                <a:cs typeface="Times New Roman" panose="02020603050405020304" pitchFamily="18" charset="0"/>
              </a:rPr>
              <a:t> </a:t>
            </a:r>
            <a:r>
              <a:rPr lang="ru-RU" sz="1400" b="1" dirty="0" smtClean="0">
                <a:solidFill>
                  <a:schemeClr val="tx1"/>
                </a:solidFill>
                <a:latin typeface="Times New Roman" panose="02020603050405020304" pitchFamily="18" charset="0"/>
                <a:cs typeface="Times New Roman" panose="02020603050405020304" pitchFamily="18" charset="0"/>
              </a:rPr>
              <a:t>место</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5220072" y="4643648"/>
            <a:ext cx="648072" cy="3070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anose="02020603050405020304" pitchFamily="18" charset="0"/>
                <a:cs typeface="Times New Roman" panose="02020603050405020304" pitchFamily="18" charset="0"/>
              </a:rPr>
              <a:t>7</a:t>
            </a:r>
            <a:r>
              <a:rPr lang="ru-RU" sz="1100" b="1" dirty="0" smtClean="0">
                <a:solidFill>
                  <a:schemeClr val="tx1"/>
                </a:solidFill>
                <a:latin typeface="Times New Roman" panose="02020603050405020304" pitchFamily="18" charset="0"/>
                <a:cs typeface="Times New Roman" panose="02020603050405020304" pitchFamily="18" charset="0"/>
              </a:rPr>
              <a:t> </a:t>
            </a:r>
            <a:r>
              <a:rPr lang="ru-RU" sz="1400" b="1" dirty="0" smtClean="0">
                <a:solidFill>
                  <a:schemeClr val="tx1"/>
                </a:solidFill>
                <a:latin typeface="Times New Roman" panose="02020603050405020304" pitchFamily="18" charset="0"/>
                <a:cs typeface="Times New Roman" panose="02020603050405020304" pitchFamily="18" charset="0"/>
              </a:rPr>
              <a:t>место</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5220072" y="5721350"/>
            <a:ext cx="648072" cy="2820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anose="02020603050405020304" pitchFamily="18" charset="0"/>
                <a:cs typeface="Times New Roman" panose="02020603050405020304" pitchFamily="18" charset="0"/>
              </a:rPr>
              <a:t>41,0</a:t>
            </a:r>
            <a:r>
              <a:rPr lang="ru-RU" sz="1100" b="1" dirty="0" smtClean="0">
                <a:solidFill>
                  <a:schemeClr val="tx1"/>
                </a:solidFill>
                <a:latin typeface="Times New Roman" panose="02020603050405020304" pitchFamily="18" charset="0"/>
                <a:cs typeface="Times New Roman" panose="02020603050405020304" pitchFamily="18" charset="0"/>
              </a:rPr>
              <a:t>%</a:t>
            </a:r>
            <a:endParaRPr lang="ru-RU" sz="1100" b="1"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71" name="Рисунок 3">
            <a:extLst>
              <a:ext uri="{FF2B5EF4-FFF2-40B4-BE49-F238E27FC236}">
                <a16:creationId xmlns="" xmlns:a16="http://schemas.microsoft.com/office/drawing/2014/main" id="{5156CF7C-3AA7-4EE5-813E-D5FAB0F99B6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87638" y="5946775"/>
            <a:ext cx="2100262"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2" name="Заголовок 1">
            <a:extLst>
              <a:ext uri="{FF2B5EF4-FFF2-40B4-BE49-F238E27FC236}">
                <a16:creationId xmlns="" xmlns:a16="http://schemas.microsoft.com/office/drawing/2014/main" id="{2CB43738-305A-47B8-AF60-A698677CCA27}"/>
              </a:ext>
            </a:extLst>
          </p:cNvPr>
          <p:cNvSpPr txBox="1">
            <a:spLocks/>
          </p:cNvSpPr>
          <p:nvPr/>
        </p:nvSpPr>
        <p:spPr bwMode="auto">
          <a:xfrm>
            <a:off x="4787901" y="2965450"/>
            <a:ext cx="4032572" cy="679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ru-RU" altLang="ru-RU" sz="1100" dirty="0">
                <a:solidFill>
                  <a:srgbClr val="002060"/>
                </a:solidFill>
                <a:latin typeface="Times New Roman" panose="02020603050405020304" pitchFamily="18" charset="0"/>
                <a:cs typeface="Times New Roman" panose="02020603050405020304" pitchFamily="18" charset="0"/>
              </a:rPr>
              <a:t>Основные налоговые и неналоговые доходы консолидированного бюджета муниципального района </a:t>
            </a:r>
            <a:r>
              <a:rPr lang="ru-RU" altLang="ru-RU" sz="1100" dirty="0" err="1">
                <a:solidFill>
                  <a:srgbClr val="002060"/>
                </a:solidFill>
                <a:latin typeface="Times New Roman" panose="02020603050405020304" pitchFamily="18" charset="0"/>
                <a:cs typeface="Times New Roman" panose="02020603050405020304" pitchFamily="18" charset="0"/>
              </a:rPr>
              <a:t>Мелеузовский</a:t>
            </a:r>
            <a:r>
              <a:rPr lang="ru-RU" altLang="ru-RU" sz="1100" dirty="0">
                <a:solidFill>
                  <a:srgbClr val="002060"/>
                </a:solidFill>
                <a:latin typeface="Times New Roman" panose="02020603050405020304" pitchFamily="18" charset="0"/>
                <a:cs typeface="Times New Roman" panose="02020603050405020304" pitchFamily="18" charset="0"/>
              </a:rPr>
              <a:t> район Республики Башкортостан   </a:t>
            </a:r>
          </a:p>
        </p:txBody>
      </p:sp>
      <p:sp>
        <p:nvSpPr>
          <p:cNvPr id="40963" name="TextBox 7">
            <a:extLst>
              <a:ext uri="{FF2B5EF4-FFF2-40B4-BE49-F238E27FC236}">
                <a16:creationId xmlns="" xmlns:a16="http://schemas.microsoft.com/office/drawing/2014/main" id="{AC2B8E64-4218-4D36-918E-E794673EAE7B}"/>
              </a:ext>
            </a:extLst>
          </p:cNvPr>
          <p:cNvSpPr txBox="1">
            <a:spLocks noChangeArrowheads="1"/>
          </p:cNvSpPr>
          <p:nvPr/>
        </p:nvSpPr>
        <p:spPr bwMode="auto">
          <a:xfrm>
            <a:off x="8408988" y="4016375"/>
            <a:ext cx="536575"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600" b="1"/>
              <a:t>млн.руб. </a:t>
            </a:r>
          </a:p>
        </p:txBody>
      </p:sp>
      <p:sp>
        <p:nvSpPr>
          <p:cNvPr id="10" name="Заголовок 1">
            <a:extLst>
              <a:ext uri="{FF2B5EF4-FFF2-40B4-BE49-F238E27FC236}">
                <a16:creationId xmlns="" xmlns:a16="http://schemas.microsoft.com/office/drawing/2014/main" id="{6A6DD63A-937F-4935-9540-C5FF2B0B7D9A}"/>
              </a:ext>
            </a:extLst>
          </p:cNvPr>
          <p:cNvSpPr txBox="1">
            <a:spLocks/>
          </p:cNvSpPr>
          <p:nvPr/>
        </p:nvSpPr>
        <p:spPr>
          <a:xfrm>
            <a:off x="4787900" y="682625"/>
            <a:ext cx="3384550" cy="658813"/>
          </a:xfrm>
          <a:prstGeom prst="rect">
            <a:avLst/>
          </a:prstGeom>
        </p:spPr>
        <p:txBody>
          <a:bodyPr lIns="68580" tIns="34290" rIns="68580" bIns="3429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ru-RU" sz="1050" dirty="0" smtClean="0">
                <a:solidFill>
                  <a:srgbClr val="002060"/>
                </a:solidFill>
                <a:latin typeface="Times New Roman" panose="02020603050405020304" pitchFamily="18" charset="0"/>
                <a:cs typeface="Times New Roman" panose="02020603050405020304" pitchFamily="18" charset="0"/>
              </a:rPr>
              <a:t>Налоговые </a:t>
            </a:r>
            <a:r>
              <a:rPr lang="ru-RU" sz="1050" dirty="0">
                <a:solidFill>
                  <a:srgbClr val="002060"/>
                </a:solidFill>
                <a:latin typeface="Times New Roman" panose="02020603050405020304" pitchFamily="18" charset="0"/>
                <a:cs typeface="Times New Roman" panose="02020603050405020304" pitchFamily="18" charset="0"/>
              </a:rPr>
              <a:t>и неналоговые доходы бюджета на душу населения</a:t>
            </a:r>
          </a:p>
        </p:txBody>
      </p:sp>
      <p:graphicFrame>
        <p:nvGraphicFramePr>
          <p:cNvPr id="3" name="Объект 6">
            <a:extLst>
              <a:ext uri="{FF2B5EF4-FFF2-40B4-BE49-F238E27FC236}">
                <a16:creationId xmlns="" xmlns:a16="http://schemas.microsoft.com/office/drawing/2014/main" id="{9EA10019-4BB6-4591-9055-EA04372D02C3}"/>
              </a:ext>
            </a:extLst>
          </p:cNvPr>
          <p:cNvGraphicFramePr>
            <a:graphicFrameLocks noGrp="1"/>
          </p:cNvGraphicFramePr>
          <p:nvPr>
            <p:ph sz="quarter" idx="13"/>
            <p:extLst>
              <p:ext uri="{D42A27DB-BD31-4B8C-83A1-F6EECF244321}">
                <p14:modId xmlns:p14="http://schemas.microsoft.com/office/powerpoint/2010/main" val="1422710741"/>
              </p:ext>
            </p:extLst>
          </p:nvPr>
        </p:nvGraphicFramePr>
        <p:xfrm>
          <a:off x="0" y="2887436"/>
          <a:ext cx="4349750" cy="3277868"/>
        </p:xfrm>
        <a:graphic>
          <a:graphicData uri="http://schemas.openxmlformats.org/drawingml/2006/chart">
            <c:chart xmlns:c="http://schemas.openxmlformats.org/drawingml/2006/chart" xmlns:r="http://schemas.openxmlformats.org/officeDocument/2006/relationships" r:id="rId3"/>
          </a:graphicData>
        </a:graphic>
      </p:graphicFrame>
      <p:sp>
        <p:nvSpPr>
          <p:cNvPr id="40966" name="Заголовок 1">
            <a:extLst>
              <a:ext uri="{FF2B5EF4-FFF2-40B4-BE49-F238E27FC236}">
                <a16:creationId xmlns="" xmlns:a16="http://schemas.microsoft.com/office/drawing/2014/main" id="{59D7DC68-BCF0-4FAA-BC28-38133809435C}"/>
              </a:ext>
            </a:extLst>
          </p:cNvPr>
          <p:cNvSpPr txBox="1">
            <a:spLocks/>
          </p:cNvSpPr>
          <p:nvPr/>
        </p:nvSpPr>
        <p:spPr bwMode="auto">
          <a:xfrm>
            <a:off x="-4763" y="2420938"/>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r>
              <a:rPr lang="ru-RU" altLang="ru-RU" sz="1200">
                <a:solidFill>
                  <a:srgbClr val="002060"/>
                </a:solidFill>
                <a:latin typeface="Times New Roman" panose="02020603050405020304" pitchFamily="18" charset="0"/>
                <a:cs typeface="Times New Roman" panose="02020603050405020304" pitchFamily="18" charset="0"/>
              </a:rPr>
              <a:t>Поступления налоговых и неналоговых доходов в консолидированный бюджет муниципального района Мелеузовский район Республики Башкортостан   </a:t>
            </a:r>
          </a:p>
        </p:txBody>
      </p:sp>
      <p:sp>
        <p:nvSpPr>
          <p:cNvPr id="40970" name="TextBox 2">
            <a:extLst>
              <a:ext uri="{FF2B5EF4-FFF2-40B4-BE49-F238E27FC236}">
                <a16:creationId xmlns="" xmlns:a16="http://schemas.microsoft.com/office/drawing/2014/main" id="{BE6D282A-BC2D-449E-9FA5-BEBFCAFFCAA0}"/>
              </a:ext>
            </a:extLst>
          </p:cNvPr>
          <p:cNvSpPr txBox="1">
            <a:spLocks noChangeArrowheads="1"/>
          </p:cNvSpPr>
          <p:nvPr/>
        </p:nvSpPr>
        <p:spPr bwMode="auto">
          <a:xfrm>
            <a:off x="0" y="0"/>
            <a:ext cx="9144000" cy="615950"/>
          </a:xfrm>
          <a:prstGeom prst="rect">
            <a:avLst/>
          </a:prstGeom>
          <a:solidFill>
            <a:schemeClr val="bg2">
              <a:lumMod val="90000"/>
            </a:schemeClr>
          </a:solidFill>
          <a:ln>
            <a:noFill/>
          </a:ln>
          <a:extLst/>
        </p:spPr>
        <p:txBody>
          <a:bodyPr>
            <a:spAutoFit/>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algn="ctr">
              <a:spcBef>
                <a:spcPct val="0"/>
              </a:spcBef>
              <a:spcAft>
                <a:spcPct val="0"/>
              </a:spcAft>
              <a:buClrTx/>
              <a:buSzTx/>
              <a:buFontTx/>
              <a:buNone/>
              <a:defRPr/>
            </a:pPr>
            <a:r>
              <a:rPr lang="ru-RU" altLang="ru-RU" sz="1800" dirty="0">
                <a:solidFill>
                  <a:srgbClr val="002060"/>
                </a:solidFill>
              </a:rPr>
              <a:t>                </a:t>
            </a:r>
            <a:r>
              <a:rPr lang="ru-RU" altLang="ru-RU" sz="1600" dirty="0">
                <a:solidFill>
                  <a:srgbClr val="002060"/>
                </a:solidFill>
                <a:latin typeface="Times New Roman" panose="02020603050405020304" pitchFamily="18" charset="0"/>
                <a:cs typeface="Times New Roman" panose="02020603050405020304" pitchFamily="18" charset="0"/>
              </a:rPr>
              <a:t>Показатели консолидированного бюджета муниципального района </a:t>
            </a:r>
            <a:r>
              <a:rPr lang="ru-RU" altLang="ru-RU" sz="1600" dirty="0" smtClean="0">
                <a:solidFill>
                  <a:srgbClr val="002060"/>
                </a:solidFill>
                <a:latin typeface="Times New Roman" panose="02020603050405020304" pitchFamily="18" charset="0"/>
                <a:cs typeface="Times New Roman" panose="02020603050405020304" pitchFamily="18" charset="0"/>
              </a:rPr>
              <a:t>Мелеузовский</a:t>
            </a:r>
          </a:p>
          <a:p>
            <a:pPr algn="ctr">
              <a:spcBef>
                <a:spcPct val="0"/>
              </a:spcBef>
              <a:spcAft>
                <a:spcPct val="0"/>
              </a:spcAft>
              <a:buClrTx/>
              <a:buSzTx/>
              <a:buFontTx/>
              <a:buNone/>
              <a:defRPr/>
            </a:pPr>
            <a:r>
              <a:rPr lang="ru-RU" altLang="ru-RU" sz="1600" dirty="0" smtClean="0">
                <a:solidFill>
                  <a:srgbClr val="002060"/>
                </a:solidFill>
                <a:latin typeface="Times New Roman" panose="02020603050405020304" pitchFamily="18" charset="0"/>
                <a:cs typeface="Times New Roman" panose="02020603050405020304" pitchFamily="18" charset="0"/>
              </a:rPr>
              <a:t> </a:t>
            </a:r>
            <a:r>
              <a:rPr lang="ru-RU" altLang="ru-RU" sz="1600" dirty="0">
                <a:solidFill>
                  <a:srgbClr val="002060"/>
                </a:solidFill>
                <a:latin typeface="Times New Roman" panose="02020603050405020304" pitchFamily="18" charset="0"/>
                <a:cs typeface="Times New Roman" panose="02020603050405020304" pitchFamily="18" charset="0"/>
              </a:rPr>
              <a:t>район Республики Башкортостан </a:t>
            </a:r>
            <a:endParaRPr lang="ru-RU" altLang="ru-RU" sz="1600" b="1" dirty="0">
              <a:solidFill>
                <a:schemeClr val="tx1"/>
              </a:solidFill>
              <a:latin typeface="Times New Roman" panose="02020603050405020304" pitchFamily="18" charset="0"/>
              <a:cs typeface="Times New Roman" panose="02020603050405020304" pitchFamily="18" charset="0"/>
            </a:endParaRPr>
          </a:p>
        </p:txBody>
      </p:sp>
      <p:pic>
        <p:nvPicPr>
          <p:cNvPr id="40968" name="Picture 3">
            <a:extLst>
              <a:ext uri="{FF2B5EF4-FFF2-40B4-BE49-F238E27FC236}">
                <a16:creationId xmlns="" xmlns:a16="http://schemas.microsoft.com/office/drawing/2014/main" id="{8AFD27C5-40B9-4A8F-B9F7-7AE1F052CF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4469"/>
            <a:ext cx="704850"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69" name="TextBox 15">
            <a:extLst>
              <a:ext uri="{FF2B5EF4-FFF2-40B4-BE49-F238E27FC236}">
                <a16:creationId xmlns="" xmlns:a16="http://schemas.microsoft.com/office/drawing/2014/main" id="{574BE91D-06FF-48FC-BB42-37938A2EF04B}"/>
              </a:ext>
            </a:extLst>
          </p:cNvPr>
          <p:cNvSpPr txBox="1">
            <a:spLocks noChangeArrowheads="1"/>
          </p:cNvSpPr>
          <p:nvPr/>
        </p:nvSpPr>
        <p:spPr bwMode="auto">
          <a:xfrm>
            <a:off x="3692525" y="2781300"/>
            <a:ext cx="538163"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600" b="1"/>
              <a:t>млн.руб. </a:t>
            </a:r>
          </a:p>
        </p:txBody>
      </p:sp>
      <p:pic>
        <p:nvPicPr>
          <p:cNvPr id="2" name="Рисунок 2">
            <a:extLst>
              <a:ext uri="{FF2B5EF4-FFF2-40B4-BE49-F238E27FC236}">
                <a16:creationId xmlns="" xmlns:a16="http://schemas.microsoft.com/office/drawing/2014/main" id="{612F535C-CCD2-473A-AEE0-9F828C33411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43607" y="1031875"/>
            <a:ext cx="291799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8" descr="https://image.freepik.com/free-icon/man-saving-money-in-a-piggy-moneybox_318-29315.png">
            <a:extLst>
              <a:ext uri="{FF2B5EF4-FFF2-40B4-BE49-F238E27FC236}">
                <a16:creationId xmlns="" xmlns:a16="http://schemas.microsoft.com/office/drawing/2014/main" id="{A403C66D-0F75-434F-85F5-B956C36ADA7D}"/>
              </a:ext>
            </a:extLst>
          </p:cNvPr>
          <p:cNvPicPr>
            <a:picLocks noChangeAspect="1" noChangeArrowheads="1"/>
          </p:cNvPicPr>
          <p:nvPr/>
        </p:nvPicPr>
        <p:blipFill>
          <a:blip r:embed="rId6" cstate="print">
            <a:clrChange>
              <a:clrFrom>
                <a:srgbClr val="FFFFFF"/>
              </a:clrFrom>
              <a:clrTo>
                <a:srgbClr val="FFFFFF">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896042" y="1822949"/>
            <a:ext cx="689851" cy="79213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8" descr="https://image.freepik.com/free-icon/man-saving-money-in-a-piggy-moneybox_318-29315.png">
            <a:extLst>
              <a:ext uri="{FF2B5EF4-FFF2-40B4-BE49-F238E27FC236}">
                <a16:creationId xmlns="" xmlns:a16="http://schemas.microsoft.com/office/drawing/2014/main" id="{AB7152BA-A87B-490E-ADDB-03516984AAF5}"/>
              </a:ext>
            </a:extLst>
          </p:cNvPr>
          <p:cNvPicPr>
            <a:picLocks noChangeAspect="1" noChangeArrowheads="1"/>
          </p:cNvPicPr>
          <p:nvPr/>
        </p:nvPicPr>
        <p:blipFill>
          <a:blip r:embed="rId6" cstate="print">
            <a:clrChange>
              <a:clrFrom>
                <a:srgbClr val="FFFFFF"/>
              </a:clrFrom>
              <a:clrTo>
                <a:srgbClr val="FFFFFF">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482548" y="1704095"/>
            <a:ext cx="797993" cy="910992"/>
          </a:xfrm>
          <a:prstGeom prst="rect">
            <a:avLst/>
          </a:prstGeom>
          <a:noFill/>
          <a:extLst>
            <a:ext uri="{909E8E84-426E-40DD-AFC4-6F175D3DCCD1}">
              <a14:hiddenFill xmlns:a14="http://schemas.microsoft.com/office/drawing/2010/main">
                <a:solidFill>
                  <a:srgbClr val="FFFFFF"/>
                </a:solidFill>
              </a14:hiddenFill>
            </a:ext>
          </a:extLst>
        </p:spPr>
      </p:pic>
      <p:sp>
        <p:nvSpPr>
          <p:cNvPr id="40975" name="TextBox 2">
            <a:extLst>
              <a:ext uri="{FF2B5EF4-FFF2-40B4-BE49-F238E27FC236}">
                <a16:creationId xmlns="" xmlns:a16="http://schemas.microsoft.com/office/drawing/2014/main" id="{2CEE1759-26FD-4980-BD18-E6F0EA223C19}"/>
              </a:ext>
            </a:extLst>
          </p:cNvPr>
          <p:cNvSpPr txBox="1">
            <a:spLocks noChangeArrowheads="1"/>
          </p:cNvSpPr>
          <p:nvPr/>
        </p:nvSpPr>
        <p:spPr bwMode="auto">
          <a:xfrm>
            <a:off x="4932363" y="2697163"/>
            <a:ext cx="23034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sz="1400" b="1" dirty="0" smtClean="0"/>
              <a:t>2017 </a:t>
            </a:r>
            <a:r>
              <a:rPr lang="ru-RU" altLang="ru-RU" sz="1400" b="1" dirty="0"/>
              <a:t>год</a:t>
            </a:r>
          </a:p>
        </p:txBody>
      </p:sp>
      <p:sp>
        <p:nvSpPr>
          <p:cNvPr id="40976" name="TextBox 2">
            <a:extLst>
              <a:ext uri="{FF2B5EF4-FFF2-40B4-BE49-F238E27FC236}">
                <a16:creationId xmlns="" xmlns:a16="http://schemas.microsoft.com/office/drawing/2014/main" id="{B01A345E-A862-4257-A927-86356E57C48C}"/>
              </a:ext>
            </a:extLst>
          </p:cNvPr>
          <p:cNvSpPr txBox="1">
            <a:spLocks noChangeArrowheads="1"/>
          </p:cNvSpPr>
          <p:nvPr/>
        </p:nvSpPr>
        <p:spPr bwMode="auto">
          <a:xfrm>
            <a:off x="6796088" y="2697163"/>
            <a:ext cx="23034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sz="1400" b="1" dirty="0" smtClean="0"/>
              <a:t>2018 </a:t>
            </a:r>
            <a:r>
              <a:rPr lang="ru-RU" altLang="ru-RU" sz="1400" b="1" dirty="0"/>
              <a:t>год</a:t>
            </a:r>
          </a:p>
        </p:txBody>
      </p:sp>
      <p:sp>
        <p:nvSpPr>
          <p:cNvPr id="25" name="Овал 24">
            <a:extLst>
              <a:ext uri="{FF2B5EF4-FFF2-40B4-BE49-F238E27FC236}">
                <a16:creationId xmlns="" xmlns:a16="http://schemas.microsoft.com/office/drawing/2014/main" id="{DAF1EAAD-6851-49C3-8FF1-76E025C13C1E}"/>
              </a:ext>
            </a:extLst>
          </p:cNvPr>
          <p:cNvSpPr/>
          <p:nvPr/>
        </p:nvSpPr>
        <p:spPr>
          <a:xfrm>
            <a:off x="5523096" y="1314899"/>
            <a:ext cx="942039" cy="747812"/>
          </a:xfrm>
          <a:prstGeom prst="ellipse">
            <a:avLst/>
          </a:prstGeom>
          <a:solidFill>
            <a:srgbClr val="FFCC00"/>
          </a:solidFill>
          <a:ln>
            <a:solidFill>
              <a:srgbClr val="BC8F00"/>
            </a:solidFill>
          </a:ln>
          <a:effectLst>
            <a:outerShdw blurRad="50800" dist="38100" dir="2700000" sx="102000" sy="102000" algn="tl"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1400" b="1" dirty="0" smtClean="0">
                <a:solidFill>
                  <a:schemeClr val="tx1"/>
                </a:solidFill>
              </a:rPr>
              <a:t>9048</a:t>
            </a:r>
            <a:r>
              <a:rPr lang="ru-RU" sz="1400" dirty="0" smtClean="0">
                <a:solidFill>
                  <a:schemeClr val="tx1"/>
                </a:solidFill>
              </a:rPr>
              <a:t> </a:t>
            </a:r>
            <a:r>
              <a:rPr lang="ru-RU" sz="1400" dirty="0">
                <a:solidFill>
                  <a:schemeClr val="tx1"/>
                </a:solidFill>
              </a:rPr>
              <a:t>руб.</a:t>
            </a:r>
          </a:p>
        </p:txBody>
      </p:sp>
      <p:sp>
        <p:nvSpPr>
          <p:cNvPr id="26" name="Овал 25">
            <a:extLst>
              <a:ext uri="{FF2B5EF4-FFF2-40B4-BE49-F238E27FC236}">
                <a16:creationId xmlns="" xmlns:a16="http://schemas.microsoft.com/office/drawing/2014/main" id="{31EB7909-7D44-4905-A284-6FED806897E4}"/>
              </a:ext>
            </a:extLst>
          </p:cNvPr>
          <p:cNvSpPr/>
          <p:nvPr/>
        </p:nvSpPr>
        <p:spPr>
          <a:xfrm>
            <a:off x="8069972" y="1128959"/>
            <a:ext cx="942039" cy="747812"/>
          </a:xfrm>
          <a:prstGeom prst="ellipse">
            <a:avLst/>
          </a:prstGeom>
          <a:solidFill>
            <a:srgbClr val="FFCC00"/>
          </a:solidFill>
          <a:ln>
            <a:solidFill>
              <a:srgbClr val="BC8F00"/>
            </a:solidFill>
          </a:ln>
          <a:effectLst>
            <a:outerShdw blurRad="50800" dist="38100" dir="2700000" sx="102000" sy="102000" algn="tl"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1400" b="1" dirty="0" smtClean="0">
                <a:solidFill>
                  <a:schemeClr val="tx1"/>
                </a:solidFill>
              </a:rPr>
              <a:t>9567</a:t>
            </a:r>
            <a:r>
              <a:rPr lang="ru-RU" sz="1400" dirty="0" smtClean="0">
                <a:solidFill>
                  <a:schemeClr val="tx1"/>
                </a:solidFill>
              </a:rPr>
              <a:t> </a:t>
            </a:r>
            <a:r>
              <a:rPr lang="ru-RU" sz="1400" dirty="0">
                <a:solidFill>
                  <a:schemeClr val="tx1"/>
                </a:solidFill>
              </a:rPr>
              <a:t>руб.</a:t>
            </a:r>
          </a:p>
        </p:txBody>
      </p:sp>
      <p:sp>
        <p:nvSpPr>
          <p:cNvPr id="27" name="Стрелка вправо 26">
            <a:extLst>
              <a:ext uri="{FF2B5EF4-FFF2-40B4-BE49-F238E27FC236}">
                <a16:creationId xmlns="" xmlns:a16="http://schemas.microsoft.com/office/drawing/2014/main" id="{A2F6A659-73EB-46AF-B34F-8E3882762D9C}"/>
              </a:ext>
            </a:extLst>
          </p:cNvPr>
          <p:cNvSpPr/>
          <p:nvPr/>
        </p:nvSpPr>
        <p:spPr>
          <a:xfrm rot="21111658">
            <a:off x="6630988" y="1389063"/>
            <a:ext cx="1389062" cy="4873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1600" dirty="0" smtClean="0"/>
              <a:t>+519 </a:t>
            </a:r>
            <a:r>
              <a:rPr lang="ru-RU" sz="1600" dirty="0"/>
              <a:t>руб.</a:t>
            </a:r>
          </a:p>
        </p:txBody>
      </p:sp>
      <p:sp>
        <p:nvSpPr>
          <p:cNvPr id="5" name="AutoShape 26"/>
          <p:cNvSpPr>
            <a:spLocks noChangeAspect="1" noChangeArrowheads="1" noTextEdit="1"/>
          </p:cNvSpPr>
          <p:nvPr/>
        </p:nvSpPr>
        <p:spPr bwMode="auto">
          <a:xfrm>
            <a:off x="4192588" y="3109914"/>
            <a:ext cx="4906962" cy="368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ru-RU"/>
          </a:p>
        </p:txBody>
      </p:sp>
      <p:graphicFrame>
        <p:nvGraphicFramePr>
          <p:cNvPr id="6" name="Диаграмма 5"/>
          <p:cNvGraphicFramePr/>
          <p:nvPr>
            <p:extLst>
              <p:ext uri="{D42A27DB-BD31-4B8C-83A1-F6EECF244321}">
                <p14:modId xmlns:p14="http://schemas.microsoft.com/office/powerpoint/2010/main" val="53320900"/>
              </p:ext>
            </p:extLst>
          </p:nvPr>
        </p:nvGraphicFramePr>
        <p:xfrm>
          <a:off x="4065360" y="3375923"/>
          <a:ext cx="4946651" cy="3395188"/>
        </p:xfrm>
        <a:graphic>
          <a:graphicData uri="http://schemas.openxmlformats.org/drawingml/2006/chart">
            <c:chart xmlns:c="http://schemas.openxmlformats.org/drawingml/2006/chart" xmlns:r="http://schemas.openxmlformats.org/officeDocument/2006/relationships" r:id="rId7"/>
          </a:graphicData>
        </a:graphic>
      </p:graphicFrame>
      <p:sp>
        <p:nvSpPr>
          <p:cNvPr id="7" name="Стрелка вправо 6"/>
          <p:cNvSpPr/>
          <p:nvPr/>
        </p:nvSpPr>
        <p:spPr>
          <a:xfrm>
            <a:off x="6081166" y="5805264"/>
            <a:ext cx="564903" cy="216024"/>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ru-RU"/>
          </a:p>
        </p:txBody>
      </p:sp>
      <p:sp>
        <p:nvSpPr>
          <p:cNvPr id="8" name="Стрелка вправо 7"/>
          <p:cNvSpPr/>
          <p:nvPr/>
        </p:nvSpPr>
        <p:spPr>
          <a:xfrm>
            <a:off x="6084094" y="5229200"/>
            <a:ext cx="561975" cy="144016"/>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ru-RU"/>
          </a:p>
        </p:txBody>
      </p:sp>
      <p:sp>
        <p:nvSpPr>
          <p:cNvPr id="9" name="Стрелка вправо 8"/>
          <p:cNvSpPr/>
          <p:nvPr/>
        </p:nvSpPr>
        <p:spPr>
          <a:xfrm>
            <a:off x="6084095" y="4950620"/>
            <a:ext cx="561974" cy="134564"/>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ru-RU"/>
          </a:p>
        </p:txBody>
      </p:sp>
      <p:sp>
        <p:nvSpPr>
          <p:cNvPr id="11" name="Стрелка вправо 10"/>
          <p:cNvSpPr/>
          <p:nvPr/>
        </p:nvSpPr>
        <p:spPr>
          <a:xfrm>
            <a:off x="6084095" y="4601142"/>
            <a:ext cx="561974" cy="196010"/>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ru-RU"/>
          </a:p>
        </p:txBody>
      </p:sp>
      <p:sp>
        <p:nvSpPr>
          <p:cNvPr id="12" name="Стрелка вправо 11"/>
          <p:cNvSpPr/>
          <p:nvPr/>
        </p:nvSpPr>
        <p:spPr>
          <a:xfrm>
            <a:off x="6081166" y="4365104"/>
            <a:ext cx="555233" cy="92869"/>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ru-RU"/>
          </a:p>
        </p:txBody>
      </p:sp>
      <p:sp>
        <p:nvSpPr>
          <p:cNvPr id="13" name="Стрелка вправо 12"/>
          <p:cNvSpPr/>
          <p:nvPr/>
        </p:nvSpPr>
        <p:spPr>
          <a:xfrm>
            <a:off x="6109679" y="4109244"/>
            <a:ext cx="536390" cy="72008"/>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ru-RU"/>
          </a:p>
        </p:txBody>
      </p:sp>
      <p:sp>
        <p:nvSpPr>
          <p:cNvPr id="14" name="Стрелка вправо 13"/>
          <p:cNvSpPr/>
          <p:nvPr/>
        </p:nvSpPr>
        <p:spPr>
          <a:xfrm>
            <a:off x="6084094" y="5517582"/>
            <a:ext cx="561975" cy="189735"/>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ru-RU"/>
          </a:p>
        </p:txBody>
      </p:sp>
      <p:sp>
        <p:nvSpPr>
          <p:cNvPr id="33" name="Скругленный прямоугольник 32"/>
          <p:cNvSpPr/>
          <p:nvPr/>
        </p:nvSpPr>
        <p:spPr>
          <a:xfrm>
            <a:off x="6051897" y="4145248"/>
            <a:ext cx="651954" cy="2481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ru-RU" sz="800" dirty="0" smtClean="0">
                <a:solidFill>
                  <a:schemeClr val="tx1"/>
                </a:solidFill>
                <a:latin typeface="Times New Roman" panose="02020603050405020304" pitchFamily="18" charset="0"/>
                <a:cs typeface="Times New Roman" panose="02020603050405020304" pitchFamily="18" charset="0"/>
              </a:rPr>
              <a:t>+5,18</a:t>
            </a:r>
            <a:endParaRPr lang="ru-RU" sz="800" dirty="0">
              <a:solidFill>
                <a:schemeClr val="tx1"/>
              </a:solidFill>
              <a:latin typeface="Times New Roman" panose="02020603050405020304" pitchFamily="18" charset="0"/>
              <a:cs typeface="Times New Roman" panose="02020603050405020304" pitchFamily="18" charset="0"/>
            </a:endParaRPr>
          </a:p>
        </p:txBody>
      </p:sp>
      <p:sp>
        <p:nvSpPr>
          <p:cNvPr id="34" name="Скругленный прямоугольник 33"/>
          <p:cNvSpPr/>
          <p:nvPr/>
        </p:nvSpPr>
        <p:spPr>
          <a:xfrm>
            <a:off x="6005622" y="4425316"/>
            <a:ext cx="651954" cy="2481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ru-RU" sz="800" dirty="0" smtClean="0">
                <a:solidFill>
                  <a:schemeClr val="tx1"/>
                </a:solidFill>
                <a:latin typeface="Times New Roman" panose="02020603050405020304" pitchFamily="18" charset="0"/>
                <a:cs typeface="Times New Roman" panose="02020603050405020304" pitchFamily="18" charset="0"/>
              </a:rPr>
              <a:t>-8,25</a:t>
            </a:r>
            <a:endParaRPr lang="ru-RU" sz="800" dirty="0">
              <a:solidFill>
                <a:schemeClr val="tx1"/>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6021325" y="4775381"/>
            <a:ext cx="651954" cy="2481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ru-RU" sz="800" dirty="0" smtClean="0">
                <a:solidFill>
                  <a:schemeClr val="tx1"/>
                </a:solidFill>
                <a:latin typeface="Times New Roman" panose="02020603050405020304" pitchFamily="18" charset="0"/>
                <a:cs typeface="Times New Roman" panose="02020603050405020304" pitchFamily="18" charset="0"/>
              </a:rPr>
              <a:t>+15,79</a:t>
            </a:r>
            <a:endParaRPr lang="ru-RU" sz="800" dirty="0">
              <a:solidFill>
                <a:schemeClr val="tx1"/>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6039105" y="5030755"/>
            <a:ext cx="651954" cy="2481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ru-RU" sz="800" dirty="0">
                <a:solidFill>
                  <a:schemeClr val="tx1"/>
                </a:solidFill>
                <a:latin typeface="Times New Roman" panose="02020603050405020304" pitchFamily="18" charset="0"/>
                <a:cs typeface="Times New Roman" panose="02020603050405020304" pitchFamily="18" charset="0"/>
              </a:rPr>
              <a:t>-</a:t>
            </a:r>
            <a:r>
              <a:rPr lang="ru-RU" sz="800" dirty="0" smtClean="0">
                <a:solidFill>
                  <a:schemeClr val="tx1"/>
                </a:solidFill>
                <a:latin typeface="Times New Roman" panose="02020603050405020304" pitchFamily="18" charset="0"/>
                <a:cs typeface="Times New Roman" panose="02020603050405020304" pitchFamily="18" charset="0"/>
              </a:rPr>
              <a:t>0,77</a:t>
            </a:r>
            <a:endParaRPr lang="ru-RU" sz="800" dirty="0">
              <a:solidFill>
                <a:schemeClr val="tx1"/>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6039105" y="5351445"/>
            <a:ext cx="651954" cy="2481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ru-RU" sz="800" dirty="0" smtClean="0">
                <a:solidFill>
                  <a:schemeClr val="tx1"/>
                </a:solidFill>
                <a:latin typeface="Times New Roman" panose="02020603050405020304" pitchFamily="18" charset="0"/>
                <a:cs typeface="Times New Roman" panose="02020603050405020304" pitchFamily="18" charset="0"/>
              </a:rPr>
              <a:t>-5,68</a:t>
            </a:r>
            <a:endParaRPr lang="ru-RU" sz="800" dirty="0">
              <a:solidFill>
                <a:schemeClr val="tx1"/>
              </a:solidFill>
              <a:latin typeface="Times New Roman" panose="02020603050405020304" pitchFamily="18" charset="0"/>
              <a:cs typeface="Times New Roman" panose="02020603050405020304" pitchFamily="18" charset="0"/>
            </a:endParaRPr>
          </a:p>
        </p:txBody>
      </p:sp>
      <p:sp>
        <p:nvSpPr>
          <p:cNvPr id="38" name="Скругленный прямоугольник 37"/>
          <p:cNvSpPr/>
          <p:nvPr/>
        </p:nvSpPr>
        <p:spPr>
          <a:xfrm>
            <a:off x="6032805" y="5677035"/>
            <a:ext cx="651954" cy="2481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ru-RU" sz="800" dirty="0" smtClean="0">
                <a:solidFill>
                  <a:schemeClr val="tx1"/>
                </a:solidFill>
                <a:latin typeface="Times New Roman" panose="02020603050405020304" pitchFamily="18" charset="0"/>
                <a:cs typeface="Times New Roman" panose="02020603050405020304" pitchFamily="18" charset="0"/>
              </a:rPr>
              <a:t>+28,48</a:t>
            </a:r>
            <a:endParaRPr lang="ru-RU" sz="800" dirty="0">
              <a:solidFill>
                <a:schemeClr val="tx1"/>
              </a:solidFill>
              <a:latin typeface="Times New Roman" panose="02020603050405020304" pitchFamily="18" charset="0"/>
              <a:cs typeface="Times New Roman" panose="02020603050405020304" pitchFamily="18" charset="0"/>
            </a:endParaRPr>
          </a:p>
        </p:txBody>
      </p:sp>
      <p:sp>
        <p:nvSpPr>
          <p:cNvPr id="4" name="Номер слайда 3"/>
          <p:cNvSpPr>
            <a:spLocks noGrp="1"/>
          </p:cNvSpPr>
          <p:nvPr>
            <p:ph type="sldNum" sz="quarter" idx="17"/>
          </p:nvPr>
        </p:nvSpPr>
        <p:spPr>
          <a:xfrm>
            <a:off x="7010400" y="14469"/>
            <a:ext cx="2133600" cy="365125"/>
          </a:xfrm>
        </p:spPr>
        <p:txBody>
          <a:bodyPr/>
          <a:lstStyle/>
          <a:p>
            <a:pPr>
              <a:defRPr/>
            </a:pPr>
            <a:fld id="{1C2F39FC-F7FC-43A7-985C-4565CF06B74E}" type="slidenum">
              <a:rPr lang="en-US" smtClean="0">
                <a:solidFill>
                  <a:schemeClr val="tx1"/>
                </a:solidFill>
              </a:rPr>
              <a:pPr>
                <a:defRPr/>
              </a:pPr>
              <a:t>20</a:t>
            </a:fld>
            <a:endParaRPr lang="en-US"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11" name="Picture 11" descr="http://minusinsk.info/userfiles/budget_out.jpg">
            <a:extLst>
              <a:ext uri="{FF2B5EF4-FFF2-40B4-BE49-F238E27FC236}">
                <a16:creationId xmlns="" xmlns:a16="http://schemas.microsoft.com/office/drawing/2014/main" id="{6591652D-6A3D-40A6-8CA9-C7D48502E6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912" y="5614400"/>
            <a:ext cx="1299356" cy="1226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6" name="Rectangle 2">
            <a:extLst>
              <a:ext uri="{FF2B5EF4-FFF2-40B4-BE49-F238E27FC236}">
                <a16:creationId xmlns="" xmlns:a16="http://schemas.microsoft.com/office/drawing/2014/main" id="{F6ECE88E-768C-49B0-87BB-CD52412E5D9B}"/>
              </a:ext>
            </a:extLst>
          </p:cNvPr>
          <p:cNvSpPr>
            <a:spLocks noGrp="1" noRot="1"/>
          </p:cNvSpPr>
          <p:nvPr>
            <p:ph type="title"/>
          </p:nvPr>
        </p:nvSpPr>
        <p:spPr>
          <a:xfrm>
            <a:off x="0" y="0"/>
            <a:ext cx="9144000" cy="720725"/>
          </a:xfrm>
          <a:solidFill>
            <a:schemeClr val="bg2">
              <a:lumMod val="90000"/>
            </a:schemeClr>
          </a:solidFill>
          <a:ln>
            <a:noFill/>
          </a:ln>
        </p:spPr>
        <p:txBody>
          <a:bodyPr/>
          <a:lstStyle/>
          <a:p>
            <a:pPr eaLnBrk="1" hangingPunct="1"/>
            <a:r>
              <a:rPr lang="ru-RU" altLang="ru-RU" sz="2000" dirty="0">
                <a:solidFill>
                  <a:srgbClr val="002060"/>
                </a:solidFill>
              </a:rPr>
              <a:t> </a:t>
            </a:r>
            <a:r>
              <a:rPr lang="ru-RU" altLang="ru-RU" sz="1600" dirty="0">
                <a:solidFill>
                  <a:srgbClr val="002060"/>
                </a:solidFill>
                <a:latin typeface="Times New Roman" panose="02020603050405020304" pitchFamily="18" charset="0"/>
                <a:cs typeface="Times New Roman" panose="02020603050405020304" pitchFamily="18" charset="0"/>
              </a:rPr>
              <a:t>Показатели консолидированного бюджета муниципального района </a:t>
            </a:r>
            <a:br>
              <a:rPr lang="ru-RU" altLang="ru-RU" sz="1600" dirty="0">
                <a:solidFill>
                  <a:srgbClr val="002060"/>
                </a:solidFill>
                <a:latin typeface="Times New Roman" panose="02020603050405020304" pitchFamily="18" charset="0"/>
                <a:cs typeface="Times New Roman" panose="02020603050405020304" pitchFamily="18" charset="0"/>
              </a:rPr>
            </a:br>
            <a:r>
              <a:rPr lang="ru-RU" altLang="ru-RU" sz="1600" dirty="0">
                <a:solidFill>
                  <a:srgbClr val="002060"/>
                </a:solidFill>
                <a:latin typeface="Times New Roman" panose="02020603050405020304" pitchFamily="18" charset="0"/>
                <a:cs typeface="Times New Roman" panose="02020603050405020304" pitchFamily="18" charset="0"/>
              </a:rPr>
              <a:t>Мелеузовский район Республики Башкортостан </a:t>
            </a:r>
            <a:endParaRPr lang="ru-RU" altLang="ru-RU" sz="1600" dirty="0">
              <a:latin typeface="Times New Roman" panose="02020603050405020304" pitchFamily="18" charset="0"/>
              <a:cs typeface="Times New Roman" panose="02020603050405020304" pitchFamily="18" charset="0"/>
            </a:endParaRPr>
          </a:p>
        </p:txBody>
      </p:sp>
      <p:graphicFrame>
        <p:nvGraphicFramePr>
          <p:cNvPr id="2" name="Диаграмма 6">
            <a:extLst>
              <a:ext uri="{FF2B5EF4-FFF2-40B4-BE49-F238E27FC236}">
                <a16:creationId xmlns="" xmlns:a16="http://schemas.microsoft.com/office/drawing/2014/main" id="{A614ECE0-0F1B-402E-B45F-7BFCD0BAECDC}"/>
              </a:ext>
            </a:extLst>
          </p:cNvPr>
          <p:cNvGraphicFramePr>
            <a:graphicFrameLocks/>
          </p:cNvGraphicFramePr>
          <p:nvPr>
            <p:extLst>
              <p:ext uri="{D42A27DB-BD31-4B8C-83A1-F6EECF244321}">
                <p14:modId xmlns:p14="http://schemas.microsoft.com/office/powerpoint/2010/main" val="2561699997"/>
              </p:ext>
            </p:extLst>
          </p:nvPr>
        </p:nvGraphicFramePr>
        <p:xfrm>
          <a:off x="17647" y="1046956"/>
          <a:ext cx="3707904" cy="3054350"/>
        </p:xfrm>
        <a:graphic>
          <a:graphicData uri="http://schemas.openxmlformats.org/drawingml/2006/chart">
            <c:chart xmlns:c="http://schemas.openxmlformats.org/drawingml/2006/chart" xmlns:r="http://schemas.openxmlformats.org/officeDocument/2006/relationships" r:id="rId4"/>
          </a:graphicData>
        </a:graphic>
      </p:graphicFrame>
      <p:pic>
        <p:nvPicPr>
          <p:cNvPr id="47108" name="Picture 3">
            <a:extLst>
              <a:ext uri="{FF2B5EF4-FFF2-40B4-BE49-F238E27FC236}">
                <a16:creationId xmlns="" xmlns:a16="http://schemas.microsoft.com/office/drawing/2014/main" id="{3A3A996C-BC53-4EE5-AD1F-6F64FC7B83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54" y="0"/>
            <a:ext cx="704850" cy="73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 name="Диаграмма 2">
            <a:extLst>
              <a:ext uri="{FF2B5EF4-FFF2-40B4-BE49-F238E27FC236}">
                <a16:creationId xmlns="" xmlns:a16="http://schemas.microsoft.com/office/drawing/2014/main" id="{8D9A70D9-0202-48EC-9E45-84682B107401}"/>
              </a:ext>
            </a:extLst>
          </p:cNvPr>
          <p:cNvGraphicFramePr>
            <a:graphicFrameLocks/>
          </p:cNvGraphicFramePr>
          <p:nvPr>
            <p:extLst>
              <p:ext uri="{D42A27DB-BD31-4B8C-83A1-F6EECF244321}">
                <p14:modId xmlns:p14="http://schemas.microsoft.com/office/powerpoint/2010/main" val="2953656737"/>
              </p:ext>
            </p:extLst>
          </p:nvPr>
        </p:nvGraphicFramePr>
        <p:xfrm>
          <a:off x="-175624" y="3684535"/>
          <a:ext cx="4605214" cy="3212976"/>
        </p:xfrm>
        <a:graphic>
          <a:graphicData uri="http://schemas.openxmlformats.org/drawingml/2006/chart">
            <c:chart xmlns:c="http://schemas.openxmlformats.org/drawingml/2006/chart" xmlns:r="http://schemas.openxmlformats.org/officeDocument/2006/relationships" r:id="rId6"/>
          </a:graphicData>
        </a:graphic>
      </p:graphicFrame>
      <p:sp>
        <p:nvSpPr>
          <p:cNvPr id="47110" name="TextBox 2">
            <a:extLst>
              <a:ext uri="{FF2B5EF4-FFF2-40B4-BE49-F238E27FC236}">
                <a16:creationId xmlns="" xmlns:a16="http://schemas.microsoft.com/office/drawing/2014/main" id="{BFCF5CFD-426B-441D-9B51-51FCE7450316}"/>
              </a:ext>
            </a:extLst>
          </p:cNvPr>
          <p:cNvSpPr txBox="1">
            <a:spLocks noChangeArrowheads="1"/>
          </p:cNvSpPr>
          <p:nvPr/>
        </p:nvSpPr>
        <p:spPr bwMode="auto">
          <a:xfrm>
            <a:off x="-33338" y="766763"/>
            <a:ext cx="496757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ru-RU" altLang="ru-RU" sz="1200" b="1" dirty="0">
                <a:latin typeface="Times New Roman" panose="02020603050405020304" pitchFamily="18" charset="0"/>
                <a:cs typeface="Times New Roman" panose="02020603050405020304" pitchFamily="18" charset="0"/>
              </a:rPr>
              <a:t>Безвозмездные поступления из бюджетов других уровней в </a:t>
            </a:r>
            <a:r>
              <a:rPr lang="ru-RU" altLang="ru-RU" sz="1200" b="1" dirty="0" smtClean="0">
                <a:latin typeface="Times New Roman" panose="02020603050405020304" pitchFamily="18" charset="0"/>
                <a:cs typeface="Times New Roman" panose="02020603050405020304" pitchFamily="18" charset="0"/>
              </a:rPr>
              <a:t>2018 </a:t>
            </a:r>
            <a:r>
              <a:rPr lang="ru-RU" altLang="ru-RU" sz="1200" b="1" dirty="0">
                <a:latin typeface="Times New Roman" panose="02020603050405020304" pitchFamily="18" charset="0"/>
                <a:cs typeface="Times New Roman" panose="02020603050405020304" pitchFamily="18" charset="0"/>
              </a:rPr>
              <a:t>году</a:t>
            </a:r>
          </a:p>
        </p:txBody>
      </p:sp>
      <p:sp>
        <p:nvSpPr>
          <p:cNvPr id="4" name="Прямоугольник 3"/>
          <p:cNvSpPr/>
          <p:nvPr/>
        </p:nvSpPr>
        <p:spPr>
          <a:xfrm>
            <a:off x="4297397" y="1044575"/>
            <a:ext cx="4572000" cy="646331"/>
          </a:xfrm>
          <a:prstGeom prst="rect">
            <a:avLst/>
          </a:prstGeom>
        </p:spPr>
        <p:txBody>
          <a:bodyPr>
            <a:spAutoFit/>
          </a:bodyPr>
          <a:lstStyle/>
          <a:p>
            <a:r>
              <a:rPr lang="ru-RU" altLang="ru-RU" sz="1200" b="1" dirty="0">
                <a:latin typeface="Times New Roman" panose="02020603050405020304" pitchFamily="18" charset="0"/>
                <a:cs typeface="Times New Roman" panose="02020603050405020304" pitchFamily="18" charset="0"/>
              </a:rPr>
              <a:t>Дотации на выравнивание бюджетной обеспеченности  поселений из </a:t>
            </a:r>
            <a:r>
              <a:rPr lang="ru-RU" altLang="ru-RU" sz="1200" b="1" dirty="0" smtClean="0">
                <a:latin typeface="Times New Roman" panose="02020603050405020304" pitchFamily="18" charset="0"/>
                <a:cs typeface="Times New Roman" panose="02020603050405020304" pitchFamily="18" charset="0"/>
              </a:rPr>
              <a:t>бюджета  </a:t>
            </a:r>
            <a:r>
              <a:rPr lang="ru-RU" altLang="ru-RU" sz="1200" b="1" dirty="0">
                <a:latin typeface="Times New Roman" panose="02020603050405020304" pitchFamily="18" charset="0"/>
                <a:cs typeface="Times New Roman" panose="02020603050405020304" pitchFamily="18" charset="0"/>
              </a:rPr>
              <a:t>муниципального района Мелеузовский район Республики Башкортостан   за </a:t>
            </a:r>
            <a:r>
              <a:rPr lang="ru-RU" altLang="ru-RU" sz="1200" b="1" dirty="0" smtClean="0">
                <a:latin typeface="Times New Roman" panose="02020603050405020304" pitchFamily="18" charset="0"/>
                <a:cs typeface="Times New Roman" panose="02020603050405020304" pitchFamily="18" charset="0"/>
              </a:rPr>
              <a:t>2018 </a:t>
            </a:r>
            <a:r>
              <a:rPr lang="ru-RU" altLang="ru-RU" sz="1200" b="1" dirty="0">
                <a:latin typeface="Times New Roman" panose="02020603050405020304" pitchFamily="18" charset="0"/>
                <a:cs typeface="Times New Roman" panose="02020603050405020304" pitchFamily="18" charset="0"/>
              </a:rPr>
              <a:t>год (млн. рублей)</a:t>
            </a:r>
            <a:endParaRPr lang="ru-RU" sz="1200" b="1" dirty="0">
              <a:latin typeface="Times New Roman" panose="02020603050405020304" pitchFamily="18" charset="0"/>
              <a:cs typeface="Times New Roman" panose="02020603050405020304" pitchFamily="18" charset="0"/>
            </a:endParaRPr>
          </a:p>
        </p:txBody>
      </p:sp>
      <p:pic>
        <p:nvPicPr>
          <p:cNvPr id="14" name="Рисунок 9">
            <a:extLst>
              <a:ext uri="{FF2B5EF4-FFF2-40B4-BE49-F238E27FC236}">
                <a16:creationId xmlns="" xmlns:a16="http://schemas.microsoft.com/office/drawing/2014/main" id="{5235B795-96DB-41EE-8E5D-90C9C61BC951}"/>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693753" y="5733257"/>
            <a:ext cx="1450247" cy="112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Номер слайда 4"/>
          <p:cNvSpPr>
            <a:spLocks noGrp="1"/>
          </p:cNvSpPr>
          <p:nvPr>
            <p:ph type="sldNum" sz="quarter" idx="12"/>
          </p:nvPr>
        </p:nvSpPr>
        <p:spPr>
          <a:xfrm>
            <a:off x="7010400" y="6498"/>
            <a:ext cx="2133600" cy="365125"/>
          </a:xfrm>
        </p:spPr>
        <p:txBody>
          <a:bodyPr/>
          <a:lstStyle/>
          <a:p>
            <a:fld id="{434A3D7E-C280-4DCD-A7E1-93BBC7758E8E}" type="slidenum">
              <a:rPr lang="ru-RU" smtClean="0">
                <a:solidFill>
                  <a:schemeClr val="tx1"/>
                </a:solidFill>
              </a:rPr>
              <a:t>21</a:t>
            </a:fld>
            <a:endParaRPr lang="ru-RU" dirty="0">
              <a:solidFill>
                <a:schemeClr val="tx1"/>
              </a:solidFill>
            </a:endParaRPr>
          </a:p>
        </p:txBody>
      </p:sp>
      <p:graphicFrame>
        <p:nvGraphicFramePr>
          <p:cNvPr id="6" name="Таблица 5"/>
          <p:cNvGraphicFramePr>
            <a:graphicFrameLocks noGrp="1"/>
          </p:cNvGraphicFramePr>
          <p:nvPr>
            <p:extLst>
              <p:ext uri="{D42A27DB-BD31-4B8C-83A1-F6EECF244321}">
                <p14:modId xmlns:p14="http://schemas.microsoft.com/office/powerpoint/2010/main" val="2468452315"/>
              </p:ext>
            </p:extLst>
          </p:nvPr>
        </p:nvGraphicFramePr>
        <p:xfrm>
          <a:off x="4788024" y="1794471"/>
          <a:ext cx="4225389" cy="3853465"/>
        </p:xfrm>
        <a:graphic>
          <a:graphicData uri="http://schemas.openxmlformats.org/drawingml/2006/table">
            <a:tbl>
              <a:tblPr/>
              <a:tblGrid>
                <a:gridCol w="2232248"/>
                <a:gridCol w="1993141"/>
              </a:tblGrid>
              <a:tr h="440695">
                <a:tc>
                  <a:txBody>
                    <a:bodyPr/>
                    <a:lstStyle/>
                    <a:p>
                      <a:pPr algn="ctr" fontAlgn="t"/>
                      <a:r>
                        <a:rPr lang="ru-RU" sz="1000" b="1" i="0" u="none" strike="noStrike" dirty="0">
                          <a:solidFill>
                            <a:srgbClr val="FFFFFF"/>
                          </a:solidFill>
                          <a:effectLst/>
                          <a:latin typeface="Times New Roman"/>
                        </a:rPr>
                        <a:t>Бюджеты поселений</a:t>
                      </a:r>
                    </a:p>
                  </a:txBody>
                  <a:tcPr marL="9508" marR="9508" marT="950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ECCF3"/>
                    </a:solidFill>
                  </a:tcPr>
                </a:tc>
                <a:tc>
                  <a:txBody>
                    <a:bodyPr/>
                    <a:lstStyle/>
                    <a:p>
                      <a:pPr algn="ctr" fontAlgn="t"/>
                      <a:r>
                        <a:rPr lang="ru-RU" sz="1000" b="1" i="0" u="none" strike="noStrike" dirty="0">
                          <a:solidFill>
                            <a:srgbClr val="FFFFFF"/>
                          </a:solidFill>
                          <a:effectLst/>
                          <a:latin typeface="Times New Roman"/>
                        </a:rPr>
                        <a:t>Дотации на выравнивание бюджетной обеспеченности всего, </a:t>
                      </a:r>
                      <a:r>
                        <a:rPr lang="ru-RU" sz="1000" b="1" i="0" u="none" strike="noStrike" dirty="0" smtClean="0">
                          <a:solidFill>
                            <a:srgbClr val="FFFFFF"/>
                          </a:solidFill>
                          <a:effectLst/>
                          <a:latin typeface="Times New Roman"/>
                        </a:rPr>
                        <a:t>млн. рублей</a:t>
                      </a:r>
                      <a:endParaRPr lang="ru-RU" sz="1000" b="1" i="0" u="none" strike="noStrike" dirty="0">
                        <a:solidFill>
                          <a:srgbClr val="FFFFFF"/>
                        </a:solidFill>
                        <a:effectLst/>
                        <a:latin typeface="Times New Roman"/>
                      </a:endParaRPr>
                    </a:p>
                  </a:txBody>
                  <a:tcPr marL="9508" marR="9508" marT="950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ECCF3"/>
                    </a:solidFill>
                  </a:tcPr>
                </a:tc>
              </a:tr>
              <a:tr h="199221">
                <a:tc>
                  <a:txBody>
                    <a:bodyPr/>
                    <a:lstStyle/>
                    <a:p>
                      <a:pPr algn="l" fontAlgn="b"/>
                      <a:r>
                        <a:rPr lang="ru-RU" sz="1000" b="0" i="0" u="none" strike="noStrike">
                          <a:solidFill>
                            <a:srgbClr val="000000"/>
                          </a:solidFill>
                          <a:effectLst/>
                          <a:latin typeface="Times New Roman"/>
                        </a:rPr>
                        <a:t>Город Мелеуз</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EBFA"/>
                    </a:solidFill>
                  </a:tcPr>
                </a:tc>
                <a:tc>
                  <a:txBody>
                    <a:bodyPr/>
                    <a:lstStyle/>
                    <a:p>
                      <a:pPr algn="ctr" fontAlgn="b"/>
                      <a:r>
                        <a:rPr lang="ru-RU" sz="1000" b="0" i="0" u="none" strike="noStrike">
                          <a:solidFill>
                            <a:srgbClr val="000000"/>
                          </a:solidFill>
                          <a:effectLst/>
                          <a:latin typeface="Times New Roman"/>
                        </a:rPr>
                        <a:t>0,0</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EBFA"/>
                    </a:solidFill>
                  </a:tcPr>
                </a:tc>
              </a:tr>
              <a:tr h="199221">
                <a:tc>
                  <a:txBody>
                    <a:bodyPr/>
                    <a:lstStyle/>
                    <a:p>
                      <a:pPr algn="l" fontAlgn="b"/>
                      <a:r>
                        <a:rPr lang="ru-RU" sz="1000" b="0" i="0" u="none" strike="noStrike">
                          <a:solidFill>
                            <a:srgbClr val="000000"/>
                          </a:solidFill>
                          <a:effectLst/>
                          <a:latin typeface="Times New Roman"/>
                        </a:rPr>
                        <a:t>Абитовский сельсовет</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5FD"/>
                    </a:solidFill>
                  </a:tcPr>
                </a:tc>
                <a:tc>
                  <a:txBody>
                    <a:bodyPr/>
                    <a:lstStyle/>
                    <a:p>
                      <a:pPr algn="ctr" fontAlgn="b"/>
                      <a:r>
                        <a:rPr lang="ru-RU" sz="1000" b="0" i="0" u="none" strike="noStrike">
                          <a:solidFill>
                            <a:srgbClr val="000000"/>
                          </a:solidFill>
                          <a:effectLst/>
                          <a:latin typeface="Times New Roman"/>
                        </a:rPr>
                        <a:t>3,019</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5FD"/>
                    </a:solidFill>
                  </a:tcPr>
                </a:tc>
              </a:tr>
              <a:tr h="199221">
                <a:tc>
                  <a:txBody>
                    <a:bodyPr/>
                    <a:lstStyle/>
                    <a:p>
                      <a:pPr algn="l" fontAlgn="b"/>
                      <a:r>
                        <a:rPr lang="ru-RU" sz="1000" b="0" i="0" u="none" strike="noStrike">
                          <a:solidFill>
                            <a:srgbClr val="000000"/>
                          </a:solidFill>
                          <a:effectLst/>
                          <a:latin typeface="Times New Roman"/>
                        </a:rPr>
                        <a:t>Александровский сельсовет</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EBFA"/>
                    </a:solidFill>
                  </a:tcPr>
                </a:tc>
                <a:tc>
                  <a:txBody>
                    <a:bodyPr/>
                    <a:lstStyle/>
                    <a:p>
                      <a:pPr algn="ctr" fontAlgn="b"/>
                      <a:r>
                        <a:rPr lang="ru-RU" sz="1000" b="0" i="0" u="none" strike="noStrike" dirty="0">
                          <a:solidFill>
                            <a:srgbClr val="000000"/>
                          </a:solidFill>
                          <a:effectLst/>
                          <a:latin typeface="Times New Roman"/>
                        </a:rPr>
                        <a:t>2,451</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EBFA"/>
                    </a:solidFill>
                  </a:tcPr>
                </a:tc>
              </a:tr>
              <a:tr h="199221">
                <a:tc>
                  <a:txBody>
                    <a:bodyPr/>
                    <a:lstStyle/>
                    <a:p>
                      <a:pPr algn="l" fontAlgn="b"/>
                      <a:r>
                        <a:rPr lang="ru-RU" sz="1000" b="0" i="0" u="none" strike="noStrike">
                          <a:solidFill>
                            <a:srgbClr val="000000"/>
                          </a:solidFill>
                          <a:effectLst/>
                          <a:latin typeface="Times New Roman"/>
                        </a:rPr>
                        <a:t>Аптраковский сельсовет</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5FD"/>
                    </a:solidFill>
                  </a:tcPr>
                </a:tc>
                <a:tc>
                  <a:txBody>
                    <a:bodyPr/>
                    <a:lstStyle/>
                    <a:p>
                      <a:pPr algn="ctr" fontAlgn="b"/>
                      <a:r>
                        <a:rPr lang="ru-RU" sz="1000" b="0" i="0" u="none" strike="noStrike">
                          <a:solidFill>
                            <a:srgbClr val="000000"/>
                          </a:solidFill>
                          <a:effectLst/>
                          <a:latin typeface="Times New Roman"/>
                        </a:rPr>
                        <a:t>2,104</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5FD"/>
                    </a:solidFill>
                  </a:tcPr>
                </a:tc>
              </a:tr>
              <a:tr h="199221">
                <a:tc>
                  <a:txBody>
                    <a:bodyPr/>
                    <a:lstStyle/>
                    <a:p>
                      <a:pPr algn="l" fontAlgn="b"/>
                      <a:r>
                        <a:rPr lang="ru-RU" sz="1000" b="0" i="0" u="none" strike="noStrike">
                          <a:solidFill>
                            <a:srgbClr val="000000"/>
                          </a:solidFill>
                          <a:effectLst/>
                          <a:latin typeface="Times New Roman"/>
                        </a:rPr>
                        <a:t>Араслановский сельсовет</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EBFA"/>
                    </a:solidFill>
                  </a:tcPr>
                </a:tc>
                <a:tc>
                  <a:txBody>
                    <a:bodyPr/>
                    <a:lstStyle/>
                    <a:p>
                      <a:pPr algn="ctr" fontAlgn="b"/>
                      <a:r>
                        <a:rPr lang="ru-RU" sz="1000" b="0" i="0" u="none" strike="noStrike">
                          <a:solidFill>
                            <a:srgbClr val="000000"/>
                          </a:solidFill>
                          <a:effectLst/>
                          <a:latin typeface="Times New Roman"/>
                        </a:rPr>
                        <a:t>2,401</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EBFA"/>
                    </a:solidFill>
                  </a:tcPr>
                </a:tc>
              </a:tr>
              <a:tr h="199221">
                <a:tc>
                  <a:txBody>
                    <a:bodyPr/>
                    <a:lstStyle/>
                    <a:p>
                      <a:pPr algn="l" fontAlgn="b"/>
                      <a:r>
                        <a:rPr lang="ru-RU" sz="1000" b="0" i="0" u="none" strike="noStrike">
                          <a:solidFill>
                            <a:srgbClr val="000000"/>
                          </a:solidFill>
                          <a:effectLst/>
                          <a:latin typeface="Times New Roman"/>
                        </a:rPr>
                        <a:t>Воскресенский сельсовет</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5FD"/>
                    </a:solidFill>
                  </a:tcPr>
                </a:tc>
                <a:tc>
                  <a:txBody>
                    <a:bodyPr/>
                    <a:lstStyle/>
                    <a:p>
                      <a:pPr algn="ctr" fontAlgn="b"/>
                      <a:r>
                        <a:rPr lang="ru-RU" sz="1000" b="0" i="0" u="none" strike="noStrike">
                          <a:solidFill>
                            <a:srgbClr val="000000"/>
                          </a:solidFill>
                          <a:effectLst/>
                          <a:latin typeface="Times New Roman"/>
                        </a:rPr>
                        <a:t>3,045</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5FD"/>
                    </a:solidFill>
                  </a:tcPr>
                </a:tc>
              </a:tr>
              <a:tr h="199221">
                <a:tc>
                  <a:txBody>
                    <a:bodyPr/>
                    <a:lstStyle/>
                    <a:p>
                      <a:pPr algn="l" fontAlgn="b"/>
                      <a:r>
                        <a:rPr lang="ru-RU" sz="1000" b="0" i="0" u="none" strike="noStrike">
                          <a:solidFill>
                            <a:srgbClr val="000000"/>
                          </a:solidFill>
                          <a:effectLst/>
                          <a:latin typeface="Times New Roman"/>
                        </a:rPr>
                        <a:t>Денисовский сельсовет</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EBFA"/>
                    </a:solidFill>
                  </a:tcPr>
                </a:tc>
                <a:tc>
                  <a:txBody>
                    <a:bodyPr/>
                    <a:lstStyle/>
                    <a:p>
                      <a:pPr algn="ctr" fontAlgn="b"/>
                      <a:r>
                        <a:rPr lang="ru-RU" sz="1000" b="0" i="0" u="none" strike="noStrike">
                          <a:solidFill>
                            <a:srgbClr val="000000"/>
                          </a:solidFill>
                          <a:effectLst/>
                          <a:latin typeface="Times New Roman"/>
                        </a:rPr>
                        <a:t>3,13</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EBFA"/>
                    </a:solidFill>
                  </a:tcPr>
                </a:tc>
              </a:tr>
              <a:tr h="199221">
                <a:tc>
                  <a:txBody>
                    <a:bodyPr/>
                    <a:lstStyle/>
                    <a:p>
                      <a:pPr algn="l" fontAlgn="b"/>
                      <a:r>
                        <a:rPr lang="ru-RU" sz="1000" b="0" i="0" u="none" strike="noStrike">
                          <a:solidFill>
                            <a:srgbClr val="000000"/>
                          </a:solidFill>
                          <a:effectLst/>
                          <a:latin typeface="Times New Roman"/>
                        </a:rPr>
                        <a:t>Зирганский сельсовет</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5FD"/>
                    </a:solidFill>
                  </a:tcPr>
                </a:tc>
                <a:tc>
                  <a:txBody>
                    <a:bodyPr/>
                    <a:lstStyle/>
                    <a:p>
                      <a:pPr algn="ctr" fontAlgn="b"/>
                      <a:r>
                        <a:rPr lang="ru-RU" sz="1000" b="0" i="0" u="none" strike="noStrike">
                          <a:solidFill>
                            <a:srgbClr val="000000"/>
                          </a:solidFill>
                          <a:effectLst/>
                          <a:latin typeface="Times New Roman"/>
                        </a:rPr>
                        <a:t>3,819</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5FD"/>
                    </a:solidFill>
                  </a:tcPr>
                </a:tc>
              </a:tr>
              <a:tr h="199221">
                <a:tc>
                  <a:txBody>
                    <a:bodyPr/>
                    <a:lstStyle/>
                    <a:p>
                      <a:pPr algn="l" fontAlgn="b"/>
                      <a:r>
                        <a:rPr lang="ru-RU" sz="1000" b="0" i="0" u="none" strike="noStrike">
                          <a:solidFill>
                            <a:srgbClr val="000000"/>
                          </a:solidFill>
                          <a:effectLst/>
                          <a:latin typeface="Times New Roman"/>
                        </a:rPr>
                        <a:t>Иштугановский сельсовет</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EBFA"/>
                    </a:solidFill>
                  </a:tcPr>
                </a:tc>
                <a:tc>
                  <a:txBody>
                    <a:bodyPr/>
                    <a:lstStyle/>
                    <a:p>
                      <a:pPr algn="ctr" fontAlgn="b"/>
                      <a:r>
                        <a:rPr lang="ru-RU" sz="1000" b="0" i="0" u="none" strike="noStrike">
                          <a:solidFill>
                            <a:srgbClr val="000000"/>
                          </a:solidFill>
                          <a:effectLst/>
                          <a:latin typeface="Times New Roman"/>
                        </a:rPr>
                        <a:t>2,95</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EBFA"/>
                    </a:solidFill>
                  </a:tcPr>
                </a:tc>
              </a:tr>
              <a:tr h="199221">
                <a:tc>
                  <a:txBody>
                    <a:bodyPr/>
                    <a:lstStyle/>
                    <a:p>
                      <a:pPr algn="l" fontAlgn="b"/>
                      <a:r>
                        <a:rPr lang="ru-RU" sz="1000" b="0" i="0" u="none" strike="noStrike">
                          <a:solidFill>
                            <a:srgbClr val="000000"/>
                          </a:solidFill>
                          <a:effectLst/>
                          <a:latin typeface="Times New Roman"/>
                        </a:rPr>
                        <a:t>Корнеевский сельсовет</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5FD"/>
                    </a:solidFill>
                  </a:tcPr>
                </a:tc>
                <a:tc>
                  <a:txBody>
                    <a:bodyPr/>
                    <a:lstStyle/>
                    <a:p>
                      <a:pPr algn="ctr" fontAlgn="b"/>
                      <a:r>
                        <a:rPr lang="ru-RU" sz="1000" b="0" i="0" u="none" strike="noStrike">
                          <a:solidFill>
                            <a:srgbClr val="000000"/>
                          </a:solidFill>
                          <a:effectLst/>
                          <a:latin typeface="Times New Roman"/>
                        </a:rPr>
                        <a:t>1,618</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5FD"/>
                    </a:solidFill>
                  </a:tcPr>
                </a:tc>
              </a:tr>
              <a:tr h="199221">
                <a:tc>
                  <a:txBody>
                    <a:bodyPr/>
                    <a:lstStyle/>
                    <a:p>
                      <a:pPr algn="l" fontAlgn="b"/>
                      <a:r>
                        <a:rPr lang="ru-RU" sz="1000" b="0" i="0" u="none" strike="noStrike">
                          <a:solidFill>
                            <a:srgbClr val="000000"/>
                          </a:solidFill>
                          <a:effectLst/>
                          <a:latin typeface="Times New Roman"/>
                        </a:rPr>
                        <a:t>Мелеузовский сельсовет</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EBFA"/>
                    </a:solidFill>
                  </a:tcPr>
                </a:tc>
                <a:tc>
                  <a:txBody>
                    <a:bodyPr/>
                    <a:lstStyle/>
                    <a:p>
                      <a:pPr algn="ctr" fontAlgn="b"/>
                      <a:r>
                        <a:rPr lang="ru-RU" sz="1000" b="0" i="0" u="none" strike="noStrike">
                          <a:solidFill>
                            <a:srgbClr val="000000"/>
                          </a:solidFill>
                          <a:effectLst/>
                          <a:latin typeface="Times New Roman"/>
                        </a:rPr>
                        <a:t>2,835</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EBFA"/>
                    </a:solidFill>
                  </a:tcPr>
                </a:tc>
              </a:tr>
              <a:tr h="199221">
                <a:tc>
                  <a:txBody>
                    <a:bodyPr/>
                    <a:lstStyle/>
                    <a:p>
                      <a:pPr algn="l" fontAlgn="b"/>
                      <a:r>
                        <a:rPr lang="ru-RU" sz="1000" b="0" i="0" u="none" strike="noStrike">
                          <a:solidFill>
                            <a:srgbClr val="000000"/>
                          </a:solidFill>
                          <a:effectLst/>
                          <a:latin typeface="Times New Roman"/>
                        </a:rPr>
                        <a:t>Нордовский сельсовет</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5FD"/>
                    </a:solidFill>
                  </a:tcPr>
                </a:tc>
                <a:tc>
                  <a:txBody>
                    <a:bodyPr/>
                    <a:lstStyle/>
                    <a:p>
                      <a:pPr algn="ctr" fontAlgn="b"/>
                      <a:r>
                        <a:rPr lang="ru-RU" sz="1000" b="0" i="0" u="none" strike="noStrike">
                          <a:solidFill>
                            <a:srgbClr val="000000"/>
                          </a:solidFill>
                          <a:effectLst/>
                          <a:latin typeface="Times New Roman"/>
                        </a:rPr>
                        <a:t>2,564</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5FD"/>
                    </a:solidFill>
                  </a:tcPr>
                </a:tc>
              </a:tr>
              <a:tr h="199221">
                <a:tc>
                  <a:txBody>
                    <a:bodyPr/>
                    <a:lstStyle/>
                    <a:p>
                      <a:pPr algn="l" fontAlgn="b"/>
                      <a:r>
                        <a:rPr lang="ru-RU" sz="1000" b="0" i="0" u="none" strike="noStrike">
                          <a:solidFill>
                            <a:srgbClr val="000000"/>
                          </a:solidFill>
                          <a:effectLst/>
                          <a:latin typeface="Times New Roman"/>
                        </a:rPr>
                        <a:t>Нугушевский сельсовет</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EBFA"/>
                    </a:solidFill>
                  </a:tcPr>
                </a:tc>
                <a:tc>
                  <a:txBody>
                    <a:bodyPr/>
                    <a:lstStyle/>
                    <a:p>
                      <a:pPr algn="ctr" fontAlgn="b"/>
                      <a:r>
                        <a:rPr lang="ru-RU" sz="1000" b="0" i="0" u="none" strike="noStrike">
                          <a:solidFill>
                            <a:srgbClr val="000000"/>
                          </a:solidFill>
                          <a:effectLst/>
                          <a:latin typeface="Times New Roman"/>
                        </a:rPr>
                        <a:t>3,189</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EBFA"/>
                    </a:solidFill>
                  </a:tcPr>
                </a:tc>
              </a:tr>
              <a:tr h="199221">
                <a:tc>
                  <a:txBody>
                    <a:bodyPr/>
                    <a:lstStyle/>
                    <a:p>
                      <a:pPr algn="l" fontAlgn="b"/>
                      <a:r>
                        <a:rPr lang="ru-RU" sz="1000" b="0" i="0" u="none" strike="noStrike">
                          <a:solidFill>
                            <a:srgbClr val="000000"/>
                          </a:solidFill>
                          <a:effectLst/>
                          <a:latin typeface="Times New Roman"/>
                        </a:rPr>
                        <a:t>Партизанский сельсовет</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5FD"/>
                    </a:solidFill>
                  </a:tcPr>
                </a:tc>
                <a:tc>
                  <a:txBody>
                    <a:bodyPr/>
                    <a:lstStyle/>
                    <a:p>
                      <a:pPr algn="ctr" fontAlgn="b"/>
                      <a:r>
                        <a:rPr lang="ru-RU" sz="1000" b="0" i="0" u="none" strike="noStrike">
                          <a:solidFill>
                            <a:srgbClr val="000000"/>
                          </a:solidFill>
                          <a:effectLst/>
                          <a:latin typeface="Times New Roman"/>
                        </a:rPr>
                        <a:t>2,331</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5FD"/>
                    </a:solidFill>
                  </a:tcPr>
                </a:tc>
              </a:tr>
              <a:tr h="199221">
                <a:tc>
                  <a:txBody>
                    <a:bodyPr/>
                    <a:lstStyle/>
                    <a:p>
                      <a:pPr algn="l" fontAlgn="b"/>
                      <a:r>
                        <a:rPr lang="ru-RU" sz="1000" b="0" i="0" u="none" strike="noStrike">
                          <a:solidFill>
                            <a:srgbClr val="000000"/>
                          </a:solidFill>
                          <a:effectLst/>
                          <a:latin typeface="Times New Roman"/>
                        </a:rPr>
                        <a:t>Первомайский сельсовет</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EBFA"/>
                    </a:solidFill>
                  </a:tcPr>
                </a:tc>
                <a:tc>
                  <a:txBody>
                    <a:bodyPr/>
                    <a:lstStyle/>
                    <a:p>
                      <a:pPr algn="ctr" fontAlgn="b"/>
                      <a:r>
                        <a:rPr lang="ru-RU" sz="1000" b="0" i="0" u="none" strike="noStrike">
                          <a:solidFill>
                            <a:srgbClr val="000000"/>
                          </a:solidFill>
                          <a:effectLst/>
                          <a:latin typeface="Times New Roman"/>
                        </a:rPr>
                        <a:t>3,233</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EBFA"/>
                    </a:solidFill>
                  </a:tcPr>
                </a:tc>
              </a:tr>
              <a:tr h="199221">
                <a:tc>
                  <a:txBody>
                    <a:bodyPr/>
                    <a:lstStyle/>
                    <a:p>
                      <a:pPr algn="l" fontAlgn="b"/>
                      <a:r>
                        <a:rPr lang="ru-RU" sz="1000" b="0" i="0" u="none" strike="noStrike">
                          <a:solidFill>
                            <a:srgbClr val="000000"/>
                          </a:solidFill>
                          <a:effectLst/>
                          <a:latin typeface="Times New Roman"/>
                        </a:rPr>
                        <a:t>Сарышевский сельсовет</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5FD"/>
                    </a:solidFill>
                  </a:tcPr>
                </a:tc>
                <a:tc>
                  <a:txBody>
                    <a:bodyPr/>
                    <a:lstStyle/>
                    <a:p>
                      <a:pPr algn="ctr" fontAlgn="b"/>
                      <a:r>
                        <a:rPr lang="ru-RU" sz="1000" b="0" i="0" u="none" strike="noStrike">
                          <a:solidFill>
                            <a:srgbClr val="000000"/>
                          </a:solidFill>
                          <a:effectLst/>
                          <a:latin typeface="Times New Roman"/>
                        </a:rPr>
                        <a:t>2,067</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F5FD"/>
                    </a:solidFill>
                  </a:tcPr>
                </a:tc>
              </a:tr>
              <a:tr h="199221">
                <a:tc>
                  <a:txBody>
                    <a:bodyPr/>
                    <a:lstStyle/>
                    <a:p>
                      <a:pPr algn="l" fontAlgn="b"/>
                      <a:r>
                        <a:rPr lang="ru-RU" sz="1000" b="0" i="0" u="none" strike="noStrike">
                          <a:solidFill>
                            <a:srgbClr val="000000"/>
                          </a:solidFill>
                          <a:effectLst/>
                          <a:latin typeface="Times New Roman"/>
                        </a:rPr>
                        <a:t>Шевченковский сельсовет</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EBFA"/>
                    </a:solidFill>
                  </a:tcPr>
                </a:tc>
                <a:tc>
                  <a:txBody>
                    <a:bodyPr/>
                    <a:lstStyle/>
                    <a:p>
                      <a:pPr algn="ctr" fontAlgn="b"/>
                      <a:r>
                        <a:rPr lang="ru-RU" sz="1000" b="0" i="0" u="none" strike="noStrike" dirty="0">
                          <a:solidFill>
                            <a:srgbClr val="000000"/>
                          </a:solidFill>
                          <a:effectLst/>
                          <a:latin typeface="Times New Roman"/>
                        </a:rPr>
                        <a:t>2,175</a:t>
                      </a:r>
                    </a:p>
                  </a:txBody>
                  <a:tcPr marL="9508" marR="9508" marT="95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EEBFA"/>
                    </a:solid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2" descr="http://budget.gorodperm.ru/img/news/image_1453329824.jpg"/>
          <p:cNvPicPr>
            <a:picLocks noChangeAspect="1" noChangeArrowheads="1"/>
          </p:cNvPicPr>
          <p:nvPr/>
        </p:nvPicPr>
        <p:blipFill>
          <a:blip r:embed="rId2">
            <a:lum bright="22000"/>
            <a:extLst>
              <a:ext uri="{28A0092B-C50C-407E-A947-70E740481C1C}">
                <a14:useLocalDpi xmlns:a14="http://schemas.microsoft.com/office/drawing/2010/main" val="0"/>
              </a:ext>
            </a:extLst>
          </a:blip>
          <a:srcRect/>
          <a:stretch>
            <a:fillRect/>
          </a:stretch>
        </p:blipFill>
        <p:spPr bwMode="auto">
          <a:xfrm>
            <a:off x="0" y="1262065"/>
            <a:ext cx="9144000" cy="49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0" name="TextBox 2">
            <a:extLst>
              <a:ext uri="{FF2B5EF4-FFF2-40B4-BE49-F238E27FC236}">
                <a16:creationId xmlns="" xmlns:a16="http://schemas.microsoft.com/office/drawing/2014/main" id="{BE6D282A-BC2D-449E-9FA5-BEBFCAFFCAA0}"/>
              </a:ext>
            </a:extLst>
          </p:cNvPr>
          <p:cNvSpPr txBox="1">
            <a:spLocks noChangeArrowheads="1"/>
          </p:cNvSpPr>
          <p:nvPr/>
        </p:nvSpPr>
        <p:spPr bwMode="auto">
          <a:xfrm>
            <a:off x="0" y="0"/>
            <a:ext cx="9144000" cy="615553"/>
          </a:xfrm>
          <a:prstGeom prst="rect">
            <a:avLst/>
          </a:prstGeom>
          <a:solidFill>
            <a:schemeClr val="bg2">
              <a:lumMod val="90000"/>
            </a:schemeClr>
          </a:solidFill>
          <a:ln>
            <a:noFill/>
          </a:ln>
          <a:extLst/>
        </p:spPr>
        <p:txBody>
          <a:bodyPr>
            <a:spAutoFit/>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algn="ctr">
              <a:spcBef>
                <a:spcPct val="0"/>
              </a:spcBef>
              <a:spcAft>
                <a:spcPct val="0"/>
              </a:spcAft>
              <a:buClrTx/>
              <a:buSzTx/>
              <a:buFontTx/>
              <a:buNone/>
              <a:defRPr/>
            </a:pPr>
            <a:r>
              <a:rPr lang="ru-RU" altLang="ru-RU" sz="1800" dirty="0" smtClean="0">
                <a:solidFill>
                  <a:srgbClr val="002060"/>
                </a:solidFill>
              </a:rPr>
              <a:t>                </a:t>
            </a:r>
            <a:r>
              <a:rPr lang="ru-RU" altLang="ru-RU" sz="1600" dirty="0" smtClean="0">
                <a:solidFill>
                  <a:srgbClr val="002060"/>
                </a:solidFill>
                <a:latin typeface="Times New Roman" panose="02020603050405020304" pitchFamily="18" charset="0"/>
                <a:cs typeface="Times New Roman" panose="02020603050405020304" pitchFamily="18" charset="0"/>
              </a:rPr>
              <a:t>Исполнение бюджетов городского и сельских поселений  муниципального района </a:t>
            </a:r>
            <a:r>
              <a:rPr lang="ru-RU" altLang="ru-RU" sz="1600" dirty="0" err="1" smtClean="0">
                <a:solidFill>
                  <a:srgbClr val="002060"/>
                </a:solidFill>
                <a:latin typeface="Times New Roman" panose="02020603050405020304" pitchFamily="18" charset="0"/>
                <a:cs typeface="Times New Roman" panose="02020603050405020304" pitchFamily="18" charset="0"/>
              </a:rPr>
              <a:t>Мелеузовский</a:t>
            </a:r>
            <a:r>
              <a:rPr lang="ru-RU" altLang="ru-RU" sz="1600" dirty="0" smtClean="0">
                <a:solidFill>
                  <a:srgbClr val="002060"/>
                </a:solidFill>
                <a:latin typeface="Times New Roman" panose="02020603050405020304" pitchFamily="18" charset="0"/>
                <a:cs typeface="Times New Roman" panose="02020603050405020304" pitchFamily="18" charset="0"/>
              </a:rPr>
              <a:t> район Республики Башкортостан за 2018 год </a:t>
            </a:r>
            <a:endParaRPr lang="ru-RU" altLang="ru-RU" sz="1600" b="1" dirty="0">
              <a:solidFill>
                <a:schemeClr val="tx1"/>
              </a:solidFill>
              <a:latin typeface="Times New Roman" panose="02020603050405020304" pitchFamily="18" charset="0"/>
              <a:cs typeface="Times New Roman" panose="02020603050405020304" pitchFamily="18" charset="0"/>
            </a:endParaRPr>
          </a:p>
        </p:txBody>
      </p:sp>
      <p:pic>
        <p:nvPicPr>
          <p:cNvPr id="40968" name="Picture 3">
            <a:extLst>
              <a:ext uri="{FF2B5EF4-FFF2-40B4-BE49-F238E27FC236}">
                <a16:creationId xmlns="" xmlns:a16="http://schemas.microsoft.com/office/drawing/2014/main" id="{8AFD27C5-40B9-4A8F-B9F7-7AE1F052CF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1" y="30358"/>
            <a:ext cx="704850" cy="806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5" name="Таблица 14"/>
          <p:cNvGraphicFramePr>
            <a:graphicFrameLocks noGrp="1"/>
          </p:cNvGraphicFramePr>
          <p:nvPr>
            <p:extLst>
              <p:ext uri="{D42A27DB-BD31-4B8C-83A1-F6EECF244321}">
                <p14:modId xmlns:p14="http://schemas.microsoft.com/office/powerpoint/2010/main" val="2146533334"/>
              </p:ext>
            </p:extLst>
          </p:nvPr>
        </p:nvGraphicFramePr>
        <p:xfrm>
          <a:off x="457200" y="876301"/>
          <a:ext cx="8561194" cy="5082426"/>
        </p:xfrm>
        <a:graphic>
          <a:graphicData uri="http://schemas.openxmlformats.org/drawingml/2006/table">
            <a:tbl>
              <a:tblPr>
                <a:effectLst>
                  <a:innerShdw blurRad="63500" dist="50800" dir="8100000">
                    <a:prstClr val="black">
                      <a:alpha val="50000"/>
                    </a:prstClr>
                  </a:innerShdw>
                </a:effectLst>
                <a:tableStyleId>{5C22544A-7EE6-4342-B048-85BDC9FD1C3A}</a:tableStyleId>
              </a:tblPr>
              <a:tblGrid>
                <a:gridCol w="1522512"/>
                <a:gridCol w="835501"/>
                <a:gridCol w="803868"/>
                <a:gridCol w="509117"/>
                <a:gridCol w="857459"/>
                <a:gridCol w="830664"/>
                <a:gridCol w="763674"/>
                <a:gridCol w="803868"/>
                <a:gridCol w="897653"/>
                <a:gridCol w="736878"/>
              </a:tblGrid>
              <a:tr h="344184">
                <a:tc>
                  <a:txBody>
                    <a:bodyPr/>
                    <a:lstStyle/>
                    <a:p>
                      <a:pPr algn="ctr" fontAlgn="ctr"/>
                      <a:r>
                        <a:rPr lang="ru-RU" sz="1100" b="1" i="0" u="none" strike="noStrike" dirty="0" smtClean="0">
                          <a:solidFill>
                            <a:srgbClr val="000000"/>
                          </a:solidFill>
                          <a:effectLst/>
                          <a:latin typeface="Times New Roman" panose="02020603050405020304" pitchFamily="18" charset="0"/>
                          <a:cs typeface="Times New Roman" panose="02020603050405020304" pitchFamily="18" charset="0"/>
                        </a:rPr>
                        <a:t>Муниципальное образование</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gridSpan="3">
                  <a:txBody>
                    <a:bodyPr/>
                    <a:lstStyle/>
                    <a:p>
                      <a:pPr algn="ctr" fontAlgn="ctr"/>
                      <a:r>
                        <a:rPr lang="ru-RU" sz="1200" b="1" i="0" u="none" strike="noStrike" dirty="0" smtClean="0">
                          <a:solidFill>
                            <a:srgbClr val="000000"/>
                          </a:solidFill>
                          <a:effectLst/>
                          <a:latin typeface="Times New Roman" panose="02020603050405020304" pitchFamily="18" charset="0"/>
                          <a:cs typeface="Times New Roman" panose="02020603050405020304" pitchFamily="18" charset="0"/>
                        </a:rPr>
                        <a:t>ДОХОДЫ</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hMerge="1">
                  <a:txBody>
                    <a:bodyPr/>
                    <a:lstStyle/>
                    <a:p>
                      <a:pPr algn="ctr" fontAlgn="ct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hMerge="1">
                  <a:txBody>
                    <a:bodyPr/>
                    <a:lstStyle/>
                    <a:p>
                      <a:pPr algn="ctr" fontAlgn="ct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gridSpan="3">
                  <a:txBody>
                    <a:bodyPr/>
                    <a:lstStyle/>
                    <a:p>
                      <a:pPr algn="ctr" fontAlgn="ctr"/>
                      <a:r>
                        <a:rPr lang="ru-RU" sz="1200" b="1" i="0" u="none" strike="noStrike" dirty="0" smtClean="0">
                          <a:solidFill>
                            <a:srgbClr val="000000"/>
                          </a:solidFill>
                          <a:effectLst/>
                          <a:latin typeface="Times New Roman" panose="02020603050405020304" pitchFamily="18" charset="0"/>
                          <a:cs typeface="Times New Roman" panose="02020603050405020304" pitchFamily="18" charset="0"/>
                        </a:rPr>
                        <a:t>РАСХОДЫ</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hMerge="1">
                  <a:txBody>
                    <a:bodyPr/>
                    <a:lstStyle/>
                    <a:p>
                      <a:pPr algn="ctr" fontAlgn="ct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hMerge="1">
                  <a:txBody>
                    <a:bodyPr/>
                    <a:lstStyle/>
                    <a:p>
                      <a:pPr algn="ctr" fontAlgn="ct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gridSpan="3">
                  <a:txBody>
                    <a:bodyPr/>
                    <a:lstStyle/>
                    <a:p>
                      <a:pPr algn="ctr" fontAlgn="ctr"/>
                      <a:r>
                        <a:rPr lang="ru-RU" sz="1200" b="1" i="0" u="none" strike="noStrike" dirty="0" smtClean="0">
                          <a:solidFill>
                            <a:srgbClr val="000000"/>
                          </a:solidFill>
                          <a:effectLst/>
                          <a:latin typeface="Times New Roman" panose="02020603050405020304" pitchFamily="18" charset="0"/>
                          <a:cs typeface="Times New Roman" panose="02020603050405020304" pitchFamily="18" charset="0"/>
                        </a:rPr>
                        <a:t>ДЕФИЦИТ</a:t>
                      </a:r>
                      <a:r>
                        <a:rPr lang="ru-RU" sz="1200" b="1" i="0" u="none" strike="noStrike" baseline="0" dirty="0" smtClean="0">
                          <a:solidFill>
                            <a:srgbClr val="000000"/>
                          </a:solidFill>
                          <a:effectLst/>
                          <a:latin typeface="Times New Roman" panose="02020603050405020304" pitchFamily="18" charset="0"/>
                          <a:cs typeface="Times New Roman" panose="02020603050405020304" pitchFamily="18" charset="0"/>
                        </a:rPr>
                        <a:t> (-) ПРОФИЦИТ (+)</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hMerge="1">
                  <a:txBody>
                    <a:bodyPr/>
                    <a:lstStyle/>
                    <a:p>
                      <a:pPr algn="ctr" fontAlgn="ct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hMerge="1">
                  <a:txBody>
                    <a:bodyPr/>
                    <a:lstStyle/>
                    <a:p>
                      <a:pPr algn="ctr" fontAlgn="ct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r>
              <a:tr h="252603">
                <a:tc>
                  <a:txBody>
                    <a:bodyPr/>
                    <a:lstStyle/>
                    <a:p>
                      <a:pPr algn="l" fontAlgn="ctr"/>
                      <a:endParaRPr lang="ru-RU"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4406"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000" b="0" i="0" u="none" strike="noStrike" dirty="0" smtClean="0">
                          <a:solidFill>
                            <a:srgbClr val="000000"/>
                          </a:solidFill>
                          <a:effectLst/>
                          <a:latin typeface="Times New Roman" panose="02020603050405020304" pitchFamily="18" charset="0"/>
                          <a:cs typeface="Times New Roman" panose="02020603050405020304" pitchFamily="18" charset="0"/>
                        </a:rPr>
                        <a:t>План</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000" b="0" i="0" u="none" strike="noStrike" dirty="0" smtClean="0">
                          <a:solidFill>
                            <a:srgbClr val="000000"/>
                          </a:solidFill>
                          <a:effectLst/>
                          <a:latin typeface="Times New Roman" panose="02020603050405020304" pitchFamily="18" charset="0"/>
                          <a:cs typeface="Times New Roman" panose="02020603050405020304" pitchFamily="18" charset="0"/>
                        </a:rPr>
                        <a:t>Исполнено</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0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000" b="0" i="0" u="none" strike="noStrike" dirty="0" smtClean="0">
                          <a:solidFill>
                            <a:srgbClr val="000000"/>
                          </a:solidFill>
                          <a:effectLst/>
                          <a:latin typeface="Times New Roman" panose="02020603050405020304" pitchFamily="18" charset="0"/>
                          <a:cs typeface="Times New Roman" panose="02020603050405020304" pitchFamily="18" charset="0"/>
                        </a:rPr>
                        <a:t>План</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000" b="0" i="0" u="none" strike="noStrike" dirty="0" smtClean="0">
                          <a:solidFill>
                            <a:srgbClr val="000000"/>
                          </a:solidFill>
                          <a:effectLst/>
                          <a:latin typeface="Times New Roman" panose="02020603050405020304" pitchFamily="18" charset="0"/>
                          <a:cs typeface="Times New Roman" panose="02020603050405020304" pitchFamily="18" charset="0"/>
                        </a:rPr>
                        <a:t>Исполнено</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0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000" b="0" i="0" u="none" strike="noStrike" dirty="0" smtClean="0">
                          <a:solidFill>
                            <a:srgbClr val="000000"/>
                          </a:solidFill>
                          <a:effectLst/>
                          <a:latin typeface="Times New Roman" panose="02020603050405020304" pitchFamily="18" charset="0"/>
                          <a:cs typeface="Times New Roman" panose="02020603050405020304" pitchFamily="18" charset="0"/>
                        </a:rPr>
                        <a:t>План</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000" b="0" i="0" u="none" strike="noStrike" dirty="0" smtClean="0">
                          <a:solidFill>
                            <a:srgbClr val="000000"/>
                          </a:solidFill>
                          <a:effectLst/>
                          <a:latin typeface="Times New Roman" panose="02020603050405020304" pitchFamily="18" charset="0"/>
                          <a:cs typeface="Times New Roman" panose="02020603050405020304" pitchFamily="18" charset="0"/>
                        </a:rPr>
                        <a:t>Исполнено</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0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r>
              <a:tr h="258418">
                <a:tc>
                  <a:txBody>
                    <a:bodyPr/>
                    <a:lstStyle/>
                    <a:p>
                      <a:pPr algn="l"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ГП город Мелеуз</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4406"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198 150,0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234 802,3</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118,5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237 168,7</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220 060,6</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93,0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-39 018,7</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14 195,7</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-36,4</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r>
              <a:tr h="265944">
                <a:tc>
                  <a:txBody>
                    <a:bodyPr/>
                    <a:lstStyle/>
                    <a:p>
                      <a:pPr algn="l" fontAlgn="ctr"/>
                      <a:r>
                        <a:rPr lang="ru-RU" sz="1100" b="0" i="0" u="none" strike="noStrike" dirty="0" err="1" smtClean="0">
                          <a:solidFill>
                            <a:srgbClr val="000000"/>
                          </a:solidFill>
                          <a:effectLst/>
                          <a:latin typeface="Times New Roman" panose="02020603050405020304" pitchFamily="18" charset="0"/>
                          <a:cs typeface="Times New Roman" panose="02020603050405020304" pitchFamily="18" charset="0"/>
                        </a:rPr>
                        <a:t>Абитовское</a:t>
                      </a:r>
                      <a:r>
                        <a:rPr lang="ru-RU" sz="1100" b="0" i="0" u="none" strike="noStrike" baseline="0" dirty="0" smtClean="0">
                          <a:solidFill>
                            <a:srgbClr val="000000"/>
                          </a:solidFill>
                          <a:effectLst/>
                          <a:latin typeface="Times New Roman" panose="02020603050405020304" pitchFamily="18" charset="0"/>
                          <a:cs typeface="Times New Roman" panose="02020603050405020304" pitchFamily="18" charset="0"/>
                        </a:rPr>
                        <a:t> СП</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4406"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6 312,3</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6 398,7</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101,4</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6 533,3</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6 039,8</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92,4</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-221,0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358,9</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-162,4</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r>
              <a:tr h="260712">
                <a:tc>
                  <a:txBody>
                    <a:bodyPr/>
                    <a:lstStyle/>
                    <a:p>
                      <a:pPr algn="l"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Александровское</a:t>
                      </a:r>
                      <a:r>
                        <a:rPr lang="ru-RU" sz="1100" b="0" i="0" u="none" strike="noStrike" baseline="0" dirty="0" smtClean="0">
                          <a:solidFill>
                            <a:srgbClr val="000000"/>
                          </a:solidFill>
                          <a:effectLst/>
                          <a:latin typeface="Times New Roman" panose="02020603050405020304" pitchFamily="18" charset="0"/>
                          <a:cs typeface="Times New Roman" panose="02020603050405020304" pitchFamily="18" charset="0"/>
                        </a:rPr>
                        <a:t> СП</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4406"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5 231,6</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5 257,1</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100,5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5 408,4</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5 314,0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98,3</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-176,8</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-56,9</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32,2</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r>
              <a:tr h="258418">
                <a:tc>
                  <a:txBody>
                    <a:bodyPr/>
                    <a:lstStyle/>
                    <a:p>
                      <a:pPr algn="l" fontAlgn="ctr"/>
                      <a:r>
                        <a:rPr lang="ru-RU" sz="1100" b="0" i="0" u="none" strike="noStrike" dirty="0" err="1" smtClean="0">
                          <a:solidFill>
                            <a:srgbClr val="000000"/>
                          </a:solidFill>
                          <a:effectLst/>
                          <a:latin typeface="Times New Roman" panose="02020603050405020304" pitchFamily="18" charset="0"/>
                          <a:cs typeface="Times New Roman" panose="02020603050405020304" pitchFamily="18" charset="0"/>
                        </a:rPr>
                        <a:t>Араслановское</a:t>
                      </a:r>
                      <a:r>
                        <a:rPr lang="ru-RU" sz="1100" b="0" i="0" u="none" strike="noStrike" baseline="0" dirty="0" smtClean="0">
                          <a:solidFill>
                            <a:srgbClr val="000000"/>
                          </a:solidFill>
                          <a:effectLst/>
                          <a:latin typeface="Times New Roman" panose="02020603050405020304" pitchFamily="18" charset="0"/>
                          <a:cs typeface="Times New Roman" panose="02020603050405020304" pitchFamily="18" charset="0"/>
                        </a:rPr>
                        <a:t> СП</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4406"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4 900,1</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5 084,8</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103,7</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5 081,5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5 002,7</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98,4</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-181,4</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82,1</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-45,3</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r>
              <a:tr h="258418">
                <a:tc>
                  <a:txBody>
                    <a:bodyPr/>
                    <a:lstStyle/>
                    <a:p>
                      <a:pPr algn="l" fontAlgn="ctr"/>
                      <a:r>
                        <a:rPr lang="ru-RU" sz="1100" b="0" i="0" u="none" strike="noStrike" dirty="0" err="1" smtClean="0">
                          <a:solidFill>
                            <a:srgbClr val="000000"/>
                          </a:solidFill>
                          <a:effectLst/>
                          <a:latin typeface="Times New Roman" panose="02020603050405020304" pitchFamily="18" charset="0"/>
                          <a:cs typeface="Times New Roman" panose="02020603050405020304" pitchFamily="18" charset="0"/>
                        </a:rPr>
                        <a:t>Аптраковское</a:t>
                      </a:r>
                      <a:r>
                        <a:rPr lang="ru-RU" sz="1100" b="0" i="0" u="none" strike="noStrike" baseline="0" dirty="0" smtClean="0">
                          <a:solidFill>
                            <a:srgbClr val="000000"/>
                          </a:solidFill>
                          <a:effectLst/>
                          <a:latin typeface="Times New Roman" panose="02020603050405020304" pitchFamily="18" charset="0"/>
                          <a:cs typeface="Times New Roman" panose="02020603050405020304" pitchFamily="18" charset="0"/>
                        </a:rPr>
                        <a:t> СП</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4406"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5 526,7</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5 885,1</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106,5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5 751,6</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5 719,0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99,4</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-224,9</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166,1</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-73,9</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r>
              <a:tr h="260712">
                <a:tc>
                  <a:txBody>
                    <a:bodyPr/>
                    <a:lstStyle/>
                    <a:p>
                      <a:pPr algn="l"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Воскресенское</a:t>
                      </a:r>
                      <a:r>
                        <a:rPr lang="ru-RU" sz="1100" b="0" i="0" u="none" strike="noStrike" baseline="0" dirty="0" smtClean="0">
                          <a:solidFill>
                            <a:srgbClr val="000000"/>
                          </a:solidFill>
                          <a:effectLst/>
                          <a:latin typeface="Times New Roman" panose="02020603050405020304" pitchFamily="18" charset="0"/>
                          <a:cs typeface="Times New Roman" panose="02020603050405020304" pitchFamily="18" charset="0"/>
                        </a:rPr>
                        <a:t> СП</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4406"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7 717,0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7 773,0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100,7</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7 881,2</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7 602,1</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96,5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-164,2</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170,9</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-104,0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r>
              <a:tr h="293300">
                <a:tc>
                  <a:txBody>
                    <a:bodyPr/>
                    <a:lstStyle/>
                    <a:p>
                      <a:pPr algn="l" fontAlgn="ctr"/>
                      <a:r>
                        <a:rPr lang="ru-RU" sz="1100" b="0" i="0" u="none" strike="noStrike" dirty="0" err="1" smtClean="0">
                          <a:solidFill>
                            <a:srgbClr val="000000"/>
                          </a:solidFill>
                          <a:effectLst/>
                          <a:latin typeface="Times New Roman" panose="02020603050405020304" pitchFamily="18" charset="0"/>
                          <a:cs typeface="Times New Roman" panose="02020603050405020304" pitchFamily="18" charset="0"/>
                        </a:rPr>
                        <a:t>Денисовское</a:t>
                      </a: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 СП</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4406"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6 164,9</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6 192,8</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100,5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6 305,0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6 236,8</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98,9</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-140,1</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-44,0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31,4</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r>
              <a:tr h="165814">
                <a:tc>
                  <a:txBody>
                    <a:bodyPr/>
                    <a:lstStyle/>
                    <a:p>
                      <a:pPr algn="l" fontAlgn="ctr"/>
                      <a:r>
                        <a:rPr lang="ru-RU" sz="1100" b="0" i="0" u="none" strike="noStrike" dirty="0" err="1" smtClean="0">
                          <a:solidFill>
                            <a:srgbClr val="000000"/>
                          </a:solidFill>
                          <a:effectLst/>
                          <a:latin typeface="Times New Roman" panose="02020603050405020304" pitchFamily="18" charset="0"/>
                          <a:cs typeface="Times New Roman" panose="02020603050405020304" pitchFamily="18" charset="0"/>
                        </a:rPr>
                        <a:t>Зирганское</a:t>
                      </a: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 СП</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4406"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11 098,6</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11 958,0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107,7</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12 012,3</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11 532,6</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96,0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-916,7</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425,4</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-46,4</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r>
              <a:tr h="252603">
                <a:tc>
                  <a:txBody>
                    <a:bodyPr/>
                    <a:lstStyle/>
                    <a:p>
                      <a:pPr algn="l" fontAlgn="ctr"/>
                      <a:r>
                        <a:rPr lang="ru-RU" sz="1100" b="0" i="0" u="none" strike="noStrike" dirty="0" err="1" smtClean="0">
                          <a:solidFill>
                            <a:srgbClr val="000000"/>
                          </a:solidFill>
                          <a:effectLst/>
                          <a:latin typeface="Times New Roman" panose="02020603050405020304" pitchFamily="18" charset="0"/>
                          <a:cs typeface="Times New Roman" panose="02020603050405020304" pitchFamily="18" charset="0"/>
                        </a:rPr>
                        <a:t>Иштугановское</a:t>
                      </a: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 СП</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4406"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5 024,4</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5 298,7</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105,5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5 149,8</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5 058,2</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98,2</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-125,4</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240,5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-191,8</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r>
              <a:tr h="185649">
                <a:tc>
                  <a:txBody>
                    <a:bodyPr/>
                    <a:lstStyle/>
                    <a:p>
                      <a:pPr algn="l" fontAlgn="ctr"/>
                      <a:r>
                        <a:rPr lang="ru-RU" sz="1100" b="0" i="0" u="none" strike="noStrike" dirty="0" err="1" smtClean="0">
                          <a:solidFill>
                            <a:srgbClr val="000000"/>
                          </a:solidFill>
                          <a:effectLst/>
                          <a:latin typeface="Times New Roman" panose="02020603050405020304" pitchFamily="18" charset="0"/>
                          <a:cs typeface="Times New Roman" panose="02020603050405020304" pitchFamily="18" charset="0"/>
                        </a:rPr>
                        <a:t>Корнеевское</a:t>
                      </a:r>
                      <a:r>
                        <a:rPr lang="ru-RU" sz="1100" b="0" i="0" u="none" strike="noStrike" baseline="0" dirty="0" smtClean="0">
                          <a:solidFill>
                            <a:srgbClr val="000000"/>
                          </a:solidFill>
                          <a:effectLst/>
                          <a:latin typeface="Times New Roman" panose="02020603050405020304" pitchFamily="18" charset="0"/>
                          <a:cs typeface="Times New Roman" panose="02020603050405020304" pitchFamily="18" charset="0"/>
                        </a:rPr>
                        <a:t> СП</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4406"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6 566,6</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5 747,9</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102,8</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6 715,6</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6 687,7</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99,6</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-149,0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60,2</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-40,4</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r>
              <a:tr h="256405">
                <a:tc>
                  <a:txBody>
                    <a:bodyPr/>
                    <a:lstStyle/>
                    <a:p>
                      <a:pPr algn="l" fontAlgn="ctr"/>
                      <a:r>
                        <a:rPr lang="ru-RU" sz="1100" b="0" i="0" u="none" strike="noStrike" dirty="0" err="1" smtClean="0">
                          <a:solidFill>
                            <a:srgbClr val="000000"/>
                          </a:solidFill>
                          <a:effectLst/>
                          <a:latin typeface="Times New Roman" panose="02020603050405020304" pitchFamily="18" charset="0"/>
                          <a:cs typeface="Times New Roman" panose="02020603050405020304" pitchFamily="18" charset="0"/>
                        </a:rPr>
                        <a:t>Мелеузовское</a:t>
                      </a: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 СП</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4406"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5 639,5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6 278,2</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111,3</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6 197,2</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5 952,2</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96,0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-557,7</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326,0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-58,5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r>
              <a:tr h="293300">
                <a:tc>
                  <a:txBody>
                    <a:bodyPr/>
                    <a:lstStyle/>
                    <a:p>
                      <a:pPr algn="l" fontAlgn="ctr"/>
                      <a:r>
                        <a:rPr lang="ru-RU" sz="1100" b="0" i="0" u="none" strike="noStrike" dirty="0" err="1" smtClean="0">
                          <a:solidFill>
                            <a:srgbClr val="000000"/>
                          </a:solidFill>
                          <a:effectLst/>
                          <a:latin typeface="Times New Roman" panose="02020603050405020304" pitchFamily="18" charset="0"/>
                          <a:cs typeface="Times New Roman" panose="02020603050405020304" pitchFamily="18" charset="0"/>
                        </a:rPr>
                        <a:t>Нордовское</a:t>
                      </a: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 СП</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4406"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4 004,3</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4 623,9</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115,5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4 651,7</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4 562,3</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98,1</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-647,4</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61,6</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-9,5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r>
              <a:tr h="293300">
                <a:tc>
                  <a:txBody>
                    <a:bodyPr/>
                    <a:lstStyle/>
                    <a:p>
                      <a:pPr algn="l" fontAlgn="ctr"/>
                      <a:r>
                        <a:rPr lang="ru-RU" sz="1100" b="0" i="0" u="none" strike="noStrike" dirty="0" err="1" smtClean="0">
                          <a:solidFill>
                            <a:srgbClr val="000000"/>
                          </a:solidFill>
                          <a:effectLst/>
                          <a:latin typeface="Times New Roman" panose="02020603050405020304" pitchFamily="18" charset="0"/>
                          <a:cs typeface="Times New Roman" panose="02020603050405020304" pitchFamily="18" charset="0"/>
                        </a:rPr>
                        <a:t>Нугушевское</a:t>
                      </a: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  СП</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4406"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10 510,8</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10 503,6</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99,9</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10 771,1</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10 679,8</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99,2</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-260,3</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-176,2</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67,7</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r>
              <a:tr h="293300">
                <a:tc>
                  <a:txBody>
                    <a:bodyPr/>
                    <a:lstStyle/>
                    <a:p>
                      <a:pPr algn="l"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Партизанское</a:t>
                      </a:r>
                      <a:r>
                        <a:rPr lang="ru-RU" sz="1100" b="0" i="0" u="none" strike="noStrike" baseline="0" dirty="0" smtClean="0">
                          <a:solidFill>
                            <a:srgbClr val="000000"/>
                          </a:solidFill>
                          <a:effectLst/>
                          <a:latin typeface="Times New Roman" panose="02020603050405020304" pitchFamily="18" charset="0"/>
                          <a:cs typeface="Times New Roman" panose="02020603050405020304" pitchFamily="18" charset="0"/>
                        </a:rPr>
                        <a:t> СП</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4406"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6 219,8</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6 312,0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101,5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6 623,8</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6 595,1</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99,6</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-404,0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-283,1</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70,1</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r>
              <a:tr h="293300">
                <a:tc>
                  <a:txBody>
                    <a:bodyPr/>
                    <a:lstStyle/>
                    <a:p>
                      <a:pPr algn="l"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Первомайское СП</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4406"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10 270,7</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10 817,6</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105,3</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10 604,9</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10 600,0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99,9</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-334,2</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217,6</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-65,1</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r>
              <a:tr h="293300">
                <a:tc>
                  <a:txBody>
                    <a:bodyPr/>
                    <a:lstStyle/>
                    <a:p>
                      <a:pPr algn="l" fontAlgn="ctr"/>
                      <a:r>
                        <a:rPr lang="ru-RU" sz="1100" b="0" i="0" u="none" strike="noStrike" dirty="0" err="1" smtClean="0">
                          <a:solidFill>
                            <a:srgbClr val="000000"/>
                          </a:solidFill>
                          <a:effectLst/>
                          <a:latin typeface="Times New Roman" panose="02020603050405020304" pitchFamily="18" charset="0"/>
                          <a:cs typeface="Times New Roman" panose="02020603050405020304" pitchFamily="18" charset="0"/>
                        </a:rPr>
                        <a:t>Сарышевское</a:t>
                      </a: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 СП</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4406"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3 485,0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3 761,1</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107,9</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3 755,9</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3 755,2</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99,9</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-270,9</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5,9</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-2,2</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r>
              <a:tr h="293300">
                <a:tc>
                  <a:txBody>
                    <a:bodyPr/>
                    <a:lstStyle/>
                    <a:p>
                      <a:pPr algn="l" fontAlgn="ctr"/>
                      <a:r>
                        <a:rPr lang="ru-RU" sz="1100" b="0" i="0" u="none" strike="noStrike" dirty="0" err="1" smtClean="0">
                          <a:solidFill>
                            <a:srgbClr val="000000"/>
                          </a:solidFill>
                          <a:effectLst/>
                          <a:latin typeface="Times New Roman" panose="02020603050405020304" pitchFamily="18" charset="0"/>
                          <a:cs typeface="Times New Roman" panose="02020603050405020304" pitchFamily="18" charset="0"/>
                        </a:rPr>
                        <a:t>Шевченское</a:t>
                      </a: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 СП</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4406"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4 430,2</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4 496,9</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101,5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4 642,0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4 526,4</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97,5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-211,8</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-29,5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ctr"/>
                      <a:r>
                        <a:rPr lang="ru-RU" sz="1100" b="0" i="0" u="none" strike="noStrike" dirty="0" smtClean="0">
                          <a:solidFill>
                            <a:srgbClr val="000000"/>
                          </a:solidFill>
                          <a:effectLst/>
                          <a:latin typeface="Times New Roman" panose="02020603050405020304" pitchFamily="18" charset="0"/>
                          <a:cs typeface="Times New Roman" panose="02020603050405020304" pitchFamily="18" charset="0"/>
                        </a:rPr>
                        <a:t>13,9</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34" marR="7034" marT="762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r>
            </a:tbl>
          </a:graphicData>
        </a:graphic>
      </p:graphicFrame>
      <p:sp>
        <p:nvSpPr>
          <p:cNvPr id="2" name="Номер слайда 1"/>
          <p:cNvSpPr>
            <a:spLocks noGrp="1"/>
          </p:cNvSpPr>
          <p:nvPr>
            <p:ph type="sldNum" sz="quarter" idx="17"/>
          </p:nvPr>
        </p:nvSpPr>
        <p:spPr>
          <a:xfrm>
            <a:off x="7010400" y="30358"/>
            <a:ext cx="2133600" cy="365125"/>
          </a:xfrm>
        </p:spPr>
        <p:txBody>
          <a:bodyPr/>
          <a:lstStyle/>
          <a:p>
            <a:pPr>
              <a:defRPr/>
            </a:pPr>
            <a:fld id="{1C2F39FC-F7FC-43A7-985C-4565CF06B74E}" type="slidenum">
              <a:rPr lang="en-US" smtClean="0">
                <a:solidFill>
                  <a:schemeClr val="tx1"/>
                </a:solidFill>
              </a:rPr>
              <a:pPr>
                <a:defRPr/>
              </a:pPr>
              <a:t>22</a:t>
            </a:fld>
            <a:endParaRPr lang="en-US" dirty="0">
              <a:solidFill>
                <a:schemeClr val="tx1"/>
              </a:solidFill>
            </a:endParaRPr>
          </a:p>
        </p:txBody>
      </p:sp>
      <p:sp>
        <p:nvSpPr>
          <p:cNvPr id="3" name="Скругленный прямоугольник 2"/>
          <p:cNvSpPr/>
          <p:nvPr/>
        </p:nvSpPr>
        <p:spPr>
          <a:xfrm>
            <a:off x="7740352" y="615553"/>
            <a:ext cx="1152128" cy="2211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dirty="0" err="1" smtClean="0">
                <a:solidFill>
                  <a:schemeClr val="tx1"/>
                </a:solidFill>
                <a:latin typeface="Times New Roman" panose="02020603050405020304" pitchFamily="18" charset="0"/>
                <a:cs typeface="Times New Roman" panose="02020603050405020304" pitchFamily="18" charset="0"/>
              </a:rPr>
              <a:t>тыс.рублей</a:t>
            </a:r>
            <a:endParaRPr lang="ru-RU" sz="1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40552119"/>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FE7A16D2-1DF2-4AF2-87DF-9243816941E7}"/>
              </a:ext>
            </a:extLst>
          </p:cNvPr>
          <p:cNvSpPr txBox="1">
            <a:spLocks/>
          </p:cNvSpPr>
          <p:nvPr/>
        </p:nvSpPr>
        <p:spPr>
          <a:xfrm>
            <a:off x="0" y="26472"/>
            <a:ext cx="9144000" cy="616465"/>
          </a:xfrm>
          <a:prstGeom prst="rect">
            <a:avLst/>
          </a:prstGeom>
          <a:solidFill>
            <a:schemeClr val="bg2">
              <a:lumMod val="90000"/>
            </a:schemeClr>
          </a:solidFill>
          <a:ln>
            <a:noFill/>
          </a:ln>
        </p:spPr>
        <p:txBody>
          <a:bodyPr>
            <a:normAutofit/>
          </a:bodyPr>
          <a:lstStyle/>
          <a:p>
            <a:pPr algn="ctr" eaLnBrk="1" fontAlgn="auto" hangingPunct="1">
              <a:spcAft>
                <a:spcPts val="0"/>
              </a:spcAft>
              <a:defRPr/>
            </a:pPr>
            <a:r>
              <a:rPr lang="ru-RU" sz="1600" dirty="0">
                <a:solidFill>
                  <a:srgbClr val="002060"/>
                </a:solidFill>
                <a:latin typeface="Times New Roman" panose="02020603050405020304" pitchFamily="18" charset="0"/>
                <a:ea typeface="+mj-ea"/>
                <a:cs typeface="Times New Roman" panose="02020603050405020304" pitchFamily="18" charset="0"/>
              </a:rPr>
              <a:t>Налоговые льготы консолидированного </a:t>
            </a:r>
            <a:r>
              <a:rPr lang="ru-RU" sz="1600" dirty="0" smtClean="0">
                <a:solidFill>
                  <a:srgbClr val="002060"/>
                </a:solidFill>
                <a:latin typeface="Times New Roman" panose="02020603050405020304" pitchFamily="18" charset="0"/>
                <a:ea typeface="+mj-ea"/>
                <a:cs typeface="Times New Roman" panose="02020603050405020304" pitchFamily="18" charset="0"/>
              </a:rPr>
              <a:t>бюджета муниципального </a:t>
            </a:r>
            <a:r>
              <a:rPr lang="ru-RU" sz="1600" dirty="0">
                <a:solidFill>
                  <a:srgbClr val="002060"/>
                </a:solidFill>
                <a:latin typeface="Times New Roman" panose="02020603050405020304" pitchFamily="18" charset="0"/>
                <a:ea typeface="+mj-ea"/>
                <a:cs typeface="Times New Roman" panose="02020603050405020304" pitchFamily="18" charset="0"/>
              </a:rPr>
              <a:t>района </a:t>
            </a:r>
            <a:endParaRPr lang="ru-RU" sz="1600" dirty="0" smtClean="0">
              <a:solidFill>
                <a:srgbClr val="002060"/>
              </a:solidFill>
              <a:latin typeface="Times New Roman" panose="02020603050405020304" pitchFamily="18" charset="0"/>
              <a:ea typeface="+mj-ea"/>
              <a:cs typeface="Times New Roman" panose="02020603050405020304" pitchFamily="18" charset="0"/>
            </a:endParaRPr>
          </a:p>
          <a:p>
            <a:pPr algn="ctr" eaLnBrk="1" fontAlgn="auto" hangingPunct="1">
              <a:spcAft>
                <a:spcPts val="0"/>
              </a:spcAft>
              <a:defRPr/>
            </a:pPr>
            <a:r>
              <a:rPr lang="ru-RU" sz="1600" dirty="0" smtClean="0">
                <a:solidFill>
                  <a:srgbClr val="002060"/>
                </a:solidFill>
                <a:latin typeface="Times New Roman" panose="02020603050405020304" pitchFamily="18" charset="0"/>
                <a:ea typeface="+mj-ea"/>
                <a:cs typeface="Times New Roman" panose="02020603050405020304" pitchFamily="18" charset="0"/>
              </a:rPr>
              <a:t>Мелеузовский </a:t>
            </a:r>
            <a:r>
              <a:rPr lang="ru-RU" sz="1600" dirty="0">
                <a:solidFill>
                  <a:srgbClr val="002060"/>
                </a:solidFill>
                <a:latin typeface="Times New Roman" panose="02020603050405020304" pitchFamily="18" charset="0"/>
                <a:ea typeface="+mj-ea"/>
                <a:cs typeface="Times New Roman" panose="02020603050405020304" pitchFamily="18" charset="0"/>
              </a:rPr>
              <a:t>район </a:t>
            </a:r>
            <a:r>
              <a:rPr lang="ru-RU" sz="1600" dirty="0" smtClean="0">
                <a:solidFill>
                  <a:srgbClr val="002060"/>
                </a:solidFill>
                <a:latin typeface="Times New Roman" panose="02020603050405020304" pitchFamily="18" charset="0"/>
                <a:ea typeface="+mj-ea"/>
                <a:cs typeface="Times New Roman" panose="02020603050405020304" pitchFamily="18" charset="0"/>
              </a:rPr>
              <a:t>Республики </a:t>
            </a:r>
            <a:r>
              <a:rPr lang="ru-RU" sz="1600" dirty="0">
                <a:solidFill>
                  <a:srgbClr val="002060"/>
                </a:solidFill>
                <a:latin typeface="Times New Roman" panose="02020603050405020304" pitchFamily="18" charset="0"/>
                <a:ea typeface="+mj-ea"/>
                <a:cs typeface="Times New Roman" panose="02020603050405020304" pitchFamily="18" charset="0"/>
              </a:rPr>
              <a:t>Башкортостан  за </a:t>
            </a:r>
            <a:r>
              <a:rPr lang="ru-RU" sz="1600" dirty="0" smtClean="0">
                <a:solidFill>
                  <a:srgbClr val="002060"/>
                </a:solidFill>
                <a:latin typeface="Times New Roman" panose="02020603050405020304" pitchFamily="18" charset="0"/>
                <a:ea typeface="+mj-ea"/>
                <a:cs typeface="Times New Roman" panose="02020603050405020304" pitchFamily="18" charset="0"/>
              </a:rPr>
              <a:t>2016-2021 </a:t>
            </a:r>
            <a:r>
              <a:rPr lang="ru-RU" sz="1600" dirty="0">
                <a:solidFill>
                  <a:srgbClr val="002060"/>
                </a:solidFill>
                <a:latin typeface="Times New Roman" panose="02020603050405020304" pitchFamily="18" charset="0"/>
                <a:ea typeface="+mj-ea"/>
                <a:cs typeface="Times New Roman" panose="02020603050405020304" pitchFamily="18" charset="0"/>
              </a:rPr>
              <a:t>годы</a:t>
            </a:r>
          </a:p>
        </p:txBody>
      </p:sp>
      <p:graphicFrame>
        <p:nvGraphicFramePr>
          <p:cNvPr id="4" name="Таблица 3">
            <a:extLst>
              <a:ext uri="{FF2B5EF4-FFF2-40B4-BE49-F238E27FC236}">
                <a16:creationId xmlns="" xmlns:a16="http://schemas.microsoft.com/office/drawing/2014/main" id="{09FAD50A-570F-4207-BFF8-BA60E195313F}"/>
              </a:ext>
            </a:extLst>
          </p:cNvPr>
          <p:cNvGraphicFramePr>
            <a:graphicFrameLocks noGrp="1"/>
          </p:cNvGraphicFramePr>
          <p:nvPr>
            <p:extLst>
              <p:ext uri="{D42A27DB-BD31-4B8C-83A1-F6EECF244321}">
                <p14:modId xmlns:p14="http://schemas.microsoft.com/office/powerpoint/2010/main" val="2493172433"/>
              </p:ext>
            </p:extLst>
          </p:nvPr>
        </p:nvGraphicFramePr>
        <p:xfrm>
          <a:off x="369275" y="1026597"/>
          <a:ext cx="8562975" cy="5213370"/>
        </p:xfrm>
        <a:graphic>
          <a:graphicData uri="http://schemas.openxmlformats.org/drawingml/2006/table">
            <a:tbl>
              <a:tblPr>
                <a:tableStyleId>{16D9F66E-5EB9-4882-86FB-DCBF35E3C3E4}</a:tableStyleId>
              </a:tblPr>
              <a:tblGrid>
                <a:gridCol w="3559815">
                  <a:extLst>
                    <a:ext uri="{9D8B030D-6E8A-4147-A177-3AD203B41FA5}">
                      <a16:colId xmlns="" xmlns:a16="http://schemas.microsoft.com/office/drawing/2014/main" val="20000"/>
                    </a:ext>
                  </a:extLst>
                </a:gridCol>
                <a:gridCol w="794254">
                  <a:extLst>
                    <a:ext uri="{9D8B030D-6E8A-4147-A177-3AD203B41FA5}">
                      <a16:colId xmlns="" xmlns:a16="http://schemas.microsoft.com/office/drawing/2014/main" val="20002"/>
                    </a:ext>
                  </a:extLst>
                </a:gridCol>
                <a:gridCol w="794254">
                  <a:extLst>
                    <a:ext uri="{9D8B030D-6E8A-4147-A177-3AD203B41FA5}">
                      <a16:colId xmlns="" xmlns:a16="http://schemas.microsoft.com/office/drawing/2014/main" val="20003"/>
                    </a:ext>
                  </a:extLst>
                </a:gridCol>
                <a:gridCol w="813673">
                  <a:extLst>
                    <a:ext uri="{9D8B030D-6E8A-4147-A177-3AD203B41FA5}">
                      <a16:colId xmlns="" xmlns:a16="http://schemas.microsoft.com/office/drawing/2014/main" val="20004"/>
                    </a:ext>
                  </a:extLst>
                </a:gridCol>
                <a:gridCol w="940348">
                  <a:extLst>
                    <a:ext uri="{9D8B030D-6E8A-4147-A177-3AD203B41FA5}">
                      <a16:colId xmlns="" xmlns:a16="http://schemas.microsoft.com/office/drawing/2014/main" val="20005"/>
                    </a:ext>
                  </a:extLst>
                </a:gridCol>
                <a:gridCol w="848807">
                  <a:extLst>
                    <a:ext uri="{9D8B030D-6E8A-4147-A177-3AD203B41FA5}">
                      <a16:colId xmlns="" xmlns:a16="http://schemas.microsoft.com/office/drawing/2014/main" val="20006"/>
                    </a:ext>
                  </a:extLst>
                </a:gridCol>
                <a:gridCol w="811824">
                  <a:extLst>
                    <a:ext uri="{9D8B030D-6E8A-4147-A177-3AD203B41FA5}">
                      <a16:colId xmlns="" xmlns:a16="http://schemas.microsoft.com/office/drawing/2014/main" val="20007"/>
                    </a:ext>
                  </a:extLst>
                </a:gridCol>
              </a:tblGrid>
              <a:tr h="232956">
                <a:tc rowSpan="2">
                  <a:txBody>
                    <a:bodyPr/>
                    <a:lstStyle/>
                    <a:p>
                      <a:pPr algn="ctr" fontAlgn="ctr">
                        <a:lnSpc>
                          <a:spcPts val="1645"/>
                        </a:lnSpc>
                        <a:spcAft>
                          <a:spcPts val="0"/>
                        </a:spcAft>
                      </a:pPr>
                      <a:r>
                        <a:rPr lang="ru-RU" sz="1000" kern="1200" dirty="0">
                          <a:latin typeface="Times New Roman" panose="02020603050405020304" pitchFamily="18" charset="0"/>
                          <a:cs typeface="Times New Roman" panose="02020603050405020304" pitchFamily="18" charset="0"/>
                        </a:rPr>
                        <a:t>Наименование льготы </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tc>
                <a:tc rowSpan="2">
                  <a:txBody>
                    <a:bodyPr/>
                    <a:lstStyle/>
                    <a:p>
                      <a:pPr algn="ctr" fontAlgn="ctr">
                        <a:lnSpc>
                          <a:spcPts val="1645"/>
                        </a:lnSpc>
                        <a:spcAft>
                          <a:spcPts val="0"/>
                        </a:spcAft>
                      </a:pPr>
                      <a:r>
                        <a:rPr lang="ru-RU" sz="1000" kern="1200" dirty="0" smtClean="0">
                          <a:latin typeface="Times New Roman" panose="02020603050405020304" pitchFamily="18" charset="0"/>
                          <a:cs typeface="Times New Roman" panose="02020603050405020304" pitchFamily="18" charset="0"/>
                        </a:rPr>
                        <a:t>2016 год </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tc>
                <a:tc rowSpan="2">
                  <a:txBody>
                    <a:bodyPr/>
                    <a:lstStyle/>
                    <a:p>
                      <a:pPr algn="ctr" fontAlgn="ctr">
                        <a:lnSpc>
                          <a:spcPts val="1645"/>
                        </a:lnSpc>
                        <a:spcAft>
                          <a:spcPts val="0"/>
                        </a:spcAft>
                      </a:pPr>
                      <a:r>
                        <a:rPr lang="ru-RU" sz="1000" kern="1200" dirty="0">
                          <a:latin typeface="Times New Roman" panose="02020603050405020304" pitchFamily="18" charset="0"/>
                          <a:cs typeface="Times New Roman" panose="02020603050405020304" pitchFamily="18" charset="0"/>
                        </a:rPr>
                        <a:t>2017 </a:t>
                      </a:r>
                      <a:r>
                        <a:rPr lang="ru-RU" sz="1000" kern="1200" dirty="0" smtClean="0">
                          <a:latin typeface="Times New Roman" panose="02020603050405020304" pitchFamily="18" charset="0"/>
                          <a:cs typeface="Times New Roman" panose="02020603050405020304" pitchFamily="18" charset="0"/>
                        </a:rPr>
                        <a:t> год </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tc>
                <a:tc rowSpan="2">
                  <a:txBody>
                    <a:bodyPr/>
                    <a:lstStyle/>
                    <a:p>
                      <a:pPr algn="ctr" fontAlgn="ctr">
                        <a:lnSpc>
                          <a:spcPts val="1645"/>
                        </a:lnSpc>
                        <a:spcAft>
                          <a:spcPts val="0"/>
                        </a:spcAft>
                      </a:pPr>
                      <a:r>
                        <a:rPr lang="ru-RU" sz="1000" kern="1200" dirty="0">
                          <a:latin typeface="Times New Roman" panose="02020603050405020304" pitchFamily="18" charset="0"/>
                          <a:cs typeface="Times New Roman" panose="02020603050405020304" pitchFamily="18" charset="0"/>
                        </a:rPr>
                        <a:t>2018 </a:t>
                      </a:r>
                      <a:r>
                        <a:rPr lang="ru-RU" sz="1000" kern="1200" dirty="0" smtClean="0">
                          <a:latin typeface="Times New Roman" panose="02020603050405020304" pitchFamily="18" charset="0"/>
                          <a:cs typeface="Times New Roman" panose="02020603050405020304" pitchFamily="18" charset="0"/>
                        </a:rPr>
                        <a:t>год </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tc>
                <a:tc gridSpan="3">
                  <a:txBody>
                    <a:bodyPr/>
                    <a:lstStyle/>
                    <a:p>
                      <a:pPr algn="ctr" fontAlgn="ctr">
                        <a:lnSpc>
                          <a:spcPts val="1645"/>
                        </a:lnSpc>
                        <a:spcAft>
                          <a:spcPts val="0"/>
                        </a:spcAft>
                      </a:pPr>
                      <a:r>
                        <a:rPr lang="ru-RU" sz="1000" kern="1200" dirty="0">
                          <a:latin typeface="Times New Roman" panose="02020603050405020304" pitchFamily="18" charset="0"/>
                          <a:cs typeface="Times New Roman" panose="02020603050405020304" pitchFamily="18" charset="0"/>
                        </a:rPr>
                        <a:t>Проект </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10000"/>
                  </a:ext>
                </a:extLst>
              </a:tr>
              <a:tr h="297239">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spcAft>
                          <a:spcPts val="0"/>
                        </a:spcAft>
                      </a:pPr>
                      <a:r>
                        <a:rPr lang="ru-RU" sz="1000" kern="1200" dirty="0">
                          <a:latin typeface="Times New Roman" panose="02020603050405020304" pitchFamily="18" charset="0"/>
                          <a:cs typeface="Times New Roman" panose="02020603050405020304" pitchFamily="18" charset="0"/>
                        </a:rPr>
                        <a:t>2019 </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ctr">
                        <a:spcAft>
                          <a:spcPts val="0"/>
                        </a:spcAft>
                      </a:pPr>
                      <a:r>
                        <a:rPr lang="ru-RU" sz="1000" kern="1200" dirty="0">
                          <a:latin typeface="Times New Roman" panose="02020603050405020304" pitchFamily="18" charset="0"/>
                          <a:cs typeface="Times New Roman" panose="02020603050405020304" pitchFamily="18" charset="0"/>
                        </a:rPr>
                        <a:t>2020 </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ctr">
                        <a:spcAft>
                          <a:spcPts val="0"/>
                        </a:spcAft>
                      </a:pPr>
                      <a:r>
                        <a:rPr lang="ru-RU" sz="1000" kern="1200" dirty="0">
                          <a:latin typeface="Times New Roman" panose="02020603050405020304" pitchFamily="18" charset="0"/>
                          <a:cs typeface="Times New Roman" panose="02020603050405020304" pitchFamily="18" charset="0"/>
                        </a:rPr>
                        <a:t>2021 </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tc>
                <a:extLst>
                  <a:ext uri="{0D108BD9-81ED-4DB2-BD59-A6C34878D82A}">
                    <a16:rowId xmlns="" xmlns:a16="http://schemas.microsoft.com/office/drawing/2014/main" val="10001"/>
                  </a:ext>
                </a:extLst>
              </a:tr>
              <a:tr h="265467">
                <a:tc>
                  <a:txBody>
                    <a:bodyPr/>
                    <a:lstStyle/>
                    <a:p>
                      <a:pPr fontAlgn="ctr">
                        <a:spcAft>
                          <a:spcPts val="0"/>
                        </a:spcAft>
                      </a:pPr>
                      <a:r>
                        <a:rPr lang="ru-RU" sz="1000" kern="1200" dirty="0">
                          <a:latin typeface="Times New Roman" panose="02020603050405020304" pitchFamily="18" charset="0"/>
                          <a:cs typeface="Times New Roman" panose="02020603050405020304" pitchFamily="18" charset="0"/>
                        </a:rPr>
                        <a:t>Земельный налог </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solidFill>
                      <a:schemeClr val="accent3">
                        <a:lumMod val="40000"/>
                        <a:lumOff val="60000"/>
                      </a:schemeClr>
                    </a:solidFill>
                  </a:tcPr>
                </a:tc>
                <a:tc>
                  <a:txBody>
                    <a:bodyPr/>
                    <a:lstStyle/>
                    <a:p>
                      <a:pPr algn="ctr" fontAlgn="ctr">
                        <a:spcAft>
                          <a:spcPts val="0"/>
                        </a:spcAft>
                      </a:pPr>
                      <a:r>
                        <a:rPr lang="ru-RU" sz="900" b="1" dirty="0" smtClean="0">
                          <a:latin typeface="Times New Roman" panose="02020603050405020304" pitchFamily="18" charset="0"/>
                          <a:ea typeface="Times New Roman"/>
                          <a:cs typeface="Times New Roman" panose="02020603050405020304" pitchFamily="18" charset="0"/>
                        </a:rPr>
                        <a:t>3996,0</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solidFill>
                      <a:schemeClr val="accent3">
                        <a:lumMod val="40000"/>
                        <a:lumOff val="60000"/>
                      </a:schemeClr>
                    </a:solidFill>
                  </a:tcPr>
                </a:tc>
                <a:tc>
                  <a:txBody>
                    <a:bodyPr/>
                    <a:lstStyle/>
                    <a:p>
                      <a:pPr algn="ctr" fontAlgn="ctr">
                        <a:spcAft>
                          <a:spcPts val="0"/>
                        </a:spcAft>
                      </a:pPr>
                      <a:r>
                        <a:rPr lang="ru-RU" sz="900" b="1" dirty="0" smtClean="0">
                          <a:latin typeface="Times New Roman" panose="02020603050405020304" pitchFamily="18" charset="0"/>
                          <a:ea typeface="Times New Roman"/>
                          <a:cs typeface="Times New Roman" panose="02020603050405020304" pitchFamily="18" charset="0"/>
                        </a:rPr>
                        <a:t>9587,2</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solidFill>
                      <a:schemeClr val="accent3">
                        <a:lumMod val="40000"/>
                        <a:lumOff val="60000"/>
                      </a:schemeClr>
                    </a:solidFill>
                  </a:tcPr>
                </a:tc>
                <a:tc>
                  <a:txBody>
                    <a:bodyPr/>
                    <a:lstStyle/>
                    <a:p>
                      <a:pPr algn="ctr" fontAlgn="ctr">
                        <a:spcAft>
                          <a:spcPts val="0"/>
                        </a:spcAft>
                      </a:pPr>
                      <a:r>
                        <a:rPr lang="ru-RU" sz="900" b="1" dirty="0" smtClean="0">
                          <a:latin typeface="Times New Roman" panose="02020603050405020304" pitchFamily="18" charset="0"/>
                          <a:ea typeface="Times New Roman"/>
                          <a:cs typeface="Times New Roman" panose="02020603050405020304" pitchFamily="18" charset="0"/>
                        </a:rPr>
                        <a:t>9587,2</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solidFill>
                      <a:schemeClr val="accent3">
                        <a:lumMod val="40000"/>
                        <a:lumOff val="60000"/>
                      </a:schemeClr>
                    </a:solidFill>
                  </a:tcPr>
                </a:tc>
                <a:tc>
                  <a:txBody>
                    <a:bodyPr/>
                    <a:lstStyle/>
                    <a:p>
                      <a:pPr algn="ctr" fontAlgn="ctr">
                        <a:spcAft>
                          <a:spcPts val="0"/>
                        </a:spcAft>
                      </a:pPr>
                      <a:r>
                        <a:rPr lang="ru-RU" sz="900" b="1" dirty="0" smtClean="0">
                          <a:latin typeface="Times New Roman" panose="02020603050405020304" pitchFamily="18" charset="0"/>
                          <a:ea typeface="Times New Roman"/>
                          <a:cs typeface="Times New Roman" panose="02020603050405020304" pitchFamily="18" charset="0"/>
                        </a:rPr>
                        <a:t>9587,2</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solidFill>
                      <a:schemeClr val="accent3">
                        <a:lumMod val="40000"/>
                        <a:lumOff val="60000"/>
                      </a:schemeClr>
                    </a:solidFill>
                  </a:tcPr>
                </a:tc>
                <a:tc>
                  <a:txBody>
                    <a:bodyPr/>
                    <a:lstStyle/>
                    <a:p>
                      <a:pPr algn="ctr" fontAlgn="ctr">
                        <a:spcAft>
                          <a:spcPts val="0"/>
                        </a:spcAft>
                      </a:pPr>
                      <a:r>
                        <a:rPr lang="ru-RU" sz="900" b="1" dirty="0" smtClean="0">
                          <a:latin typeface="Times New Roman" panose="02020603050405020304" pitchFamily="18" charset="0"/>
                          <a:ea typeface="Times New Roman"/>
                          <a:cs typeface="Times New Roman" panose="02020603050405020304" pitchFamily="18" charset="0"/>
                        </a:rPr>
                        <a:t>9587,2</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solidFill>
                      <a:schemeClr val="accent3">
                        <a:lumMod val="40000"/>
                        <a:lumOff val="60000"/>
                      </a:schemeClr>
                    </a:solidFill>
                  </a:tcPr>
                </a:tc>
                <a:tc>
                  <a:txBody>
                    <a:bodyPr/>
                    <a:lstStyle/>
                    <a:p>
                      <a:pPr algn="ctr" fontAlgn="ctr">
                        <a:spcAft>
                          <a:spcPts val="0"/>
                        </a:spcAft>
                      </a:pPr>
                      <a:r>
                        <a:rPr lang="ru-RU" sz="900" b="1" dirty="0" smtClean="0">
                          <a:latin typeface="Times New Roman" panose="02020603050405020304" pitchFamily="18" charset="0"/>
                          <a:ea typeface="Times New Roman"/>
                          <a:cs typeface="Times New Roman" panose="02020603050405020304" pitchFamily="18" charset="0"/>
                        </a:rPr>
                        <a:t>9587,2</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solidFill>
                      <a:schemeClr val="accent3">
                        <a:lumMod val="40000"/>
                        <a:lumOff val="60000"/>
                      </a:schemeClr>
                    </a:solidFill>
                  </a:tcPr>
                </a:tc>
                <a:extLst>
                  <a:ext uri="{0D108BD9-81ED-4DB2-BD59-A6C34878D82A}">
                    <a16:rowId xmlns="" xmlns:a16="http://schemas.microsoft.com/office/drawing/2014/main" val="10002"/>
                  </a:ext>
                </a:extLst>
              </a:tr>
              <a:tr h="347247">
                <a:tc>
                  <a:txBody>
                    <a:bodyPr/>
                    <a:lstStyle/>
                    <a:p>
                      <a:pPr fontAlgn="t">
                        <a:spcAft>
                          <a:spcPts val="0"/>
                        </a:spcAft>
                      </a:pPr>
                      <a:r>
                        <a:rPr lang="ru-RU" sz="1000" kern="1200" dirty="0">
                          <a:latin typeface="Times New Roman" panose="02020603050405020304" pitchFamily="18" charset="0"/>
                          <a:cs typeface="Times New Roman" panose="02020603050405020304" pitchFamily="18" charset="0"/>
                        </a:rPr>
                        <a:t>Льготы в соответствии с федеральным законодательством </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tc>
                <a:tc>
                  <a:txBody>
                    <a:bodyPr/>
                    <a:lstStyle/>
                    <a:p>
                      <a:pPr algn="ctr" fontAlgn="ctr">
                        <a:spcAft>
                          <a:spcPts val="0"/>
                        </a:spcAft>
                      </a:pPr>
                      <a:r>
                        <a:rPr lang="ru-RU" sz="900" b="1" dirty="0" smtClean="0">
                          <a:latin typeface="Times New Roman" panose="02020603050405020304" pitchFamily="18" charset="0"/>
                          <a:ea typeface="Times New Roman"/>
                          <a:cs typeface="Times New Roman" panose="02020603050405020304" pitchFamily="18" charset="0"/>
                        </a:rPr>
                        <a:t>2267,0</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ctr">
                        <a:spcAft>
                          <a:spcPts val="0"/>
                        </a:spcAft>
                      </a:pPr>
                      <a:r>
                        <a:rPr lang="ru-RU" sz="900" b="1" dirty="0" smtClean="0">
                          <a:latin typeface="Times New Roman" panose="02020603050405020304" pitchFamily="18" charset="0"/>
                          <a:ea typeface="Times New Roman"/>
                          <a:cs typeface="Times New Roman" panose="02020603050405020304" pitchFamily="18" charset="0"/>
                        </a:rPr>
                        <a:t>8809,0</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ctr">
                        <a:spcAft>
                          <a:spcPts val="0"/>
                        </a:spcAft>
                      </a:pPr>
                      <a:r>
                        <a:rPr lang="ru-RU" sz="900" b="1" dirty="0" smtClean="0">
                          <a:latin typeface="Times New Roman" panose="02020603050405020304" pitchFamily="18" charset="0"/>
                          <a:ea typeface="Times New Roman"/>
                          <a:cs typeface="Times New Roman" panose="02020603050405020304" pitchFamily="18" charset="0"/>
                        </a:rPr>
                        <a:t>8809,0</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ctr">
                        <a:spcAft>
                          <a:spcPts val="0"/>
                        </a:spcAft>
                      </a:pPr>
                      <a:r>
                        <a:rPr lang="ru-RU" sz="900" b="1" dirty="0" smtClean="0">
                          <a:latin typeface="Times New Roman" panose="02020603050405020304" pitchFamily="18" charset="0"/>
                          <a:ea typeface="Times New Roman"/>
                          <a:cs typeface="Times New Roman" panose="02020603050405020304" pitchFamily="18" charset="0"/>
                        </a:rPr>
                        <a:t>8809,0</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ctr">
                        <a:spcAft>
                          <a:spcPts val="0"/>
                        </a:spcAft>
                      </a:pPr>
                      <a:r>
                        <a:rPr lang="ru-RU" sz="900" b="1" dirty="0" smtClean="0">
                          <a:latin typeface="Times New Roman" panose="02020603050405020304" pitchFamily="18" charset="0"/>
                          <a:ea typeface="Times New Roman"/>
                          <a:cs typeface="Times New Roman" panose="02020603050405020304" pitchFamily="18" charset="0"/>
                        </a:rPr>
                        <a:t>8809,0</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ctr">
                        <a:spcAft>
                          <a:spcPts val="0"/>
                        </a:spcAft>
                      </a:pPr>
                      <a:r>
                        <a:rPr lang="ru-RU" sz="900" b="1" dirty="0" smtClean="0">
                          <a:latin typeface="Times New Roman" panose="02020603050405020304" pitchFamily="18" charset="0"/>
                          <a:ea typeface="Times New Roman"/>
                          <a:cs typeface="Times New Roman" panose="02020603050405020304" pitchFamily="18" charset="0"/>
                        </a:rPr>
                        <a:t>8809,0</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tc>
                <a:extLst>
                  <a:ext uri="{0D108BD9-81ED-4DB2-BD59-A6C34878D82A}">
                    <a16:rowId xmlns="" xmlns:a16="http://schemas.microsoft.com/office/drawing/2014/main" val="10003"/>
                  </a:ext>
                </a:extLst>
              </a:tr>
              <a:tr h="190096">
                <a:tc>
                  <a:txBody>
                    <a:bodyPr/>
                    <a:lstStyle/>
                    <a:p>
                      <a:pPr fontAlgn="t">
                        <a:lnSpc>
                          <a:spcPts val="1255"/>
                        </a:lnSpc>
                        <a:spcAft>
                          <a:spcPts val="0"/>
                        </a:spcAft>
                      </a:pPr>
                      <a:r>
                        <a:rPr lang="ru-RU" sz="1000" kern="1200" dirty="0" smtClean="0">
                          <a:latin typeface="Times New Roman" panose="02020603050405020304" pitchFamily="18" charset="0"/>
                          <a:cs typeface="Times New Roman" panose="02020603050405020304" pitchFamily="18" charset="0"/>
                        </a:rPr>
                        <a:t> - юридические </a:t>
                      </a:r>
                      <a:r>
                        <a:rPr lang="ru-RU" sz="1000" kern="1200" dirty="0">
                          <a:latin typeface="Times New Roman" panose="02020603050405020304" pitchFamily="18" charset="0"/>
                          <a:cs typeface="Times New Roman" panose="02020603050405020304" pitchFamily="18" charset="0"/>
                        </a:rPr>
                        <a:t>лица </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tc>
                <a:tc>
                  <a:txBody>
                    <a:bodyPr/>
                    <a:lstStyle/>
                    <a:p>
                      <a:pPr algn="ctr" fontAlgn="ctr">
                        <a:lnSpc>
                          <a:spcPts val="1255"/>
                        </a:lnSpc>
                        <a:spcAft>
                          <a:spcPts val="0"/>
                        </a:spcAft>
                      </a:pPr>
                      <a:r>
                        <a:rPr lang="ru-RU" sz="900" dirty="0" smtClean="0">
                          <a:latin typeface="Times New Roman" panose="02020603050405020304" pitchFamily="18" charset="0"/>
                          <a:ea typeface="Times New Roman"/>
                          <a:cs typeface="Times New Roman" panose="02020603050405020304" pitchFamily="18" charset="0"/>
                        </a:rPr>
                        <a:t>2266,0</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ctr">
                        <a:lnSpc>
                          <a:spcPts val="1255"/>
                        </a:lnSpc>
                        <a:spcAft>
                          <a:spcPts val="0"/>
                        </a:spcAft>
                      </a:pPr>
                      <a:r>
                        <a:rPr lang="ru-RU" sz="900" dirty="0" smtClean="0">
                          <a:latin typeface="Times New Roman" panose="02020603050405020304" pitchFamily="18" charset="0"/>
                          <a:ea typeface="Times New Roman"/>
                          <a:cs typeface="Times New Roman" panose="02020603050405020304" pitchFamily="18" charset="0"/>
                        </a:rPr>
                        <a:t>2676,0</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ctr">
                        <a:lnSpc>
                          <a:spcPts val="1255"/>
                        </a:lnSpc>
                        <a:spcAft>
                          <a:spcPts val="0"/>
                        </a:spcAft>
                      </a:pPr>
                      <a:r>
                        <a:rPr lang="ru-RU" sz="900" dirty="0" smtClean="0">
                          <a:latin typeface="Times New Roman" panose="02020603050405020304" pitchFamily="18" charset="0"/>
                          <a:ea typeface="Times New Roman"/>
                          <a:cs typeface="Times New Roman" panose="02020603050405020304" pitchFamily="18" charset="0"/>
                        </a:rPr>
                        <a:t>2676,0</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ctr">
                        <a:lnSpc>
                          <a:spcPts val="1255"/>
                        </a:lnSpc>
                        <a:spcAft>
                          <a:spcPts val="0"/>
                        </a:spcAft>
                      </a:pPr>
                      <a:r>
                        <a:rPr lang="ru-RU" sz="900" dirty="0" smtClean="0">
                          <a:latin typeface="Times New Roman" panose="02020603050405020304" pitchFamily="18" charset="0"/>
                          <a:ea typeface="Times New Roman"/>
                          <a:cs typeface="Times New Roman" panose="02020603050405020304" pitchFamily="18" charset="0"/>
                        </a:rPr>
                        <a:t>2676,0</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ctr">
                        <a:lnSpc>
                          <a:spcPts val="1255"/>
                        </a:lnSpc>
                        <a:spcAft>
                          <a:spcPts val="0"/>
                        </a:spcAft>
                      </a:pPr>
                      <a:r>
                        <a:rPr lang="ru-RU" sz="900" dirty="0" smtClean="0">
                          <a:latin typeface="Times New Roman" panose="02020603050405020304" pitchFamily="18" charset="0"/>
                          <a:ea typeface="Times New Roman"/>
                          <a:cs typeface="Times New Roman" panose="02020603050405020304" pitchFamily="18" charset="0"/>
                        </a:rPr>
                        <a:t>2676,0</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ctr">
                        <a:lnSpc>
                          <a:spcPts val="1255"/>
                        </a:lnSpc>
                        <a:spcAft>
                          <a:spcPts val="0"/>
                        </a:spcAft>
                      </a:pPr>
                      <a:r>
                        <a:rPr lang="ru-RU" sz="900" dirty="0" smtClean="0">
                          <a:latin typeface="Times New Roman" panose="02020603050405020304" pitchFamily="18" charset="0"/>
                          <a:ea typeface="Times New Roman"/>
                          <a:cs typeface="Times New Roman" panose="02020603050405020304" pitchFamily="18" charset="0"/>
                        </a:rPr>
                        <a:t>2676,0</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nchor="ctr"/>
                </a:tc>
                <a:extLst>
                  <a:ext uri="{0D108BD9-81ED-4DB2-BD59-A6C34878D82A}">
                    <a16:rowId xmlns="" xmlns:a16="http://schemas.microsoft.com/office/drawing/2014/main" val="10004"/>
                  </a:ext>
                </a:extLst>
              </a:tr>
              <a:tr h="190096">
                <a:tc>
                  <a:txBody>
                    <a:bodyPr/>
                    <a:lstStyle/>
                    <a:p>
                      <a:pPr fontAlgn="t">
                        <a:lnSpc>
                          <a:spcPts val="1345"/>
                        </a:lnSpc>
                        <a:spcAft>
                          <a:spcPts val="0"/>
                        </a:spcAft>
                      </a:pPr>
                      <a:r>
                        <a:rPr lang="ru-RU" sz="1000" kern="1200" dirty="0" smtClean="0">
                          <a:latin typeface="Times New Roman" panose="02020603050405020304" pitchFamily="18" charset="0"/>
                          <a:cs typeface="Times New Roman" panose="02020603050405020304" pitchFamily="18" charset="0"/>
                        </a:rPr>
                        <a:t> - физические </a:t>
                      </a:r>
                      <a:r>
                        <a:rPr lang="ru-RU" sz="1000" kern="1200" dirty="0">
                          <a:latin typeface="Times New Roman" panose="02020603050405020304" pitchFamily="18" charset="0"/>
                          <a:cs typeface="Times New Roman" panose="02020603050405020304" pitchFamily="18" charset="0"/>
                        </a:rPr>
                        <a:t>лица </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tc>
                <a:tc>
                  <a:txBody>
                    <a:bodyPr/>
                    <a:lstStyle/>
                    <a:p>
                      <a:pPr algn="ctr" fontAlgn="ctr">
                        <a:lnSpc>
                          <a:spcPts val="1345"/>
                        </a:lnSpc>
                        <a:spcAft>
                          <a:spcPts val="0"/>
                        </a:spcAft>
                      </a:pPr>
                      <a:r>
                        <a:rPr lang="ru-RU" sz="900" dirty="0" smtClean="0">
                          <a:latin typeface="Times New Roman" panose="02020603050405020304" pitchFamily="18" charset="0"/>
                          <a:ea typeface="Times New Roman"/>
                          <a:cs typeface="Times New Roman" panose="02020603050405020304" pitchFamily="18" charset="0"/>
                        </a:rPr>
                        <a:t>1,0</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ctr">
                        <a:lnSpc>
                          <a:spcPts val="1345"/>
                        </a:lnSpc>
                        <a:spcAft>
                          <a:spcPts val="0"/>
                        </a:spcAft>
                      </a:pPr>
                      <a:r>
                        <a:rPr lang="ru-RU" sz="900" dirty="0" smtClean="0">
                          <a:latin typeface="Times New Roman" panose="02020603050405020304" pitchFamily="18" charset="0"/>
                          <a:ea typeface="Times New Roman"/>
                          <a:cs typeface="Times New Roman" panose="02020603050405020304" pitchFamily="18" charset="0"/>
                        </a:rPr>
                        <a:t>6133,0</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ctr">
                        <a:lnSpc>
                          <a:spcPts val="1345"/>
                        </a:lnSpc>
                        <a:spcAft>
                          <a:spcPts val="0"/>
                        </a:spcAft>
                      </a:pPr>
                      <a:r>
                        <a:rPr lang="ru-RU" sz="900" dirty="0" smtClean="0">
                          <a:latin typeface="Times New Roman" panose="02020603050405020304" pitchFamily="18" charset="0"/>
                          <a:ea typeface="Times New Roman"/>
                          <a:cs typeface="Times New Roman" panose="02020603050405020304" pitchFamily="18" charset="0"/>
                        </a:rPr>
                        <a:t>6133,0</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ctr">
                        <a:lnSpc>
                          <a:spcPts val="1345"/>
                        </a:lnSpc>
                        <a:spcAft>
                          <a:spcPts val="0"/>
                        </a:spcAft>
                      </a:pPr>
                      <a:r>
                        <a:rPr lang="ru-RU" sz="900" dirty="0" smtClean="0">
                          <a:latin typeface="Times New Roman" panose="02020603050405020304" pitchFamily="18" charset="0"/>
                          <a:ea typeface="Times New Roman"/>
                          <a:cs typeface="Times New Roman" panose="02020603050405020304" pitchFamily="18" charset="0"/>
                        </a:rPr>
                        <a:t>6133,0</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ctr">
                        <a:lnSpc>
                          <a:spcPts val="1345"/>
                        </a:lnSpc>
                        <a:spcAft>
                          <a:spcPts val="0"/>
                        </a:spcAft>
                      </a:pPr>
                      <a:r>
                        <a:rPr lang="ru-RU" sz="900" dirty="0" smtClean="0">
                          <a:latin typeface="Times New Roman" panose="02020603050405020304" pitchFamily="18" charset="0"/>
                          <a:ea typeface="Times New Roman"/>
                          <a:cs typeface="Times New Roman" panose="02020603050405020304" pitchFamily="18" charset="0"/>
                        </a:rPr>
                        <a:t>6133,0</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ctr">
                        <a:lnSpc>
                          <a:spcPts val="1345"/>
                        </a:lnSpc>
                        <a:spcAft>
                          <a:spcPts val="0"/>
                        </a:spcAft>
                      </a:pPr>
                      <a:r>
                        <a:rPr lang="ru-RU" sz="900" dirty="0" smtClean="0">
                          <a:latin typeface="Times New Roman" panose="02020603050405020304" pitchFamily="18" charset="0"/>
                          <a:ea typeface="Times New Roman"/>
                          <a:cs typeface="Times New Roman" panose="02020603050405020304" pitchFamily="18" charset="0"/>
                        </a:rPr>
                        <a:t>6133,0</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nchor="ctr"/>
                </a:tc>
                <a:extLst>
                  <a:ext uri="{0D108BD9-81ED-4DB2-BD59-A6C34878D82A}">
                    <a16:rowId xmlns="" xmlns:a16="http://schemas.microsoft.com/office/drawing/2014/main" val="10005"/>
                  </a:ext>
                </a:extLst>
              </a:tr>
              <a:tr h="690121">
                <a:tc>
                  <a:txBody>
                    <a:bodyPr/>
                    <a:lstStyle/>
                    <a:p>
                      <a:pPr fontAlgn="t">
                        <a:spcAft>
                          <a:spcPts val="0"/>
                        </a:spcAft>
                      </a:pPr>
                      <a:r>
                        <a:rPr lang="ru-RU" sz="1000" kern="1200" dirty="0">
                          <a:latin typeface="Times New Roman" panose="02020603050405020304" pitchFamily="18" charset="0"/>
                          <a:cs typeface="Times New Roman" panose="02020603050405020304" pitchFamily="18" charset="0"/>
                        </a:rPr>
                        <a:t>Льготы в соответствии с нормативными правовыми актами представительных органов муниципальных образований </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tc>
                <a:tc>
                  <a:txBody>
                    <a:bodyPr/>
                    <a:lstStyle/>
                    <a:p>
                      <a:pPr algn="ctr" fontAlgn="ctr">
                        <a:spcAft>
                          <a:spcPts val="0"/>
                        </a:spcAft>
                      </a:pPr>
                      <a:r>
                        <a:rPr lang="ru-RU" sz="900" b="1" dirty="0" smtClean="0">
                          <a:latin typeface="Times New Roman" panose="02020603050405020304" pitchFamily="18" charset="0"/>
                          <a:ea typeface="Times New Roman"/>
                          <a:cs typeface="Times New Roman" panose="02020603050405020304" pitchFamily="18" charset="0"/>
                        </a:rPr>
                        <a:t>1729,0</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ctr">
                        <a:spcAft>
                          <a:spcPts val="0"/>
                        </a:spcAft>
                      </a:pPr>
                      <a:r>
                        <a:rPr lang="ru-RU" sz="900" b="1" dirty="0" smtClean="0">
                          <a:latin typeface="Times New Roman" panose="02020603050405020304" pitchFamily="18" charset="0"/>
                          <a:ea typeface="Times New Roman"/>
                          <a:cs typeface="Times New Roman" panose="02020603050405020304" pitchFamily="18" charset="0"/>
                        </a:rPr>
                        <a:t>778,2</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ctr">
                        <a:spcAft>
                          <a:spcPts val="0"/>
                        </a:spcAft>
                      </a:pPr>
                      <a:r>
                        <a:rPr lang="ru-RU" sz="900" b="1" dirty="0" smtClean="0">
                          <a:latin typeface="Times New Roman" panose="02020603050405020304" pitchFamily="18" charset="0"/>
                          <a:ea typeface="Times New Roman"/>
                          <a:cs typeface="Times New Roman" panose="02020603050405020304" pitchFamily="18" charset="0"/>
                        </a:rPr>
                        <a:t>778,2</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ctr">
                        <a:spcAft>
                          <a:spcPts val="0"/>
                        </a:spcAft>
                      </a:pPr>
                      <a:r>
                        <a:rPr lang="ru-RU" sz="900" b="1" dirty="0" smtClean="0">
                          <a:latin typeface="Times New Roman" panose="02020603050405020304" pitchFamily="18" charset="0"/>
                          <a:ea typeface="Times New Roman"/>
                          <a:cs typeface="Times New Roman" panose="02020603050405020304" pitchFamily="18" charset="0"/>
                        </a:rPr>
                        <a:t>778,2</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ctr">
                        <a:spcAft>
                          <a:spcPts val="0"/>
                        </a:spcAft>
                      </a:pPr>
                      <a:r>
                        <a:rPr lang="ru-RU" sz="900" b="1" dirty="0" smtClean="0">
                          <a:latin typeface="Times New Roman" panose="02020603050405020304" pitchFamily="18" charset="0"/>
                          <a:ea typeface="Times New Roman"/>
                          <a:cs typeface="Times New Roman" panose="02020603050405020304" pitchFamily="18" charset="0"/>
                        </a:rPr>
                        <a:t>778,2</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ctr">
                        <a:spcAft>
                          <a:spcPts val="0"/>
                        </a:spcAft>
                      </a:pPr>
                      <a:r>
                        <a:rPr lang="ru-RU" sz="900" b="1" dirty="0" smtClean="0">
                          <a:latin typeface="Times New Roman" panose="02020603050405020304" pitchFamily="18" charset="0"/>
                          <a:ea typeface="Times New Roman"/>
                          <a:cs typeface="Times New Roman" panose="02020603050405020304" pitchFamily="18" charset="0"/>
                        </a:rPr>
                        <a:t>778,2</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tc>
                <a:extLst>
                  <a:ext uri="{0D108BD9-81ED-4DB2-BD59-A6C34878D82A}">
                    <a16:rowId xmlns="" xmlns:a16="http://schemas.microsoft.com/office/drawing/2014/main" val="10006"/>
                  </a:ext>
                </a:extLst>
              </a:tr>
              <a:tr h="204382">
                <a:tc>
                  <a:txBody>
                    <a:bodyPr/>
                    <a:lstStyle/>
                    <a:p>
                      <a:pPr fontAlgn="t">
                        <a:lnSpc>
                          <a:spcPts val="1385"/>
                        </a:lnSpc>
                        <a:spcAft>
                          <a:spcPts val="0"/>
                        </a:spcAft>
                      </a:pPr>
                      <a:r>
                        <a:rPr lang="ru-RU" sz="1000" kern="1200" dirty="0" smtClean="0">
                          <a:latin typeface="Times New Roman" panose="02020603050405020304" pitchFamily="18" charset="0"/>
                          <a:cs typeface="Times New Roman" panose="02020603050405020304" pitchFamily="18" charset="0"/>
                        </a:rPr>
                        <a:t> - юридические </a:t>
                      </a:r>
                      <a:r>
                        <a:rPr lang="ru-RU" sz="1000" kern="1200" dirty="0">
                          <a:latin typeface="Times New Roman" panose="02020603050405020304" pitchFamily="18" charset="0"/>
                          <a:cs typeface="Times New Roman" panose="02020603050405020304" pitchFamily="18" charset="0"/>
                        </a:rPr>
                        <a:t>лица </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tc>
                <a:tc>
                  <a:txBody>
                    <a:bodyPr/>
                    <a:lstStyle/>
                    <a:p>
                      <a:pPr algn="ctr" fontAlgn="ctr">
                        <a:lnSpc>
                          <a:spcPts val="1385"/>
                        </a:lnSpc>
                        <a:spcAft>
                          <a:spcPts val="0"/>
                        </a:spcAft>
                      </a:pPr>
                      <a:r>
                        <a:rPr lang="ru-RU" sz="900" dirty="0" smtClean="0">
                          <a:latin typeface="Times New Roman" panose="02020603050405020304" pitchFamily="18" charset="0"/>
                          <a:ea typeface="Times New Roman"/>
                          <a:cs typeface="Times New Roman" panose="02020603050405020304" pitchFamily="18" charset="0"/>
                        </a:rPr>
                        <a:t>0,0</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ctr">
                        <a:lnSpc>
                          <a:spcPts val="1385"/>
                        </a:lnSpc>
                        <a:spcAft>
                          <a:spcPts val="0"/>
                        </a:spcAft>
                      </a:pPr>
                      <a:r>
                        <a:rPr lang="ru-RU" sz="900" dirty="0" smtClean="0">
                          <a:latin typeface="Times New Roman" panose="02020603050405020304" pitchFamily="18" charset="0"/>
                          <a:ea typeface="Times New Roman"/>
                          <a:cs typeface="Times New Roman" panose="02020603050405020304" pitchFamily="18" charset="0"/>
                        </a:rPr>
                        <a:t>68,2</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ctr">
                        <a:lnSpc>
                          <a:spcPts val="1385"/>
                        </a:lnSpc>
                        <a:spcAft>
                          <a:spcPts val="0"/>
                        </a:spcAft>
                      </a:pPr>
                      <a:r>
                        <a:rPr lang="ru-RU" sz="900" dirty="0" smtClean="0">
                          <a:latin typeface="Times New Roman" panose="02020603050405020304" pitchFamily="18" charset="0"/>
                          <a:ea typeface="Times New Roman"/>
                          <a:cs typeface="Times New Roman" panose="02020603050405020304" pitchFamily="18" charset="0"/>
                        </a:rPr>
                        <a:t>68,2</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ctr">
                        <a:lnSpc>
                          <a:spcPts val="1385"/>
                        </a:lnSpc>
                        <a:spcAft>
                          <a:spcPts val="0"/>
                        </a:spcAft>
                      </a:pPr>
                      <a:r>
                        <a:rPr lang="ru-RU" sz="900" dirty="0" smtClean="0">
                          <a:latin typeface="Times New Roman" panose="02020603050405020304" pitchFamily="18" charset="0"/>
                          <a:ea typeface="Times New Roman"/>
                          <a:cs typeface="Times New Roman" panose="02020603050405020304" pitchFamily="18" charset="0"/>
                        </a:rPr>
                        <a:t>68,2</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ctr">
                        <a:lnSpc>
                          <a:spcPts val="1385"/>
                        </a:lnSpc>
                        <a:spcAft>
                          <a:spcPts val="0"/>
                        </a:spcAft>
                      </a:pPr>
                      <a:r>
                        <a:rPr lang="ru-RU" sz="900" dirty="0" smtClean="0">
                          <a:latin typeface="Times New Roman" panose="02020603050405020304" pitchFamily="18" charset="0"/>
                          <a:ea typeface="Times New Roman"/>
                          <a:cs typeface="Times New Roman" panose="02020603050405020304" pitchFamily="18" charset="0"/>
                        </a:rPr>
                        <a:t>68,2</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ctr">
                        <a:lnSpc>
                          <a:spcPts val="1385"/>
                        </a:lnSpc>
                        <a:spcAft>
                          <a:spcPts val="0"/>
                        </a:spcAft>
                      </a:pPr>
                      <a:r>
                        <a:rPr lang="ru-RU" sz="900" dirty="0" smtClean="0">
                          <a:latin typeface="Times New Roman" panose="02020603050405020304" pitchFamily="18" charset="0"/>
                          <a:ea typeface="Times New Roman"/>
                          <a:cs typeface="Times New Roman" panose="02020603050405020304" pitchFamily="18" charset="0"/>
                        </a:rPr>
                        <a:t>68,2</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nchor="ctr"/>
                </a:tc>
                <a:extLst>
                  <a:ext uri="{0D108BD9-81ED-4DB2-BD59-A6C34878D82A}">
                    <a16:rowId xmlns="" xmlns:a16="http://schemas.microsoft.com/office/drawing/2014/main" val="10007"/>
                  </a:ext>
                </a:extLst>
              </a:tr>
              <a:tr h="190096">
                <a:tc>
                  <a:txBody>
                    <a:bodyPr/>
                    <a:lstStyle/>
                    <a:p>
                      <a:pPr fontAlgn="t">
                        <a:lnSpc>
                          <a:spcPts val="1345"/>
                        </a:lnSpc>
                        <a:spcAft>
                          <a:spcPts val="0"/>
                        </a:spcAft>
                      </a:pPr>
                      <a:r>
                        <a:rPr lang="ru-RU" sz="1000" kern="1200" dirty="0" smtClean="0">
                          <a:latin typeface="Times New Roman" panose="02020603050405020304" pitchFamily="18" charset="0"/>
                          <a:cs typeface="Times New Roman" panose="02020603050405020304" pitchFamily="18" charset="0"/>
                        </a:rPr>
                        <a:t> - физические </a:t>
                      </a:r>
                      <a:r>
                        <a:rPr lang="ru-RU" sz="1000" kern="1200" dirty="0">
                          <a:latin typeface="Times New Roman" panose="02020603050405020304" pitchFamily="18" charset="0"/>
                          <a:cs typeface="Times New Roman" panose="02020603050405020304" pitchFamily="18" charset="0"/>
                        </a:rPr>
                        <a:t>лица </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tc>
                <a:tc>
                  <a:txBody>
                    <a:bodyPr/>
                    <a:lstStyle/>
                    <a:p>
                      <a:pPr algn="ctr" fontAlgn="ctr">
                        <a:lnSpc>
                          <a:spcPts val="1345"/>
                        </a:lnSpc>
                        <a:spcAft>
                          <a:spcPts val="0"/>
                        </a:spcAft>
                      </a:pPr>
                      <a:r>
                        <a:rPr lang="ru-RU" sz="900" dirty="0" smtClean="0">
                          <a:latin typeface="Times New Roman" panose="02020603050405020304" pitchFamily="18" charset="0"/>
                          <a:ea typeface="Times New Roman"/>
                          <a:cs typeface="Times New Roman" panose="02020603050405020304" pitchFamily="18" charset="0"/>
                        </a:rPr>
                        <a:t>1729,0</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ctr">
                        <a:lnSpc>
                          <a:spcPts val="1345"/>
                        </a:lnSpc>
                        <a:spcAft>
                          <a:spcPts val="0"/>
                        </a:spcAft>
                      </a:pPr>
                      <a:r>
                        <a:rPr lang="ru-RU" sz="900" dirty="0" smtClean="0">
                          <a:latin typeface="Times New Roman" panose="02020603050405020304" pitchFamily="18" charset="0"/>
                          <a:ea typeface="Times New Roman"/>
                          <a:cs typeface="Times New Roman" panose="02020603050405020304" pitchFamily="18" charset="0"/>
                        </a:rPr>
                        <a:t>710</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ctr">
                        <a:lnSpc>
                          <a:spcPts val="1345"/>
                        </a:lnSpc>
                        <a:spcAft>
                          <a:spcPts val="0"/>
                        </a:spcAft>
                      </a:pPr>
                      <a:r>
                        <a:rPr lang="ru-RU" sz="900" dirty="0" smtClean="0">
                          <a:latin typeface="Times New Roman" panose="02020603050405020304" pitchFamily="18" charset="0"/>
                          <a:ea typeface="Times New Roman"/>
                          <a:cs typeface="Times New Roman" panose="02020603050405020304" pitchFamily="18" charset="0"/>
                        </a:rPr>
                        <a:t>710</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ctr">
                        <a:lnSpc>
                          <a:spcPts val="1345"/>
                        </a:lnSpc>
                        <a:spcAft>
                          <a:spcPts val="0"/>
                        </a:spcAft>
                      </a:pPr>
                      <a:r>
                        <a:rPr lang="ru-RU" sz="900" dirty="0" smtClean="0">
                          <a:latin typeface="Times New Roman" panose="02020603050405020304" pitchFamily="18" charset="0"/>
                          <a:ea typeface="Times New Roman"/>
                          <a:cs typeface="Times New Roman" panose="02020603050405020304" pitchFamily="18" charset="0"/>
                        </a:rPr>
                        <a:t>710</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ctr">
                        <a:lnSpc>
                          <a:spcPts val="1345"/>
                        </a:lnSpc>
                        <a:spcAft>
                          <a:spcPts val="0"/>
                        </a:spcAft>
                      </a:pPr>
                      <a:r>
                        <a:rPr lang="ru-RU" sz="900" dirty="0" smtClean="0">
                          <a:latin typeface="Times New Roman" panose="02020603050405020304" pitchFamily="18" charset="0"/>
                          <a:ea typeface="Times New Roman"/>
                          <a:cs typeface="Times New Roman" panose="02020603050405020304" pitchFamily="18" charset="0"/>
                        </a:rPr>
                        <a:t>710</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ctr">
                        <a:lnSpc>
                          <a:spcPts val="1345"/>
                        </a:lnSpc>
                        <a:spcAft>
                          <a:spcPts val="0"/>
                        </a:spcAft>
                      </a:pPr>
                      <a:r>
                        <a:rPr lang="ru-RU" sz="900" dirty="0" smtClean="0">
                          <a:latin typeface="Times New Roman" panose="02020603050405020304" pitchFamily="18" charset="0"/>
                          <a:ea typeface="Times New Roman"/>
                          <a:cs typeface="Times New Roman" panose="02020603050405020304" pitchFamily="18" charset="0"/>
                        </a:rPr>
                        <a:t>710</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nchor="ctr"/>
                </a:tc>
                <a:extLst>
                  <a:ext uri="{0D108BD9-81ED-4DB2-BD59-A6C34878D82A}">
                    <a16:rowId xmlns="" xmlns:a16="http://schemas.microsoft.com/office/drawing/2014/main" val="10008"/>
                  </a:ext>
                </a:extLst>
              </a:tr>
              <a:tr h="265467">
                <a:tc>
                  <a:txBody>
                    <a:bodyPr/>
                    <a:lstStyle/>
                    <a:p>
                      <a:pPr fontAlgn="ctr">
                        <a:spcAft>
                          <a:spcPts val="0"/>
                        </a:spcAft>
                      </a:pPr>
                      <a:r>
                        <a:rPr lang="ru-RU" sz="1000" kern="1200" dirty="0">
                          <a:latin typeface="Times New Roman" panose="02020603050405020304" pitchFamily="18" charset="0"/>
                          <a:cs typeface="Times New Roman" panose="02020603050405020304" pitchFamily="18" charset="0"/>
                        </a:rPr>
                        <a:t>Налог на имущество физических лиц </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solidFill>
                      <a:schemeClr val="accent3">
                        <a:lumMod val="40000"/>
                        <a:lumOff val="60000"/>
                      </a:schemeClr>
                    </a:solidFill>
                  </a:tcPr>
                </a:tc>
                <a:tc>
                  <a:txBody>
                    <a:bodyPr/>
                    <a:lstStyle/>
                    <a:p>
                      <a:pPr algn="ctr" fontAlgn="ctr">
                        <a:spcAft>
                          <a:spcPts val="0"/>
                        </a:spcAft>
                      </a:pPr>
                      <a:r>
                        <a:rPr lang="ru-RU" sz="900" b="1" dirty="0" smtClean="0">
                          <a:latin typeface="Times New Roman" panose="02020603050405020304" pitchFamily="18" charset="0"/>
                          <a:ea typeface="Times New Roman"/>
                          <a:cs typeface="Times New Roman" panose="02020603050405020304" pitchFamily="18" charset="0"/>
                        </a:rPr>
                        <a:t>5451,0</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solidFill>
                      <a:schemeClr val="accent3">
                        <a:lumMod val="40000"/>
                        <a:lumOff val="60000"/>
                      </a:schemeClr>
                    </a:solidFill>
                  </a:tcPr>
                </a:tc>
                <a:tc>
                  <a:txBody>
                    <a:bodyPr/>
                    <a:lstStyle/>
                    <a:p>
                      <a:pPr algn="ctr" fontAlgn="ctr">
                        <a:spcAft>
                          <a:spcPts val="0"/>
                        </a:spcAft>
                      </a:pPr>
                      <a:r>
                        <a:rPr lang="ru-RU" sz="900" b="1" dirty="0" smtClean="0">
                          <a:latin typeface="Times New Roman" panose="02020603050405020304" pitchFamily="18" charset="0"/>
                          <a:ea typeface="Times New Roman"/>
                          <a:cs typeface="Times New Roman" panose="02020603050405020304" pitchFamily="18" charset="0"/>
                        </a:rPr>
                        <a:t>6821,0</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solidFill>
                      <a:schemeClr val="accent3">
                        <a:lumMod val="40000"/>
                        <a:lumOff val="60000"/>
                      </a:schemeClr>
                    </a:solidFill>
                  </a:tcPr>
                </a:tc>
                <a:tc>
                  <a:txBody>
                    <a:bodyPr/>
                    <a:lstStyle/>
                    <a:p>
                      <a:pPr algn="ctr" fontAlgn="ctr">
                        <a:spcAft>
                          <a:spcPts val="0"/>
                        </a:spcAft>
                      </a:pPr>
                      <a:r>
                        <a:rPr lang="ru-RU" sz="900" b="1" dirty="0" smtClean="0">
                          <a:latin typeface="Times New Roman" panose="02020603050405020304" pitchFamily="18" charset="0"/>
                          <a:ea typeface="Times New Roman"/>
                          <a:cs typeface="Times New Roman" panose="02020603050405020304" pitchFamily="18" charset="0"/>
                        </a:rPr>
                        <a:t>6821,0</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solidFill>
                      <a:schemeClr val="accent3">
                        <a:lumMod val="40000"/>
                        <a:lumOff val="60000"/>
                      </a:schemeClr>
                    </a:solidFill>
                  </a:tcPr>
                </a:tc>
                <a:tc>
                  <a:txBody>
                    <a:bodyPr/>
                    <a:lstStyle/>
                    <a:p>
                      <a:pPr algn="ctr" fontAlgn="ctr">
                        <a:spcAft>
                          <a:spcPts val="0"/>
                        </a:spcAft>
                      </a:pPr>
                      <a:r>
                        <a:rPr lang="ru-RU" sz="900" b="1" dirty="0" smtClean="0">
                          <a:latin typeface="Times New Roman" panose="02020603050405020304" pitchFamily="18" charset="0"/>
                          <a:ea typeface="Times New Roman"/>
                          <a:cs typeface="Times New Roman" panose="02020603050405020304" pitchFamily="18" charset="0"/>
                        </a:rPr>
                        <a:t>6821,0</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solidFill>
                      <a:schemeClr val="accent3">
                        <a:lumMod val="40000"/>
                        <a:lumOff val="60000"/>
                      </a:schemeClr>
                    </a:solidFill>
                  </a:tcPr>
                </a:tc>
                <a:tc>
                  <a:txBody>
                    <a:bodyPr/>
                    <a:lstStyle/>
                    <a:p>
                      <a:pPr algn="ctr" fontAlgn="ctr">
                        <a:spcAft>
                          <a:spcPts val="0"/>
                        </a:spcAft>
                      </a:pPr>
                      <a:r>
                        <a:rPr lang="ru-RU" sz="900" b="1" dirty="0" smtClean="0">
                          <a:latin typeface="Times New Roman" panose="02020603050405020304" pitchFamily="18" charset="0"/>
                          <a:ea typeface="Times New Roman"/>
                          <a:cs typeface="Times New Roman" panose="02020603050405020304" pitchFamily="18" charset="0"/>
                        </a:rPr>
                        <a:t>6821,0</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solidFill>
                      <a:schemeClr val="accent3">
                        <a:lumMod val="40000"/>
                        <a:lumOff val="60000"/>
                      </a:schemeClr>
                    </a:solidFill>
                  </a:tcPr>
                </a:tc>
                <a:tc>
                  <a:txBody>
                    <a:bodyPr/>
                    <a:lstStyle/>
                    <a:p>
                      <a:pPr algn="ctr" fontAlgn="ctr">
                        <a:spcAft>
                          <a:spcPts val="0"/>
                        </a:spcAft>
                      </a:pPr>
                      <a:r>
                        <a:rPr lang="ru-RU" sz="900" b="1" dirty="0" smtClean="0">
                          <a:latin typeface="Times New Roman" panose="02020603050405020304" pitchFamily="18" charset="0"/>
                          <a:ea typeface="Times New Roman"/>
                          <a:cs typeface="Times New Roman" panose="02020603050405020304" pitchFamily="18" charset="0"/>
                        </a:rPr>
                        <a:t>6821,0</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solidFill>
                      <a:schemeClr val="accent3">
                        <a:lumMod val="40000"/>
                        <a:lumOff val="60000"/>
                      </a:schemeClr>
                    </a:solidFill>
                  </a:tcPr>
                </a:tc>
                <a:extLst>
                  <a:ext uri="{0D108BD9-81ED-4DB2-BD59-A6C34878D82A}">
                    <a16:rowId xmlns="" xmlns:a16="http://schemas.microsoft.com/office/drawing/2014/main" val="10009"/>
                  </a:ext>
                </a:extLst>
              </a:tr>
              <a:tr h="347247">
                <a:tc>
                  <a:txBody>
                    <a:bodyPr/>
                    <a:lstStyle/>
                    <a:p>
                      <a:pPr fontAlgn="t">
                        <a:spcAft>
                          <a:spcPts val="0"/>
                        </a:spcAft>
                      </a:pPr>
                      <a:r>
                        <a:rPr lang="ru-RU" sz="1000" kern="1200" dirty="0">
                          <a:latin typeface="Times New Roman" panose="02020603050405020304" pitchFamily="18" charset="0"/>
                          <a:cs typeface="Times New Roman" panose="02020603050405020304" pitchFamily="18" charset="0"/>
                        </a:rPr>
                        <a:t>Льготы в соответствии с федеральным законодательством </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tc>
                <a:tc>
                  <a:txBody>
                    <a:bodyPr/>
                    <a:lstStyle/>
                    <a:p>
                      <a:pPr algn="ctr" fontAlgn="ctr">
                        <a:spcAft>
                          <a:spcPts val="0"/>
                        </a:spcAft>
                      </a:pPr>
                      <a:r>
                        <a:rPr lang="ru-RU" sz="900" dirty="0" smtClean="0">
                          <a:latin typeface="Times New Roman" panose="02020603050405020304" pitchFamily="18" charset="0"/>
                          <a:ea typeface="Times New Roman"/>
                          <a:cs typeface="Times New Roman" panose="02020603050405020304" pitchFamily="18" charset="0"/>
                        </a:rPr>
                        <a:t>5451,0</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ctr">
                        <a:spcAft>
                          <a:spcPts val="0"/>
                        </a:spcAft>
                      </a:pPr>
                      <a:r>
                        <a:rPr lang="ru-RU" sz="900" dirty="0" smtClean="0">
                          <a:latin typeface="Times New Roman" panose="02020603050405020304" pitchFamily="18" charset="0"/>
                          <a:ea typeface="Times New Roman"/>
                          <a:cs typeface="Times New Roman" panose="02020603050405020304" pitchFamily="18" charset="0"/>
                        </a:rPr>
                        <a:t>6821</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ctr">
                        <a:spcAft>
                          <a:spcPts val="0"/>
                        </a:spcAft>
                      </a:pPr>
                      <a:r>
                        <a:rPr lang="ru-RU" sz="900" dirty="0" smtClean="0">
                          <a:latin typeface="Times New Roman" panose="02020603050405020304" pitchFamily="18" charset="0"/>
                          <a:ea typeface="Times New Roman"/>
                          <a:cs typeface="Times New Roman" panose="02020603050405020304" pitchFamily="18" charset="0"/>
                        </a:rPr>
                        <a:t>6821</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ctr">
                        <a:spcAft>
                          <a:spcPts val="0"/>
                        </a:spcAft>
                      </a:pPr>
                      <a:r>
                        <a:rPr lang="ru-RU" sz="900" dirty="0" smtClean="0">
                          <a:latin typeface="Times New Roman" panose="02020603050405020304" pitchFamily="18" charset="0"/>
                          <a:ea typeface="Times New Roman"/>
                          <a:cs typeface="Times New Roman" panose="02020603050405020304" pitchFamily="18" charset="0"/>
                        </a:rPr>
                        <a:t>6821</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ctr">
                        <a:spcAft>
                          <a:spcPts val="0"/>
                        </a:spcAft>
                      </a:pPr>
                      <a:r>
                        <a:rPr lang="ru-RU" sz="900" dirty="0" smtClean="0">
                          <a:latin typeface="Times New Roman" panose="02020603050405020304" pitchFamily="18" charset="0"/>
                          <a:ea typeface="Times New Roman"/>
                          <a:cs typeface="Times New Roman" panose="02020603050405020304" pitchFamily="18" charset="0"/>
                        </a:rPr>
                        <a:t>6821</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ctr">
                        <a:spcAft>
                          <a:spcPts val="0"/>
                        </a:spcAft>
                      </a:pPr>
                      <a:r>
                        <a:rPr lang="ru-RU" sz="900" dirty="0" smtClean="0">
                          <a:latin typeface="Times New Roman" panose="02020603050405020304" pitchFamily="18" charset="0"/>
                          <a:ea typeface="Times New Roman"/>
                          <a:cs typeface="Times New Roman" panose="02020603050405020304" pitchFamily="18" charset="0"/>
                        </a:rPr>
                        <a:t>6821</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nchor="ctr"/>
                </a:tc>
                <a:extLst>
                  <a:ext uri="{0D108BD9-81ED-4DB2-BD59-A6C34878D82A}">
                    <a16:rowId xmlns="" xmlns:a16="http://schemas.microsoft.com/office/drawing/2014/main" val="10010"/>
                  </a:ext>
                </a:extLst>
              </a:tr>
              <a:tr h="690121">
                <a:tc>
                  <a:txBody>
                    <a:bodyPr/>
                    <a:lstStyle/>
                    <a:p>
                      <a:pPr fontAlgn="t">
                        <a:spcAft>
                          <a:spcPts val="0"/>
                        </a:spcAft>
                      </a:pPr>
                      <a:r>
                        <a:rPr lang="ru-RU" sz="1000" kern="1200" dirty="0">
                          <a:latin typeface="Times New Roman" panose="02020603050405020304" pitchFamily="18" charset="0"/>
                          <a:cs typeface="Times New Roman" panose="02020603050405020304" pitchFamily="18" charset="0"/>
                        </a:rPr>
                        <a:t>Льготы в соответствии с нормативными правовыми актами представительных органов муниципальных образований </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tc>
                <a:tc>
                  <a:txBody>
                    <a:bodyPr/>
                    <a:lstStyle/>
                    <a:p>
                      <a:pPr algn="ctr" fontAlgn="ctr">
                        <a:spcAft>
                          <a:spcPts val="0"/>
                        </a:spcAft>
                      </a:pPr>
                      <a:r>
                        <a:rPr lang="ru-RU" sz="900" dirty="0" smtClean="0">
                          <a:latin typeface="Times New Roman" panose="02020603050405020304" pitchFamily="18" charset="0"/>
                          <a:ea typeface="Times New Roman"/>
                          <a:cs typeface="Times New Roman" panose="02020603050405020304" pitchFamily="18" charset="0"/>
                        </a:rPr>
                        <a:t>0,0</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ctr">
                        <a:spcAft>
                          <a:spcPts val="0"/>
                        </a:spcAft>
                      </a:pPr>
                      <a:r>
                        <a:rPr lang="ru-RU" sz="900" dirty="0" smtClean="0">
                          <a:latin typeface="Times New Roman" panose="02020603050405020304" pitchFamily="18" charset="0"/>
                          <a:ea typeface="Times New Roman"/>
                          <a:cs typeface="Times New Roman" panose="02020603050405020304" pitchFamily="18" charset="0"/>
                        </a:rPr>
                        <a:t>0,0</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ctr">
                        <a:spcAft>
                          <a:spcPts val="0"/>
                        </a:spcAft>
                      </a:pPr>
                      <a:r>
                        <a:rPr lang="ru-RU" sz="900" dirty="0" smtClean="0">
                          <a:latin typeface="Times New Roman" panose="02020603050405020304" pitchFamily="18" charset="0"/>
                          <a:ea typeface="Times New Roman"/>
                          <a:cs typeface="Times New Roman" panose="02020603050405020304" pitchFamily="18" charset="0"/>
                        </a:rPr>
                        <a:t>0,0</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ctr">
                        <a:spcAft>
                          <a:spcPts val="0"/>
                        </a:spcAft>
                      </a:pPr>
                      <a:r>
                        <a:rPr lang="ru-RU" sz="900" dirty="0" smtClean="0">
                          <a:latin typeface="Times New Roman" panose="02020603050405020304" pitchFamily="18" charset="0"/>
                          <a:ea typeface="Times New Roman"/>
                          <a:cs typeface="Times New Roman" panose="02020603050405020304" pitchFamily="18" charset="0"/>
                        </a:rPr>
                        <a:t>0,0</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ctr">
                        <a:spcAft>
                          <a:spcPts val="0"/>
                        </a:spcAft>
                      </a:pPr>
                      <a:r>
                        <a:rPr lang="ru-RU" sz="900" dirty="0" smtClean="0">
                          <a:latin typeface="Times New Roman" panose="02020603050405020304" pitchFamily="18" charset="0"/>
                          <a:ea typeface="Times New Roman"/>
                          <a:cs typeface="Times New Roman" panose="02020603050405020304" pitchFamily="18" charset="0"/>
                        </a:rPr>
                        <a:t>0,0</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ctr">
                        <a:spcAft>
                          <a:spcPts val="0"/>
                        </a:spcAft>
                      </a:pPr>
                      <a:r>
                        <a:rPr lang="ru-RU" sz="900" dirty="0" smtClean="0">
                          <a:latin typeface="Times New Roman" panose="02020603050405020304" pitchFamily="18" charset="0"/>
                          <a:ea typeface="Times New Roman"/>
                          <a:cs typeface="Times New Roman" panose="02020603050405020304" pitchFamily="18" charset="0"/>
                        </a:rPr>
                        <a:t>0,0</a:t>
                      </a:r>
                      <a:endParaRPr lang="ru-RU" sz="900" dirty="0">
                        <a:latin typeface="Times New Roman" panose="02020603050405020304" pitchFamily="18" charset="0"/>
                        <a:ea typeface="Times New Roman"/>
                        <a:cs typeface="Times New Roman" panose="02020603050405020304" pitchFamily="18" charset="0"/>
                      </a:endParaRPr>
                    </a:p>
                  </a:txBody>
                  <a:tcPr marL="3887" marR="3887" marT="3886" marB="0" anchor="ctr"/>
                </a:tc>
                <a:extLst>
                  <a:ext uri="{0D108BD9-81ED-4DB2-BD59-A6C34878D82A}">
                    <a16:rowId xmlns="" xmlns:a16="http://schemas.microsoft.com/office/drawing/2014/main" val="10011"/>
                  </a:ext>
                </a:extLst>
              </a:tr>
              <a:tr h="265467">
                <a:tc>
                  <a:txBody>
                    <a:bodyPr/>
                    <a:lstStyle/>
                    <a:p>
                      <a:pPr fontAlgn="ctr">
                        <a:spcAft>
                          <a:spcPts val="0"/>
                        </a:spcAft>
                      </a:pPr>
                      <a:r>
                        <a:rPr lang="ru-RU" sz="1000" kern="1200" dirty="0">
                          <a:latin typeface="Times New Roman" panose="02020603050405020304" pitchFamily="18" charset="0"/>
                          <a:cs typeface="Times New Roman" panose="02020603050405020304" pitchFamily="18" charset="0"/>
                        </a:rPr>
                        <a:t>ИТОГО НАЛОГОВЫХ ЛЬГОТ </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solidFill>
                      <a:schemeClr val="accent3">
                        <a:lumMod val="40000"/>
                        <a:lumOff val="60000"/>
                      </a:schemeClr>
                    </a:solidFill>
                  </a:tcPr>
                </a:tc>
                <a:tc>
                  <a:txBody>
                    <a:bodyPr/>
                    <a:lstStyle/>
                    <a:p>
                      <a:pPr algn="ctr" fontAlgn="b">
                        <a:spcAft>
                          <a:spcPts val="0"/>
                        </a:spcAft>
                      </a:pPr>
                      <a:r>
                        <a:rPr lang="ru-RU" sz="900" b="1" dirty="0" smtClean="0">
                          <a:latin typeface="Times New Roman" panose="02020603050405020304" pitchFamily="18" charset="0"/>
                          <a:ea typeface="Times New Roman"/>
                          <a:cs typeface="Times New Roman" panose="02020603050405020304" pitchFamily="18" charset="0"/>
                        </a:rPr>
                        <a:t>9447,0</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solidFill>
                      <a:schemeClr val="accent3">
                        <a:lumMod val="40000"/>
                        <a:lumOff val="60000"/>
                      </a:schemeClr>
                    </a:solidFill>
                  </a:tcPr>
                </a:tc>
                <a:tc>
                  <a:txBody>
                    <a:bodyPr/>
                    <a:lstStyle/>
                    <a:p>
                      <a:pPr algn="ctr" fontAlgn="b">
                        <a:spcAft>
                          <a:spcPts val="0"/>
                        </a:spcAft>
                      </a:pPr>
                      <a:r>
                        <a:rPr lang="ru-RU" sz="900" b="1" dirty="0" smtClean="0">
                          <a:latin typeface="Times New Roman" panose="02020603050405020304" pitchFamily="18" charset="0"/>
                          <a:ea typeface="Times New Roman"/>
                          <a:cs typeface="Times New Roman" panose="02020603050405020304" pitchFamily="18" charset="0"/>
                        </a:rPr>
                        <a:t>16408,2</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solidFill>
                      <a:schemeClr val="accent3">
                        <a:lumMod val="40000"/>
                        <a:lumOff val="60000"/>
                      </a:schemeClr>
                    </a:solidFill>
                  </a:tcPr>
                </a:tc>
                <a:tc>
                  <a:txBody>
                    <a:bodyPr/>
                    <a:lstStyle/>
                    <a:p>
                      <a:pPr algn="ctr" fontAlgn="b">
                        <a:spcAft>
                          <a:spcPts val="0"/>
                        </a:spcAft>
                      </a:pPr>
                      <a:r>
                        <a:rPr lang="ru-RU" sz="900" b="1" dirty="0" smtClean="0">
                          <a:latin typeface="Times New Roman" panose="02020603050405020304" pitchFamily="18" charset="0"/>
                          <a:ea typeface="Times New Roman"/>
                          <a:cs typeface="Times New Roman" panose="02020603050405020304" pitchFamily="18" charset="0"/>
                        </a:rPr>
                        <a:t>16408,2</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solidFill>
                      <a:schemeClr val="accent3">
                        <a:lumMod val="40000"/>
                        <a:lumOff val="60000"/>
                      </a:schemeClr>
                    </a:solidFill>
                  </a:tcPr>
                </a:tc>
                <a:tc>
                  <a:txBody>
                    <a:bodyPr/>
                    <a:lstStyle/>
                    <a:p>
                      <a:pPr algn="ctr" fontAlgn="b">
                        <a:spcAft>
                          <a:spcPts val="0"/>
                        </a:spcAft>
                      </a:pPr>
                      <a:r>
                        <a:rPr lang="ru-RU" sz="900" b="1" dirty="0" smtClean="0">
                          <a:latin typeface="Times New Roman" panose="02020603050405020304" pitchFamily="18" charset="0"/>
                          <a:ea typeface="Times New Roman"/>
                          <a:cs typeface="Times New Roman" panose="02020603050405020304" pitchFamily="18" charset="0"/>
                        </a:rPr>
                        <a:t>16408,2</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solidFill>
                      <a:schemeClr val="accent3">
                        <a:lumMod val="40000"/>
                        <a:lumOff val="60000"/>
                      </a:schemeClr>
                    </a:solidFill>
                  </a:tcPr>
                </a:tc>
                <a:tc>
                  <a:txBody>
                    <a:bodyPr/>
                    <a:lstStyle/>
                    <a:p>
                      <a:pPr algn="ctr" fontAlgn="b">
                        <a:spcAft>
                          <a:spcPts val="0"/>
                        </a:spcAft>
                      </a:pPr>
                      <a:r>
                        <a:rPr lang="ru-RU" sz="900" b="1" dirty="0" smtClean="0">
                          <a:latin typeface="Times New Roman" panose="02020603050405020304" pitchFamily="18" charset="0"/>
                          <a:ea typeface="Times New Roman"/>
                          <a:cs typeface="Times New Roman" panose="02020603050405020304" pitchFamily="18" charset="0"/>
                        </a:rPr>
                        <a:t>16408,2</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solidFill>
                      <a:schemeClr val="accent3">
                        <a:lumMod val="40000"/>
                        <a:lumOff val="60000"/>
                      </a:schemeClr>
                    </a:solidFill>
                  </a:tcPr>
                </a:tc>
                <a:tc>
                  <a:txBody>
                    <a:bodyPr/>
                    <a:lstStyle/>
                    <a:p>
                      <a:pPr algn="ctr" fontAlgn="b">
                        <a:spcAft>
                          <a:spcPts val="0"/>
                        </a:spcAft>
                      </a:pPr>
                      <a:r>
                        <a:rPr lang="ru-RU" sz="900" b="1" dirty="0" smtClean="0">
                          <a:latin typeface="Times New Roman" panose="02020603050405020304" pitchFamily="18" charset="0"/>
                          <a:ea typeface="Times New Roman"/>
                          <a:cs typeface="Times New Roman" panose="02020603050405020304" pitchFamily="18" charset="0"/>
                        </a:rPr>
                        <a:t>16408,2</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solidFill>
                      <a:schemeClr val="accent3">
                        <a:lumMod val="40000"/>
                        <a:lumOff val="60000"/>
                      </a:schemeClr>
                    </a:solidFill>
                  </a:tcPr>
                </a:tc>
                <a:extLst>
                  <a:ext uri="{0D108BD9-81ED-4DB2-BD59-A6C34878D82A}">
                    <a16:rowId xmlns="" xmlns:a16="http://schemas.microsoft.com/office/drawing/2014/main" val="10012"/>
                  </a:ext>
                </a:extLst>
              </a:tr>
              <a:tr h="347247">
                <a:tc>
                  <a:txBody>
                    <a:bodyPr/>
                    <a:lstStyle/>
                    <a:p>
                      <a:pPr fontAlgn="ctr">
                        <a:spcAft>
                          <a:spcPts val="0"/>
                        </a:spcAft>
                      </a:pPr>
                      <a:r>
                        <a:rPr lang="ru-RU" sz="1000" kern="1200" dirty="0">
                          <a:latin typeface="Times New Roman" panose="02020603050405020304" pitchFamily="18" charset="0"/>
                          <a:cs typeface="Times New Roman" panose="02020603050405020304" pitchFamily="18" charset="0"/>
                        </a:rPr>
                        <a:t>Льготы в соответствии с федеральным законодательством</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b">
                        <a:spcAft>
                          <a:spcPts val="0"/>
                        </a:spcAft>
                      </a:pPr>
                      <a:r>
                        <a:rPr lang="ru-RU" sz="900" b="1" dirty="0" smtClean="0">
                          <a:latin typeface="Times New Roman" panose="02020603050405020304" pitchFamily="18" charset="0"/>
                          <a:ea typeface="Times New Roman"/>
                          <a:cs typeface="Times New Roman" panose="02020603050405020304" pitchFamily="18" charset="0"/>
                        </a:rPr>
                        <a:t>7718,0</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b">
                        <a:spcAft>
                          <a:spcPts val="0"/>
                        </a:spcAft>
                      </a:pPr>
                      <a:r>
                        <a:rPr lang="ru-RU" sz="900" b="1" dirty="0" smtClean="0">
                          <a:latin typeface="Times New Roman" panose="02020603050405020304" pitchFamily="18" charset="0"/>
                          <a:ea typeface="Times New Roman"/>
                          <a:cs typeface="Times New Roman" panose="02020603050405020304" pitchFamily="18" charset="0"/>
                        </a:rPr>
                        <a:t>15630,0</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b">
                        <a:spcAft>
                          <a:spcPts val="0"/>
                        </a:spcAft>
                      </a:pPr>
                      <a:r>
                        <a:rPr lang="ru-RU" sz="900" b="1" dirty="0" smtClean="0">
                          <a:latin typeface="Times New Roman" panose="02020603050405020304" pitchFamily="18" charset="0"/>
                          <a:ea typeface="Times New Roman"/>
                          <a:cs typeface="Times New Roman" panose="02020603050405020304" pitchFamily="18" charset="0"/>
                        </a:rPr>
                        <a:t>15630,0</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b">
                        <a:spcAft>
                          <a:spcPts val="0"/>
                        </a:spcAft>
                      </a:pPr>
                      <a:r>
                        <a:rPr lang="ru-RU" sz="900" b="1" dirty="0" smtClean="0">
                          <a:latin typeface="Times New Roman" panose="02020603050405020304" pitchFamily="18" charset="0"/>
                          <a:ea typeface="Times New Roman"/>
                          <a:cs typeface="Times New Roman" panose="02020603050405020304" pitchFamily="18" charset="0"/>
                        </a:rPr>
                        <a:t>15630,0</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b">
                        <a:spcAft>
                          <a:spcPts val="0"/>
                        </a:spcAft>
                      </a:pPr>
                      <a:r>
                        <a:rPr lang="ru-RU" sz="900" b="1" dirty="0" smtClean="0">
                          <a:latin typeface="Times New Roman" panose="02020603050405020304" pitchFamily="18" charset="0"/>
                          <a:ea typeface="Times New Roman"/>
                          <a:cs typeface="Times New Roman" panose="02020603050405020304" pitchFamily="18" charset="0"/>
                        </a:rPr>
                        <a:t>15630,0</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b">
                        <a:spcAft>
                          <a:spcPts val="0"/>
                        </a:spcAft>
                      </a:pPr>
                      <a:r>
                        <a:rPr lang="ru-RU" sz="900" b="1" dirty="0" smtClean="0">
                          <a:latin typeface="Times New Roman" panose="02020603050405020304" pitchFamily="18" charset="0"/>
                          <a:ea typeface="Times New Roman"/>
                          <a:cs typeface="Times New Roman" panose="02020603050405020304" pitchFamily="18" charset="0"/>
                        </a:rPr>
                        <a:t>15630,0</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tc>
                <a:extLst>
                  <a:ext uri="{0D108BD9-81ED-4DB2-BD59-A6C34878D82A}">
                    <a16:rowId xmlns="" xmlns:a16="http://schemas.microsoft.com/office/drawing/2014/main" val="10013"/>
                  </a:ext>
                </a:extLst>
              </a:tr>
              <a:tr h="690121">
                <a:tc>
                  <a:txBody>
                    <a:bodyPr/>
                    <a:lstStyle/>
                    <a:p>
                      <a:pPr fontAlgn="ctr">
                        <a:spcAft>
                          <a:spcPts val="0"/>
                        </a:spcAft>
                      </a:pPr>
                      <a:r>
                        <a:rPr lang="ru-RU" sz="1000" kern="1200" dirty="0">
                          <a:latin typeface="Times New Roman" panose="02020603050405020304" pitchFamily="18" charset="0"/>
                          <a:cs typeface="Times New Roman" panose="02020603050405020304" pitchFamily="18" charset="0"/>
                        </a:rPr>
                        <a:t>Льготы в соответствии с нормативными правовыми актами представительных органов муниципальных образований</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b">
                        <a:spcAft>
                          <a:spcPts val="0"/>
                        </a:spcAft>
                      </a:pPr>
                      <a:r>
                        <a:rPr lang="ru-RU" sz="900" b="1" dirty="0" smtClean="0">
                          <a:latin typeface="Times New Roman" panose="02020603050405020304" pitchFamily="18" charset="0"/>
                          <a:ea typeface="Times New Roman"/>
                          <a:cs typeface="Times New Roman" panose="02020603050405020304" pitchFamily="18" charset="0"/>
                        </a:rPr>
                        <a:t>1729,0</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b">
                        <a:spcAft>
                          <a:spcPts val="0"/>
                        </a:spcAft>
                      </a:pPr>
                      <a:r>
                        <a:rPr lang="ru-RU" sz="900" b="1" dirty="0" smtClean="0">
                          <a:latin typeface="Times New Roman" panose="02020603050405020304" pitchFamily="18" charset="0"/>
                          <a:ea typeface="Times New Roman"/>
                          <a:cs typeface="Times New Roman" panose="02020603050405020304" pitchFamily="18" charset="0"/>
                        </a:rPr>
                        <a:t>778,2</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b">
                        <a:spcAft>
                          <a:spcPts val="0"/>
                        </a:spcAft>
                      </a:pPr>
                      <a:r>
                        <a:rPr lang="ru-RU" sz="900" b="1" dirty="0" smtClean="0">
                          <a:latin typeface="Times New Roman" panose="02020603050405020304" pitchFamily="18" charset="0"/>
                          <a:ea typeface="Times New Roman"/>
                          <a:cs typeface="Times New Roman" panose="02020603050405020304" pitchFamily="18" charset="0"/>
                        </a:rPr>
                        <a:t>778,2</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b">
                        <a:spcAft>
                          <a:spcPts val="0"/>
                        </a:spcAft>
                      </a:pPr>
                      <a:r>
                        <a:rPr lang="ru-RU" sz="900" b="1" dirty="0" smtClean="0">
                          <a:latin typeface="Times New Roman" panose="02020603050405020304" pitchFamily="18" charset="0"/>
                          <a:ea typeface="Times New Roman"/>
                          <a:cs typeface="Times New Roman" panose="02020603050405020304" pitchFamily="18" charset="0"/>
                        </a:rPr>
                        <a:t>778,2</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b">
                        <a:spcAft>
                          <a:spcPts val="0"/>
                        </a:spcAft>
                      </a:pPr>
                      <a:r>
                        <a:rPr lang="ru-RU" sz="900" b="1" dirty="0" smtClean="0">
                          <a:latin typeface="Times New Roman" panose="02020603050405020304" pitchFamily="18" charset="0"/>
                          <a:ea typeface="Times New Roman"/>
                          <a:cs typeface="Times New Roman" panose="02020603050405020304" pitchFamily="18" charset="0"/>
                        </a:rPr>
                        <a:t>778,2</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tc>
                <a:tc>
                  <a:txBody>
                    <a:bodyPr/>
                    <a:lstStyle/>
                    <a:p>
                      <a:pPr algn="ctr" fontAlgn="b">
                        <a:spcAft>
                          <a:spcPts val="0"/>
                        </a:spcAft>
                      </a:pPr>
                      <a:r>
                        <a:rPr lang="ru-RU" sz="900" b="1" dirty="0" smtClean="0">
                          <a:latin typeface="Times New Roman" panose="02020603050405020304" pitchFamily="18" charset="0"/>
                          <a:ea typeface="Times New Roman"/>
                          <a:cs typeface="Times New Roman" panose="02020603050405020304" pitchFamily="18" charset="0"/>
                        </a:rPr>
                        <a:t>778,2</a:t>
                      </a:r>
                      <a:endParaRPr lang="ru-RU" sz="900" b="1" dirty="0">
                        <a:latin typeface="Times New Roman" panose="02020603050405020304" pitchFamily="18" charset="0"/>
                        <a:ea typeface="Times New Roman"/>
                        <a:cs typeface="Times New Roman" panose="02020603050405020304" pitchFamily="18" charset="0"/>
                      </a:endParaRPr>
                    </a:p>
                  </a:txBody>
                  <a:tcPr marL="3887" marR="3887" marT="3886" marB="0" anchor="ctr"/>
                </a:tc>
                <a:extLst>
                  <a:ext uri="{0D108BD9-81ED-4DB2-BD59-A6C34878D82A}">
                    <a16:rowId xmlns="" xmlns:a16="http://schemas.microsoft.com/office/drawing/2014/main" val="10014"/>
                  </a:ext>
                </a:extLst>
              </a:tr>
            </a:tbl>
          </a:graphicData>
        </a:graphic>
      </p:graphicFrame>
      <p:sp>
        <p:nvSpPr>
          <p:cNvPr id="45198" name="TextBox 4">
            <a:extLst>
              <a:ext uri="{FF2B5EF4-FFF2-40B4-BE49-F238E27FC236}">
                <a16:creationId xmlns="" xmlns:a16="http://schemas.microsoft.com/office/drawing/2014/main" id="{B9727E4F-E41C-4593-98FE-A91B86BE4CB7}"/>
              </a:ext>
            </a:extLst>
          </p:cNvPr>
          <p:cNvSpPr txBox="1">
            <a:spLocks noChangeArrowheads="1"/>
          </p:cNvSpPr>
          <p:nvPr/>
        </p:nvSpPr>
        <p:spPr bwMode="auto">
          <a:xfrm>
            <a:off x="8244408" y="766247"/>
            <a:ext cx="785813"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ru-RU" altLang="ru-RU" sz="1100" b="1" dirty="0">
                <a:latin typeface="Arial" panose="020B0604020202020204" pitchFamily="34" charset="0"/>
              </a:rPr>
              <a:t>тыс.руб.</a:t>
            </a:r>
          </a:p>
        </p:txBody>
      </p:sp>
      <p:pic>
        <p:nvPicPr>
          <p:cNvPr id="5" name="Picture 3">
            <a:extLst>
              <a:ext uri="{FF2B5EF4-FFF2-40B4-BE49-F238E27FC236}">
                <a16:creationId xmlns="" xmlns:a16="http://schemas.microsoft.com/office/drawing/2014/main" id="{3A3A996C-BC53-4EE5-AD1F-6F64FC7B83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999"/>
            <a:ext cx="704850" cy="86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p:cNvSpPr>
            <a:spLocks noGrp="1"/>
          </p:cNvSpPr>
          <p:nvPr>
            <p:ph type="sldNum" sz="quarter" idx="12"/>
          </p:nvPr>
        </p:nvSpPr>
        <p:spPr>
          <a:xfrm>
            <a:off x="6948214" y="26472"/>
            <a:ext cx="2133600" cy="365125"/>
          </a:xfrm>
        </p:spPr>
        <p:txBody>
          <a:bodyPr/>
          <a:lstStyle/>
          <a:p>
            <a:fld id="{434A3D7E-C280-4DCD-A7E1-93BBC7758E8E}" type="slidenum">
              <a:rPr lang="ru-RU" smtClean="0">
                <a:solidFill>
                  <a:schemeClr val="tx1"/>
                </a:solidFill>
              </a:rPr>
              <a:t>23</a:t>
            </a:fld>
            <a:endParaRPr lang="ru-RU"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73" name="Picture 29" descr="http://newpulse.ru/upload/medialibrary/80b/80bc9af04478982e84d603991978fd3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5724" y="1582415"/>
            <a:ext cx="4355376" cy="3553470"/>
          </a:xfrm>
          <a:prstGeom prst="rect">
            <a:avLst/>
          </a:prstGeom>
          <a:noFill/>
          <a:extLst>
            <a:ext uri="{909E8E84-426E-40DD-AFC4-6F175D3DCCD1}">
              <a14:hiddenFill xmlns:a14="http://schemas.microsoft.com/office/drawing/2010/main">
                <a:solidFill>
                  <a:srgbClr val="FFFFFF"/>
                </a:solidFill>
              </a14:hiddenFill>
            </a:ext>
          </a:extLst>
        </p:spPr>
      </p:pic>
      <p:sp>
        <p:nvSpPr>
          <p:cNvPr id="75" name="Полилиния 74">
            <a:extLst>
              <a:ext uri="{FF2B5EF4-FFF2-40B4-BE49-F238E27FC236}">
                <a16:creationId xmlns="" xmlns:a16="http://schemas.microsoft.com/office/drawing/2014/main" id="{7D4519A0-4118-43C9-85E4-6FF4DC73A0DD}"/>
              </a:ext>
            </a:extLst>
          </p:cNvPr>
          <p:cNvSpPr/>
          <p:nvPr/>
        </p:nvSpPr>
        <p:spPr>
          <a:xfrm>
            <a:off x="6663963" y="2289175"/>
            <a:ext cx="2233612" cy="631825"/>
          </a:xfrm>
          <a:custGeom>
            <a:avLst/>
            <a:gdLst>
              <a:gd name="connsiteX0" fmla="*/ 0 w 4100775"/>
              <a:gd name="connsiteY0" fmla="*/ 0 h 356494"/>
              <a:gd name="connsiteX1" fmla="*/ 4100775 w 4100775"/>
              <a:gd name="connsiteY1" fmla="*/ 0 h 356494"/>
              <a:gd name="connsiteX2" fmla="*/ 4100775 w 4100775"/>
              <a:gd name="connsiteY2" fmla="*/ 356494 h 356494"/>
              <a:gd name="connsiteX3" fmla="*/ 0 w 4100775"/>
              <a:gd name="connsiteY3" fmla="*/ 356494 h 356494"/>
              <a:gd name="connsiteX4" fmla="*/ 0 w 4100775"/>
              <a:gd name="connsiteY4" fmla="*/ 0 h 356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0775" h="356494">
                <a:moveTo>
                  <a:pt x="0" y="0"/>
                </a:moveTo>
                <a:lnTo>
                  <a:pt x="4100775" y="0"/>
                </a:lnTo>
                <a:lnTo>
                  <a:pt x="4100775" y="356494"/>
                </a:lnTo>
                <a:lnTo>
                  <a:pt x="0" y="356494"/>
                </a:lnTo>
                <a:lnTo>
                  <a:pt x="0" y="0"/>
                </a:lnTo>
                <a:close/>
              </a:path>
            </a:pathLst>
          </a:custGeom>
          <a:solidFill>
            <a:srgbClr val="3C8DA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282967" tIns="35560" rIns="35560" bIns="35560" spcCol="1270" anchor="ctr"/>
          <a:lstStyle/>
          <a:p>
            <a:pPr defTabSz="622300">
              <a:lnSpc>
                <a:spcPct val="90000"/>
              </a:lnSpc>
              <a:spcAft>
                <a:spcPct val="35000"/>
              </a:spcAft>
              <a:defRPr/>
            </a:pPr>
            <a:r>
              <a:rPr lang="ru-RU" sz="1400" dirty="0">
                <a:latin typeface="Times New Roman" panose="02020603050405020304" pitchFamily="18" charset="0"/>
                <a:cs typeface="Times New Roman" panose="02020603050405020304" pitchFamily="18" charset="0"/>
              </a:rPr>
              <a:t>ОАО "Мелеузовские минеральные удобрения"</a:t>
            </a:r>
          </a:p>
        </p:txBody>
      </p:sp>
      <p:sp>
        <p:nvSpPr>
          <p:cNvPr id="20486" name="Text Box 2">
            <a:extLst>
              <a:ext uri="{FF2B5EF4-FFF2-40B4-BE49-F238E27FC236}">
                <a16:creationId xmlns="" xmlns:a16="http://schemas.microsoft.com/office/drawing/2014/main" id="{E89D8F2A-540F-4CD9-8975-BBFCD53054E5}"/>
              </a:ext>
            </a:extLst>
          </p:cNvPr>
          <p:cNvSpPr>
            <a:spLocks noGrp="1" noChangeArrowheads="1"/>
          </p:cNvSpPr>
          <p:nvPr>
            <p:ph type="title"/>
          </p:nvPr>
        </p:nvSpPr>
        <p:spPr>
          <a:xfrm>
            <a:off x="0" y="-55563"/>
            <a:ext cx="9144000" cy="646113"/>
          </a:xfrm>
          <a:solidFill>
            <a:schemeClr val="bg2">
              <a:lumMod val="90000"/>
            </a:schemeClr>
          </a:solidFill>
          <a:ln>
            <a:noFill/>
          </a:ln>
        </p:spPr>
        <p:txBody>
          <a:bodyPr>
            <a:spAutoFit/>
          </a:bodyPr>
          <a:lstStyle/>
          <a:p>
            <a:pPr algn="ctr" eaLnBrk="1" fontAlgn="auto" hangingPunct="1">
              <a:spcAft>
                <a:spcPts val="0"/>
              </a:spcAft>
              <a:buFont typeface="Georgia" panose="02040502050405020303" pitchFamily="18" charset="0"/>
              <a:buNone/>
              <a:defRPr/>
            </a:pPr>
            <a:r>
              <a:rPr lang="ru-RU" altLang="ru-RU" sz="2000" dirty="0">
                <a:solidFill>
                  <a:prstClr val="white"/>
                </a:solidFill>
                <a:latin typeface="Arial" panose="020B0604020202020204" pitchFamily="34" charset="0"/>
              </a:rPr>
              <a:t> </a:t>
            </a:r>
            <a:r>
              <a:rPr lang="ru-RU" altLang="ru-RU" sz="1600" dirty="0">
                <a:solidFill>
                  <a:prstClr val="black"/>
                </a:solidFill>
                <a:latin typeface="Times New Roman" panose="02020603050405020304" pitchFamily="18" charset="0"/>
                <a:cs typeface="Times New Roman" panose="02020603050405020304" pitchFamily="18" charset="0"/>
              </a:rPr>
              <a:t>Доля налоговых и неналоговых поступлений за </a:t>
            </a:r>
            <a:r>
              <a:rPr lang="ru-RU" altLang="ru-RU" sz="1600" dirty="0" smtClean="0">
                <a:solidFill>
                  <a:prstClr val="black"/>
                </a:solidFill>
                <a:latin typeface="Times New Roman" panose="02020603050405020304" pitchFamily="18" charset="0"/>
                <a:cs typeface="Times New Roman" panose="02020603050405020304" pitchFamily="18" charset="0"/>
              </a:rPr>
              <a:t>2018 </a:t>
            </a:r>
            <a:r>
              <a:rPr lang="ru-RU" altLang="ru-RU" sz="1600" dirty="0">
                <a:solidFill>
                  <a:prstClr val="black"/>
                </a:solidFill>
                <a:latin typeface="Times New Roman" panose="02020603050405020304" pitchFamily="18" charset="0"/>
                <a:cs typeface="Times New Roman" panose="02020603050405020304" pitchFamily="18" charset="0"/>
              </a:rPr>
              <a:t>год </a:t>
            </a:r>
            <a:br>
              <a:rPr lang="ru-RU" altLang="ru-RU" sz="1600" dirty="0">
                <a:solidFill>
                  <a:prstClr val="black"/>
                </a:solidFill>
                <a:latin typeface="Times New Roman" panose="02020603050405020304" pitchFamily="18" charset="0"/>
                <a:cs typeface="Times New Roman" panose="02020603050405020304" pitchFamily="18" charset="0"/>
              </a:rPr>
            </a:br>
            <a:r>
              <a:rPr lang="ru-RU" altLang="ru-RU" sz="1600" dirty="0">
                <a:solidFill>
                  <a:prstClr val="black"/>
                </a:solidFill>
                <a:latin typeface="Times New Roman" panose="02020603050405020304" pitchFamily="18" charset="0"/>
                <a:cs typeface="Times New Roman" panose="02020603050405020304" pitchFamily="18" charset="0"/>
              </a:rPr>
              <a:t>        от крупных промышленных  предприятий района </a:t>
            </a:r>
            <a:endParaRPr lang="ru-RU" altLang="ru-RU" sz="1600" dirty="0">
              <a:solidFill>
                <a:schemeClr val="tx1"/>
              </a:solidFill>
              <a:latin typeface="Times New Roman" panose="02020603050405020304" pitchFamily="18" charset="0"/>
              <a:cs typeface="Times New Roman" panose="02020603050405020304" pitchFamily="18" charset="0"/>
            </a:endParaRPr>
          </a:p>
        </p:txBody>
      </p:sp>
      <p:graphicFrame>
        <p:nvGraphicFramePr>
          <p:cNvPr id="3" name="Объект 6">
            <a:extLst>
              <a:ext uri="{FF2B5EF4-FFF2-40B4-BE49-F238E27FC236}">
                <a16:creationId xmlns="" xmlns:a16="http://schemas.microsoft.com/office/drawing/2014/main" id="{0889C9B6-0762-425D-BD67-E50CA4907BEA}"/>
              </a:ext>
            </a:extLst>
          </p:cNvPr>
          <p:cNvGraphicFramePr>
            <a:graphicFrameLocks noGrp="1"/>
          </p:cNvGraphicFramePr>
          <p:nvPr>
            <p:ph sz="quarter" idx="13"/>
            <p:extLst>
              <p:ext uri="{D42A27DB-BD31-4B8C-83A1-F6EECF244321}">
                <p14:modId xmlns:p14="http://schemas.microsoft.com/office/powerpoint/2010/main" val="9550527"/>
              </p:ext>
            </p:extLst>
          </p:nvPr>
        </p:nvGraphicFramePr>
        <p:xfrm>
          <a:off x="15875" y="819150"/>
          <a:ext cx="2404269" cy="2430463"/>
        </p:xfrm>
        <a:graphic>
          <a:graphicData uri="http://schemas.openxmlformats.org/drawingml/2006/chart">
            <c:chart xmlns:c="http://schemas.openxmlformats.org/drawingml/2006/chart" xmlns:r="http://schemas.openxmlformats.org/officeDocument/2006/relationships" r:id="rId3"/>
          </a:graphicData>
        </a:graphic>
      </p:graphicFrame>
      <p:pic>
        <p:nvPicPr>
          <p:cNvPr id="41992" name="Picture 3">
            <a:extLst>
              <a:ext uri="{FF2B5EF4-FFF2-40B4-BE49-F238E27FC236}">
                <a16:creationId xmlns="" xmlns:a16="http://schemas.microsoft.com/office/drawing/2014/main" id="{376E2F14-12B8-4714-8DFB-96B7BCC650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10" y="-49641"/>
            <a:ext cx="704850"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 name="Овал 76">
            <a:extLst>
              <a:ext uri="{FF2B5EF4-FFF2-40B4-BE49-F238E27FC236}">
                <a16:creationId xmlns="" xmlns:a16="http://schemas.microsoft.com/office/drawing/2014/main" id="{A9FE341E-6303-4871-BABA-9E4672C9C3A5}"/>
              </a:ext>
            </a:extLst>
          </p:cNvPr>
          <p:cNvSpPr/>
          <p:nvPr/>
        </p:nvSpPr>
        <p:spPr>
          <a:xfrm>
            <a:off x="6065044" y="2465387"/>
            <a:ext cx="657225" cy="619125"/>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41995" name="TextBox 1">
            <a:extLst>
              <a:ext uri="{FF2B5EF4-FFF2-40B4-BE49-F238E27FC236}">
                <a16:creationId xmlns="" xmlns:a16="http://schemas.microsoft.com/office/drawing/2014/main" id="{5817FC93-18EA-4827-B0A4-1CDF8E88FB3C}"/>
              </a:ext>
            </a:extLst>
          </p:cNvPr>
          <p:cNvSpPr txBox="1">
            <a:spLocks noChangeArrowheads="1"/>
          </p:cNvSpPr>
          <p:nvPr/>
        </p:nvSpPr>
        <p:spPr bwMode="auto">
          <a:xfrm>
            <a:off x="6092463" y="2635476"/>
            <a:ext cx="1143000"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600" b="1" dirty="0" smtClean="0">
                <a:solidFill>
                  <a:srgbClr val="002060"/>
                </a:solidFill>
                <a:latin typeface="Calibri" panose="020F0502020204030204" pitchFamily="34" charset="0"/>
              </a:rPr>
              <a:t>5,9%</a:t>
            </a:r>
            <a:endParaRPr lang="ru-RU" altLang="ru-RU" sz="1600" b="1" dirty="0">
              <a:solidFill>
                <a:srgbClr val="002060"/>
              </a:solidFill>
              <a:latin typeface="Calibri" panose="020F0502020204030204" pitchFamily="34" charset="0"/>
            </a:endParaRPr>
          </a:p>
        </p:txBody>
      </p:sp>
      <p:sp>
        <p:nvSpPr>
          <p:cNvPr id="81" name="Полилиния 80">
            <a:extLst>
              <a:ext uri="{FF2B5EF4-FFF2-40B4-BE49-F238E27FC236}">
                <a16:creationId xmlns="" xmlns:a16="http://schemas.microsoft.com/office/drawing/2014/main" id="{17B062DC-7BA3-46E5-AAA0-C7AA08B03648}"/>
              </a:ext>
            </a:extLst>
          </p:cNvPr>
          <p:cNvSpPr/>
          <p:nvPr/>
        </p:nvSpPr>
        <p:spPr>
          <a:xfrm>
            <a:off x="6615906" y="3272631"/>
            <a:ext cx="2384425" cy="453232"/>
          </a:xfrm>
          <a:custGeom>
            <a:avLst/>
            <a:gdLst>
              <a:gd name="connsiteX0" fmla="*/ 0 w 3777937"/>
              <a:gd name="connsiteY0" fmla="*/ 0 h 356494"/>
              <a:gd name="connsiteX1" fmla="*/ 3777937 w 3777937"/>
              <a:gd name="connsiteY1" fmla="*/ 0 h 356494"/>
              <a:gd name="connsiteX2" fmla="*/ 3777937 w 3777937"/>
              <a:gd name="connsiteY2" fmla="*/ 356494 h 356494"/>
              <a:gd name="connsiteX3" fmla="*/ 0 w 3777937"/>
              <a:gd name="connsiteY3" fmla="*/ 356494 h 356494"/>
              <a:gd name="connsiteX4" fmla="*/ 0 w 3777937"/>
              <a:gd name="connsiteY4" fmla="*/ 0 h 356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7937" h="356494">
                <a:moveTo>
                  <a:pt x="0" y="0"/>
                </a:moveTo>
                <a:lnTo>
                  <a:pt x="3777937" y="0"/>
                </a:lnTo>
                <a:lnTo>
                  <a:pt x="3777937" y="356494"/>
                </a:lnTo>
                <a:lnTo>
                  <a:pt x="0" y="356494"/>
                </a:lnTo>
                <a:lnTo>
                  <a:pt x="0" y="0"/>
                </a:lnTo>
                <a:close/>
              </a:path>
            </a:pathLst>
          </a:custGeom>
          <a:solidFill>
            <a:srgbClr val="3C8DA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282967" tIns="35560" rIns="35560" bIns="35560" spcCol="1270" anchor="ctr"/>
          <a:lstStyle/>
          <a:p>
            <a:pPr defTabSz="622300">
              <a:lnSpc>
                <a:spcPct val="90000"/>
              </a:lnSpc>
              <a:spcAft>
                <a:spcPct val="35000"/>
              </a:spcAft>
              <a:defRPr/>
            </a:pPr>
            <a:r>
              <a:rPr lang="ru-RU" sz="1400" dirty="0">
                <a:latin typeface="Times New Roman" panose="02020603050405020304" pitchFamily="18" charset="0"/>
                <a:cs typeface="Times New Roman" panose="02020603050405020304" pitchFamily="18" charset="0"/>
              </a:rPr>
              <a:t>ОАО Мелеузовский завод ЖБК</a:t>
            </a:r>
            <a:endParaRPr lang="ru-RU" sz="1400" b="1" dirty="0">
              <a:latin typeface="Times New Roman" panose="02020603050405020304" pitchFamily="18" charset="0"/>
              <a:cs typeface="Times New Roman" panose="02020603050405020304" pitchFamily="18" charset="0"/>
            </a:endParaRPr>
          </a:p>
        </p:txBody>
      </p:sp>
      <p:sp>
        <p:nvSpPr>
          <p:cNvPr id="82" name="Овал 81">
            <a:extLst>
              <a:ext uri="{FF2B5EF4-FFF2-40B4-BE49-F238E27FC236}">
                <a16:creationId xmlns="" xmlns:a16="http://schemas.microsoft.com/office/drawing/2014/main" id="{48D8757A-B8BC-4E85-8635-F98CDF2A8D52}"/>
              </a:ext>
            </a:extLst>
          </p:cNvPr>
          <p:cNvSpPr/>
          <p:nvPr/>
        </p:nvSpPr>
        <p:spPr>
          <a:xfrm>
            <a:off x="6179344" y="3466307"/>
            <a:ext cx="542925" cy="519112"/>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41998" name="TextBox 1">
            <a:extLst>
              <a:ext uri="{FF2B5EF4-FFF2-40B4-BE49-F238E27FC236}">
                <a16:creationId xmlns="" xmlns:a16="http://schemas.microsoft.com/office/drawing/2014/main" id="{354B27F1-7822-40D4-B2EC-02B4978DCE9A}"/>
              </a:ext>
            </a:extLst>
          </p:cNvPr>
          <p:cNvSpPr txBox="1">
            <a:spLocks noChangeArrowheads="1"/>
          </p:cNvSpPr>
          <p:nvPr/>
        </p:nvSpPr>
        <p:spPr bwMode="auto">
          <a:xfrm>
            <a:off x="6191682" y="3573463"/>
            <a:ext cx="944562"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600" b="1" dirty="0">
                <a:solidFill>
                  <a:srgbClr val="002060"/>
                </a:solidFill>
                <a:latin typeface="Calibri" panose="020F0502020204030204" pitchFamily="34" charset="0"/>
              </a:rPr>
              <a:t>3,0%</a:t>
            </a:r>
          </a:p>
        </p:txBody>
      </p:sp>
      <p:sp>
        <p:nvSpPr>
          <p:cNvPr id="84" name="Полилиния 83">
            <a:extLst>
              <a:ext uri="{FF2B5EF4-FFF2-40B4-BE49-F238E27FC236}">
                <a16:creationId xmlns="" xmlns:a16="http://schemas.microsoft.com/office/drawing/2014/main" id="{23BACC4F-881A-4F8D-A06A-D09DE45B65CF}"/>
              </a:ext>
            </a:extLst>
          </p:cNvPr>
          <p:cNvSpPr/>
          <p:nvPr/>
        </p:nvSpPr>
        <p:spPr>
          <a:xfrm>
            <a:off x="6639719" y="4059050"/>
            <a:ext cx="2360612" cy="446087"/>
          </a:xfrm>
          <a:custGeom>
            <a:avLst/>
            <a:gdLst>
              <a:gd name="connsiteX0" fmla="*/ 0 w 3601024"/>
              <a:gd name="connsiteY0" fmla="*/ 0 h 356494"/>
              <a:gd name="connsiteX1" fmla="*/ 3601024 w 3601024"/>
              <a:gd name="connsiteY1" fmla="*/ 0 h 356494"/>
              <a:gd name="connsiteX2" fmla="*/ 3601024 w 3601024"/>
              <a:gd name="connsiteY2" fmla="*/ 356494 h 356494"/>
              <a:gd name="connsiteX3" fmla="*/ 0 w 3601024"/>
              <a:gd name="connsiteY3" fmla="*/ 356494 h 356494"/>
              <a:gd name="connsiteX4" fmla="*/ 0 w 3601024"/>
              <a:gd name="connsiteY4" fmla="*/ 0 h 356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1024" h="356494">
                <a:moveTo>
                  <a:pt x="0" y="0"/>
                </a:moveTo>
                <a:lnTo>
                  <a:pt x="3601024" y="0"/>
                </a:lnTo>
                <a:lnTo>
                  <a:pt x="3601024" y="356494"/>
                </a:lnTo>
                <a:lnTo>
                  <a:pt x="0" y="356494"/>
                </a:lnTo>
                <a:lnTo>
                  <a:pt x="0" y="0"/>
                </a:lnTo>
                <a:close/>
              </a:path>
            </a:pathLst>
          </a:custGeom>
          <a:solidFill>
            <a:srgbClr val="3C8DA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282967" tIns="35560" rIns="35560" bIns="35560" spcCol="1270" anchor="ctr"/>
          <a:lstStyle/>
          <a:p>
            <a:pPr defTabSz="622300">
              <a:lnSpc>
                <a:spcPct val="90000"/>
              </a:lnSpc>
              <a:spcAft>
                <a:spcPct val="35000"/>
              </a:spcAft>
              <a:defRPr/>
            </a:pPr>
            <a:r>
              <a:rPr lang="ru-RU" sz="1400" dirty="0">
                <a:latin typeface="Times New Roman" panose="02020603050405020304" pitchFamily="18" charset="0"/>
                <a:cs typeface="Times New Roman" panose="02020603050405020304" pitchFamily="18" charset="0"/>
              </a:rPr>
              <a:t>ОАО </a:t>
            </a:r>
            <a:r>
              <a:rPr lang="ru-RU" sz="1400" dirty="0" smtClean="0">
                <a:latin typeface="Times New Roman" panose="02020603050405020304" pitchFamily="18" charset="0"/>
                <a:cs typeface="Times New Roman" panose="02020603050405020304" pitchFamily="18" charset="0"/>
              </a:rPr>
              <a:t>Мелеузовский сахарный завод</a:t>
            </a:r>
            <a:endParaRPr lang="ru-RU" sz="1400" dirty="0">
              <a:latin typeface="Times New Roman" panose="02020603050405020304" pitchFamily="18" charset="0"/>
              <a:cs typeface="Times New Roman" panose="02020603050405020304" pitchFamily="18" charset="0"/>
            </a:endParaRPr>
          </a:p>
        </p:txBody>
      </p:sp>
      <p:sp>
        <p:nvSpPr>
          <p:cNvPr id="85" name="Овал 84">
            <a:extLst>
              <a:ext uri="{FF2B5EF4-FFF2-40B4-BE49-F238E27FC236}">
                <a16:creationId xmlns="" xmlns:a16="http://schemas.microsoft.com/office/drawing/2014/main" id="{6F5F9797-EAF2-4A31-8B01-C9E01E7AAF5C}"/>
              </a:ext>
            </a:extLst>
          </p:cNvPr>
          <p:cNvSpPr/>
          <p:nvPr/>
        </p:nvSpPr>
        <p:spPr>
          <a:xfrm>
            <a:off x="6109493" y="4079875"/>
            <a:ext cx="568325" cy="511175"/>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42001" name="TextBox 1">
            <a:extLst>
              <a:ext uri="{FF2B5EF4-FFF2-40B4-BE49-F238E27FC236}">
                <a16:creationId xmlns="" xmlns:a16="http://schemas.microsoft.com/office/drawing/2014/main" id="{D2CB57F2-93CB-415B-93D1-80473D167E42}"/>
              </a:ext>
            </a:extLst>
          </p:cNvPr>
          <p:cNvSpPr txBox="1">
            <a:spLocks noChangeArrowheads="1"/>
          </p:cNvSpPr>
          <p:nvPr/>
        </p:nvSpPr>
        <p:spPr bwMode="auto">
          <a:xfrm>
            <a:off x="6092463" y="4144774"/>
            <a:ext cx="776287"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600" b="1" dirty="0" smtClean="0">
                <a:solidFill>
                  <a:srgbClr val="002060"/>
                </a:solidFill>
                <a:latin typeface="Calibri" panose="020F0502020204030204" pitchFamily="34" charset="0"/>
              </a:rPr>
              <a:t>2,5%</a:t>
            </a:r>
            <a:endParaRPr lang="ru-RU" altLang="ru-RU" sz="1600" b="1" dirty="0">
              <a:solidFill>
                <a:srgbClr val="002060"/>
              </a:solidFill>
              <a:latin typeface="Calibri" panose="020F0502020204030204" pitchFamily="34" charset="0"/>
            </a:endParaRPr>
          </a:p>
        </p:txBody>
      </p:sp>
      <p:sp>
        <p:nvSpPr>
          <p:cNvPr id="87" name="Полилиния 86">
            <a:extLst>
              <a:ext uri="{FF2B5EF4-FFF2-40B4-BE49-F238E27FC236}">
                <a16:creationId xmlns="" xmlns:a16="http://schemas.microsoft.com/office/drawing/2014/main" id="{2F043AE8-A9CC-4879-A592-85941FDF5BD4}"/>
              </a:ext>
            </a:extLst>
          </p:cNvPr>
          <p:cNvSpPr/>
          <p:nvPr/>
        </p:nvSpPr>
        <p:spPr>
          <a:xfrm>
            <a:off x="6573044" y="4738914"/>
            <a:ext cx="1959396" cy="357188"/>
          </a:xfrm>
          <a:custGeom>
            <a:avLst/>
            <a:gdLst>
              <a:gd name="connsiteX0" fmla="*/ 0 w 3544537"/>
              <a:gd name="connsiteY0" fmla="*/ 0 h 356494"/>
              <a:gd name="connsiteX1" fmla="*/ 3544537 w 3544537"/>
              <a:gd name="connsiteY1" fmla="*/ 0 h 356494"/>
              <a:gd name="connsiteX2" fmla="*/ 3544537 w 3544537"/>
              <a:gd name="connsiteY2" fmla="*/ 356494 h 356494"/>
              <a:gd name="connsiteX3" fmla="*/ 0 w 3544537"/>
              <a:gd name="connsiteY3" fmla="*/ 356494 h 356494"/>
              <a:gd name="connsiteX4" fmla="*/ 0 w 3544537"/>
              <a:gd name="connsiteY4" fmla="*/ 0 h 356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4537" h="356494">
                <a:moveTo>
                  <a:pt x="0" y="0"/>
                </a:moveTo>
                <a:lnTo>
                  <a:pt x="3544537" y="0"/>
                </a:lnTo>
                <a:lnTo>
                  <a:pt x="3544537" y="356494"/>
                </a:lnTo>
                <a:lnTo>
                  <a:pt x="0" y="356494"/>
                </a:lnTo>
                <a:lnTo>
                  <a:pt x="0" y="0"/>
                </a:lnTo>
                <a:close/>
              </a:path>
            </a:pathLst>
          </a:custGeom>
          <a:solidFill>
            <a:srgbClr val="3C8DA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282967" tIns="35560" rIns="35560" bIns="35560" spcCol="1270" anchor="ctr"/>
          <a:lstStyle/>
          <a:p>
            <a:pPr algn="ctr" defTabSz="622300">
              <a:lnSpc>
                <a:spcPct val="90000"/>
              </a:lnSpc>
              <a:spcAft>
                <a:spcPct val="35000"/>
              </a:spcAft>
              <a:defRPr/>
            </a:pPr>
            <a:r>
              <a:rPr lang="ru-RU" sz="1400" dirty="0">
                <a:latin typeface="Times New Roman" panose="02020603050405020304" pitchFamily="18" charset="0"/>
                <a:cs typeface="Times New Roman" panose="02020603050405020304" pitchFamily="18" charset="0"/>
              </a:rPr>
              <a:t>ООО "</a:t>
            </a:r>
            <a:r>
              <a:rPr lang="ru-RU" sz="1400" dirty="0" err="1">
                <a:latin typeface="Times New Roman" panose="02020603050405020304" pitchFamily="18" charset="0"/>
                <a:cs typeface="Times New Roman" panose="02020603050405020304" pitchFamily="18" charset="0"/>
              </a:rPr>
              <a:t>ЮниСтрой</a:t>
            </a:r>
            <a:r>
              <a:rPr lang="ru-RU" sz="1400" dirty="0">
                <a:latin typeface="Times New Roman" panose="02020603050405020304" pitchFamily="18" charset="0"/>
                <a:cs typeface="Times New Roman" panose="02020603050405020304" pitchFamily="18" charset="0"/>
              </a:rPr>
              <a:t>"</a:t>
            </a:r>
          </a:p>
        </p:txBody>
      </p:sp>
      <p:sp>
        <p:nvSpPr>
          <p:cNvPr id="88" name="Овал 87">
            <a:extLst>
              <a:ext uri="{FF2B5EF4-FFF2-40B4-BE49-F238E27FC236}">
                <a16:creationId xmlns="" xmlns:a16="http://schemas.microsoft.com/office/drawing/2014/main" id="{64794A40-7EB5-4F05-AAD4-462F9795C64C}"/>
              </a:ext>
            </a:extLst>
          </p:cNvPr>
          <p:cNvSpPr/>
          <p:nvPr/>
        </p:nvSpPr>
        <p:spPr>
          <a:xfrm>
            <a:off x="6092371" y="4627563"/>
            <a:ext cx="444500" cy="446087"/>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42004" name="TextBox 1">
            <a:extLst>
              <a:ext uri="{FF2B5EF4-FFF2-40B4-BE49-F238E27FC236}">
                <a16:creationId xmlns="" xmlns:a16="http://schemas.microsoft.com/office/drawing/2014/main" id="{D8015AEA-62D1-4D9B-B19A-F4A293728955}"/>
              </a:ext>
            </a:extLst>
          </p:cNvPr>
          <p:cNvSpPr txBox="1">
            <a:spLocks noChangeArrowheads="1"/>
          </p:cNvSpPr>
          <p:nvPr/>
        </p:nvSpPr>
        <p:spPr bwMode="auto">
          <a:xfrm>
            <a:off x="6065044" y="4695824"/>
            <a:ext cx="955227"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400" b="1" dirty="0" smtClean="0">
                <a:solidFill>
                  <a:srgbClr val="002060"/>
                </a:solidFill>
                <a:latin typeface="Calibri" panose="020F0502020204030204" pitchFamily="34" charset="0"/>
              </a:rPr>
              <a:t>2,2%</a:t>
            </a:r>
            <a:endParaRPr lang="ru-RU" altLang="ru-RU" sz="1400" b="1" dirty="0">
              <a:solidFill>
                <a:srgbClr val="002060"/>
              </a:solidFill>
              <a:latin typeface="Calibri" panose="020F0502020204030204" pitchFamily="34" charset="0"/>
            </a:endParaRPr>
          </a:p>
        </p:txBody>
      </p:sp>
      <p:sp>
        <p:nvSpPr>
          <p:cNvPr id="93" name="Полилиния 92">
            <a:extLst>
              <a:ext uri="{FF2B5EF4-FFF2-40B4-BE49-F238E27FC236}">
                <a16:creationId xmlns="" xmlns:a16="http://schemas.microsoft.com/office/drawing/2014/main" id="{DFF75C7E-D7ED-4469-A767-AE32EB734FF5}"/>
              </a:ext>
            </a:extLst>
          </p:cNvPr>
          <p:cNvSpPr/>
          <p:nvPr/>
        </p:nvSpPr>
        <p:spPr>
          <a:xfrm>
            <a:off x="3954463" y="5280706"/>
            <a:ext cx="3530600" cy="355600"/>
          </a:xfrm>
          <a:custGeom>
            <a:avLst/>
            <a:gdLst>
              <a:gd name="connsiteX0" fmla="*/ 0 w 3777937"/>
              <a:gd name="connsiteY0" fmla="*/ 0 h 356494"/>
              <a:gd name="connsiteX1" fmla="*/ 3777937 w 3777937"/>
              <a:gd name="connsiteY1" fmla="*/ 0 h 356494"/>
              <a:gd name="connsiteX2" fmla="*/ 3777937 w 3777937"/>
              <a:gd name="connsiteY2" fmla="*/ 356494 h 356494"/>
              <a:gd name="connsiteX3" fmla="*/ 0 w 3777937"/>
              <a:gd name="connsiteY3" fmla="*/ 356494 h 356494"/>
              <a:gd name="connsiteX4" fmla="*/ 0 w 3777937"/>
              <a:gd name="connsiteY4" fmla="*/ 0 h 356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7937" h="356494">
                <a:moveTo>
                  <a:pt x="0" y="0"/>
                </a:moveTo>
                <a:lnTo>
                  <a:pt x="3777937" y="0"/>
                </a:lnTo>
                <a:lnTo>
                  <a:pt x="3777937" y="356494"/>
                </a:lnTo>
                <a:lnTo>
                  <a:pt x="0" y="356494"/>
                </a:lnTo>
                <a:lnTo>
                  <a:pt x="0" y="0"/>
                </a:lnTo>
                <a:close/>
              </a:path>
            </a:pathLst>
          </a:custGeom>
          <a:solidFill>
            <a:srgbClr val="3C8DA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282967" tIns="35560" rIns="35560" bIns="35560" spcCol="1270" anchor="ctr"/>
          <a:lstStyle/>
          <a:p>
            <a:pPr algn="ctr" defTabSz="622300">
              <a:lnSpc>
                <a:spcPct val="90000"/>
              </a:lnSpc>
              <a:spcAft>
                <a:spcPct val="35000"/>
              </a:spcAft>
              <a:defRPr/>
            </a:pPr>
            <a:r>
              <a:rPr lang="ru-RU" sz="1400" dirty="0">
                <a:latin typeface="Times New Roman" panose="02020603050405020304" pitchFamily="18" charset="0"/>
                <a:cs typeface="Times New Roman" panose="02020603050405020304" pitchFamily="18" charset="0"/>
              </a:rPr>
              <a:t>ОАО </a:t>
            </a:r>
            <a:r>
              <a:rPr lang="ru-RU" sz="1400" dirty="0" err="1" smtClean="0">
                <a:latin typeface="Times New Roman" panose="02020603050405020304" pitchFamily="18" charset="0"/>
                <a:cs typeface="Times New Roman" panose="02020603050405020304" pitchFamily="18" charset="0"/>
              </a:rPr>
              <a:t>Мелеузовские</a:t>
            </a:r>
            <a:r>
              <a:rPr lang="ru-RU" sz="1400" dirty="0" smtClean="0">
                <a:latin typeface="Times New Roman" panose="02020603050405020304" pitchFamily="18" charset="0"/>
                <a:cs typeface="Times New Roman" panose="02020603050405020304" pitchFamily="18" charset="0"/>
              </a:rPr>
              <a:t> тепловые сети</a:t>
            </a:r>
            <a:endParaRPr lang="ru-RU" sz="1400" dirty="0">
              <a:latin typeface="Times New Roman" panose="02020603050405020304" pitchFamily="18" charset="0"/>
              <a:cs typeface="Times New Roman" panose="02020603050405020304" pitchFamily="18" charset="0"/>
            </a:endParaRPr>
          </a:p>
        </p:txBody>
      </p:sp>
      <p:sp>
        <p:nvSpPr>
          <p:cNvPr id="94" name="Овал 93">
            <a:extLst>
              <a:ext uri="{FF2B5EF4-FFF2-40B4-BE49-F238E27FC236}">
                <a16:creationId xmlns="" xmlns:a16="http://schemas.microsoft.com/office/drawing/2014/main" id="{5972DDC5-EE97-459C-B25E-F79D9FC525AF}"/>
              </a:ext>
            </a:extLst>
          </p:cNvPr>
          <p:cNvSpPr/>
          <p:nvPr/>
        </p:nvSpPr>
        <p:spPr>
          <a:xfrm>
            <a:off x="5151556" y="4862513"/>
            <a:ext cx="444500" cy="444500"/>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42010" name="TextBox 1">
            <a:extLst>
              <a:ext uri="{FF2B5EF4-FFF2-40B4-BE49-F238E27FC236}">
                <a16:creationId xmlns="" xmlns:a16="http://schemas.microsoft.com/office/drawing/2014/main" id="{9EE2FA75-EF75-42C0-848C-DF57B98FB8A4}"/>
              </a:ext>
            </a:extLst>
          </p:cNvPr>
          <p:cNvSpPr txBox="1">
            <a:spLocks noChangeArrowheads="1"/>
          </p:cNvSpPr>
          <p:nvPr/>
        </p:nvSpPr>
        <p:spPr bwMode="auto">
          <a:xfrm>
            <a:off x="5146689" y="4904581"/>
            <a:ext cx="898734" cy="38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400" b="1" dirty="0" smtClean="0">
                <a:solidFill>
                  <a:srgbClr val="002060"/>
                </a:solidFill>
                <a:latin typeface="Calibri" panose="020F0502020204030204" pitchFamily="34" charset="0"/>
              </a:rPr>
              <a:t>1,3%</a:t>
            </a:r>
            <a:endParaRPr lang="ru-RU" altLang="ru-RU" sz="1400" b="1" dirty="0">
              <a:solidFill>
                <a:srgbClr val="002060"/>
              </a:solidFill>
              <a:latin typeface="Calibri" panose="020F0502020204030204" pitchFamily="34" charset="0"/>
            </a:endParaRPr>
          </a:p>
        </p:txBody>
      </p:sp>
      <p:sp>
        <p:nvSpPr>
          <p:cNvPr id="96" name="Полилиния 95">
            <a:extLst>
              <a:ext uri="{FF2B5EF4-FFF2-40B4-BE49-F238E27FC236}">
                <a16:creationId xmlns="" xmlns:a16="http://schemas.microsoft.com/office/drawing/2014/main" id="{6FFD8776-2153-4BEA-8123-565735DBB0DA}"/>
              </a:ext>
            </a:extLst>
          </p:cNvPr>
          <p:cNvSpPr/>
          <p:nvPr/>
        </p:nvSpPr>
        <p:spPr>
          <a:xfrm>
            <a:off x="2009775" y="5219700"/>
            <a:ext cx="1798638" cy="357188"/>
          </a:xfrm>
          <a:custGeom>
            <a:avLst/>
            <a:gdLst>
              <a:gd name="connsiteX0" fmla="*/ 0 w 4100775"/>
              <a:gd name="connsiteY0" fmla="*/ 0 h 356494"/>
              <a:gd name="connsiteX1" fmla="*/ 4100775 w 4100775"/>
              <a:gd name="connsiteY1" fmla="*/ 0 h 356494"/>
              <a:gd name="connsiteX2" fmla="*/ 4100775 w 4100775"/>
              <a:gd name="connsiteY2" fmla="*/ 356494 h 356494"/>
              <a:gd name="connsiteX3" fmla="*/ 0 w 4100775"/>
              <a:gd name="connsiteY3" fmla="*/ 356494 h 356494"/>
              <a:gd name="connsiteX4" fmla="*/ 0 w 4100775"/>
              <a:gd name="connsiteY4" fmla="*/ 0 h 356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0775" h="356494">
                <a:moveTo>
                  <a:pt x="0" y="0"/>
                </a:moveTo>
                <a:lnTo>
                  <a:pt x="4100775" y="0"/>
                </a:lnTo>
                <a:lnTo>
                  <a:pt x="4100775" y="356494"/>
                </a:lnTo>
                <a:lnTo>
                  <a:pt x="0" y="356494"/>
                </a:lnTo>
                <a:lnTo>
                  <a:pt x="0" y="0"/>
                </a:lnTo>
                <a:close/>
              </a:path>
            </a:pathLst>
          </a:custGeom>
          <a:solidFill>
            <a:srgbClr val="3C8DA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282967" tIns="35560" rIns="35560" bIns="35560" spcCol="1270" anchor="ctr"/>
          <a:lstStyle/>
          <a:p>
            <a:pPr defTabSz="622300">
              <a:lnSpc>
                <a:spcPct val="90000"/>
              </a:lnSpc>
              <a:spcAft>
                <a:spcPct val="35000"/>
              </a:spcAft>
              <a:defRPr/>
            </a:pPr>
            <a:r>
              <a:rPr lang="ru-RU" sz="1400" dirty="0" smtClean="0">
                <a:latin typeface="Times New Roman" panose="02020603050405020304" pitchFamily="18" charset="0"/>
                <a:cs typeface="Times New Roman" panose="02020603050405020304" pitchFamily="18" charset="0"/>
              </a:rPr>
              <a:t>ФКУ «ИК- 7»</a:t>
            </a:r>
            <a:endParaRPr lang="ru-RU" sz="1400" dirty="0">
              <a:latin typeface="Times New Roman" panose="02020603050405020304" pitchFamily="18" charset="0"/>
              <a:cs typeface="Times New Roman" panose="02020603050405020304" pitchFamily="18" charset="0"/>
            </a:endParaRPr>
          </a:p>
        </p:txBody>
      </p:sp>
      <p:sp>
        <p:nvSpPr>
          <p:cNvPr id="97" name="Овал 96">
            <a:extLst>
              <a:ext uri="{FF2B5EF4-FFF2-40B4-BE49-F238E27FC236}">
                <a16:creationId xmlns="" xmlns:a16="http://schemas.microsoft.com/office/drawing/2014/main" id="{CF8A7506-3A9B-4F43-879F-DA0AFEF1ACC0}"/>
              </a:ext>
            </a:extLst>
          </p:cNvPr>
          <p:cNvSpPr/>
          <p:nvPr/>
        </p:nvSpPr>
        <p:spPr>
          <a:xfrm>
            <a:off x="3584575" y="4881563"/>
            <a:ext cx="446088" cy="444500"/>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42013" name="TextBox 1">
            <a:extLst>
              <a:ext uri="{FF2B5EF4-FFF2-40B4-BE49-F238E27FC236}">
                <a16:creationId xmlns="" xmlns:a16="http://schemas.microsoft.com/office/drawing/2014/main" id="{3692D692-D735-481F-BE43-8FB8DABFB6C4}"/>
              </a:ext>
            </a:extLst>
          </p:cNvPr>
          <p:cNvSpPr txBox="1">
            <a:spLocks noChangeArrowheads="1"/>
          </p:cNvSpPr>
          <p:nvPr/>
        </p:nvSpPr>
        <p:spPr bwMode="auto">
          <a:xfrm>
            <a:off x="3567113" y="4951413"/>
            <a:ext cx="774700"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400" b="1" dirty="0" smtClean="0">
                <a:solidFill>
                  <a:srgbClr val="002060"/>
                </a:solidFill>
                <a:latin typeface="Calibri" panose="020F0502020204030204" pitchFamily="34" charset="0"/>
              </a:rPr>
              <a:t>2,0%</a:t>
            </a:r>
            <a:endParaRPr lang="ru-RU" altLang="ru-RU" sz="1400" b="1" dirty="0">
              <a:solidFill>
                <a:srgbClr val="002060"/>
              </a:solidFill>
              <a:latin typeface="Calibri" panose="020F0502020204030204" pitchFamily="34" charset="0"/>
            </a:endParaRPr>
          </a:p>
        </p:txBody>
      </p:sp>
      <p:sp>
        <p:nvSpPr>
          <p:cNvPr id="103" name="Полилиния 102">
            <a:extLst>
              <a:ext uri="{FF2B5EF4-FFF2-40B4-BE49-F238E27FC236}">
                <a16:creationId xmlns="" xmlns:a16="http://schemas.microsoft.com/office/drawing/2014/main" id="{6D7F20C6-305B-46EA-AD99-AF118C7D59F1}"/>
              </a:ext>
            </a:extLst>
          </p:cNvPr>
          <p:cNvSpPr/>
          <p:nvPr/>
        </p:nvSpPr>
        <p:spPr>
          <a:xfrm>
            <a:off x="1601788" y="4749800"/>
            <a:ext cx="1636712" cy="355600"/>
          </a:xfrm>
          <a:custGeom>
            <a:avLst/>
            <a:gdLst>
              <a:gd name="connsiteX0" fmla="*/ 0 w 6599427"/>
              <a:gd name="connsiteY0" fmla="*/ 0 h 445323"/>
              <a:gd name="connsiteX1" fmla="*/ 6599427 w 6599427"/>
              <a:gd name="connsiteY1" fmla="*/ 0 h 445323"/>
              <a:gd name="connsiteX2" fmla="*/ 6599427 w 6599427"/>
              <a:gd name="connsiteY2" fmla="*/ 445323 h 445323"/>
              <a:gd name="connsiteX3" fmla="*/ 0 w 6599427"/>
              <a:gd name="connsiteY3" fmla="*/ 445323 h 445323"/>
              <a:gd name="connsiteX4" fmla="*/ 0 w 6599427"/>
              <a:gd name="connsiteY4" fmla="*/ 0 h 445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9427" h="445323">
                <a:moveTo>
                  <a:pt x="0" y="0"/>
                </a:moveTo>
                <a:lnTo>
                  <a:pt x="6599427" y="0"/>
                </a:lnTo>
                <a:lnTo>
                  <a:pt x="6599427" y="445323"/>
                </a:lnTo>
                <a:lnTo>
                  <a:pt x="0" y="445323"/>
                </a:lnTo>
                <a:lnTo>
                  <a:pt x="0" y="0"/>
                </a:lnTo>
                <a:close/>
              </a:path>
            </a:pathLst>
          </a:custGeom>
          <a:solidFill>
            <a:srgbClr val="3C8DA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53475" tIns="58420" rIns="58420" bIns="58420" spcCol="1270" anchor="ctr"/>
          <a:lstStyle/>
          <a:p>
            <a:pPr defTabSz="1022350">
              <a:lnSpc>
                <a:spcPct val="90000"/>
              </a:lnSpc>
              <a:spcAft>
                <a:spcPct val="35000"/>
              </a:spcAft>
              <a:defRPr/>
            </a:pPr>
            <a:r>
              <a:rPr lang="ru-RU" sz="1400" dirty="0">
                <a:latin typeface="Times New Roman" panose="02020603050405020304" pitchFamily="18" charset="0"/>
                <a:cs typeface="Times New Roman" panose="02020603050405020304" pitchFamily="18" charset="0"/>
              </a:rPr>
              <a:t>ЗАО ММКК</a:t>
            </a:r>
          </a:p>
        </p:txBody>
      </p:sp>
      <p:sp>
        <p:nvSpPr>
          <p:cNvPr id="99" name="Овал 98">
            <a:extLst>
              <a:ext uri="{FF2B5EF4-FFF2-40B4-BE49-F238E27FC236}">
                <a16:creationId xmlns="" xmlns:a16="http://schemas.microsoft.com/office/drawing/2014/main" id="{B9D6F137-C322-4D06-B336-A747B4BA688F}"/>
              </a:ext>
            </a:extLst>
          </p:cNvPr>
          <p:cNvSpPr/>
          <p:nvPr/>
        </p:nvSpPr>
        <p:spPr>
          <a:xfrm>
            <a:off x="3036888" y="4652963"/>
            <a:ext cx="444500" cy="446087"/>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42016" name="TextBox 1">
            <a:extLst>
              <a:ext uri="{FF2B5EF4-FFF2-40B4-BE49-F238E27FC236}">
                <a16:creationId xmlns="" xmlns:a16="http://schemas.microsoft.com/office/drawing/2014/main" id="{7DFFA276-9737-4C49-B6ED-EF3AED9A4957}"/>
              </a:ext>
            </a:extLst>
          </p:cNvPr>
          <p:cNvSpPr txBox="1">
            <a:spLocks noChangeArrowheads="1"/>
          </p:cNvSpPr>
          <p:nvPr/>
        </p:nvSpPr>
        <p:spPr bwMode="auto">
          <a:xfrm>
            <a:off x="2987675" y="4724400"/>
            <a:ext cx="7747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400" b="1">
                <a:solidFill>
                  <a:srgbClr val="002060"/>
                </a:solidFill>
                <a:latin typeface="Calibri" panose="020F0502020204030204" pitchFamily="34" charset="0"/>
              </a:rPr>
              <a:t>1,1%</a:t>
            </a:r>
          </a:p>
        </p:txBody>
      </p:sp>
      <p:sp>
        <p:nvSpPr>
          <p:cNvPr id="107" name="Полилиния 106">
            <a:extLst>
              <a:ext uri="{FF2B5EF4-FFF2-40B4-BE49-F238E27FC236}">
                <a16:creationId xmlns="" xmlns:a16="http://schemas.microsoft.com/office/drawing/2014/main" id="{E4C29D57-EFEB-44F2-A0AC-786F2D05AE48}"/>
              </a:ext>
            </a:extLst>
          </p:cNvPr>
          <p:cNvSpPr/>
          <p:nvPr/>
        </p:nvSpPr>
        <p:spPr>
          <a:xfrm>
            <a:off x="0" y="4210015"/>
            <a:ext cx="2200276" cy="312737"/>
          </a:xfrm>
          <a:custGeom>
            <a:avLst/>
            <a:gdLst>
              <a:gd name="connsiteX0" fmla="*/ 0 w 6182382"/>
              <a:gd name="connsiteY0" fmla="*/ 0 h 445323"/>
              <a:gd name="connsiteX1" fmla="*/ 6182382 w 6182382"/>
              <a:gd name="connsiteY1" fmla="*/ 0 h 445323"/>
              <a:gd name="connsiteX2" fmla="*/ 6182382 w 6182382"/>
              <a:gd name="connsiteY2" fmla="*/ 445323 h 445323"/>
              <a:gd name="connsiteX3" fmla="*/ 0 w 6182382"/>
              <a:gd name="connsiteY3" fmla="*/ 445323 h 445323"/>
              <a:gd name="connsiteX4" fmla="*/ 0 w 6182382"/>
              <a:gd name="connsiteY4" fmla="*/ 0 h 445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82382" h="445323">
                <a:moveTo>
                  <a:pt x="0" y="0"/>
                </a:moveTo>
                <a:lnTo>
                  <a:pt x="6182382" y="0"/>
                </a:lnTo>
                <a:lnTo>
                  <a:pt x="6182382" y="445323"/>
                </a:lnTo>
                <a:lnTo>
                  <a:pt x="0" y="445323"/>
                </a:lnTo>
                <a:lnTo>
                  <a:pt x="0" y="0"/>
                </a:lnTo>
                <a:close/>
              </a:path>
            </a:pathLst>
          </a:custGeom>
          <a:solidFill>
            <a:srgbClr val="3C8DA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53475" tIns="58420" rIns="58420" bIns="58420" spcCol="1270" anchor="ctr">
            <a:normAutofit fontScale="92500"/>
          </a:bodyPr>
          <a:lstStyle/>
          <a:p>
            <a:pPr defTabSz="1022350">
              <a:lnSpc>
                <a:spcPct val="90000"/>
              </a:lnSpc>
              <a:spcAft>
                <a:spcPct val="35000"/>
              </a:spcAft>
              <a:defRPr/>
            </a:pPr>
            <a:r>
              <a:rPr lang="ru-RU" sz="1400" dirty="0">
                <a:latin typeface="Times New Roman" panose="02020603050405020304" pitchFamily="18" charset="0"/>
                <a:cs typeface="Times New Roman" panose="02020603050405020304" pitchFamily="18" charset="0"/>
              </a:rPr>
              <a:t>ООО </a:t>
            </a:r>
            <a:r>
              <a:rPr lang="ru-RU" sz="1400" dirty="0" err="1">
                <a:latin typeface="Times New Roman" panose="02020603050405020304" pitchFamily="18" charset="0"/>
                <a:cs typeface="Times New Roman" panose="02020603050405020304" pitchFamily="18" charset="0"/>
              </a:rPr>
              <a:t>ТрансСпецСервис</a:t>
            </a:r>
            <a:endParaRPr lang="ru-RU" sz="1400" dirty="0">
              <a:latin typeface="Times New Roman" panose="02020603050405020304" pitchFamily="18" charset="0"/>
              <a:cs typeface="Times New Roman" panose="02020603050405020304" pitchFamily="18" charset="0"/>
            </a:endParaRPr>
          </a:p>
        </p:txBody>
      </p:sp>
      <p:sp>
        <p:nvSpPr>
          <p:cNvPr id="105" name="Овал 104">
            <a:extLst>
              <a:ext uri="{FF2B5EF4-FFF2-40B4-BE49-F238E27FC236}">
                <a16:creationId xmlns="" xmlns:a16="http://schemas.microsoft.com/office/drawing/2014/main" id="{3D1A48E4-81C6-4008-9D73-E3F1B0C3CAB5}"/>
              </a:ext>
            </a:extLst>
          </p:cNvPr>
          <p:cNvSpPr/>
          <p:nvPr/>
        </p:nvSpPr>
        <p:spPr>
          <a:xfrm>
            <a:off x="2239736" y="4166092"/>
            <a:ext cx="446088" cy="433388"/>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42020" name="TextBox 1">
            <a:extLst>
              <a:ext uri="{FF2B5EF4-FFF2-40B4-BE49-F238E27FC236}">
                <a16:creationId xmlns="" xmlns:a16="http://schemas.microsoft.com/office/drawing/2014/main" id="{ECBD80D8-8B19-4C67-BACC-261FF4AE7543}"/>
              </a:ext>
            </a:extLst>
          </p:cNvPr>
          <p:cNvSpPr txBox="1">
            <a:spLocks noChangeArrowheads="1"/>
          </p:cNvSpPr>
          <p:nvPr/>
        </p:nvSpPr>
        <p:spPr bwMode="auto">
          <a:xfrm>
            <a:off x="2232025" y="4250230"/>
            <a:ext cx="774700"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400" b="1" dirty="0" smtClean="0">
                <a:solidFill>
                  <a:srgbClr val="002060"/>
                </a:solidFill>
                <a:latin typeface="Calibri" panose="020F0502020204030204" pitchFamily="34" charset="0"/>
              </a:rPr>
              <a:t>1,5%</a:t>
            </a:r>
            <a:endParaRPr lang="ru-RU" altLang="ru-RU" sz="1400" b="1" dirty="0">
              <a:solidFill>
                <a:srgbClr val="002060"/>
              </a:solidFill>
              <a:latin typeface="Calibri" panose="020F0502020204030204" pitchFamily="34" charset="0"/>
            </a:endParaRPr>
          </a:p>
        </p:txBody>
      </p:sp>
      <p:sp>
        <p:nvSpPr>
          <p:cNvPr id="108" name="Полилиния 107">
            <a:extLst>
              <a:ext uri="{FF2B5EF4-FFF2-40B4-BE49-F238E27FC236}">
                <a16:creationId xmlns="" xmlns:a16="http://schemas.microsoft.com/office/drawing/2014/main" id="{673EBB4D-1D75-4AA5-A5B4-0FBE82A8DC48}"/>
              </a:ext>
            </a:extLst>
          </p:cNvPr>
          <p:cNvSpPr/>
          <p:nvPr/>
        </p:nvSpPr>
        <p:spPr>
          <a:xfrm>
            <a:off x="12474" y="3695513"/>
            <a:ext cx="2271713" cy="355600"/>
          </a:xfrm>
          <a:custGeom>
            <a:avLst/>
            <a:gdLst>
              <a:gd name="connsiteX0" fmla="*/ 0 w 6599427"/>
              <a:gd name="connsiteY0" fmla="*/ 0 h 445323"/>
              <a:gd name="connsiteX1" fmla="*/ 6599427 w 6599427"/>
              <a:gd name="connsiteY1" fmla="*/ 0 h 445323"/>
              <a:gd name="connsiteX2" fmla="*/ 6599427 w 6599427"/>
              <a:gd name="connsiteY2" fmla="*/ 445323 h 445323"/>
              <a:gd name="connsiteX3" fmla="*/ 0 w 6599427"/>
              <a:gd name="connsiteY3" fmla="*/ 445323 h 445323"/>
              <a:gd name="connsiteX4" fmla="*/ 0 w 6599427"/>
              <a:gd name="connsiteY4" fmla="*/ 0 h 445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9427" h="445323">
                <a:moveTo>
                  <a:pt x="0" y="0"/>
                </a:moveTo>
                <a:lnTo>
                  <a:pt x="6599427" y="0"/>
                </a:lnTo>
                <a:lnTo>
                  <a:pt x="6599427" y="445323"/>
                </a:lnTo>
                <a:lnTo>
                  <a:pt x="0" y="445323"/>
                </a:lnTo>
                <a:lnTo>
                  <a:pt x="0" y="0"/>
                </a:lnTo>
                <a:close/>
              </a:path>
            </a:pathLst>
          </a:custGeom>
          <a:solidFill>
            <a:srgbClr val="3C8DA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53475" tIns="58420" rIns="58420" bIns="58420" spcCol="1270" anchor="ctr"/>
          <a:lstStyle/>
          <a:p>
            <a:pPr algn="ctr" defTabSz="1022350">
              <a:lnSpc>
                <a:spcPct val="90000"/>
              </a:lnSpc>
              <a:spcAft>
                <a:spcPct val="35000"/>
              </a:spcAft>
              <a:defRPr/>
            </a:pPr>
            <a:r>
              <a:rPr lang="ru-RU" sz="1400" dirty="0">
                <a:latin typeface="Times New Roman" panose="02020603050405020304" pitchFamily="18" charset="0"/>
                <a:cs typeface="Times New Roman" panose="02020603050405020304" pitchFamily="18" charset="0"/>
              </a:rPr>
              <a:t>ОАО "Зирганская МТС"</a:t>
            </a:r>
          </a:p>
        </p:txBody>
      </p:sp>
      <p:sp>
        <p:nvSpPr>
          <p:cNvPr id="109" name="Овал 108">
            <a:extLst>
              <a:ext uri="{FF2B5EF4-FFF2-40B4-BE49-F238E27FC236}">
                <a16:creationId xmlns="" xmlns:a16="http://schemas.microsoft.com/office/drawing/2014/main" id="{868C7740-FC17-4B4E-B8EA-A090EF3D3E85}"/>
              </a:ext>
            </a:extLst>
          </p:cNvPr>
          <p:cNvSpPr/>
          <p:nvPr/>
        </p:nvSpPr>
        <p:spPr>
          <a:xfrm>
            <a:off x="2279650" y="3645393"/>
            <a:ext cx="446087" cy="446088"/>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42023" name="TextBox 1">
            <a:extLst>
              <a:ext uri="{FF2B5EF4-FFF2-40B4-BE49-F238E27FC236}">
                <a16:creationId xmlns="" xmlns:a16="http://schemas.microsoft.com/office/drawing/2014/main" id="{0646BD29-EC79-4B9E-8BC7-467065D7C665}"/>
              </a:ext>
            </a:extLst>
          </p:cNvPr>
          <p:cNvSpPr txBox="1">
            <a:spLocks noChangeArrowheads="1"/>
          </p:cNvSpPr>
          <p:nvPr/>
        </p:nvSpPr>
        <p:spPr bwMode="auto">
          <a:xfrm>
            <a:off x="2232819" y="3725863"/>
            <a:ext cx="773906"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400" b="1" dirty="0" smtClean="0">
                <a:solidFill>
                  <a:srgbClr val="002060"/>
                </a:solidFill>
                <a:latin typeface="Calibri" panose="020F0502020204030204" pitchFamily="34" charset="0"/>
              </a:rPr>
              <a:t>1,4%</a:t>
            </a:r>
            <a:endParaRPr lang="ru-RU" altLang="ru-RU" sz="1400" b="1" dirty="0">
              <a:solidFill>
                <a:srgbClr val="002060"/>
              </a:solidFill>
              <a:latin typeface="Calibri" panose="020F0502020204030204" pitchFamily="34" charset="0"/>
            </a:endParaRPr>
          </a:p>
        </p:txBody>
      </p:sp>
      <p:sp>
        <p:nvSpPr>
          <p:cNvPr id="111" name="Полилиния 110">
            <a:extLst>
              <a:ext uri="{FF2B5EF4-FFF2-40B4-BE49-F238E27FC236}">
                <a16:creationId xmlns="" xmlns:a16="http://schemas.microsoft.com/office/drawing/2014/main" id="{CB5FB3E6-8599-46F9-BA1E-A073B6D348EF}"/>
              </a:ext>
            </a:extLst>
          </p:cNvPr>
          <p:cNvSpPr/>
          <p:nvPr/>
        </p:nvSpPr>
        <p:spPr>
          <a:xfrm>
            <a:off x="17010" y="3012339"/>
            <a:ext cx="2371725" cy="498475"/>
          </a:xfrm>
          <a:custGeom>
            <a:avLst/>
            <a:gdLst>
              <a:gd name="connsiteX0" fmla="*/ 0 w 6280321"/>
              <a:gd name="connsiteY0" fmla="*/ 0 h 445323"/>
              <a:gd name="connsiteX1" fmla="*/ 6280321 w 6280321"/>
              <a:gd name="connsiteY1" fmla="*/ 0 h 445323"/>
              <a:gd name="connsiteX2" fmla="*/ 6280321 w 6280321"/>
              <a:gd name="connsiteY2" fmla="*/ 445323 h 445323"/>
              <a:gd name="connsiteX3" fmla="*/ 0 w 6280321"/>
              <a:gd name="connsiteY3" fmla="*/ 445323 h 445323"/>
              <a:gd name="connsiteX4" fmla="*/ 0 w 6280321"/>
              <a:gd name="connsiteY4" fmla="*/ 0 h 4453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0321" h="445323">
                <a:moveTo>
                  <a:pt x="0" y="0"/>
                </a:moveTo>
                <a:lnTo>
                  <a:pt x="6280321" y="0"/>
                </a:lnTo>
                <a:lnTo>
                  <a:pt x="6280321" y="445323"/>
                </a:lnTo>
                <a:lnTo>
                  <a:pt x="0" y="445323"/>
                </a:lnTo>
                <a:lnTo>
                  <a:pt x="0" y="0"/>
                </a:lnTo>
                <a:close/>
              </a:path>
            </a:pathLst>
          </a:custGeom>
          <a:solidFill>
            <a:srgbClr val="3C8DA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53475" tIns="58420" rIns="58420" bIns="58420" spcCol="1270" anchor="ctr"/>
          <a:lstStyle/>
          <a:p>
            <a:pPr defTabSz="1022350">
              <a:lnSpc>
                <a:spcPct val="90000"/>
              </a:lnSpc>
              <a:spcAft>
                <a:spcPct val="35000"/>
              </a:spcAft>
              <a:defRPr/>
            </a:pPr>
            <a:r>
              <a:rPr lang="ru-RU" sz="1400" dirty="0">
                <a:latin typeface="Times New Roman" panose="02020603050405020304" pitchFamily="18" charset="0"/>
                <a:cs typeface="Times New Roman" panose="02020603050405020304" pitchFamily="18" charset="0"/>
              </a:rPr>
              <a:t>ОАО "Газпром газораспределение Уфа"</a:t>
            </a:r>
          </a:p>
        </p:txBody>
      </p:sp>
      <p:sp>
        <p:nvSpPr>
          <p:cNvPr id="112" name="Овал 111">
            <a:extLst>
              <a:ext uri="{FF2B5EF4-FFF2-40B4-BE49-F238E27FC236}">
                <a16:creationId xmlns="" xmlns:a16="http://schemas.microsoft.com/office/drawing/2014/main" id="{9FC8667F-31B1-4C29-B91B-A41B3287FDE3}"/>
              </a:ext>
            </a:extLst>
          </p:cNvPr>
          <p:cNvSpPr/>
          <p:nvPr/>
        </p:nvSpPr>
        <p:spPr>
          <a:xfrm>
            <a:off x="2311400" y="2921000"/>
            <a:ext cx="446088" cy="438150"/>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42026" name="TextBox 1">
            <a:extLst>
              <a:ext uri="{FF2B5EF4-FFF2-40B4-BE49-F238E27FC236}">
                <a16:creationId xmlns="" xmlns:a16="http://schemas.microsoft.com/office/drawing/2014/main" id="{B4C64B18-EAEE-4A1D-BC4D-DEA6F78FCBAF}"/>
              </a:ext>
            </a:extLst>
          </p:cNvPr>
          <p:cNvSpPr txBox="1">
            <a:spLocks noChangeArrowheads="1"/>
          </p:cNvSpPr>
          <p:nvPr/>
        </p:nvSpPr>
        <p:spPr bwMode="auto">
          <a:xfrm>
            <a:off x="2279650" y="3005138"/>
            <a:ext cx="7747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400" b="1" dirty="0">
                <a:solidFill>
                  <a:srgbClr val="002060"/>
                </a:solidFill>
                <a:latin typeface="Calibri" panose="020F0502020204030204" pitchFamily="34" charset="0"/>
              </a:rPr>
              <a:t>1,0%</a:t>
            </a:r>
          </a:p>
        </p:txBody>
      </p:sp>
      <p:cxnSp>
        <p:nvCxnSpPr>
          <p:cNvPr id="21515" name="Прямая соединительная линия 21514">
            <a:extLst>
              <a:ext uri="{FF2B5EF4-FFF2-40B4-BE49-F238E27FC236}">
                <a16:creationId xmlns="" xmlns:a16="http://schemas.microsoft.com/office/drawing/2014/main" id="{CC39EB16-41BF-4D9A-B693-E86F0A536C8B}"/>
              </a:ext>
            </a:extLst>
          </p:cNvPr>
          <p:cNvCxnSpPr/>
          <p:nvPr/>
        </p:nvCxnSpPr>
        <p:spPr>
          <a:xfrm flipH="1">
            <a:off x="2790825" y="3225800"/>
            <a:ext cx="603250" cy="17463"/>
          </a:xfrm>
          <a:prstGeom prst="line">
            <a:avLst/>
          </a:prstGeom>
          <a:ln w="57150">
            <a:solidFill>
              <a:srgbClr val="BB7829"/>
            </a:solidFill>
          </a:ln>
        </p:spPr>
        <p:style>
          <a:lnRef idx="1">
            <a:schemeClr val="accent1"/>
          </a:lnRef>
          <a:fillRef idx="0">
            <a:schemeClr val="accent1"/>
          </a:fillRef>
          <a:effectRef idx="0">
            <a:schemeClr val="accent1"/>
          </a:effectRef>
          <a:fontRef idx="minor">
            <a:schemeClr val="tx1"/>
          </a:fontRef>
        </p:style>
      </p:cxnSp>
      <p:sp>
        <p:nvSpPr>
          <p:cNvPr id="42030" name="Прямоугольник 21517">
            <a:extLst>
              <a:ext uri="{FF2B5EF4-FFF2-40B4-BE49-F238E27FC236}">
                <a16:creationId xmlns="" xmlns:a16="http://schemas.microsoft.com/office/drawing/2014/main" id="{83D4BDC2-E4CC-41DA-AF83-1EB3C68E37B7}"/>
              </a:ext>
            </a:extLst>
          </p:cNvPr>
          <p:cNvSpPr>
            <a:spLocks noChangeArrowheads="1"/>
          </p:cNvSpPr>
          <p:nvPr/>
        </p:nvSpPr>
        <p:spPr bwMode="auto">
          <a:xfrm>
            <a:off x="2032000" y="812800"/>
            <a:ext cx="53673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r>
              <a:rPr lang="ru-RU" altLang="ru-RU" sz="1000" b="1" i="1" dirty="0">
                <a:solidFill>
                  <a:srgbClr val="002060"/>
                </a:solidFill>
              </a:rPr>
              <a:t>общего объема налоговых и неналоговых доходов </a:t>
            </a:r>
            <a:r>
              <a:rPr lang="ru-RU" altLang="ru-RU" sz="1000" b="1" i="1" dirty="0" smtClean="0">
                <a:solidFill>
                  <a:srgbClr val="002060"/>
                </a:solidFill>
              </a:rPr>
              <a:t>муниципального района Мелеузовский </a:t>
            </a:r>
            <a:r>
              <a:rPr lang="ru-RU" altLang="ru-RU" sz="1000" b="1" i="1" dirty="0">
                <a:solidFill>
                  <a:srgbClr val="002060"/>
                </a:solidFill>
              </a:rPr>
              <a:t>район формируют </a:t>
            </a:r>
            <a:r>
              <a:rPr lang="ru-RU" altLang="ru-RU" sz="1000" b="1" i="1" dirty="0" smtClean="0">
                <a:solidFill>
                  <a:srgbClr val="002060"/>
                </a:solidFill>
              </a:rPr>
              <a:t>10 </a:t>
            </a:r>
            <a:r>
              <a:rPr lang="ru-RU" altLang="ru-RU" sz="1000" b="1" i="1" dirty="0">
                <a:solidFill>
                  <a:srgbClr val="002060"/>
                </a:solidFill>
              </a:rPr>
              <a:t>организаций</a:t>
            </a:r>
          </a:p>
        </p:txBody>
      </p:sp>
      <p:sp>
        <p:nvSpPr>
          <p:cNvPr id="42031" name="TextBox 21518">
            <a:extLst>
              <a:ext uri="{FF2B5EF4-FFF2-40B4-BE49-F238E27FC236}">
                <a16:creationId xmlns="" xmlns:a16="http://schemas.microsoft.com/office/drawing/2014/main" id="{0C76AC93-EBC7-4809-80C2-F068D21E1463}"/>
              </a:ext>
            </a:extLst>
          </p:cNvPr>
          <p:cNvSpPr txBox="1">
            <a:spLocks noChangeArrowheads="1"/>
          </p:cNvSpPr>
          <p:nvPr/>
        </p:nvSpPr>
        <p:spPr bwMode="auto">
          <a:xfrm>
            <a:off x="1581150" y="815975"/>
            <a:ext cx="8556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b="1" dirty="0" smtClean="0">
                <a:solidFill>
                  <a:srgbClr val="FF0000"/>
                </a:solidFill>
              </a:rPr>
              <a:t>21,9%</a:t>
            </a:r>
            <a:endParaRPr lang="ru-RU" altLang="ru-RU" b="1" dirty="0">
              <a:solidFill>
                <a:srgbClr val="FF0000"/>
              </a:solidFill>
            </a:endParaRPr>
          </a:p>
        </p:txBody>
      </p:sp>
      <p:sp>
        <p:nvSpPr>
          <p:cNvPr id="2" name="Номер слайда 1"/>
          <p:cNvSpPr>
            <a:spLocks noGrp="1"/>
          </p:cNvSpPr>
          <p:nvPr>
            <p:ph type="sldNum" sz="quarter" idx="16"/>
          </p:nvPr>
        </p:nvSpPr>
        <p:spPr>
          <a:xfrm>
            <a:off x="7010400" y="-49641"/>
            <a:ext cx="2133600" cy="365125"/>
          </a:xfrm>
        </p:spPr>
        <p:txBody>
          <a:bodyPr/>
          <a:lstStyle/>
          <a:p>
            <a:pPr>
              <a:defRPr/>
            </a:pPr>
            <a:fld id="{2D8E93F0-7722-4565-A6A6-DA02C6FE3922}" type="slidenum">
              <a:rPr lang="en-US" smtClean="0">
                <a:solidFill>
                  <a:schemeClr val="tx1"/>
                </a:solidFill>
              </a:rPr>
              <a:pPr>
                <a:defRPr/>
              </a:pPr>
              <a:t>24</a:t>
            </a:fld>
            <a:endParaRPr lang="en-US"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 xmlns:a16="http://schemas.microsoft.com/office/drawing/2014/main" id="{5E5AB548-F4F0-4754-88B9-733B06B6902B}"/>
              </a:ext>
            </a:extLst>
          </p:cNvPr>
          <p:cNvSpPr>
            <a:spLocks noGrp="1" noRot="1"/>
          </p:cNvSpPr>
          <p:nvPr>
            <p:ph type="title"/>
          </p:nvPr>
        </p:nvSpPr>
        <p:spPr>
          <a:xfrm>
            <a:off x="0" y="0"/>
            <a:ext cx="9144000" cy="720725"/>
          </a:xfrm>
          <a:solidFill>
            <a:schemeClr val="bg2">
              <a:lumMod val="90000"/>
            </a:schemeClr>
          </a:solidFill>
          <a:ln>
            <a:noFill/>
          </a:ln>
        </p:spPr>
        <p:txBody>
          <a:bodyPr/>
          <a:lstStyle/>
          <a:p>
            <a:pPr eaLnBrk="1" hangingPunct="1"/>
            <a:r>
              <a:rPr lang="ru-RU" altLang="ru-RU" sz="2000" dirty="0">
                <a:solidFill>
                  <a:srgbClr val="002060"/>
                </a:solidFill>
              </a:rPr>
              <a:t> </a:t>
            </a:r>
            <a:r>
              <a:rPr lang="ru-RU" altLang="ru-RU" sz="1600" dirty="0">
                <a:solidFill>
                  <a:srgbClr val="002060"/>
                </a:solidFill>
                <a:latin typeface="Times New Roman" panose="02020603050405020304" pitchFamily="18" charset="0"/>
                <a:cs typeface="Times New Roman" panose="02020603050405020304" pitchFamily="18" charset="0"/>
              </a:rPr>
              <a:t>Структура доходов консолидированного бюджета муниципального района </a:t>
            </a:r>
            <a:br>
              <a:rPr lang="ru-RU" altLang="ru-RU" sz="1600" dirty="0">
                <a:solidFill>
                  <a:srgbClr val="002060"/>
                </a:solidFill>
                <a:latin typeface="Times New Roman" panose="02020603050405020304" pitchFamily="18" charset="0"/>
                <a:cs typeface="Times New Roman" panose="02020603050405020304" pitchFamily="18" charset="0"/>
              </a:rPr>
            </a:br>
            <a:r>
              <a:rPr lang="ru-RU" altLang="ru-RU" sz="1600" dirty="0">
                <a:solidFill>
                  <a:srgbClr val="002060"/>
                </a:solidFill>
                <a:latin typeface="Times New Roman" panose="02020603050405020304" pitchFamily="18" charset="0"/>
                <a:cs typeface="Times New Roman" panose="02020603050405020304" pitchFamily="18" charset="0"/>
              </a:rPr>
              <a:t>Мелеузовский район Республики Башкортостан </a:t>
            </a:r>
            <a:endParaRPr lang="ru-RU" altLang="ru-RU" sz="1600" dirty="0">
              <a:latin typeface="Times New Roman" panose="02020603050405020304" pitchFamily="18" charset="0"/>
              <a:cs typeface="Times New Roman" panose="02020603050405020304" pitchFamily="18" charset="0"/>
            </a:endParaRPr>
          </a:p>
        </p:txBody>
      </p:sp>
      <p:pic>
        <p:nvPicPr>
          <p:cNvPr id="49155" name="Picture 3">
            <a:extLst>
              <a:ext uri="{FF2B5EF4-FFF2-40B4-BE49-F238E27FC236}">
                <a16:creationId xmlns="" xmlns:a16="http://schemas.microsoft.com/office/drawing/2014/main" id="{03AD04B6-108A-4BE7-AEB6-157F8753DD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04850" cy="73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9156" name="TextBox 7">
            <a:extLst>
              <a:ext uri="{FF2B5EF4-FFF2-40B4-BE49-F238E27FC236}">
                <a16:creationId xmlns="" xmlns:a16="http://schemas.microsoft.com/office/drawing/2014/main" id="{82E5CABD-17CD-474F-8751-8C14F143AABB}"/>
              </a:ext>
            </a:extLst>
          </p:cNvPr>
          <p:cNvSpPr txBox="1">
            <a:spLocks noChangeArrowheads="1"/>
          </p:cNvSpPr>
          <p:nvPr/>
        </p:nvSpPr>
        <p:spPr bwMode="auto">
          <a:xfrm>
            <a:off x="8207375" y="642143"/>
            <a:ext cx="9366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ru-RU" altLang="ru-RU" sz="1000" dirty="0" err="1">
                <a:latin typeface="Times New Roman" panose="02020603050405020304" pitchFamily="18" charset="0"/>
                <a:cs typeface="Times New Roman" panose="02020603050405020304" pitchFamily="18" charset="0"/>
              </a:rPr>
              <a:t>тыс.рублей</a:t>
            </a:r>
            <a:endParaRPr lang="ru-RU" altLang="ru-RU" sz="1000" dirty="0">
              <a:latin typeface="Times New Roman" panose="02020603050405020304" pitchFamily="18" charset="0"/>
              <a:cs typeface="Times New Roman" panose="02020603050405020304" pitchFamily="18" charset="0"/>
            </a:endParaRPr>
          </a:p>
        </p:txBody>
      </p:sp>
      <p:graphicFrame>
        <p:nvGraphicFramePr>
          <p:cNvPr id="4" name="Таблица 3">
            <a:extLst>
              <a:ext uri="{FF2B5EF4-FFF2-40B4-BE49-F238E27FC236}">
                <a16:creationId xmlns="" xmlns:a16="http://schemas.microsoft.com/office/drawing/2014/main" id="{28E3DED5-FEAA-4CFC-B6E4-691009BD8EE5}"/>
              </a:ext>
            </a:extLst>
          </p:cNvPr>
          <p:cNvGraphicFramePr>
            <a:graphicFrameLocks noGrp="1"/>
          </p:cNvGraphicFramePr>
          <p:nvPr>
            <p:extLst>
              <p:ext uri="{D42A27DB-BD31-4B8C-83A1-F6EECF244321}">
                <p14:modId xmlns:p14="http://schemas.microsoft.com/office/powerpoint/2010/main" val="4111347569"/>
              </p:ext>
            </p:extLst>
          </p:nvPr>
        </p:nvGraphicFramePr>
        <p:xfrm>
          <a:off x="107504" y="875011"/>
          <a:ext cx="8928992" cy="5457646"/>
        </p:xfrm>
        <a:graphic>
          <a:graphicData uri="http://schemas.openxmlformats.org/drawingml/2006/table">
            <a:tbl>
              <a:tblPr firstRow="1" bandRow="1">
                <a:tableStyleId>{93296810-A885-4BE3-A3E7-6D5BEEA58F35}</a:tableStyleId>
              </a:tblPr>
              <a:tblGrid>
                <a:gridCol w="2719586">
                  <a:extLst>
                    <a:ext uri="{9D8B030D-6E8A-4147-A177-3AD203B41FA5}">
                      <a16:colId xmlns="" xmlns:a16="http://schemas.microsoft.com/office/drawing/2014/main" val="20000"/>
                    </a:ext>
                  </a:extLst>
                </a:gridCol>
                <a:gridCol w="816697">
                  <a:extLst>
                    <a:ext uri="{9D8B030D-6E8A-4147-A177-3AD203B41FA5}">
                      <a16:colId xmlns="" xmlns:a16="http://schemas.microsoft.com/office/drawing/2014/main" val="20001"/>
                    </a:ext>
                  </a:extLst>
                </a:gridCol>
                <a:gridCol w="910457">
                  <a:extLst>
                    <a:ext uri="{9D8B030D-6E8A-4147-A177-3AD203B41FA5}">
                      <a16:colId xmlns="" xmlns:a16="http://schemas.microsoft.com/office/drawing/2014/main" val="20002"/>
                    </a:ext>
                  </a:extLst>
                </a:gridCol>
                <a:gridCol w="910457">
                  <a:extLst>
                    <a:ext uri="{9D8B030D-6E8A-4147-A177-3AD203B41FA5}">
                      <a16:colId xmlns="" xmlns:a16="http://schemas.microsoft.com/office/drawing/2014/main" val="20003"/>
                    </a:ext>
                  </a:extLst>
                </a:gridCol>
                <a:gridCol w="770388">
                  <a:extLst>
                    <a:ext uri="{9D8B030D-6E8A-4147-A177-3AD203B41FA5}">
                      <a16:colId xmlns="" xmlns:a16="http://schemas.microsoft.com/office/drawing/2014/main" val="20004"/>
                    </a:ext>
                  </a:extLst>
                </a:gridCol>
                <a:gridCol w="910457">
                  <a:extLst>
                    <a:ext uri="{9D8B030D-6E8A-4147-A177-3AD203B41FA5}">
                      <a16:colId xmlns="" xmlns:a16="http://schemas.microsoft.com/office/drawing/2014/main" val="20005"/>
                    </a:ext>
                  </a:extLst>
                </a:gridCol>
                <a:gridCol w="910457">
                  <a:extLst>
                    <a:ext uri="{9D8B030D-6E8A-4147-A177-3AD203B41FA5}">
                      <a16:colId xmlns="" xmlns:a16="http://schemas.microsoft.com/office/drawing/2014/main" val="20006"/>
                    </a:ext>
                  </a:extLst>
                </a:gridCol>
                <a:gridCol w="980493">
                  <a:extLst>
                    <a:ext uri="{9D8B030D-6E8A-4147-A177-3AD203B41FA5}">
                      <a16:colId xmlns="" xmlns:a16="http://schemas.microsoft.com/office/drawing/2014/main" val="20007"/>
                    </a:ext>
                  </a:extLst>
                </a:gridCol>
              </a:tblGrid>
              <a:tr h="492414">
                <a:tc>
                  <a:txBody>
                    <a:bodyPr/>
                    <a:lstStyle/>
                    <a:p>
                      <a:r>
                        <a:rPr lang="ru-RU" sz="1100" dirty="0"/>
                        <a:t>Наименование показателя</a:t>
                      </a:r>
                      <a:endParaRPr lang="ru-RU" sz="1100" dirty="0">
                        <a:latin typeface="Times New Roman" panose="02020603050405020304" pitchFamily="18" charset="0"/>
                        <a:cs typeface="Times New Roman" panose="02020603050405020304" pitchFamily="18" charset="0"/>
                      </a:endParaRPr>
                    </a:p>
                  </a:txBody>
                  <a:tcPr marT="45716" marB="45716"/>
                </a:tc>
                <a:tc>
                  <a:txBody>
                    <a:bodyPr/>
                    <a:lstStyle/>
                    <a:p>
                      <a:r>
                        <a:rPr lang="ru-RU" sz="1100" dirty="0" smtClean="0"/>
                        <a:t>2016 </a:t>
                      </a:r>
                      <a:r>
                        <a:rPr lang="ru-RU" sz="1100" dirty="0"/>
                        <a:t>(отчет)</a:t>
                      </a:r>
                      <a:endParaRPr lang="ru-RU" sz="1100" dirty="0">
                        <a:latin typeface="Times New Roman" panose="02020603050405020304" pitchFamily="18" charset="0"/>
                        <a:cs typeface="Times New Roman" panose="02020603050405020304" pitchFamily="18" charset="0"/>
                      </a:endParaRPr>
                    </a:p>
                  </a:txBody>
                  <a:tcPr marT="45716" marB="45716"/>
                </a:tc>
                <a:tc>
                  <a:txBody>
                    <a:bodyPr/>
                    <a:lstStyle/>
                    <a:p>
                      <a:r>
                        <a:rPr lang="ru-RU" sz="1100" dirty="0" smtClean="0"/>
                        <a:t>2017 </a:t>
                      </a:r>
                      <a:r>
                        <a:rPr lang="ru-RU" sz="1100" dirty="0"/>
                        <a:t>(отчет)</a:t>
                      </a:r>
                      <a:endParaRPr lang="ru-RU" sz="1100" dirty="0">
                        <a:latin typeface="Times New Roman" panose="02020603050405020304" pitchFamily="18" charset="0"/>
                        <a:cs typeface="Times New Roman" panose="02020603050405020304" pitchFamily="18" charset="0"/>
                      </a:endParaRPr>
                    </a:p>
                  </a:txBody>
                  <a:tcPr marT="45716" marB="45716"/>
                </a:tc>
                <a:tc>
                  <a:txBody>
                    <a:bodyPr/>
                    <a:lstStyle/>
                    <a:p>
                      <a:r>
                        <a:rPr lang="ru-RU" sz="1100" dirty="0" smtClean="0"/>
                        <a:t>2018 </a:t>
                      </a:r>
                      <a:r>
                        <a:rPr lang="ru-RU" sz="1100" dirty="0"/>
                        <a:t>(</a:t>
                      </a:r>
                      <a:r>
                        <a:rPr lang="ru-RU" sz="900" dirty="0" err="1"/>
                        <a:t>уточн.план</a:t>
                      </a:r>
                      <a:r>
                        <a:rPr lang="ru-RU" sz="900" dirty="0"/>
                        <a:t>)</a:t>
                      </a:r>
                      <a:endParaRPr lang="ru-RU" sz="900" dirty="0">
                        <a:latin typeface="Times New Roman" panose="02020603050405020304" pitchFamily="18" charset="0"/>
                        <a:cs typeface="Times New Roman" panose="02020603050405020304" pitchFamily="18" charset="0"/>
                      </a:endParaRPr>
                    </a:p>
                  </a:txBody>
                  <a:tcPr marT="45716" marB="45716"/>
                </a:tc>
                <a:tc>
                  <a:txBody>
                    <a:bodyPr/>
                    <a:lstStyle/>
                    <a:p>
                      <a:r>
                        <a:rPr lang="ru-RU" sz="1100" dirty="0" smtClean="0"/>
                        <a:t>2018 </a:t>
                      </a:r>
                      <a:r>
                        <a:rPr lang="ru-RU" sz="1100" dirty="0"/>
                        <a:t>(отчет)</a:t>
                      </a:r>
                      <a:endParaRPr lang="ru-RU" sz="1100" dirty="0">
                        <a:latin typeface="Times New Roman" panose="02020603050405020304" pitchFamily="18" charset="0"/>
                        <a:cs typeface="Times New Roman" panose="02020603050405020304" pitchFamily="18" charset="0"/>
                      </a:endParaRPr>
                    </a:p>
                  </a:txBody>
                  <a:tcPr marT="45716" marB="45716"/>
                </a:tc>
                <a:tc>
                  <a:txBody>
                    <a:bodyPr/>
                    <a:lstStyle/>
                    <a:p>
                      <a:r>
                        <a:rPr lang="ru-RU" sz="1100" dirty="0" smtClean="0"/>
                        <a:t>2019 </a:t>
                      </a:r>
                      <a:endParaRPr lang="ru-RU" sz="1100" dirty="0"/>
                    </a:p>
                    <a:p>
                      <a:r>
                        <a:rPr lang="ru-RU" sz="1100" dirty="0"/>
                        <a:t>(план)</a:t>
                      </a:r>
                      <a:endParaRPr lang="ru-RU" sz="1100" dirty="0">
                        <a:latin typeface="Times New Roman" panose="02020603050405020304" pitchFamily="18" charset="0"/>
                        <a:cs typeface="Times New Roman" panose="02020603050405020304" pitchFamily="18" charset="0"/>
                      </a:endParaRPr>
                    </a:p>
                  </a:txBody>
                  <a:tcPr marT="45716" marB="45716"/>
                </a:tc>
                <a:tc>
                  <a:txBody>
                    <a:bodyPr/>
                    <a:lstStyle/>
                    <a:p>
                      <a:r>
                        <a:rPr lang="ru-RU" sz="1100" dirty="0" smtClean="0"/>
                        <a:t>2020 </a:t>
                      </a:r>
                      <a:r>
                        <a:rPr lang="ru-RU" sz="1100" dirty="0"/>
                        <a:t>(план)</a:t>
                      </a:r>
                      <a:endParaRPr lang="ru-RU" sz="1100" dirty="0">
                        <a:latin typeface="Times New Roman" panose="02020603050405020304" pitchFamily="18" charset="0"/>
                        <a:cs typeface="Times New Roman" panose="02020603050405020304" pitchFamily="18" charset="0"/>
                      </a:endParaRPr>
                    </a:p>
                  </a:txBody>
                  <a:tcPr marT="45716" marB="45716"/>
                </a:tc>
                <a:tc>
                  <a:txBody>
                    <a:bodyPr/>
                    <a:lstStyle/>
                    <a:p>
                      <a:r>
                        <a:rPr lang="ru-RU" sz="1100" dirty="0" smtClean="0"/>
                        <a:t>2021 </a:t>
                      </a:r>
                      <a:r>
                        <a:rPr lang="ru-RU" sz="1100" dirty="0"/>
                        <a:t>(план)</a:t>
                      </a:r>
                      <a:endParaRPr lang="ru-RU" sz="1100" dirty="0">
                        <a:latin typeface="Times New Roman" panose="02020603050405020304" pitchFamily="18" charset="0"/>
                        <a:cs typeface="Times New Roman" panose="02020603050405020304" pitchFamily="18" charset="0"/>
                      </a:endParaRPr>
                    </a:p>
                  </a:txBody>
                  <a:tcPr marT="45716" marB="45716"/>
                </a:tc>
                <a:extLst>
                  <a:ext uri="{0D108BD9-81ED-4DB2-BD59-A6C34878D82A}">
                    <a16:rowId xmlns="" xmlns:a16="http://schemas.microsoft.com/office/drawing/2014/main" val="10000"/>
                  </a:ext>
                </a:extLst>
              </a:tr>
              <a:tr h="343997">
                <a:tc>
                  <a:txBody>
                    <a:bodyPr/>
                    <a:lstStyle/>
                    <a:p>
                      <a:r>
                        <a:rPr lang="ru-RU" sz="1000" dirty="0"/>
                        <a:t>НАЛОГОВЫЕ</a:t>
                      </a:r>
                      <a:r>
                        <a:rPr lang="ru-RU" sz="1000" baseline="0" dirty="0"/>
                        <a:t> И НЕНАЛОГОВЫЕ ДОХОДЫ</a:t>
                      </a:r>
                      <a:endParaRPr lang="ru-RU" sz="1000" b="1" dirty="0">
                        <a:latin typeface="Times New Roman" panose="02020603050405020304" pitchFamily="18" charset="0"/>
                        <a:cs typeface="Times New Roman" panose="02020603050405020304" pitchFamily="18" charset="0"/>
                      </a:endParaRPr>
                    </a:p>
                  </a:txBody>
                  <a:tcPr marT="45716" marB="45716"/>
                </a:tc>
                <a:tc>
                  <a:txBody>
                    <a:bodyPr/>
                    <a:lstStyle/>
                    <a:p>
                      <a:pPr algn="r" fontAlgn="ctr"/>
                      <a:r>
                        <a:rPr lang="ru-RU" sz="1000" u="none" strike="noStrike" dirty="0">
                          <a:effectLst/>
                        </a:rPr>
                        <a:t>693 051,7</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a:effectLst/>
                        </a:rPr>
                        <a:t>760 407,5</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smtClean="0">
                          <a:effectLst/>
                        </a:rPr>
                        <a:t>681</a:t>
                      </a:r>
                      <a:r>
                        <a:rPr lang="ru-RU" sz="1000" u="none" strike="noStrike" baseline="0" dirty="0" smtClean="0">
                          <a:effectLst/>
                        </a:rPr>
                        <a:t> 233,57</a:t>
                      </a:r>
                      <a:endParaRPr lang="ru-RU" sz="1000" b="1" i="0" u="none" strike="noStrike" baseline="0" dirty="0" smtClean="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smtClean="0">
                          <a:effectLst/>
                        </a:rPr>
                        <a:t>788 178,1</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a:r>
                        <a:rPr lang="ru-RU" sz="1000" dirty="0" smtClean="0"/>
                        <a:t>740 000,0</a:t>
                      </a:r>
                      <a:endParaRPr lang="ru-RU" sz="1000" b="1" dirty="0">
                        <a:latin typeface="Times New Roman" panose="02020603050405020304" pitchFamily="18" charset="0"/>
                        <a:cs typeface="Times New Roman" panose="02020603050405020304" pitchFamily="18" charset="0"/>
                      </a:endParaRPr>
                    </a:p>
                  </a:txBody>
                  <a:tcPr marT="45716" marB="45716" anchor="b"/>
                </a:tc>
                <a:tc>
                  <a:txBody>
                    <a:bodyPr/>
                    <a:lstStyle/>
                    <a:p>
                      <a:pPr algn="r"/>
                      <a:r>
                        <a:rPr lang="ru-RU" sz="1000" dirty="0" smtClean="0"/>
                        <a:t>861 516,9</a:t>
                      </a:r>
                      <a:endParaRPr lang="ru-RU" sz="1000" b="1" dirty="0">
                        <a:latin typeface="Times New Roman" panose="02020603050405020304" pitchFamily="18" charset="0"/>
                        <a:cs typeface="Times New Roman" panose="02020603050405020304" pitchFamily="18" charset="0"/>
                      </a:endParaRPr>
                    </a:p>
                  </a:txBody>
                  <a:tcPr marT="45716" marB="45716" anchor="b"/>
                </a:tc>
                <a:tc>
                  <a:txBody>
                    <a:bodyPr/>
                    <a:lstStyle/>
                    <a:p>
                      <a:pPr algn="r"/>
                      <a:r>
                        <a:rPr lang="ru-RU" sz="1000" dirty="0" smtClean="0"/>
                        <a:t>904 269,0</a:t>
                      </a:r>
                      <a:endParaRPr lang="ru-RU" sz="1000" b="1" dirty="0">
                        <a:latin typeface="Times New Roman" panose="02020603050405020304" pitchFamily="18" charset="0"/>
                        <a:cs typeface="Times New Roman" panose="02020603050405020304" pitchFamily="18" charset="0"/>
                      </a:endParaRPr>
                    </a:p>
                  </a:txBody>
                  <a:tcPr marT="45716" marB="45716" anchor="b"/>
                </a:tc>
                <a:extLst>
                  <a:ext uri="{0D108BD9-81ED-4DB2-BD59-A6C34878D82A}">
                    <a16:rowId xmlns="" xmlns:a16="http://schemas.microsoft.com/office/drawing/2014/main" val="10001"/>
                  </a:ext>
                </a:extLst>
              </a:tr>
              <a:tr h="246329">
                <a:tc>
                  <a:txBody>
                    <a:bodyPr/>
                    <a:lstStyle/>
                    <a:p>
                      <a:r>
                        <a:rPr lang="ru-RU" sz="1000" dirty="0"/>
                        <a:t>Налог на доходы физических лиц</a:t>
                      </a:r>
                      <a:endParaRPr lang="ru-RU" sz="1000" dirty="0">
                        <a:latin typeface="Times New Roman" panose="02020603050405020304" pitchFamily="18" charset="0"/>
                        <a:cs typeface="Times New Roman" panose="02020603050405020304" pitchFamily="18" charset="0"/>
                      </a:endParaRPr>
                    </a:p>
                  </a:txBody>
                  <a:tcPr marT="45716" marB="45716"/>
                </a:tc>
                <a:tc>
                  <a:txBody>
                    <a:bodyPr/>
                    <a:lstStyle/>
                    <a:p>
                      <a:pPr algn="r" fontAlgn="ctr"/>
                      <a:r>
                        <a:rPr lang="ru-RU" sz="1000" u="none" strike="noStrike" dirty="0">
                          <a:effectLst/>
                        </a:rPr>
                        <a:t>364 967,3</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a:effectLst/>
                        </a:rPr>
                        <a:t>369 241,1</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smtClean="0">
                          <a:effectLst/>
                        </a:rPr>
                        <a:t>340 774,5</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smtClean="0">
                          <a:effectLst/>
                        </a:rPr>
                        <a:t>397 717,4</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a:r>
                        <a:rPr lang="ru-RU" sz="1000" dirty="0" smtClean="0"/>
                        <a:t>382 304,0</a:t>
                      </a:r>
                      <a:endParaRPr lang="ru-RU" sz="1000" dirty="0">
                        <a:latin typeface="Times New Roman" panose="02020603050405020304" pitchFamily="18" charset="0"/>
                        <a:cs typeface="Times New Roman" panose="02020603050405020304" pitchFamily="18" charset="0"/>
                      </a:endParaRPr>
                    </a:p>
                  </a:txBody>
                  <a:tcPr marT="45716" marB="45716" anchor="b"/>
                </a:tc>
                <a:tc>
                  <a:txBody>
                    <a:bodyPr/>
                    <a:lstStyle/>
                    <a:p>
                      <a:pPr algn="r"/>
                      <a:r>
                        <a:rPr lang="ru-RU" sz="1000" dirty="0" smtClean="0"/>
                        <a:t>411 389,0</a:t>
                      </a:r>
                      <a:endParaRPr lang="ru-RU" sz="1000" dirty="0">
                        <a:latin typeface="Times New Roman" panose="02020603050405020304" pitchFamily="18" charset="0"/>
                        <a:cs typeface="Times New Roman" panose="02020603050405020304" pitchFamily="18" charset="0"/>
                      </a:endParaRPr>
                    </a:p>
                  </a:txBody>
                  <a:tcPr marT="45716" marB="45716" anchor="b"/>
                </a:tc>
                <a:tc>
                  <a:txBody>
                    <a:bodyPr/>
                    <a:lstStyle/>
                    <a:p>
                      <a:pPr algn="r"/>
                      <a:r>
                        <a:rPr lang="ru-RU" sz="1000" dirty="0" smtClean="0"/>
                        <a:t>439 912,0</a:t>
                      </a:r>
                      <a:endParaRPr lang="ru-RU" sz="1000" dirty="0">
                        <a:latin typeface="Times New Roman" panose="02020603050405020304" pitchFamily="18" charset="0"/>
                        <a:cs typeface="Times New Roman" panose="02020603050405020304" pitchFamily="18" charset="0"/>
                      </a:endParaRPr>
                    </a:p>
                  </a:txBody>
                  <a:tcPr marT="45716" marB="45716" anchor="b"/>
                </a:tc>
                <a:extLst>
                  <a:ext uri="{0D108BD9-81ED-4DB2-BD59-A6C34878D82A}">
                    <a16:rowId xmlns="" xmlns:a16="http://schemas.microsoft.com/office/drawing/2014/main" val="10002"/>
                  </a:ext>
                </a:extLst>
              </a:tr>
              <a:tr h="448960">
                <a:tc>
                  <a:txBody>
                    <a:bodyPr/>
                    <a:lstStyle/>
                    <a:p>
                      <a:pPr algn="l" fontAlgn="b"/>
                      <a:r>
                        <a:rPr lang="ru-RU" sz="1000" u="none" strike="noStrike" dirty="0">
                          <a:effectLst/>
                        </a:rPr>
                        <a:t>Акцизы по подакцизным товарам (продукции), производимым на территории Российской Федерации</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a:effectLst/>
                        </a:rPr>
                        <a:t>18 642,9</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a:effectLst/>
                        </a:rPr>
                        <a:t>23 889,5</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smtClean="0">
                          <a:effectLst/>
                        </a:rPr>
                        <a:t>23 317,0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smtClean="0">
                          <a:effectLst/>
                        </a:rPr>
                        <a:t>26 071,3</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a:r>
                        <a:rPr lang="ru-RU" sz="1000" dirty="0" smtClean="0"/>
                        <a:t>27 220,0</a:t>
                      </a:r>
                      <a:endParaRPr lang="ru-RU" sz="1000" dirty="0">
                        <a:latin typeface="Times New Roman" panose="02020603050405020304" pitchFamily="18" charset="0"/>
                        <a:cs typeface="Times New Roman" panose="02020603050405020304" pitchFamily="18" charset="0"/>
                      </a:endParaRPr>
                    </a:p>
                  </a:txBody>
                  <a:tcPr marT="45716" marB="45716" anchor="b"/>
                </a:tc>
                <a:tc>
                  <a:txBody>
                    <a:bodyPr/>
                    <a:lstStyle/>
                    <a:p>
                      <a:pPr algn="r"/>
                      <a:r>
                        <a:rPr lang="ru-RU" sz="1000" dirty="0" smtClean="0"/>
                        <a:t>26 825,0</a:t>
                      </a:r>
                      <a:endParaRPr lang="ru-RU" sz="1000" dirty="0">
                        <a:latin typeface="Times New Roman" panose="02020603050405020304" pitchFamily="18" charset="0"/>
                        <a:cs typeface="Times New Roman" panose="02020603050405020304" pitchFamily="18" charset="0"/>
                      </a:endParaRPr>
                    </a:p>
                  </a:txBody>
                  <a:tcPr marT="45716" marB="45716" anchor="b"/>
                </a:tc>
                <a:tc>
                  <a:txBody>
                    <a:bodyPr/>
                    <a:lstStyle/>
                    <a:p>
                      <a:pPr algn="r"/>
                      <a:r>
                        <a:rPr lang="ru-RU" sz="1000" dirty="0" smtClean="0"/>
                        <a:t>27 760,0</a:t>
                      </a:r>
                      <a:endParaRPr lang="ru-RU" sz="1000" dirty="0">
                        <a:latin typeface="Times New Roman" panose="02020603050405020304" pitchFamily="18" charset="0"/>
                        <a:cs typeface="Times New Roman" panose="02020603050405020304" pitchFamily="18" charset="0"/>
                      </a:endParaRPr>
                    </a:p>
                  </a:txBody>
                  <a:tcPr marT="45716" marB="45716" anchor="b"/>
                </a:tc>
                <a:extLst>
                  <a:ext uri="{0D108BD9-81ED-4DB2-BD59-A6C34878D82A}">
                    <a16:rowId xmlns="" xmlns:a16="http://schemas.microsoft.com/office/drawing/2014/main" val="10003"/>
                  </a:ext>
                </a:extLst>
              </a:tr>
              <a:tr h="246329">
                <a:tc>
                  <a:txBody>
                    <a:bodyPr/>
                    <a:lstStyle/>
                    <a:p>
                      <a:pPr algn="l" fontAlgn="b"/>
                      <a:r>
                        <a:rPr lang="ru-RU" sz="1000" u="none" strike="noStrike" dirty="0">
                          <a:effectLst/>
                        </a:rPr>
                        <a:t>Налоги на совокупный доход</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a:effectLst/>
                        </a:rPr>
                        <a:t>110 010,1</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a:effectLst/>
                        </a:rPr>
                        <a:t>126 458,4</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smtClean="0">
                          <a:effectLst/>
                        </a:rPr>
                        <a:t>113 112,5</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smtClean="0">
                          <a:effectLst/>
                        </a:rPr>
                        <a:t>120 778,1</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a:r>
                        <a:rPr lang="ru-RU" sz="1000" dirty="0" smtClean="0"/>
                        <a:t>121</a:t>
                      </a:r>
                      <a:r>
                        <a:rPr lang="ru-RU" sz="1000" baseline="0" dirty="0" smtClean="0"/>
                        <a:t> 887,0</a:t>
                      </a:r>
                      <a:endParaRPr lang="ru-RU" sz="1000" dirty="0">
                        <a:latin typeface="Times New Roman" panose="02020603050405020304" pitchFamily="18" charset="0"/>
                        <a:cs typeface="Times New Roman" panose="02020603050405020304" pitchFamily="18" charset="0"/>
                      </a:endParaRPr>
                    </a:p>
                  </a:txBody>
                  <a:tcPr marT="45716" marB="45716" anchor="b"/>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ru-RU" sz="1000" dirty="0" smtClean="0"/>
                        <a:t>124 058,0</a:t>
                      </a:r>
                      <a:endParaRPr lang="ru-RU" sz="1000" dirty="0">
                        <a:latin typeface="Times New Roman" panose="02020603050405020304" pitchFamily="18" charset="0"/>
                        <a:cs typeface="Times New Roman" panose="02020603050405020304" pitchFamily="18" charset="0"/>
                      </a:endParaRPr>
                    </a:p>
                  </a:txBody>
                  <a:tcPr marT="45716" marB="45716" anchor="b"/>
                </a:tc>
                <a:tc>
                  <a:txBody>
                    <a:bodyPr/>
                    <a:lstStyle/>
                    <a:p>
                      <a:pPr algn="r"/>
                      <a:r>
                        <a:rPr lang="ru-RU" sz="1000" dirty="0" smtClean="0"/>
                        <a:t>106 814,0</a:t>
                      </a:r>
                      <a:endParaRPr lang="ru-RU" sz="1000" dirty="0">
                        <a:latin typeface="Times New Roman" panose="02020603050405020304" pitchFamily="18" charset="0"/>
                        <a:cs typeface="Times New Roman" panose="02020603050405020304" pitchFamily="18" charset="0"/>
                      </a:endParaRPr>
                    </a:p>
                  </a:txBody>
                  <a:tcPr marT="45716" marB="45716" anchor="b"/>
                </a:tc>
                <a:extLst>
                  <a:ext uri="{0D108BD9-81ED-4DB2-BD59-A6C34878D82A}">
                    <a16:rowId xmlns="" xmlns:a16="http://schemas.microsoft.com/office/drawing/2014/main" val="10004"/>
                  </a:ext>
                </a:extLst>
              </a:tr>
              <a:tr h="246329">
                <a:tc>
                  <a:txBody>
                    <a:bodyPr/>
                    <a:lstStyle/>
                    <a:p>
                      <a:pPr algn="l" fontAlgn="b"/>
                      <a:r>
                        <a:rPr lang="ru-RU" sz="1000" u="none" strike="noStrike" dirty="0">
                          <a:effectLst/>
                        </a:rPr>
                        <a:t>Налоги на имущество</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a:effectLst/>
                        </a:rPr>
                        <a:t>38 370,9</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a:effectLst/>
                        </a:rPr>
                        <a:t>78 828,3</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smtClean="0">
                          <a:effectLst/>
                        </a:rPr>
                        <a:t>79 753,7 94 </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smtClean="0">
                          <a:effectLst/>
                        </a:rPr>
                        <a:t>96 624,4</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a:r>
                        <a:rPr lang="ru-RU" sz="1000" dirty="0" smtClean="0"/>
                        <a:t>97 919,0</a:t>
                      </a:r>
                      <a:endParaRPr lang="ru-RU" sz="1000" dirty="0">
                        <a:latin typeface="Times New Roman" panose="02020603050405020304" pitchFamily="18" charset="0"/>
                        <a:cs typeface="Times New Roman" panose="02020603050405020304" pitchFamily="18" charset="0"/>
                      </a:endParaRPr>
                    </a:p>
                  </a:txBody>
                  <a:tcPr marT="45716" marB="45716" anchor="b"/>
                </a:tc>
                <a:tc>
                  <a:txBody>
                    <a:bodyPr/>
                    <a:lstStyle/>
                    <a:p>
                      <a:pPr algn="r"/>
                      <a:r>
                        <a:rPr lang="ru-RU" sz="1000" dirty="0" smtClean="0"/>
                        <a:t>101 087,0</a:t>
                      </a:r>
                      <a:endParaRPr lang="ru-RU" sz="1000" dirty="0">
                        <a:latin typeface="Times New Roman" panose="02020603050405020304" pitchFamily="18" charset="0"/>
                        <a:cs typeface="Times New Roman" panose="02020603050405020304" pitchFamily="18" charset="0"/>
                      </a:endParaRPr>
                    </a:p>
                  </a:txBody>
                  <a:tcPr marT="45716" marB="45716" anchor="b"/>
                </a:tc>
                <a:tc>
                  <a:txBody>
                    <a:bodyPr/>
                    <a:lstStyle/>
                    <a:p>
                      <a:pPr algn="r"/>
                      <a:r>
                        <a:rPr lang="ru-RU" sz="1000" dirty="0" smtClean="0"/>
                        <a:t>104 714,0</a:t>
                      </a:r>
                      <a:endParaRPr lang="ru-RU" sz="1000" dirty="0">
                        <a:latin typeface="Times New Roman" panose="02020603050405020304" pitchFamily="18" charset="0"/>
                        <a:cs typeface="Times New Roman" panose="02020603050405020304" pitchFamily="18" charset="0"/>
                      </a:endParaRPr>
                    </a:p>
                  </a:txBody>
                  <a:tcPr marT="45716" marB="45716" anchor="b"/>
                </a:tc>
                <a:extLst>
                  <a:ext uri="{0D108BD9-81ED-4DB2-BD59-A6C34878D82A}">
                    <a16:rowId xmlns="" xmlns:a16="http://schemas.microsoft.com/office/drawing/2014/main" val="10005"/>
                  </a:ext>
                </a:extLst>
              </a:tr>
              <a:tr h="302361">
                <a:tc>
                  <a:txBody>
                    <a:bodyPr/>
                    <a:lstStyle/>
                    <a:p>
                      <a:pPr algn="l" fontAlgn="b"/>
                      <a:r>
                        <a:rPr lang="ru-RU" sz="1000" u="none" strike="noStrike" dirty="0">
                          <a:effectLst/>
                        </a:rPr>
                        <a:t>Налоги, сборы и регулярные платежи за пользование природными ресурсами</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a:effectLst/>
                        </a:rPr>
                        <a:t>1 799,8</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a:effectLst/>
                        </a:rPr>
                        <a:t>1 374,3</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smtClean="0">
                          <a:effectLst/>
                        </a:rPr>
                        <a:t>1 128,0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smtClean="0">
                          <a:effectLst/>
                        </a:rPr>
                        <a:t>1 131,2</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a:r>
                        <a:rPr lang="ru-RU" sz="1000" dirty="0" smtClean="0"/>
                        <a:t>1 460,0</a:t>
                      </a:r>
                      <a:endParaRPr lang="ru-RU" sz="1000" dirty="0">
                        <a:latin typeface="Times New Roman" panose="02020603050405020304" pitchFamily="18" charset="0"/>
                        <a:cs typeface="Times New Roman" panose="02020603050405020304" pitchFamily="18" charset="0"/>
                      </a:endParaRPr>
                    </a:p>
                  </a:txBody>
                  <a:tcPr marT="45716" marB="45716" anchor="b"/>
                </a:tc>
                <a:tc>
                  <a:txBody>
                    <a:bodyPr/>
                    <a:lstStyle/>
                    <a:p>
                      <a:pPr algn="r"/>
                      <a:r>
                        <a:rPr lang="ru-RU" sz="1000" dirty="0" smtClean="0"/>
                        <a:t>1 490,0</a:t>
                      </a:r>
                      <a:endParaRPr lang="ru-RU" sz="1000" dirty="0">
                        <a:latin typeface="Times New Roman" panose="02020603050405020304" pitchFamily="18" charset="0"/>
                        <a:cs typeface="Times New Roman" panose="02020603050405020304" pitchFamily="18" charset="0"/>
                      </a:endParaRPr>
                    </a:p>
                  </a:txBody>
                  <a:tcPr marT="45716" marB="45716" anchor="b"/>
                </a:tc>
                <a:tc>
                  <a:txBody>
                    <a:bodyPr/>
                    <a:lstStyle/>
                    <a:p>
                      <a:pPr algn="r"/>
                      <a:r>
                        <a:rPr lang="ru-RU" sz="1000" dirty="0" smtClean="0"/>
                        <a:t>1 520,0</a:t>
                      </a:r>
                      <a:endParaRPr lang="ru-RU" sz="1000" dirty="0">
                        <a:latin typeface="Times New Roman" panose="02020603050405020304" pitchFamily="18" charset="0"/>
                        <a:cs typeface="Times New Roman" panose="02020603050405020304" pitchFamily="18" charset="0"/>
                      </a:endParaRPr>
                    </a:p>
                  </a:txBody>
                  <a:tcPr marT="45716" marB="45716" anchor="b"/>
                </a:tc>
                <a:extLst>
                  <a:ext uri="{0D108BD9-81ED-4DB2-BD59-A6C34878D82A}">
                    <a16:rowId xmlns="" xmlns:a16="http://schemas.microsoft.com/office/drawing/2014/main" val="10006"/>
                  </a:ext>
                </a:extLst>
              </a:tr>
              <a:tr h="246329">
                <a:tc>
                  <a:txBody>
                    <a:bodyPr/>
                    <a:lstStyle/>
                    <a:p>
                      <a:pPr algn="l" fontAlgn="b"/>
                      <a:r>
                        <a:rPr lang="ru-RU" sz="1000" u="none" strike="noStrike" dirty="0">
                          <a:effectLst/>
                        </a:rPr>
                        <a:t>Государственная пошлина</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a:effectLst/>
                        </a:rPr>
                        <a:t>9 241,8</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a:effectLst/>
                        </a:rPr>
                        <a:t>9 727,4</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smtClean="0">
                          <a:effectLst/>
                        </a:rPr>
                        <a:t>9 821,5</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smtClean="0">
                          <a:effectLst/>
                        </a:rPr>
                        <a:t>10 738,4</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a:r>
                        <a:rPr lang="ru-RU" sz="1000" dirty="0" smtClean="0"/>
                        <a:t>9 950,0</a:t>
                      </a:r>
                      <a:endParaRPr lang="ru-RU" sz="1000" dirty="0">
                        <a:latin typeface="Times New Roman" panose="02020603050405020304" pitchFamily="18" charset="0"/>
                        <a:cs typeface="Times New Roman" panose="02020603050405020304" pitchFamily="18" charset="0"/>
                      </a:endParaRPr>
                    </a:p>
                  </a:txBody>
                  <a:tcPr marT="45716" marB="45716" anchor="b"/>
                </a:tc>
                <a:tc>
                  <a:txBody>
                    <a:bodyPr/>
                    <a:lstStyle/>
                    <a:p>
                      <a:pPr algn="r"/>
                      <a:r>
                        <a:rPr lang="ru-RU" sz="1000" dirty="0" smtClean="0"/>
                        <a:t>10 150,0</a:t>
                      </a:r>
                      <a:endParaRPr lang="ru-RU" sz="1000" dirty="0">
                        <a:latin typeface="Times New Roman" panose="02020603050405020304" pitchFamily="18" charset="0"/>
                        <a:cs typeface="Times New Roman" panose="02020603050405020304" pitchFamily="18" charset="0"/>
                      </a:endParaRPr>
                    </a:p>
                  </a:txBody>
                  <a:tcPr marT="45716" marB="45716" anchor="b"/>
                </a:tc>
                <a:tc>
                  <a:txBody>
                    <a:bodyPr/>
                    <a:lstStyle/>
                    <a:p>
                      <a:pPr algn="r"/>
                      <a:r>
                        <a:rPr lang="ru-RU" sz="1000" dirty="0" smtClean="0"/>
                        <a:t>10 350,0</a:t>
                      </a:r>
                      <a:endParaRPr lang="ru-RU" sz="1000" dirty="0">
                        <a:latin typeface="Times New Roman" panose="02020603050405020304" pitchFamily="18" charset="0"/>
                        <a:cs typeface="Times New Roman" panose="02020603050405020304" pitchFamily="18" charset="0"/>
                      </a:endParaRPr>
                    </a:p>
                  </a:txBody>
                  <a:tcPr marT="45716" marB="45716" anchor="b"/>
                </a:tc>
                <a:extLst>
                  <a:ext uri="{0D108BD9-81ED-4DB2-BD59-A6C34878D82A}">
                    <a16:rowId xmlns="" xmlns:a16="http://schemas.microsoft.com/office/drawing/2014/main" val="10007"/>
                  </a:ext>
                </a:extLst>
              </a:tr>
              <a:tr h="448960">
                <a:tc>
                  <a:txBody>
                    <a:bodyPr/>
                    <a:lstStyle/>
                    <a:p>
                      <a:pPr algn="l" fontAlgn="b"/>
                      <a:r>
                        <a:rPr lang="ru-RU" sz="1000" u="none" strike="noStrike" dirty="0">
                          <a:effectLst/>
                        </a:rPr>
                        <a:t>Задолженность и перерасчеты по отмененным налогам, сборам и иным обязательным платежам</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a:effectLst/>
                        </a:rPr>
                        <a:t>1,7</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smtClean="0">
                          <a:effectLst/>
                        </a:rPr>
                        <a:t>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smtClean="0">
                          <a:effectLst/>
                        </a:rPr>
                        <a:t>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smtClean="0">
                          <a:effectLst/>
                        </a:rPr>
                        <a:t>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a:r>
                        <a:rPr lang="ru-RU" sz="1000" dirty="0" smtClean="0"/>
                        <a:t>0,0</a:t>
                      </a:r>
                      <a:endParaRPr lang="ru-RU" sz="1000" dirty="0">
                        <a:latin typeface="Times New Roman" panose="02020603050405020304" pitchFamily="18" charset="0"/>
                        <a:cs typeface="Times New Roman" panose="02020603050405020304" pitchFamily="18" charset="0"/>
                      </a:endParaRPr>
                    </a:p>
                  </a:txBody>
                  <a:tcPr marT="45716" marB="45716" anchor="b"/>
                </a:tc>
                <a:tc>
                  <a:txBody>
                    <a:bodyPr/>
                    <a:lstStyle/>
                    <a:p>
                      <a:pPr algn="r"/>
                      <a:r>
                        <a:rPr lang="ru-RU" sz="1000" dirty="0" smtClean="0"/>
                        <a:t>0,0</a:t>
                      </a:r>
                      <a:endParaRPr lang="ru-RU" sz="1000" dirty="0">
                        <a:latin typeface="Times New Roman" panose="02020603050405020304" pitchFamily="18" charset="0"/>
                        <a:cs typeface="Times New Roman" panose="02020603050405020304" pitchFamily="18" charset="0"/>
                      </a:endParaRPr>
                    </a:p>
                  </a:txBody>
                  <a:tcPr marT="45716" marB="45716" anchor="b"/>
                </a:tc>
                <a:tc>
                  <a:txBody>
                    <a:bodyPr/>
                    <a:lstStyle/>
                    <a:p>
                      <a:pPr algn="r"/>
                      <a:r>
                        <a:rPr lang="ru-RU" sz="1000" dirty="0" smtClean="0"/>
                        <a:t>0,0</a:t>
                      </a:r>
                      <a:endParaRPr lang="ru-RU" sz="1000" dirty="0">
                        <a:latin typeface="Times New Roman" panose="02020603050405020304" pitchFamily="18" charset="0"/>
                        <a:cs typeface="Times New Roman" panose="02020603050405020304" pitchFamily="18" charset="0"/>
                      </a:endParaRPr>
                    </a:p>
                  </a:txBody>
                  <a:tcPr marT="45716" marB="45716" anchor="b"/>
                </a:tc>
                <a:extLst>
                  <a:ext uri="{0D108BD9-81ED-4DB2-BD59-A6C34878D82A}">
                    <a16:rowId xmlns="" xmlns:a16="http://schemas.microsoft.com/office/drawing/2014/main" val="10008"/>
                  </a:ext>
                </a:extLst>
              </a:tr>
              <a:tr h="302361">
                <a:tc>
                  <a:txBody>
                    <a:bodyPr/>
                    <a:lstStyle/>
                    <a:p>
                      <a:pPr algn="l" fontAlgn="b"/>
                      <a:r>
                        <a:rPr lang="ru-RU" sz="1000" u="none" strike="noStrike" dirty="0">
                          <a:effectLst/>
                        </a:rPr>
                        <a:t>Доходы от использования имущества, находящегося в муниципальной собственности</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a:effectLst/>
                        </a:rPr>
                        <a:t>90 298,8</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a:effectLst/>
                        </a:rPr>
                        <a:t>98 145,0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smtClean="0">
                          <a:effectLst/>
                        </a:rPr>
                        <a:t>81 655,2</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smtClean="0">
                          <a:effectLst/>
                        </a:rPr>
                        <a:t>97 382,8</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a:r>
                        <a:rPr lang="ru-RU" sz="1000" dirty="0" smtClean="0"/>
                        <a:t>79 619,0</a:t>
                      </a:r>
                      <a:endParaRPr lang="ru-RU" sz="1000" dirty="0">
                        <a:latin typeface="Times New Roman" panose="02020603050405020304" pitchFamily="18" charset="0"/>
                        <a:cs typeface="Times New Roman" panose="02020603050405020304" pitchFamily="18" charset="0"/>
                      </a:endParaRPr>
                    </a:p>
                  </a:txBody>
                  <a:tcPr marT="45716" marB="45716" anchor="b"/>
                </a:tc>
                <a:tc>
                  <a:txBody>
                    <a:bodyPr/>
                    <a:lstStyle/>
                    <a:p>
                      <a:pPr algn="r"/>
                      <a:r>
                        <a:rPr lang="ru-RU" sz="1000" dirty="0" smtClean="0"/>
                        <a:t>79 744,0</a:t>
                      </a:r>
                      <a:endParaRPr lang="ru-RU" sz="1000" dirty="0">
                        <a:latin typeface="Times New Roman" panose="02020603050405020304" pitchFamily="18" charset="0"/>
                        <a:cs typeface="Times New Roman" panose="02020603050405020304" pitchFamily="18" charset="0"/>
                      </a:endParaRPr>
                    </a:p>
                  </a:txBody>
                  <a:tcPr marT="45716" marB="45716" anchor="b"/>
                </a:tc>
                <a:tc>
                  <a:txBody>
                    <a:bodyPr/>
                    <a:lstStyle/>
                    <a:p>
                      <a:pPr algn="r"/>
                      <a:r>
                        <a:rPr lang="ru-RU" sz="1000" dirty="0" smtClean="0"/>
                        <a:t>79 744,0</a:t>
                      </a:r>
                      <a:endParaRPr lang="ru-RU" sz="1000" dirty="0">
                        <a:latin typeface="Times New Roman" panose="02020603050405020304" pitchFamily="18" charset="0"/>
                        <a:cs typeface="Times New Roman" panose="02020603050405020304" pitchFamily="18" charset="0"/>
                      </a:endParaRPr>
                    </a:p>
                  </a:txBody>
                  <a:tcPr marT="45716" marB="45716" anchor="b"/>
                </a:tc>
                <a:extLst>
                  <a:ext uri="{0D108BD9-81ED-4DB2-BD59-A6C34878D82A}">
                    <a16:rowId xmlns="" xmlns:a16="http://schemas.microsoft.com/office/drawing/2014/main" val="10009"/>
                  </a:ext>
                </a:extLst>
              </a:tr>
              <a:tr h="302361">
                <a:tc>
                  <a:txBody>
                    <a:bodyPr/>
                    <a:lstStyle/>
                    <a:p>
                      <a:pPr algn="l" fontAlgn="b"/>
                      <a:r>
                        <a:rPr lang="ru-RU" sz="1000" u="none" strike="noStrike" dirty="0">
                          <a:effectLst/>
                        </a:rPr>
                        <a:t>Плата за негативное воздействие на окружающую среду</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a:effectLst/>
                        </a:rPr>
                        <a:t>3 661,0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a:effectLst/>
                        </a:rPr>
                        <a:t>3 106,2</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smtClean="0">
                          <a:effectLst/>
                        </a:rPr>
                        <a:t>1 340,0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smtClean="0">
                          <a:effectLst/>
                        </a:rPr>
                        <a:t>818,2</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a:r>
                        <a:rPr lang="ru-RU" sz="1000" dirty="0" smtClean="0"/>
                        <a:t>2 764,0</a:t>
                      </a:r>
                      <a:endParaRPr lang="ru-RU" sz="1000" dirty="0">
                        <a:latin typeface="Times New Roman" panose="02020603050405020304" pitchFamily="18" charset="0"/>
                        <a:cs typeface="Times New Roman" panose="02020603050405020304" pitchFamily="18" charset="0"/>
                      </a:endParaRPr>
                    </a:p>
                  </a:txBody>
                  <a:tcPr marT="45716" marB="45716" anchor="b"/>
                </a:tc>
                <a:tc>
                  <a:txBody>
                    <a:bodyPr/>
                    <a:lstStyle/>
                    <a:p>
                      <a:pPr algn="r"/>
                      <a:r>
                        <a:rPr lang="ru-RU" sz="1000" dirty="0" smtClean="0"/>
                        <a:t>2 727,0</a:t>
                      </a:r>
                      <a:endParaRPr lang="ru-RU" sz="1000" dirty="0">
                        <a:latin typeface="Times New Roman" panose="02020603050405020304" pitchFamily="18" charset="0"/>
                        <a:cs typeface="Times New Roman" panose="02020603050405020304" pitchFamily="18" charset="0"/>
                      </a:endParaRPr>
                    </a:p>
                  </a:txBody>
                  <a:tcPr marT="45716" marB="45716" anchor="b"/>
                </a:tc>
                <a:tc>
                  <a:txBody>
                    <a:bodyPr/>
                    <a:lstStyle/>
                    <a:p>
                      <a:pPr algn="r"/>
                      <a:r>
                        <a:rPr lang="ru-RU" sz="1000" dirty="0" smtClean="0"/>
                        <a:t>2 727,0</a:t>
                      </a:r>
                      <a:endParaRPr lang="ru-RU" sz="1000" dirty="0">
                        <a:latin typeface="Times New Roman" panose="02020603050405020304" pitchFamily="18" charset="0"/>
                        <a:cs typeface="Times New Roman" panose="02020603050405020304" pitchFamily="18" charset="0"/>
                      </a:endParaRPr>
                    </a:p>
                  </a:txBody>
                  <a:tcPr marT="45716" marB="45716" anchor="b"/>
                </a:tc>
                <a:extLst>
                  <a:ext uri="{0D108BD9-81ED-4DB2-BD59-A6C34878D82A}">
                    <a16:rowId xmlns="" xmlns:a16="http://schemas.microsoft.com/office/drawing/2014/main" val="10010"/>
                  </a:ext>
                </a:extLst>
              </a:tr>
              <a:tr h="302361">
                <a:tc>
                  <a:txBody>
                    <a:bodyPr/>
                    <a:lstStyle/>
                    <a:p>
                      <a:pPr algn="l" fontAlgn="b"/>
                      <a:r>
                        <a:rPr lang="ru-RU" sz="1000" u="none" strike="noStrike" dirty="0">
                          <a:effectLst/>
                        </a:rPr>
                        <a:t>Доходы от оказания платных услуг (работ) и компенсации затрат государства</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a:effectLst/>
                        </a:rPr>
                        <a:t>1 447,6</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a:effectLst/>
                        </a:rPr>
                        <a:t>1 337,9</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smtClean="0">
                          <a:effectLst/>
                        </a:rPr>
                        <a:t>1 007,9</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smtClean="0">
                          <a:effectLst/>
                        </a:rPr>
                        <a:t>1 306,7</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a:r>
                        <a:rPr lang="ru-RU" sz="1000" dirty="0" smtClean="0"/>
                        <a:t>1 274,0</a:t>
                      </a:r>
                      <a:endParaRPr lang="ru-RU" sz="1000" dirty="0">
                        <a:latin typeface="Times New Roman" panose="02020603050405020304" pitchFamily="18" charset="0"/>
                        <a:cs typeface="Times New Roman" panose="02020603050405020304" pitchFamily="18" charset="0"/>
                      </a:endParaRPr>
                    </a:p>
                  </a:txBody>
                  <a:tcPr marT="45716" marB="45716" anchor="b"/>
                </a:tc>
                <a:tc>
                  <a:txBody>
                    <a:bodyPr/>
                    <a:lstStyle/>
                    <a:p>
                      <a:pPr algn="r"/>
                      <a:r>
                        <a:rPr lang="ru-RU" sz="1000" dirty="0" smtClean="0"/>
                        <a:t>1 274,0</a:t>
                      </a:r>
                      <a:endParaRPr lang="ru-RU" sz="1000" dirty="0">
                        <a:latin typeface="Times New Roman" panose="02020603050405020304" pitchFamily="18" charset="0"/>
                        <a:cs typeface="Times New Roman" panose="02020603050405020304" pitchFamily="18" charset="0"/>
                      </a:endParaRPr>
                    </a:p>
                  </a:txBody>
                  <a:tcPr marT="45716" marB="45716" anchor="b"/>
                </a:tc>
                <a:tc>
                  <a:txBody>
                    <a:bodyPr/>
                    <a:lstStyle/>
                    <a:p>
                      <a:pPr algn="r"/>
                      <a:r>
                        <a:rPr lang="ru-RU" sz="1000" dirty="0" smtClean="0"/>
                        <a:t>1 274,0</a:t>
                      </a:r>
                      <a:endParaRPr lang="ru-RU" sz="1000" dirty="0">
                        <a:latin typeface="Times New Roman" panose="02020603050405020304" pitchFamily="18" charset="0"/>
                        <a:cs typeface="Times New Roman" panose="02020603050405020304" pitchFamily="18" charset="0"/>
                      </a:endParaRPr>
                    </a:p>
                  </a:txBody>
                  <a:tcPr marT="45716" marB="45716" anchor="b"/>
                </a:tc>
                <a:extLst>
                  <a:ext uri="{0D108BD9-81ED-4DB2-BD59-A6C34878D82A}">
                    <a16:rowId xmlns="" xmlns:a16="http://schemas.microsoft.com/office/drawing/2014/main" val="10011"/>
                  </a:ext>
                </a:extLst>
              </a:tr>
              <a:tr h="302361">
                <a:tc>
                  <a:txBody>
                    <a:bodyPr/>
                    <a:lstStyle/>
                    <a:p>
                      <a:pPr algn="l" fontAlgn="b"/>
                      <a:r>
                        <a:rPr lang="ru-RU" sz="1000" u="none" strike="noStrike" dirty="0">
                          <a:effectLst/>
                        </a:rPr>
                        <a:t>Доходы от продажи материальных и нематериальных активов</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a:effectLst/>
                        </a:rPr>
                        <a:t>45 973,1</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a:effectLst/>
                        </a:rPr>
                        <a:t>35 967,7</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smtClean="0">
                          <a:effectLst/>
                        </a:rPr>
                        <a:t>22 91,5</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smtClean="0">
                          <a:effectLst/>
                        </a:rPr>
                        <a:t>27 717,5</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a:r>
                        <a:rPr lang="ru-RU" sz="1000" dirty="0" smtClean="0"/>
                        <a:t>9 440,0</a:t>
                      </a:r>
                      <a:endParaRPr lang="ru-RU" sz="1000" dirty="0">
                        <a:latin typeface="Times New Roman" panose="02020603050405020304" pitchFamily="18" charset="0"/>
                        <a:cs typeface="Times New Roman" panose="02020603050405020304" pitchFamily="18" charset="0"/>
                      </a:endParaRPr>
                    </a:p>
                  </a:txBody>
                  <a:tcPr marT="45716" marB="45716" anchor="b"/>
                </a:tc>
                <a:tc>
                  <a:txBody>
                    <a:bodyPr/>
                    <a:lstStyle/>
                    <a:p>
                      <a:pPr algn="r"/>
                      <a:r>
                        <a:rPr lang="ru-RU" sz="1000" dirty="0" smtClean="0"/>
                        <a:t>8 140,0</a:t>
                      </a:r>
                      <a:endParaRPr lang="ru-RU" sz="1000" dirty="0">
                        <a:latin typeface="Times New Roman" panose="02020603050405020304" pitchFamily="18" charset="0"/>
                        <a:cs typeface="Times New Roman" panose="02020603050405020304" pitchFamily="18" charset="0"/>
                      </a:endParaRPr>
                    </a:p>
                  </a:txBody>
                  <a:tcPr marT="45716" marB="45716" anchor="b"/>
                </a:tc>
                <a:tc>
                  <a:txBody>
                    <a:bodyPr/>
                    <a:lstStyle/>
                    <a:p>
                      <a:pPr algn="r"/>
                      <a:r>
                        <a:rPr lang="ru-RU" sz="1000" dirty="0" smtClean="0"/>
                        <a:t>6 840,0</a:t>
                      </a:r>
                      <a:endParaRPr lang="ru-RU" sz="1000" dirty="0">
                        <a:latin typeface="Times New Roman" panose="02020603050405020304" pitchFamily="18" charset="0"/>
                        <a:cs typeface="Times New Roman" panose="02020603050405020304" pitchFamily="18" charset="0"/>
                      </a:endParaRPr>
                    </a:p>
                  </a:txBody>
                  <a:tcPr marT="45716" marB="45716" anchor="b"/>
                </a:tc>
                <a:extLst>
                  <a:ext uri="{0D108BD9-81ED-4DB2-BD59-A6C34878D82A}">
                    <a16:rowId xmlns="" xmlns:a16="http://schemas.microsoft.com/office/drawing/2014/main" val="10012"/>
                  </a:ext>
                </a:extLst>
              </a:tr>
              <a:tr h="246329">
                <a:tc>
                  <a:txBody>
                    <a:bodyPr/>
                    <a:lstStyle/>
                    <a:p>
                      <a:pPr algn="l" fontAlgn="b"/>
                      <a:r>
                        <a:rPr lang="ru-RU" sz="1000" u="none" strike="noStrike" dirty="0">
                          <a:effectLst/>
                        </a:rPr>
                        <a:t>Штрафы, санкции, возмещение ущерба</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a:effectLst/>
                        </a:rPr>
                        <a:t>6 962,9</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a:effectLst/>
                        </a:rPr>
                        <a:t>7 058,3</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smtClean="0">
                          <a:effectLst/>
                        </a:rPr>
                        <a:t>5 311,9</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smtClean="0">
                          <a:effectLst/>
                        </a:rPr>
                        <a:t>7 343,9</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a:r>
                        <a:rPr lang="ru-RU" sz="1000" dirty="0" smtClean="0"/>
                        <a:t>4 416,0</a:t>
                      </a:r>
                      <a:endParaRPr lang="ru-RU" sz="1000" dirty="0">
                        <a:latin typeface="Times New Roman" panose="02020603050405020304" pitchFamily="18" charset="0"/>
                        <a:cs typeface="Times New Roman" panose="02020603050405020304" pitchFamily="18" charset="0"/>
                      </a:endParaRPr>
                    </a:p>
                  </a:txBody>
                  <a:tcPr marT="45716" marB="45716" anchor="b"/>
                </a:tc>
                <a:tc>
                  <a:txBody>
                    <a:bodyPr/>
                    <a:lstStyle/>
                    <a:p>
                      <a:pPr algn="r"/>
                      <a:r>
                        <a:rPr lang="ru-RU" sz="1000" dirty="0" smtClean="0"/>
                        <a:t>4 446,0</a:t>
                      </a:r>
                      <a:endParaRPr lang="ru-RU" sz="1000" dirty="0">
                        <a:latin typeface="Times New Roman" panose="02020603050405020304" pitchFamily="18" charset="0"/>
                        <a:cs typeface="Times New Roman" panose="02020603050405020304" pitchFamily="18" charset="0"/>
                      </a:endParaRPr>
                    </a:p>
                  </a:txBody>
                  <a:tcPr marT="45716" marB="45716" anchor="b"/>
                </a:tc>
                <a:tc>
                  <a:txBody>
                    <a:bodyPr/>
                    <a:lstStyle/>
                    <a:p>
                      <a:pPr algn="r"/>
                      <a:r>
                        <a:rPr lang="ru-RU" sz="1000" dirty="0" smtClean="0"/>
                        <a:t>4 516,0</a:t>
                      </a:r>
                      <a:endParaRPr lang="ru-RU" sz="1000" dirty="0">
                        <a:latin typeface="Times New Roman" panose="02020603050405020304" pitchFamily="18" charset="0"/>
                        <a:cs typeface="Times New Roman" panose="02020603050405020304" pitchFamily="18" charset="0"/>
                      </a:endParaRPr>
                    </a:p>
                  </a:txBody>
                  <a:tcPr marT="45716" marB="45716" anchor="b"/>
                </a:tc>
                <a:extLst>
                  <a:ext uri="{0D108BD9-81ED-4DB2-BD59-A6C34878D82A}">
                    <a16:rowId xmlns="" xmlns:a16="http://schemas.microsoft.com/office/drawing/2014/main" val="10013"/>
                  </a:ext>
                </a:extLst>
              </a:tr>
              <a:tr h="246329">
                <a:tc>
                  <a:txBody>
                    <a:bodyPr/>
                    <a:lstStyle/>
                    <a:p>
                      <a:pPr algn="l" fontAlgn="b"/>
                      <a:r>
                        <a:rPr lang="ru-RU" sz="1000" u="none" strike="noStrike" dirty="0">
                          <a:effectLst/>
                        </a:rPr>
                        <a:t>Прочие неналоговые доходы</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a:effectLst/>
                        </a:rPr>
                        <a:t>1 673,9</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a:effectLst/>
                        </a:rPr>
                        <a:t>5 273,4</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smtClean="0">
                          <a:effectLst/>
                        </a:rPr>
                        <a:t>1 919,8</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smtClean="0">
                          <a:effectLst/>
                        </a:rPr>
                        <a:t>2 548,0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a:r>
                        <a:rPr lang="ru-RU" sz="1000" dirty="0" smtClean="0"/>
                        <a:t>1 747,0</a:t>
                      </a:r>
                      <a:endParaRPr lang="ru-RU" sz="1000" dirty="0">
                        <a:latin typeface="Times New Roman" panose="02020603050405020304" pitchFamily="18" charset="0"/>
                        <a:cs typeface="Times New Roman" panose="02020603050405020304" pitchFamily="18" charset="0"/>
                      </a:endParaRPr>
                    </a:p>
                  </a:txBody>
                  <a:tcPr marT="45716" marB="45716" anchor="b"/>
                </a:tc>
                <a:tc>
                  <a:txBody>
                    <a:bodyPr/>
                    <a:lstStyle/>
                    <a:p>
                      <a:pPr algn="r"/>
                      <a:r>
                        <a:rPr lang="ru-RU" sz="1000" dirty="0" smtClean="0"/>
                        <a:t>90 166,9</a:t>
                      </a:r>
                      <a:endParaRPr lang="ru-RU" sz="1000" dirty="0">
                        <a:latin typeface="Times New Roman" panose="02020603050405020304" pitchFamily="18" charset="0"/>
                        <a:cs typeface="Times New Roman" panose="02020603050405020304" pitchFamily="18" charset="0"/>
                      </a:endParaRPr>
                    </a:p>
                  </a:txBody>
                  <a:tcPr marT="45716" marB="45716" anchor="b"/>
                </a:tc>
                <a:tc>
                  <a:txBody>
                    <a:bodyPr/>
                    <a:lstStyle/>
                    <a:p>
                      <a:pPr algn="r"/>
                      <a:r>
                        <a:rPr lang="ru-RU" sz="1000" dirty="0" smtClean="0"/>
                        <a:t>118 098,0</a:t>
                      </a:r>
                      <a:endParaRPr lang="ru-RU" sz="1000" dirty="0">
                        <a:latin typeface="Times New Roman" panose="02020603050405020304" pitchFamily="18" charset="0"/>
                        <a:cs typeface="Times New Roman" panose="02020603050405020304" pitchFamily="18" charset="0"/>
                      </a:endParaRPr>
                    </a:p>
                  </a:txBody>
                  <a:tcPr marT="45716" marB="45716" anchor="b"/>
                </a:tc>
                <a:extLst>
                  <a:ext uri="{0D108BD9-81ED-4DB2-BD59-A6C34878D82A}">
                    <a16:rowId xmlns="" xmlns:a16="http://schemas.microsoft.com/office/drawing/2014/main" val="10014"/>
                  </a:ext>
                </a:extLst>
              </a:tr>
              <a:tr h="391864">
                <a:tc>
                  <a:txBody>
                    <a:bodyPr/>
                    <a:lstStyle/>
                    <a:p>
                      <a:pPr algn="l" fontAlgn="b"/>
                      <a:r>
                        <a:rPr lang="ru-RU" sz="1000" u="none" strike="noStrike" dirty="0">
                          <a:effectLst/>
                        </a:rPr>
                        <a:t>БЕЗВОЗМЕЗДНЫЕ ПОСТУПЛЕНИЯ</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a:effectLst/>
                        </a:rPr>
                        <a:t>877 262,8</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a:effectLst/>
                        </a:rPr>
                        <a:t>962 352,3</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smtClean="0">
                          <a:effectLst/>
                        </a:rPr>
                        <a:t>1 138 753,4</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smtClean="0">
                          <a:effectLst/>
                        </a:rPr>
                        <a:t>1 133 809,5</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a:r>
                        <a:rPr lang="ru-RU" sz="1000" dirty="0" smtClean="0"/>
                        <a:t>1 033 639,3</a:t>
                      </a:r>
                      <a:endParaRPr lang="ru-RU" sz="1000" b="1" dirty="0">
                        <a:latin typeface="Times New Roman" panose="02020603050405020304" pitchFamily="18" charset="0"/>
                        <a:cs typeface="Times New Roman" panose="02020603050405020304" pitchFamily="18" charset="0"/>
                      </a:endParaRPr>
                    </a:p>
                  </a:txBody>
                  <a:tcPr marT="45716" marB="45716" anchor="b"/>
                </a:tc>
                <a:tc>
                  <a:txBody>
                    <a:bodyPr/>
                    <a:lstStyle/>
                    <a:p>
                      <a:pPr algn="r"/>
                      <a:r>
                        <a:rPr lang="ru-RU" sz="1000" dirty="0" smtClean="0"/>
                        <a:t>1 010 561,6</a:t>
                      </a:r>
                      <a:endParaRPr lang="ru-RU" sz="1000" b="1" dirty="0">
                        <a:latin typeface="Times New Roman" panose="02020603050405020304" pitchFamily="18" charset="0"/>
                        <a:cs typeface="Times New Roman" panose="02020603050405020304" pitchFamily="18" charset="0"/>
                      </a:endParaRPr>
                    </a:p>
                  </a:txBody>
                  <a:tcPr marT="45716" marB="45716" anchor="b"/>
                </a:tc>
                <a:tc>
                  <a:txBody>
                    <a:bodyPr/>
                    <a:lstStyle/>
                    <a:p>
                      <a:pPr algn="r"/>
                      <a:r>
                        <a:rPr lang="ru-RU" sz="1000" dirty="0" smtClean="0"/>
                        <a:t>1 033 239,8</a:t>
                      </a:r>
                      <a:endParaRPr lang="ru-RU" sz="1000" b="1" dirty="0">
                        <a:latin typeface="Times New Roman" panose="02020603050405020304" pitchFamily="18" charset="0"/>
                        <a:cs typeface="Times New Roman" panose="02020603050405020304" pitchFamily="18" charset="0"/>
                      </a:endParaRPr>
                    </a:p>
                  </a:txBody>
                  <a:tcPr marT="45716" marB="45716" anchor="b"/>
                </a:tc>
                <a:extLst>
                  <a:ext uri="{0D108BD9-81ED-4DB2-BD59-A6C34878D82A}">
                    <a16:rowId xmlns="" xmlns:a16="http://schemas.microsoft.com/office/drawing/2014/main" val="10015"/>
                  </a:ext>
                </a:extLst>
              </a:tr>
              <a:tr h="246329">
                <a:tc>
                  <a:txBody>
                    <a:bodyPr/>
                    <a:lstStyle/>
                    <a:p>
                      <a:pPr algn="l" fontAlgn="b"/>
                      <a:r>
                        <a:rPr lang="ru-RU" sz="1000" u="none" strike="noStrike" dirty="0">
                          <a:effectLst/>
                        </a:rPr>
                        <a:t>ИТОГО ДОХОДОВ</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a:effectLst/>
                        </a:rPr>
                        <a:t>1 570 314,6</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a:effectLst/>
                        </a:rPr>
                        <a:t>1 722 759,8</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smtClean="0">
                          <a:effectLst/>
                        </a:rPr>
                        <a:t>1 819</a:t>
                      </a:r>
                      <a:r>
                        <a:rPr lang="ru-RU" sz="1000" u="none" strike="noStrike" baseline="0" dirty="0" smtClean="0">
                          <a:effectLst/>
                        </a:rPr>
                        <a:t> 986,9</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fontAlgn="ctr"/>
                      <a:r>
                        <a:rPr lang="ru-RU" sz="1000" u="none" strike="noStrike" dirty="0" smtClean="0">
                          <a:effectLst/>
                        </a:rPr>
                        <a:t>1921 987,6</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4" marB="0" anchor="b"/>
                </a:tc>
                <a:tc>
                  <a:txBody>
                    <a:bodyPr/>
                    <a:lstStyle/>
                    <a:p>
                      <a:pPr algn="r"/>
                      <a:r>
                        <a:rPr lang="ru-RU" sz="1000" dirty="0" smtClean="0"/>
                        <a:t>1 773 639,3</a:t>
                      </a:r>
                      <a:endParaRPr lang="ru-RU" sz="1000" b="1" dirty="0">
                        <a:latin typeface="Times New Roman" panose="02020603050405020304" pitchFamily="18" charset="0"/>
                        <a:cs typeface="Times New Roman" panose="02020603050405020304" pitchFamily="18" charset="0"/>
                      </a:endParaRPr>
                    </a:p>
                  </a:txBody>
                  <a:tcPr marT="45716" marB="45716" anchor="b"/>
                </a:tc>
                <a:tc>
                  <a:txBody>
                    <a:bodyPr/>
                    <a:lstStyle/>
                    <a:p>
                      <a:pPr algn="r"/>
                      <a:r>
                        <a:rPr lang="ru-RU" sz="1000" dirty="0"/>
                        <a:t>1 </a:t>
                      </a:r>
                      <a:r>
                        <a:rPr lang="ru-RU" sz="1000" dirty="0" smtClean="0"/>
                        <a:t>872 078,5</a:t>
                      </a:r>
                      <a:endParaRPr lang="ru-RU" sz="1000" b="1" dirty="0">
                        <a:latin typeface="Times New Roman" panose="02020603050405020304" pitchFamily="18" charset="0"/>
                        <a:cs typeface="Times New Roman" panose="02020603050405020304" pitchFamily="18" charset="0"/>
                      </a:endParaRPr>
                    </a:p>
                  </a:txBody>
                  <a:tcPr marT="45716" marB="45716" anchor="b"/>
                </a:tc>
                <a:tc>
                  <a:txBody>
                    <a:bodyPr/>
                    <a:lstStyle/>
                    <a:p>
                      <a:pPr algn="r"/>
                      <a:r>
                        <a:rPr lang="ru-RU" sz="1000" dirty="0" smtClean="0"/>
                        <a:t>1 937 508,8</a:t>
                      </a:r>
                      <a:endParaRPr lang="ru-RU" sz="1000" b="1" dirty="0">
                        <a:latin typeface="Times New Roman" panose="02020603050405020304" pitchFamily="18" charset="0"/>
                        <a:cs typeface="Times New Roman" panose="02020603050405020304" pitchFamily="18" charset="0"/>
                      </a:endParaRPr>
                    </a:p>
                  </a:txBody>
                  <a:tcPr marT="45716" marB="45716" anchor="b"/>
                </a:tc>
                <a:extLst>
                  <a:ext uri="{0D108BD9-81ED-4DB2-BD59-A6C34878D82A}">
                    <a16:rowId xmlns="" xmlns:a16="http://schemas.microsoft.com/office/drawing/2014/main" val="10016"/>
                  </a:ext>
                </a:extLst>
              </a:tr>
            </a:tbl>
          </a:graphicData>
        </a:graphic>
      </p:graphicFrame>
      <p:sp>
        <p:nvSpPr>
          <p:cNvPr id="2" name="Номер слайда 1"/>
          <p:cNvSpPr>
            <a:spLocks noGrp="1"/>
          </p:cNvSpPr>
          <p:nvPr>
            <p:ph type="sldNum" sz="quarter" idx="12"/>
          </p:nvPr>
        </p:nvSpPr>
        <p:spPr>
          <a:xfrm>
            <a:off x="7010400" y="-6648"/>
            <a:ext cx="2133600" cy="365125"/>
          </a:xfrm>
        </p:spPr>
        <p:txBody>
          <a:bodyPr/>
          <a:lstStyle/>
          <a:p>
            <a:fld id="{434A3D7E-C280-4DCD-A7E1-93BBC7758E8E}" type="slidenum">
              <a:rPr lang="ru-RU" smtClean="0">
                <a:solidFill>
                  <a:schemeClr val="tx1"/>
                </a:solidFill>
              </a:rPr>
              <a:t>25</a:t>
            </a:fld>
            <a:endParaRPr lang="ru-RU"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a:extLst>
              <a:ext uri="{FF2B5EF4-FFF2-40B4-BE49-F238E27FC236}">
                <a16:creationId xmlns="" xmlns:a16="http://schemas.microsoft.com/office/drawing/2014/main" id="{8DB67078-CA90-4DFF-81A7-6DB536611411}"/>
              </a:ext>
            </a:extLst>
          </p:cNvPr>
          <p:cNvGraphicFramePr/>
          <p:nvPr>
            <p:extLst>
              <p:ext uri="{D42A27DB-BD31-4B8C-83A1-F6EECF244321}">
                <p14:modId xmlns:p14="http://schemas.microsoft.com/office/powerpoint/2010/main" val="3779019467"/>
              </p:ext>
            </p:extLst>
          </p:nvPr>
        </p:nvGraphicFramePr>
        <p:xfrm>
          <a:off x="1331640" y="784225"/>
          <a:ext cx="8208000" cy="59117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Диаграмма 7">
            <a:extLst>
              <a:ext uri="{FF2B5EF4-FFF2-40B4-BE49-F238E27FC236}">
                <a16:creationId xmlns="" xmlns:a16="http://schemas.microsoft.com/office/drawing/2014/main" id="{3ED74D12-9B9F-4D2F-B3B4-81E335421F5C}"/>
              </a:ext>
            </a:extLst>
          </p:cNvPr>
          <p:cNvGraphicFramePr>
            <a:graphicFrameLocks/>
          </p:cNvGraphicFramePr>
          <p:nvPr>
            <p:extLst>
              <p:ext uri="{D42A27DB-BD31-4B8C-83A1-F6EECF244321}">
                <p14:modId xmlns:p14="http://schemas.microsoft.com/office/powerpoint/2010/main" val="4137583855"/>
              </p:ext>
            </p:extLst>
          </p:nvPr>
        </p:nvGraphicFramePr>
        <p:xfrm>
          <a:off x="0" y="1987100"/>
          <a:ext cx="6084168" cy="4697864"/>
        </p:xfrm>
        <a:graphic>
          <a:graphicData uri="http://schemas.openxmlformats.org/drawingml/2006/chart">
            <c:chart xmlns:c="http://schemas.openxmlformats.org/drawingml/2006/chart" xmlns:r="http://schemas.openxmlformats.org/officeDocument/2006/relationships" r:id="rId7"/>
          </a:graphicData>
        </a:graphic>
      </p:graphicFrame>
      <p:sp>
        <p:nvSpPr>
          <p:cNvPr id="81922" name="Text Box 2">
            <a:extLst>
              <a:ext uri="{FF2B5EF4-FFF2-40B4-BE49-F238E27FC236}">
                <a16:creationId xmlns="" xmlns:a16="http://schemas.microsoft.com/office/drawing/2014/main" id="{9FEC1F34-D387-4E2E-899D-210B00B6E99C}"/>
              </a:ext>
            </a:extLst>
          </p:cNvPr>
          <p:cNvSpPr txBox="1">
            <a:spLocks noChangeArrowheads="1"/>
          </p:cNvSpPr>
          <p:nvPr/>
        </p:nvSpPr>
        <p:spPr bwMode="auto">
          <a:xfrm>
            <a:off x="0" y="0"/>
            <a:ext cx="9144000" cy="784225"/>
          </a:xfrm>
          <a:prstGeom prst="rect">
            <a:avLst/>
          </a:prstGeom>
          <a:solidFill>
            <a:schemeClr val="bg2">
              <a:lumMod val="90000"/>
            </a:schemeClr>
          </a:solidFill>
          <a:ln>
            <a:noFill/>
          </a:ln>
          <a:effectLs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r" eaLnBrk="0" fontAlgn="base" hangingPunct="0">
              <a:spcBef>
                <a:spcPct val="0"/>
              </a:spcBef>
              <a:spcAft>
                <a:spcPct val="0"/>
              </a:spcAft>
              <a:defRPr>
                <a:solidFill>
                  <a:schemeClr val="tx1"/>
                </a:solidFill>
                <a:latin typeface="Arial" pitchFamily="34" charset="0"/>
              </a:defRPr>
            </a:lvl6pPr>
            <a:lvl7pPr marL="2971800" indent="-228600" algn="r" eaLnBrk="0" fontAlgn="base" hangingPunct="0">
              <a:spcBef>
                <a:spcPct val="0"/>
              </a:spcBef>
              <a:spcAft>
                <a:spcPct val="0"/>
              </a:spcAft>
              <a:defRPr>
                <a:solidFill>
                  <a:schemeClr val="tx1"/>
                </a:solidFill>
                <a:latin typeface="Arial" pitchFamily="34" charset="0"/>
              </a:defRPr>
            </a:lvl7pPr>
            <a:lvl8pPr marL="3429000" indent="-228600" algn="r" eaLnBrk="0" fontAlgn="base" hangingPunct="0">
              <a:spcBef>
                <a:spcPct val="0"/>
              </a:spcBef>
              <a:spcAft>
                <a:spcPct val="0"/>
              </a:spcAft>
              <a:defRPr>
                <a:solidFill>
                  <a:schemeClr val="tx1"/>
                </a:solidFill>
                <a:latin typeface="Arial" pitchFamily="34" charset="0"/>
              </a:defRPr>
            </a:lvl8pPr>
            <a:lvl9pPr marL="3886200" indent="-228600" algn="r"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defRPr/>
            </a:pPr>
            <a:r>
              <a:rPr lang="ru-RU" b="1" dirty="0">
                <a:solidFill>
                  <a:schemeClr val="bg1"/>
                </a:solidFill>
                <a:effectLst>
                  <a:outerShdw blurRad="38100" dist="38100" dir="2700000" algn="tl">
                    <a:srgbClr val="000000"/>
                  </a:outerShdw>
                </a:effectLst>
                <a:cs typeface="+mn-cs"/>
              </a:rPr>
              <a:t>      </a:t>
            </a:r>
          </a:p>
          <a:p>
            <a:pPr algn="ctr" eaLnBrk="1" hangingPunct="1">
              <a:spcBef>
                <a:spcPct val="50000"/>
              </a:spcBef>
              <a:defRPr/>
            </a:pPr>
            <a:endParaRPr lang="ru-RU" b="1" dirty="0">
              <a:solidFill>
                <a:schemeClr val="bg1"/>
              </a:solidFill>
              <a:effectLst>
                <a:outerShdw blurRad="38100" dist="38100" dir="2700000" algn="tl">
                  <a:srgbClr val="000000"/>
                </a:outerShdw>
              </a:effectLst>
              <a:cs typeface="+mn-cs"/>
            </a:endParaRPr>
          </a:p>
        </p:txBody>
      </p:sp>
      <p:pic>
        <p:nvPicPr>
          <p:cNvPr id="53251" name="Picture 3">
            <a:extLst>
              <a:ext uri="{FF2B5EF4-FFF2-40B4-BE49-F238E27FC236}">
                <a16:creationId xmlns="" xmlns:a16="http://schemas.microsoft.com/office/drawing/2014/main" id="{64D92DE9-490B-4D7D-A725-8D96948543A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704850"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9156" name="Text Box 4">
            <a:extLst>
              <a:ext uri="{FF2B5EF4-FFF2-40B4-BE49-F238E27FC236}">
                <a16:creationId xmlns="" xmlns:a16="http://schemas.microsoft.com/office/drawing/2014/main" id="{B6A9D4B8-BAE8-42BD-8536-0D0FEF5B16B1}"/>
              </a:ext>
            </a:extLst>
          </p:cNvPr>
          <p:cNvSpPr txBox="1">
            <a:spLocks noChangeArrowheads="1"/>
          </p:cNvSpPr>
          <p:nvPr/>
        </p:nvSpPr>
        <p:spPr bwMode="auto">
          <a:xfrm>
            <a:off x="884238" y="23813"/>
            <a:ext cx="8259762" cy="584775"/>
          </a:xfrm>
          <a:prstGeom prst="rect">
            <a:avLst/>
          </a:prstGeom>
          <a:solidFill>
            <a:schemeClr val="bg2">
              <a:lumMod val="90000"/>
              <a:alpha val="16862"/>
            </a:schemeClr>
          </a:solidFill>
          <a:ln>
            <a:noFill/>
          </a:ln>
          <a:extLst/>
        </p:spPr>
        <p:txBody>
          <a:bodyPr>
            <a:spAutoFit/>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algn="ctr" eaLnBrk="1" hangingPunct="1">
              <a:spcBef>
                <a:spcPts val="0"/>
              </a:spcBef>
              <a:spcAft>
                <a:spcPct val="0"/>
              </a:spcAft>
              <a:buClrTx/>
              <a:buSzTx/>
              <a:buFontTx/>
              <a:buNone/>
              <a:defRPr/>
            </a:pPr>
            <a:r>
              <a:rPr lang="ru-RU" altLang="ru-RU" sz="1600" dirty="0">
                <a:solidFill>
                  <a:schemeClr val="tx1"/>
                </a:solidFill>
                <a:latin typeface="Times New Roman" panose="02020603050405020304" pitchFamily="18" charset="0"/>
                <a:cs typeface="Times New Roman" panose="02020603050405020304" pitchFamily="18" charset="0"/>
              </a:rPr>
              <a:t>Расходы консолидированного бюджета муниципального района Мелеузовский район </a:t>
            </a:r>
            <a:endParaRPr lang="ru-RU" altLang="ru-RU" sz="1600" dirty="0" smtClean="0">
              <a:solidFill>
                <a:schemeClr val="tx1"/>
              </a:solidFill>
              <a:latin typeface="Times New Roman" panose="02020603050405020304" pitchFamily="18" charset="0"/>
              <a:cs typeface="Times New Roman" panose="02020603050405020304" pitchFamily="18" charset="0"/>
            </a:endParaRPr>
          </a:p>
          <a:p>
            <a:pPr algn="ctr" eaLnBrk="1" hangingPunct="1">
              <a:spcBef>
                <a:spcPts val="0"/>
              </a:spcBef>
              <a:spcAft>
                <a:spcPct val="0"/>
              </a:spcAft>
              <a:buClrTx/>
              <a:buSzTx/>
              <a:buFontTx/>
              <a:buNone/>
              <a:defRPr/>
            </a:pPr>
            <a:r>
              <a:rPr lang="ru-RU" altLang="ru-RU" sz="1600" dirty="0" smtClean="0">
                <a:solidFill>
                  <a:schemeClr val="tx1"/>
                </a:solidFill>
                <a:latin typeface="Times New Roman" panose="02020603050405020304" pitchFamily="18" charset="0"/>
                <a:cs typeface="Times New Roman" panose="02020603050405020304" pitchFamily="18" charset="0"/>
              </a:rPr>
              <a:t>за 2018 </a:t>
            </a:r>
            <a:r>
              <a:rPr lang="ru-RU" altLang="ru-RU" sz="1600" dirty="0">
                <a:solidFill>
                  <a:schemeClr val="tx1"/>
                </a:solidFill>
                <a:latin typeface="Times New Roman" panose="02020603050405020304" pitchFamily="18" charset="0"/>
                <a:cs typeface="Times New Roman" panose="02020603050405020304" pitchFamily="18" charset="0"/>
              </a:rPr>
              <a:t>год</a:t>
            </a:r>
          </a:p>
        </p:txBody>
      </p:sp>
      <p:sp>
        <p:nvSpPr>
          <p:cNvPr id="5" name="Блок-схема: документ 4">
            <a:extLst>
              <a:ext uri="{FF2B5EF4-FFF2-40B4-BE49-F238E27FC236}">
                <a16:creationId xmlns="" xmlns:a16="http://schemas.microsoft.com/office/drawing/2014/main" id="{2BDD3493-F879-4191-AC39-B57D0B6275E0}"/>
              </a:ext>
            </a:extLst>
          </p:cNvPr>
          <p:cNvSpPr/>
          <p:nvPr/>
        </p:nvSpPr>
        <p:spPr>
          <a:xfrm flipH="1">
            <a:off x="6876256" y="784225"/>
            <a:ext cx="2267744" cy="556543"/>
          </a:xfrm>
          <a:prstGeom prst="flowChartDocumen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1100" b="1" dirty="0">
                <a:solidFill>
                  <a:schemeClr val="tx1"/>
                </a:solidFill>
                <a:latin typeface="Times New Roman" panose="02020603050405020304" pitchFamily="18" charset="0"/>
                <a:cs typeface="Times New Roman" panose="02020603050405020304" pitchFamily="18" charset="0"/>
              </a:rPr>
              <a:t>1 </a:t>
            </a:r>
            <a:r>
              <a:rPr lang="ru-RU" sz="1100" b="1" dirty="0" smtClean="0">
                <a:solidFill>
                  <a:schemeClr val="tx1"/>
                </a:solidFill>
                <a:latin typeface="Times New Roman" panose="02020603050405020304" pitchFamily="18" charset="0"/>
                <a:cs typeface="Times New Roman" panose="02020603050405020304" pitchFamily="18" charset="0"/>
              </a:rPr>
              <a:t>896,5 </a:t>
            </a:r>
            <a:r>
              <a:rPr lang="ru-RU" sz="1100" b="1" dirty="0">
                <a:solidFill>
                  <a:schemeClr val="tx1"/>
                </a:solidFill>
                <a:latin typeface="Times New Roman" panose="02020603050405020304" pitchFamily="18" charset="0"/>
                <a:cs typeface="Times New Roman" panose="02020603050405020304" pitchFamily="18" charset="0"/>
              </a:rPr>
              <a:t>млн. руб., в том числе по видам бюджетов:</a:t>
            </a:r>
          </a:p>
        </p:txBody>
      </p:sp>
      <p:graphicFrame>
        <p:nvGraphicFramePr>
          <p:cNvPr id="7" name="Схема 6">
            <a:extLst>
              <a:ext uri="{FF2B5EF4-FFF2-40B4-BE49-F238E27FC236}">
                <a16:creationId xmlns="" xmlns:a16="http://schemas.microsoft.com/office/drawing/2014/main" id="{8A6F06E8-7C56-4112-A956-B9183DFB146C}"/>
              </a:ext>
            </a:extLst>
          </p:cNvPr>
          <p:cNvGraphicFramePr/>
          <p:nvPr>
            <p:extLst>
              <p:ext uri="{D42A27DB-BD31-4B8C-83A1-F6EECF244321}">
                <p14:modId xmlns:p14="http://schemas.microsoft.com/office/powerpoint/2010/main" val="3539249738"/>
              </p:ext>
            </p:extLst>
          </p:nvPr>
        </p:nvGraphicFramePr>
        <p:xfrm>
          <a:off x="5580112" y="2564904"/>
          <a:ext cx="3563887" cy="442788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9" name="TextBox 2">
            <a:extLst>
              <a:ext uri="{FF2B5EF4-FFF2-40B4-BE49-F238E27FC236}">
                <a16:creationId xmlns="" xmlns:a16="http://schemas.microsoft.com/office/drawing/2014/main" id="{88054375-6A8B-4140-A592-172DFD7E15D6}"/>
              </a:ext>
            </a:extLst>
          </p:cNvPr>
          <p:cNvSpPr txBox="1">
            <a:spLocks noChangeArrowheads="1"/>
          </p:cNvSpPr>
          <p:nvPr/>
        </p:nvSpPr>
        <p:spPr bwMode="auto">
          <a:xfrm>
            <a:off x="179388" y="1340768"/>
            <a:ext cx="47463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b="1" dirty="0">
                <a:latin typeface="Times New Roman" panose="02020603050405020304" pitchFamily="18" charset="0"/>
                <a:cs typeface="Times New Roman" panose="02020603050405020304" pitchFamily="18" charset="0"/>
              </a:rPr>
              <a:t>Исполнение бюджета по укрупненным статьям расходов, </a:t>
            </a:r>
            <a:r>
              <a:rPr lang="ru-RU" altLang="ru-RU" b="1" dirty="0" err="1">
                <a:latin typeface="Times New Roman" panose="02020603050405020304" pitchFamily="18" charset="0"/>
                <a:cs typeface="Times New Roman" panose="02020603050405020304" pitchFamily="18" charset="0"/>
              </a:rPr>
              <a:t>млн.руб</a:t>
            </a:r>
            <a:r>
              <a:rPr lang="ru-RU" altLang="ru-RU" sz="1200" dirty="0">
                <a:latin typeface="Times New Roman" panose="02020603050405020304" pitchFamily="18" charset="0"/>
                <a:cs typeface="Times New Roman" panose="02020603050405020304" pitchFamily="18" charset="0"/>
              </a:rPr>
              <a:t>.</a:t>
            </a:r>
          </a:p>
        </p:txBody>
      </p:sp>
      <p:sp>
        <p:nvSpPr>
          <p:cNvPr id="2" name="Номер слайда 1"/>
          <p:cNvSpPr>
            <a:spLocks noGrp="1"/>
          </p:cNvSpPr>
          <p:nvPr>
            <p:ph type="sldNum" sz="quarter" idx="12"/>
          </p:nvPr>
        </p:nvSpPr>
        <p:spPr>
          <a:xfrm>
            <a:off x="7010400" y="-4043"/>
            <a:ext cx="2133600" cy="476250"/>
          </a:xfrm>
        </p:spPr>
        <p:txBody>
          <a:bodyPr/>
          <a:lstStyle/>
          <a:p>
            <a:pPr>
              <a:defRPr/>
            </a:pPr>
            <a:fld id="{C06CF10B-776F-4ADF-8CE6-E9A129EC17A3}" type="slidenum">
              <a:rPr lang="ru-RU" altLang="ru-RU" smtClean="0">
                <a:solidFill>
                  <a:schemeClr val="tx1"/>
                </a:solidFill>
              </a:rPr>
              <a:pPr>
                <a:defRPr/>
              </a:pPr>
              <a:t>26</a:t>
            </a:fld>
            <a:endParaRPr lang="ru-RU" altLang="ru-RU"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TextBox 2">
            <a:extLst>
              <a:ext uri="{FF2B5EF4-FFF2-40B4-BE49-F238E27FC236}">
                <a16:creationId xmlns="" xmlns:a16="http://schemas.microsoft.com/office/drawing/2014/main" id="{7064DD2C-59FA-45F8-B990-13660A401D3D}"/>
              </a:ext>
            </a:extLst>
          </p:cNvPr>
          <p:cNvSpPr txBox="1">
            <a:spLocks noChangeArrowheads="1"/>
          </p:cNvSpPr>
          <p:nvPr/>
        </p:nvSpPr>
        <p:spPr bwMode="auto">
          <a:xfrm>
            <a:off x="0" y="0"/>
            <a:ext cx="9144000" cy="584200"/>
          </a:xfrm>
          <a:prstGeom prst="rect">
            <a:avLst/>
          </a:prstGeom>
          <a:solidFill>
            <a:schemeClr val="bg2">
              <a:lumMod val="90000"/>
            </a:schemeClr>
          </a:solidFill>
          <a:ln>
            <a:noFill/>
          </a:ln>
          <a:extLst/>
        </p:spPr>
        <p:txBody>
          <a:bodyPr>
            <a:spAutoFit/>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algn="ctr">
              <a:spcBef>
                <a:spcPct val="0"/>
              </a:spcBef>
              <a:spcAft>
                <a:spcPct val="0"/>
              </a:spcAft>
              <a:buClrTx/>
              <a:buSzTx/>
              <a:buFontTx/>
              <a:buNone/>
              <a:defRPr/>
            </a:pPr>
            <a:r>
              <a:rPr lang="ru-RU" altLang="ru-RU" sz="1600" dirty="0">
                <a:solidFill>
                  <a:schemeClr val="tx1"/>
                </a:solidFill>
                <a:latin typeface="+mj-lt"/>
              </a:rPr>
              <a:t>              </a:t>
            </a:r>
            <a:r>
              <a:rPr lang="ru-RU" altLang="ru-RU" sz="1600" dirty="0">
                <a:solidFill>
                  <a:schemeClr val="tx1"/>
                </a:solidFill>
                <a:latin typeface="Times New Roman" panose="02020603050405020304" pitchFamily="18" charset="0"/>
                <a:cs typeface="Times New Roman" panose="02020603050405020304" pitchFamily="18" charset="0"/>
              </a:rPr>
              <a:t>Структура расходов консолидированного бюджета муниципального района Мелеузовский район Республики Башкортостан за </a:t>
            </a:r>
            <a:r>
              <a:rPr lang="ru-RU" altLang="ru-RU" sz="1600" dirty="0" smtClean="0">
                <a:solidFill>
                  <a:schemeClr val="tx1"/>
                </a:solidFill>
                <a:latin typeface="Times New Roman" panose="02020603050405020304" pitchFamily="18" charset="0"/>
                <a:cs typeface="Times New Roman" panose="02020603050405020304" pitchFamily="18" charset="0"/>
              </a:rPr>
              <a:t>2018 </a:t>
            </a:r>
            <a:r>
              <a:rPr lang="ru-RU" altLang="ru-RU" sz="1600" dirty="0">
                <a:solidFill>
                  <a:schemeClr val="tx1"/>
                </a:solidFill>
                <a:latin typeface="Times New Roman" panose="02020603050405020304" pitchFamily="18" charset="0"/>
                <a:cs typeface="Times New Roman" panose="02020603050405020304" pitchFamily="18" charset="0"/>
              </a:rPr>
              <a:t>год</a:t>
            </a:r>
          </a:p>
        </p:txBody>
      </p:sp>
      <p:pic>
        <p:nvPicPr>
          <p:cNvPr id="54276" name="Picture 3">
            <a:extLst>
              <a:ext uri="{FF2B5EF4-FFF2-40B4-BE49-F238E27FC236}">
                <a16:creationId xmlns="" xmlns:a16="http://schemas.microsoft.com/office/drawing/2014/main" id="{D6B6C5CD-AE41-44AD-A733-4932436412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63"/>
            <a:ext cx="704850" cy="8319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 name="Таблица 2"/>
          <p:cNvGraphicFramePr>
            <a:graphicFrameLocks noGrp="1"/>
          </p:cNvGraphicFramePr>
          <p:nvPr>
            <p:extLst>
              <p:ext uri="{D42A27DB-BD31-4B8C-83A1-F6EECF244321}">
                <p14:modId xmlns:p14="http://schemas.microsoft.com/office/powerpoint/2010/main" val="3608024953"/>
              </p:ext>
            </p:extLst>
          </p:nvPr>
        </p:nvGraphicFramePr>
        <p:xfrm>
          <a:off x="352425" y="836712"/>
          <a:ext cx="8569843" cy="3270560"/>
        </p:xfrm>
        <a:graphic>
          <a:graphicData uri="http://schemas.openxmlformats.org/drawingml/2006/table">
            <a:tbl>
              <a:tblPr>
                <a:tableStyleId>{69CF1AB2-1976-4502-BF36-3FF5EA218861}</a:tableStyleId>
              </a:tblPr>
              <a:tblGrid>
                <a:gridCol w="2953223"/>
                <a:gridCol w="793222"/>
                <a:gridCol w="781017"/>
                <a:gridCol w="723053"/>
                <a:gridCol w="854240"/>
                <a:gridCol w="878644"/>
                <a:gridCol w="854240"/>
                <a:gridCol w="732204"/>
              </a:tblGrid>
              <a:tr h="605227">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Функциональная структура</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l" fontAlgn="t"/>
                      <a:r>
                        <a:rPr lang="ru-RU" sz="1000" u="none" strike="noStrike" dirty="0">
                          <a:effectLst/>
                          <a:latin typeface="Times New Roman" panose="02020603050405020304" pitchFamily="18" charset="0"/>
                          <a:cs typeface="Times New Roman" panose="02020603050405020304" pitchFamily="18" charset="0"/>
                        </a:rPr>
                        <a:t>Раздел,     подраздел</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tc>
                <a:tc>
                  <a:txBody>
                    <a:bodyPr/>
                    <a:lstStyle/>
                    <a:p>
                      <a:pPr algn="ctr" fontAlgn="t"/>
                      <a:r>
                        <a:rPr lang="ru-RU" sz="900" u="none" strike="noStrike" dirty="0">
                          <a:effectLst/>
                          <a:latin typeface="Times New Roman" panose="02020603050405020304" pitchFamily="18" charset="0"/>
                          <a:cs typeface="Times New Roman" panose="02020603050405020304" pitchFamily="18" charset="0"/>
                        </a:rPr>
                        <a:t>Исполнено за 2017 </a:t>
                      </a:r>
                      <a:r>
                        <a:rPr lang="ru-RU" sz="900" u="none" strike="noStrike" dirty="0" smtClean="0">
                          <a:effectLst/>
                          <a:latin typeface="Times New Roman" panose="02020603050405020304" pitchFamily="18" charset="0"/>
                          <a:cs typeface="Times New Roman" panose="02020603050405020304" pitchFamily="18" charset="0"/>
                        </a:rPr>
                        <a:t>год</a:t>
                      </a: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tc>
                <a:tc>
                  <a:txBody>
                    <a:bodyPr/>
                    <a:lstStyle/>
                    <a:p>
                      <a:pPr algn="ctr" fontAlgn="t"/>
                      <a:r>
                        <a:rPr lang="ru-RU" sz="900" u="none" strike="noStrike" dirty="0">
                          <a:effectLst/>
                          <a:latin typeface="Times New Roman" panose="02020603050405020304" pitchFamily="18" charset="0"/>
                          <a:cs typeface="Times New Roman" panose="02020603050405020304" pitchFamily="18" charset="0"/>
                        </a:rPr>
                        <a:t>Уточненный план  на </a:t>
                      </a:r>
                      <a:endParaRPr lang="ru-RU" sz="900" u="none" strike="noStrike" dirty="0" smtClean="0">
                        <a:effectLst/>
                        <a:latin typeface="Times New Roman" panose="02020603050405020304" pitchFamily="18" charset="0"/>
                        <a:cs typeface="Times New Roman" panose="02020603050405020304" pitchFamily="18" charset="0"/>
                      </a:endParaRPr>
                    </a:p>
                    <a:p>
                      <a:pPr algn="ctr" fontAlgn="t"/>
                      <a:r>
                        <a:rPr lang="ru-RU" sz="900" u="none" strike="noStrike" dirty="0" smtClean="0">
                          <a:effectLst/>
                          <a:latin typeface="Times New Roman" panose="02020603050405020304" pitchFamily="18" charset="0"/>
                          <a:cs typeface="Times New Roman" panose="02020603050405020304" pitchFamily="18" charset="0"/>
                        </a:rPr>
                        <a:t> </a:t>
                      </a:r>
                      <a:r>
                        <a:rPr lang="ru-RU" sz="900" u="none" strike="noStrike" dirty="0">
                          <a:effectLst/>
                          <a:latin typeface="Times New Roman" panose="02020603050405020304" pitchFamily="18" charset="0"/>
                          <a:cs typeface="Times New Roman" panose="02020603050405020304" pitchFamily="18" charset="0"/>
                        </a:rPr>
                        <a:t>2018 год</a:t>
                      </a: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tc>
                <a:tc>
                  <a:txBody>
                    <a:bodyPr/>
                    <a:lstStyle/>
                    <a:p>
                      <a:pPr algn="ctr" fontAlgn="t"/>
                      <a:r>
                        <a:rPr lang="ru-RU" sz="900" u="none" strike="noStrike">
                          <a:effectLst/>
                          <a:latin typeface="Times New Roman" panose="02020603050405020304" pitchFamily="18" charset="0"/>
                          <a:cs typeface="Times New Roman" panose="02020603050405020304" pitchFamily="18" charset="0"/>
                        </a:rPr>
                        <a:t>Исполнено за 2018 год</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tc>
                <a:tc>
                  <a:txBody>
                    <a:bodyPr/>
                    <a:lstStyle/>
                    <a:p>
                      <a:pPr algn="ctr" fontAlgn="t"/>
                      <a:r>
                        <a:rPr lang="ru-RU" sz="900" u="none" strike="noStrike" dirty="0">
                          <a:effectLst/>
                          <a:latin typeface="Times New Roman" panose="02020603050405020304" pitchFamily="18" charset="0"/>
                          <a:cs typeface="Times New Roman" panose="02020603050405020304" pitchFamily="18" charset="0"/>
                        </a:rPr>
                        <a:t>План на </a:t>
                      </a:r>
                      <a:endParaRPr lang="ru-RU" sz="900" u="none" strike="noStrike" dirty="0" smtClean="0">
                        <a:effectLst/>
                        <a:latin typeface="Times New Roman" panose="02020603050405020304" pitchFamily="18" charset="0"/>
                        <a:cs typeface="Times New Roman" panose="02020603050405020304" pitchFamily="18" charset="0"/>
                      </a:endParaRPr>
                    </a:p>
                    <a:p>
                      <a:pPr algn="ctr" fontAlgn="t"/>
                      <a:r>
                        <a:rPr lang="ru-RU" sz="900" u="none" strike="noStrike" dirty="0" smtClean="0">
                          <a:effectLst/>
                          <a:latin typeface="Times New Roman" panose="02020603050405020304" pitchFamily="18" charset="0"/>
                          <a:cs typeface="Times New Roman" panose="02020603050405020304" pitchFamily="18" charset="0"/>
                        </a:rPr>
                        <a:t>2019 </a:t>
                      </a:r>
                      <a:r>
                        <a:rPr lang="ru-RU" sz="900" u="none" strike="noStrike" dirty="0">
                          <a:effectLst/>
                          <a:latin typeface="Times New Roman" panose="02020603050405020304" pitchFamily="18" charset="0"/>
                          <a:cs typeface="Times New Roman" panose="02020603050405020304" pitchFamily="18" charset="0"/>
                        </a:rPr>
                        <a:t>год</a:t>
                      </a: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tc>
                <a:tc>
                  <a:txBody>
                    <a:bodyPr/>
                    <a:lstStyle/>
                    <a:p>
                      <a:pPr algn="ctr" fontAlgn="t"/>
                      <a:r>
                        <a:rPr lang="ru-RU" sz="900" u="none" strike="noStrike" dirty="0">
                          <a:effectLst/>
                          <a:latin typeface="Times New Roman" panose="02020603050405020304" pitchFamily="18" charset="0"/>
                          <a:cs typeface="Times New Roman" panose="02020603050405020304" pitchFamily="18" charset="0"/>
                        </a:rPr>
                        <a:t>План на </a:t>
                      </a:r>
                      <a:endParaRPr lang="ru-RU" sz="900" u="none" strike="noStrike" dirty="0" smtClean="0">
                        <a:effectLst/>
                        <a:latin typeface="Times New Roman" panose="02020603050405020304" pitchFamily="18" charset="0"/>
                        <a:cs typeface="Times New Roman" panose="02020603050405020304" pitchFamily="18" charset="0"/>
                      </a:endParaRPr>
                    </a:p>
                    <a:p>
                      <a:pPr algn="ctr" fontAlgn="t"/>
                      <a:r>
                        <a:rPr lang="ru-RU" sz="900" u="none" strike="noStrike" dirty="0" smtClean="0">
                          <a:effectLst/>
                          <a:latin typeface="Times New Roman" panose="02020603050405020304" pitchFamily="18" charset="0"/>
                          <a:cs typeface="Times New Roman" panose="02020603050405020304" pitchFamily="18" charset="0"/>
                        </a:rPr>
                        <a:t>2020 </a:t>
                      </a:r>
                      <a:r>
                        <a:rPr lang="ru-RU" sz="900" u="none" strike="noStrike" dirty="0">
                          <a:effectLst/>
                          <a:latin typeface="Times New Roman" panose="02020603050405020304" pitchFamily="18" charset="0"/>
                          <a:cs typeface="Times New Roman" panose="02020603050405020304" pitchFamily="18" charset="0"/>
                        </a:rPr>
                        <a:t>год</a:t>
                      </a: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tc>
                <a:tc>
                  <a:txBody>
                    <a:bodyPr/>
                    <a:lstStyle/>
                    <a:p>
                      <a:pPr algn="ctr" fontAlgn="t"/>
                      <a:r>
                        <a:rPr lang="ru-RU" sz="900" u="none" strike="noStrike" dirty="0">
                          <a:effectLst/>
                          <a:latin typeface="Times New Roman" panose="02020603050405020304" pitchFamily="18" charset="0"/>
                          <a:cs typeface="Times New Roman" panose="02020603050405020304" pitchFamily="18" charset="0"/>
                        </a:rPr>
                        <a:t>План на </a:t>
                      </a:r>
                      <a:endParaRPr lang="ru-RU" sz="900" u="none" strike="noStrike" dirty="0" smtClean="0">
                        <a:effectLst/>
                        <a:latin typeface="Times New Roman" panose="02020603050405020304" pitchFamily="18" charset="0"/>
                        <a:cs typeface="Times New Roman" panose="02020603050405020304" pitchFamily="18" charset="0"/>
                      </a:endParaRPr>
                    </a:p>
                    <a:p>
                      <a:pPr algn="ctr" fontAlgn="t"/>
                      <a:r>
                        <a:rPr lang="ru-RU" sz="900" u="none" strike="noStrike" dirty="0" smtClean="0">
                          <a:effectLst/>
                          <a:latin typeface="Times New Roman" panose="02020603050405020304" pitchFamily="18" charset="0"/>
                          <a:cs typeface="Times New Roman" panose="02020603050405020304" pitchFamily="18" charset="0"/>
                        </a:rPr>
                        <a:t>2021 </a:t>
                      </a:r>
                      <a:r>
                        <a:rPr lang="ru-RU" sz="900" u="none" strike="noStrike" dirty="0">
                          <a:effectLst/>
                          <a:latin typeface="Times New Roman" panose="02020603050405020304" pitchFamily="18" charset="0"/>
                          <a:cs typeface="Times New Roman" panose="02020603050405020304" pitchFamily="18" charset="0"/>
                        </a:rPr>
                        <a:t>год</a:t>
                      </a: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tc>
              </a:tr>
              <a:tr h="250161">
                <a:tc>
                  <a:txBody>
                    <a:bodyPr/>
                    <a:lstStyle/>
                    <a:p>
                      <a:pPr algn="l" fontAlgn="t"/>
                      <a:r>
                        <a:rPr lang="ru-RU" sz="1000" b="0" u="none" strike="noStrike" dirty="0" smtClean="0">
                          <a:effectLst/>
                          <a:latin typeface="Times New Roman" panose="02020603050405020304" pitchFamily="18" charset="0"/>
                          <a:cs typeface="Times New Roman" panose="02020603050405020304" pitchFamily="18" charset="0"/>
                        </a:rPr>
                        <a:t>Общегосударственные вопросы</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0100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134 547,93</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171 755,06</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167 189,94</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166 876,30</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170 389,40</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171 990,40</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r>
              <a:tr h="147944">
                <a:tc>
                  <a:txBody>
                    <a:bodyPr/>
                    <a:lstStyle/>
                    <a:p>
                      <a:pPr algn="l" fontAlgn="t"/>
                      <a:r>
                        <a:rPr lang="ru-RU" sz="1000" b="0" u="none" strike="noStrike" dirty="0" smtClean="0">
                          <a:effectLst/>
                          <a:latin typeface="Times New Roman" panose="02020603050405020304" pitchFamily="18" charset="0"/>
                          <a:cs typeface="Times New Roman" panose="02020603050405020304" pitchFamily="18" charset="0"/>
                        </a:rPr>
                        <a:t>Национальная оборона</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0200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1 571,10</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1 735,30</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1 735,30</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1 853,50</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1 879,60</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1 946,80</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r>
              <a:tr h="423580">
                <a:tc>
                  <a:txBody>
                    <a:bodyPr/>
                    <a:lstStyle/>
                    <a:p>
                      <a:pPr algn="l" fontAlgn="t"/>
                      <a:r>
                        <a:rPr lang="ru-RU" sz="1000" b="0" i="0" u="none" strike="noStrike" dirty="0" smtClean="0">
                          <a:solidFill>
                            <a:srgbClr val="000000"/>
                          </a:solidFill>
                          <a:effectLst/>
                          <a:latin typeface="Times New Roman" panose="02020603050405020304" pitchFamily="18" charset="0"/>
                          <a:cs typeface="Times New Roman" panose="02020603050405020304" pitchFamily="18" charset="0"/>
                        </a:rPr>
                        <a:t>Национальная безопасность и правоохранительная деятельность</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0300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14 009,54</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21 694,93</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21 471,07</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16 642,00</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17 396,00</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18 179,00</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r>
              <a:tr h="288032">
                <a:tc>
                  <a:txBody>
                    <a:bodyPr/>
                    <a:lstStyle/>
                    <a:p>
                      <a:pPr algn="l" fontAlgn="t"/>
                      <a:r>
                        <a:rPr lang="ru-RU" sz="1000" b="0" i="0" u="none" strike="noStrike" dirty="0" smtClean="0">
                          <a:solidFill>
                            <a:srgbClr val="000000"/>
                          </a:solidFill>
                          <a:effectLst/>
                          <a:latin typeface="Times New Roman" panose="02020603050405020304" pitchFamily="18" charset="0"/>
                          <a:cs typeface="Times New Roman" panose="02020603050405020304" pitchFamily="18" charset="0"/>
                        </a:rPr>
                        <a:t>Национальная экономика</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0400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179 675,31</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207 993,18</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187 191,83</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149 281,60</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151 765,60</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152 930,60</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r>
              <a:tr h="288032">
                <a:tc>
                  <a:txBody>
                    <a:bodyPr/>
                    <a:lstStyle/>
                    <a:p>
                      <a:pPr algn="l" fontAlgn="t"/>
                      <a:r>
                        <a:rPr lang="ru-RU" sz="1000" b="0" i="0" u="none" strike="noStrike" dirty="0" smtClean="0">
                          <a:solidFill>
                            <a:srgbClr val="000000"/>
                          </a:solidFill>
                          <a:effectLst/>
                          <a:latin typeface="Times New Roman" panose="02020603050405020304" pitchFamily="18" charset="0"/>
                          <a:cs typeface="Times New Roman" panose="02020603050405020304" pitchFamily="18" charset="0"/>
                        </a:rPr>
                        <a:t>Жилищно-коммунальное хозяйство</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0500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155 727,93</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174 462,93</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160 061,78</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101 864,80</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120 272,40</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115 286,60</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r>
              <a:tr h="197407">
                <a:tc>
                  <a:txBody>
                    <a:bodyPr/>
                    <a:lstStyle/>
                    <a:p>
                      <a:pPr algn="l" fontAlgn="t"/>
                      <a:r>
                        <a:rPr lang="ru-RU" sz="1000" b="0" i="0" u="none" strike="noStrike" dirty="0" smtClean="0">
                          <a:solidFill>
                            <a:srgbClr val="000000"/>
                          </a:solidFill>
                          <a:effectLst/>
                          <a:latin typeface="Times New Roman" panose="02020603050405020304" pitchFamily="18" charset="0"/>
                          <a:cs typeface="Times New Roman" panose="02020603050405020304" pitchFamily="18" charset="0"/>
                        </a:rPr>
                        <a:t>Образование</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0700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962 425,78</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1 089 741,87</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1 076 125,24</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1 063 993,50</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1 108 769,40</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1 144 299,50</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r>
              <a:tr h="161394">
                <a:tc>
                  <a:txBody>
                    <a:bodyPr/>
                    <a:lstStyle/>
                    <a:p>
                      <a:pPr algn="l" fontAlgn="t"/>
                      <a:r>
                        <a:rPr lang="ru-RU" sz="1000" b="0" i="0" u="none" strike="noStrike" dirty="0" smtClean="0">
                          <a:solidFill>
                            <a:srgbClr val="000000"/>
                          </a:solidFill>
                          <a:effectLst/>
                          <a:latin typeface="Times New Roman" panose="02020603050405020304" pitchFamily="18" charset="0"/>
                          <a:cs typeface="Times New Roman" panose="02020603050405020304" pitchFamily="18" charset="0"/>
                        </a:rPr>
                        <a:t>Культура, кинематография</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0800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96 931,70</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128 495,98</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128 032,10</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114 829,20</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118 299,80</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121 749,40</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r>
              <a:tr h="161394">
                <a:tc>
                  <a:txBody>
                    <a:bodyPr/>
                    <a:lstStyle/>
                    <a:p>
                      <a:pPr algn="l" fontAlgn="t"/>
                      <a:r>
                        <a:rPr lang="ru-RU" sz="1000" b="0" i="0" u="none" strike="noStrike" dirty="0" smtClean="0">
                          <a:solidFill>
                            <a:srgbClr val="000000"/>
                          </a:solidFill>
                          <a:effectLst/>
                          <a:latin typeface="Times New Roman" panose="02020603050405020304" pitchFamily="18" charset="0"/>
                          <a:cs typeface="Times New Roman" panose="02020603050405020304" pitchFamily="18" charset="0"/>
                        </a:rPr>
                        <a:t>Социальная политика</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96 138,61</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115 429,16</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103 968,85</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114 188,40</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114 641,30</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116 088,50</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r>
              <a:tr h="161394">
                <a:tc>
                  <a:txBody>
                    <a:bodyPr/>
                    <a:lstStyle/>
                    <a:p>
                      <a:pPr algn="l" fontAlgn="t"/>
                      <a:r>
                        <a:rPr lang="ru-RU" sz="1000" b="0" i="0" u="none" strike="noStrike" dirty="0" smtClean="0">
                          <a:solidFill>
                            <a:srgbClr val="000000"/>
                          </a:solidFill>
                          <a:effectLst/>
                          <a:latin typeface="Times New Roman" panose="02020603050405020304" pitchFamily="18" charset="0"/>
                          <a:cs typeface="Times New Roman" panose="02020603050405020304" pitchFamily="18" charset="0"/>
                        </a:rPr>
                        <a:t>Физическая культура и спорт</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1100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40 011,18</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47 040,06</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46 968,14</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39 536,00</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41 045,00</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42 541,00</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r>
              <a:tr h="201743">
                <a:tc>
                  <a:txBody>
                    <a:bodyPr/>
                    <a:lstStyle/>
                    <a:p>
                      <a:pPr algn="l" fontAlgn="t"/>
                      <a:r>
                        <a:rPr lang="ru-RU" sz="1000" b="0" i="0" u="none" strike="noStrike" dirty="0" smtClean="0">
                          <a:solidFill>
                            <a:srgbClr val="000000"/>
                          </a:solidFill>
                          <a:effectLst/>
                          <a:latin typeface="Times New Roman" panose="02020603050405020304" pitchFamily="18" charset="0"/>
                          <a:cs typeface="Times New Roman" panose="02020603050405020304" pitchFamily="18" charset="0"/>
                        </a:rPr>
                        <a:t>Средств</a:t>
                      </a:r>
                      <a:r>
                        <a:rPr lang="ru-RU" sz="1000" b="0" i="0" u="none" strike="noStrike" baseline="0" dirty="0" smtClean="0">
                          <a:solidFill>
                            <a:srgbClr val="000000"/>
                          </a:solidFill>
                          <a:effectLst/>
                          <a:latin typeface="Times New Roman" panose="02020603050405020304" pitchFamily="18" charset="0"/>
                          <a:cs typeface="Times New Roman" panose="02020603050405020304" pitchFamily="18" charset="0"/>
                        </a:rPr>
                        <a:t>а массовой информации</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1200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2 558,64</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3 873,08</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3 784,19</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4 574,00</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4 812,00</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4 999,00</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r>
              <a:tr h="209812">
                <a:tc>
                  <a:txBody>
                    <a:bodyPr/>
                    <a:lstStyle/>
                    <a:p>
                      <a:pPr algn="l" fontAlgn="t"/>
                      <a:r>
                        <a:rPr lang="ru-RU" sz="1000" b="0" i="0" u="none" strike="noStrike" dirty="0" smtClean="0">
                          <a:solidFill>
                            <a:srgbClr val="000000"/>
                          </a:solidFill>
                          <a:effectLst/>
                          <a:latin typeface="Times New Roman" panose="02020603050405020304" pitchFamily="18" charset="0"/>
                          <a:cs typeface="Times New Roman" panose="02020603050405020304" pitchFamily="18" charset="0"/>
                        </a:rPr>
                        <a:t>Условно-утвержденные</a:t>
                      </a:r>
                      <a:r>
                        <a:rPr lang="ru-RU" sz="1000" b="0" i="0" u="none" strike="noStrike" baseline="0" dirty="0" smtClean="0">
                          <a:solidFill>
                            <a:srgbClr val="000000"/>
                          </a:solidFill>
                          <a:effectLst/>
                          <a:latin typeface="Times New Roman" panose="02020603050405020304" pitchFamily="18" charset="0"/>
                          <a:cs typeface="Times New Roman" panose="02020603050405020304" pitchFamily="18" charset="0"/>
                        </a:rPr>
                        <a:t> расходы</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tc>
                <a:tc>
                  <a:txBody>
                    <a:bodyPr/>
                    <a:lstStyle/>
                    <a:p>
                      <a:pPr algn="ctr" fontAlgn="ctr"/>
                      <a:r>
                        <a:rPr lang="ru-RU" sz="1000" b="0" i="0" u="none" strike="noStrike" dirty="0" smtClean="0">
                          <a:solidFill>
                            <a:srgbClr val="000000"/>
                          </a:solidFill>
                          <a:effectLst/>
                          <a:latin typeface="Times New Roman" panose="02020603050405020304" pitchFamily="18" charset="0"/>
                          <a:cs typeface="Times New Roman" panose="02020603050405020304" pitchFamily="18" charset="0"/>
                        </a:rPr>
                        <a:t>9900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 </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 </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 </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 </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22 808,00</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47 498,00</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r>
              <a:tr h="153325">
                <a:tc>
                  <a:txBody>
                    <a:bodyPr/>
                    <a:lstStyle/>
                    <a:p>
                      <a:pPr algn="l" fontAlgn="t"/>
                      <a:r>
                        <a:rPr lang="ru-RU" sz="1000" b="0" i="0" u="none" strike="noStrike" dirty="0" smtClean="0">
                          <a:solidFill>
                            <a:srgbClr val="000000"/>
                          </a:solidFill>
                          <a:effectLst/>
                          <a:latin typeface="Times New Roman" panose="02020603050405020304" pitchFamily="18" charset="0"/>
                          <a:cs typeface="Times New Roman" panose="02020603050405020304" pitchFamily="18" charset="0"/>
                        </a:rPr>
                        <a:t>Расходы всего</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 </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1 685 197,72</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1 962 221,55</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1 896 528,44</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1 773 639,30</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1 872 078,50</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1 937 508,80</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792" marR="8792" marT="8792" marB="0" anchor="ctr"/>
                </a:tc>
              </a:tr>
            </a:tbl>
          </a:graphicData>
        </a:graphic>
      </p:graphicFrame>
      <p:graphicFrame>
        <p:nvGraphicFramePr>
          <p:cNvPr id="16" name="Диаграмма 1">
            <a:extLst>
              <a:ext uri="{FF2B5EF4-FFF2-40B4-BE49-F238E27FC236}">
                <a16:creationId xmlns="" xmlns:a16="http://schemas.microsoft.com/office/drawing/2014/main" id="{FE542FCE-6065-4EB9-8A7E-1E31C429E379}"/>
              </a:ext>
            </a:extLst>
          </p:cNvPr>
          <p:cNvGraphicFramePr>
            <a:graphicFrameLocks/>
          </p:cNvGraphicFramePr>
          <p:nvPr>
            <p:extLst>
              <p:ext uri="{D42A27DB-BD31-4B8C-83A1-F6EECF244321}">
                <p14:modId xmlns:p14="http://schemas.microsoft.com/office/powerpoint/2010/main" val="2869901083"/>
              </p:ext>
            </p:extLst>
          </p:nvPr>
        </p:nvGraphicFramePr>
        <p:xfrm>
          <a:off x="251520" y="3861048"/>
          <a:ext cx="8892480" cy="2996952"/>
        </p:xfrm>
        <a:graphic>
          <a:graphicData uri="http://schemas.openxmlformats.org/drawingml/2006/chart">
            <c:chart xmlns:c="http://schemas.openxmlformats.org/drawingml/2006/chart" xmlns:r="http://schemas.openxmlformats.org/officeDocument/2006/relationships" r:id="rId3"/>
          </a:graphicData>
        </a:graphic>
      </p:graphicFrame>
      <p:sp>
        <p:nvSpPr>
          <p:cNvPr id="4" name="Прямоугольник 3"/>
          <p:cNvSpPr/>
          <p:nvPr/>
        </p:nvSpPr>
        <p:spPr>
          <a:xfrm>
            <a:off x="107950" y="4230825"/>
            <a:ext cx="1849042" cy="461665"/>
          </a:xfrm>
          <a:prstGeom prst="rect">
            <a:avLst/>
          </a:prstGeom>
        </p:spPr>
        <p:txBody>
          <a:bodyPr wrap="square">
            <a:spAutoFit/>
          </a:bodyPr>
          <a:lstStyle/>
          <a:p>
            <a:r>
              <a:rPr lang="ru-RU" altLang="ru-RU" sz="1200" b="1" dirty="0">
                <a:latin typeface="Times New Roman" panose="02020603050405020304" pitchFamily="18" charset="0"/>
                <a:cs typeface="Times New Roman" panose="02020603050405020304" pitchFamily="18" charset="0"/>
              </a:rPr>
              <a:t>Расходы бюджета по видам </a:t>
            </a:r>
            <a:r>
              <a:rPr lang="ru-RU" altLang="ru-RU" sz="1200" b="1" dirty="0" smtClean="0">
                <a:latin typeface="Times New Roman" panose="02020603050405020304" pitchFamily="18" charset="0"/>
                <a:cs typeface="Times New Roman" panose="02020603050405020304" pitchFamily="18" charset="0"/>
              </a:rPr>
              <a:t>расходов, %</a:t>
            </a:r>
            <a:endParaRPr lang="ru-RU" altLang="ru-RU" sz="1200" b="1" dirty="0">
              <a:latin typeface="Times New Roman" panose="02020603050405020304" pitchFamily="18" charset="0"/>
              <a:cs typeface="Times New Roman" panose="02020603050405020304" pitchFamily="18" charset="0"/>
            </a:endParaRPr>
          </a:p>
        </p:txBody>
      </p:sp>
      <p:sp>
        <p:nvSpPr>
          <p:cNvPr id="5" name="Овал 4"/>
          <p:cNvSpPr/>
          <p:nvPr/>
        </p:nvSpPr>
        <p:spPr>
          <a:xfrm>
            <a:off x="7452320" y="584200"/>
            <a:ext cx="1296144" cy="25251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dirty="0" err="1">
                <a:solidFill>
                  <a:schemeClr val="tx1"/>
                </a:solidFill>
                <a:latin typeface="Times New Roman" panose="02020603050405020304" pitchFamily="18" charset="0"/>
                <a:cs typeface="Times New Roman" panose="02020603050405020304" pitchFamily="18" charset="0"/>
              </a:rPr>
              <a:t>т</a:t>
            </a:r>
            <a:r>
              <a:rPr lang="ru-RU" sz="1000" dirty="0" err="1" smtClean="0">
                <a:solidFill>
                  <a:schemeClr val="tx1"/>
                </a:solidFill>
                <a:latin typeface="Times New Roman" panose="02020603050405020304" pitchFamily="18" charset="0"/>
                <a:cs typeface="Times New Roman" panose="02020603050405020304" pitchFamily="18" charset="0"/>
              </a:rPr>
              <a:t>ыс.рублей</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a:xfrm>
            <a:off x="7010400" y="4763"/>
            <a:ext cx="2133600" cy="365125"/>
          </a:xfrm>
        </p:spPr>
        <p:txBody>
          <a:bodyPr/>
          <a:lstStyle/>
          <a:p>
            <a:fld id="{434A3D7E-C280-4DCD-A7E1-93BBC7758E8E}" type="slidenum">
              <a:rPr lang="ru-RU" smtClean="0">
                <a:solidFill>
                  <a:schemeClr val="tx1"/>
                </a:solidFill>
              </a:rPr>
              <a:t>27</a:t>
            </a:fld>
            <a:endParaRPr lang="ru-RU" dirty="0">
              <a:solidFill>
                <a:schemeClr val="tx1"/>
              </a:solidFill>
            </a:endParaRPr>
          </a:p>
        </p:txBody>
      </p:sp>
    </p:spTree>
    <p:extLst>
      <p:ext uri="{BB962C8B-B14F-4D97-AF65-F5344CB8AC3E}">
        <p14:creationId xmlns:p14="http://schemas.microsoft.com/office/powerpoint/2010/main" val="3940842775"/>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Заголовок 1">
            <a:extLst>
              <a:ext uri="{FF2B5EF4-FFF2-40B4-BE49-F238E27FC236}">
                <a16:creationId xmlns="" xmlns:a16="http://schemas.microsoft.com/office/drawing/2014/main" id="{DFC97AFB-EF2B-4940-80A3-F845AA6E875C}"/>
              </a:ext>
            </a:extLst>
          </p:cNvPr>
          <p:cNvSpPr txBox="1">
            <a:spLocks/>
          </p:cNvSpPr>
          <p:nvPr/>
        </p:nvSpPr>
        <p:spPr bwMode="auto">
          <a:xfrm>
            <a:off x="4251325" y="5445125"/>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90000"/>
              </a:lnSpc>
              <a:spcBef>
                <a:spcPct val="0"/>
              </a:spcBef>
              <a:buFontTx/>
              <a:buNone/>
            </a:pPr>
            <a:endParaRPr lang="ru-RU" altLang="ru-RU" sz="1100">
              <a:solidFill>
                <a:srgbClr val="002060"/>
              </a:solidFill>
              <a:latin typeface="Times New Roman" panose="02020603050405020304" pitchFamily="18" charset="0"/>
              <a:cs typeface="Times New Roman" panose="02020603050405020304" pitchFamily="18" charset="0"/>
            </a:endParaRPr>
          </a:p>
        </p:txBody>
      </p:sp>
      <p:sp>
        <p:nvSpPr>
          <p:cNvPr id="51203" name="TextBox 7">
            <a:extLst>
              <a:ext uri="{FF2B5EF4-FFF2-40B4-BE49-F238E27FC236}">
                <a16:creationId xmlns="" xmlns:a16="http://schemas.microsoft.com/office/drawing/2014/main" id="{6F82E46B-8026-4986-9F0D-9410132178B5}"/>
              </a:ext>
            </a:extLst>
          </p:cNvPr>
          <p:cNvSpPr txBox="1">
            <a:spLocks noChangeArrowheads="1"/>
          </p:cNvSpPr>
          <p:nvPr/>
        </p:nvSpPr>
        <p:spPr bwMode="auto">
          <a:xfrm>
            <a:off x="8408988" y="4016375"/>
            <a:ext cx="225425"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ru-RU" altLang="ru-RU" sz="600" b="1">
                <a:latin typeface="Arial" panose="020B0604020202020204" pitchFamily="34" charset="0"/>
              </a:rPr>
              <a:t>. </a:t>
            </a:r>
          </a:p>
        </p:txBody>
      </p:sp>
      <p:sp>
        <p:nvSpPr>
          <p:cNvPr id="10" name="Заголовок 1">
            <a:extLst>
              <a:ext uri="{FF2B5EF4-FFF2-40B4-BE49-F238E27FC236}">
                <a16:creationId xmlns="" xmlns:a16="http://schemas.microsoft.com/office/drawing/2014/main" id="{FCE84843-9699-4D47-A15E-13BE482E5051}"/>
              </a:ext>
            </a:extLst>
          </p:cNvPr>
          <p:cNvSpPr txBox="1">
            <a:spLocks/>
          </p:cNvSpPr>
          <p:nvPr/>
        </p:nvSpPr>
        <p:spPr>
          <a:xfrm>
            <a:off x="4787900" y="1401763"/>
            <a:ext cx="4157663" cy="276225"/>
          </a:xfrm>
          <a:prstGeom prst="rect">
            <a:avLst/>
          </a:prstGeom>
        </p:spPr>
        <p:txBody>
          <a:bodyPr lIns="68580" tIns="34290" rIns="68580" bIns="3429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endParaRPr lang="ru-RU" sz="1050" dirty="0">
              <a:solidFill>
                <a:srgbClr val="002060"/>
              </a:solidFill>
              <a:latin typeface="Times New Roman" panose="02020603050405020304" pitchFamily="18" charset="0"/>
              <a:cs typeface="Times New Roman" panose="02020603050405020304" pitchFamily="18" charset="0"/>
            </a:endParaRPr>
          </a:p>
        </p:txBody>
      </p:sp>
      <p:sp>
        <p:nvSpPr>
          <p:cNvPr id="51205" name="Заголовок 1">
            <a:extLst>
              <a:ext uri="{FF2B5EF4-FFF2-40B4-BE49-F238E27FC236}">
                <a16:creationId xmlns="" xmlns:a16="http://schemas.microsoft.com/office/drawing/2014/main" id="{DF1907B0-CA29-4101-8205-BBF307E1EF06}"/>
              </a:ext>
            </a:extLst>
          </p:cNvPr>
          <p:cNvSpPr txBox="1">
            <a:spLocks/>
          </p:cNvSpPr>
          <p:nvPr/>
        </p:nvSpPr>
        <p:spPr bwMode="auto">
          <a:xfrm>
            <a:off x="-4763" y="2420938"/>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90000"/>
              </a:lnSpc>
              <a:spcBef>
                <a:spcPct val="0"/>
              </a:spcBef>
              <a:buFontTx/>
              <a:buNone/>
            </a:pPr>
            <a:endParaRPr lang="ru-RU" altLang="ru-RU" sz="1200">
              <a:solidFill>
                <a:srgbClr val="002060"/>
              </a:solidFill>
              <a:latin typeface="Times New Roman" panose="02020603050405020304" pitchFamily="18" charset="0"/>
              <a:cs typeface="Times New Roman" panose="02020603050405020304" pitchFamily="18" charset="0"/>
            </a:endParaRPr>
          </a:p>
        </p:txBody>
      </p:sp>
      <p:sp>
        <p:nvSpPr>
          <p:cNvPr id="51206" name="TextBox 2">
            <a:extLst>
              <a:ext uri="{FF2B5EF4-FFF2-40B4-BE49-F238E27FC236}">
                <a16:creationId xmlns="" xmlns:a16="http://schemas.microsoft.com/office/drawing/2014/main" id="{39CF8325-BAFE-4414-A145-DD03F3CDCBE3}"/>
              </a:ext>
            </a:extLst>
          </p:cNvPr>
          <p:cNvSpPr txBox="1">
            <a:spLocks noChangeArrowheads="1"/>
          </p:cNvSpPr>
          <p:nvPr/>
        </p:nvSpPr>
        <p:spPr bwMode="auto">
          <a:xfrm>
            <a:off x="0" y="0"/>
            <a:ext cx="9144000" cy="584775"/>
          </a:xfrm>
          <a:prstGeom prst="rect">
            <a:avLst/>
          </a:prstGeom>
          <a:solidFill>
            <a:schemeClr val="bg2">
              <a:lumMod val="90000"/>
            </a:schemeClr>
          </a:solidFill>
          <a:ln>
            <a:noFill/>
          </a:ln>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ru-RU" altLang="ru-RU" sz="1600" dirty="0">
                <a:solidFill>
                  <a:srgbClr val="002060"/>
                </a:solidFill>
                <a:latin typeface="Times New Roman" panose="02020603050405020304" pitchFamily="18" charset="0"/>
                <a:cs typeface="Times New Roman" panose="02020603050405020304" pitchFamily="18" charset="0"/>
              </a:rPr>
              <a:t>                Основные показатели бюджета муниципального района Мелеузовский район </a:t>
            </a:r>
            <a:endParaRPr lang="ru-RU" altLang="ru-RU" sz="1600" dirty="0" smtClean="0">
              <a:solidFill>
                <a:srgbClr val="002060"/>
              </a:solidFill>
              <a:latin typeface="Times New Roman" panose="02020603050405020304" pitchFamily="18" charset="0"/>
              <a:cs typeface="Times New Roman" panose="02020603050405020304" pitchFamily="18" charset="0"/>
            </a:endParaRPr>
          </a:p>
          <a:p>
            <a:pPr algn="ctr">
              <a:spcBef>
                <a:spcPct val="0"/>
              </a:spcBef>
              <a:buFontTx/>
              <a:buNone/>
            </a:pPr>
            <a:r>
              <a:rPr lang="ru-RU" altLang="ru-RU" sz="1600" dirty="0" smtClean="0">
                <a:solidFill>
                  <a:srgbClr val="002060"/>
                </a:solidFill>
                <a:latin typeface="Times New Roman" panose="02020603050405020304" pitchFamily="18" charset="0"/>
                <a:cs typeface="Times New Roman" panose="02020603050405020304" pitchFamily="18" charset="0"/>
              </a:rPr>
              <a:t>Республики </a:t>
            </a:r>
            <a:r>
              <a:rPr lang="ru-RU" altLang="ru-RU" sz="1600" dirty="0">
                <a:solidFill>
                  <a:srgbClr val="002060"/>
                </a:solidFill>
                <a:latin typeface="Times New Roman" panose="02020603050405020304" pitchFamily="18" charset="0"/>
                <a:cs typeface="Times New Roman" panose="02020603050405020304" pitchFamily="18" charset="0"/>
              </a:rPr>
              <a:t>Башкортостан </a:t>
            </a:r>
            <a:endParaRPr lang="ru-RU" altLang="ru-RU" sz="1600" dirty="0">
              <a:latin typeface="Times New Roman" panose="02020603050405020304" pitchFamily="18" charset="0"/>
              <a:cs typeface="Times New Roman" panose="02020603050405020304" pitchFamily="18" charset="0"/>
            </a:endParaRPr>
          </a:p>
        </p:txBody>
      </p:sp>
      <p:pic>
        <p:nvPicPr>
          <p:cNvPr id="51207" name="Picture 3">
            <a:extLst>
              <a:ext uri="{FF2B5EF4-FFF2-40B4-BE49-F238E27FC236}">
                <a16:creationId xmlns="" xmlns:a16="http://schemas.microsoft.com/office/drawing/2014/main" id="{712BBC0C-CE4A-48BB-9502-4AA5E86EB5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48" y="6305"/>
            <a:ext cx="704850" cy="758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Таблица 4">
            <a:extLst>
              <a:ext uri="{FF2B5EF4-FFF2-40B4-BE49-F238E27FC236}">
                <a16:creationId xmlns="" xmlns:a16="http://schemas.microsoft.com/office/drawing/2014/main" id="{52F5DC8C-4F21-451A-9B03-079D276F45E7}"/>
              </a:ext>
            </a:extLst>
          </p:cNvPr>
          <p:cNvGraphicFramePr>
            <a:graphicFrameLocks noGrp="1"/>
          </p:cNvGraphicFramePr>
          <p:nvPr>
            <p:extLst>
              <p:ext uri="{D42A27DB-BD31-4B8C-83A1-F6EECF244321}">
                <p14:modId xmlns:p14="http://schemas.microsoft.com/office/powerpoint/2010/main" val="1537381514"/>
              </p:ext>
            </p:extLst>
          </p:nvPr>
        </p:nvGraphicFramePr>
        <p:xfrm>
          <a:off x="257629" y="1138238"/>
          <a:ext cx="8342313" cy="1571626"/>
        </p:xfrm>
        <a:graphic>
          <a:graphicData uri="http://schemas.openxmlformats.org/drawingml/2006/table">
            <a:tbl>
              <a:tblPr firstRow="1" bandRow="1">
                <a:tableStyleId>{5C22544A-7EE6-4342-B048-85BDC9FD1C3A}</a:tableStyleId>
              </a:tblPr>
              <a:tblGrid>
                <a:gridCol w="1812814">
                  <a:extLst>
                    <a:ext uri="{9D8B030D-6E8A-4147-A177-3AD203B41FA5}">
                      <a16:colId xmlns="" xmlns:a16="http://schemas.microsoft.com/office/drawing/2014/main" val="20000"/>
                    </a:ext>
                  </a:extLst>
                </a:gridCol>
                <a:gridCol w="866997">
                  <a:extLst>
                    <a:ext uri="{9D8B030D-6E8A-4147-A177-3AD203B41FA5}">
                      <a16:colId xmlns="" xmlns:a16="http://schemas.microsoft.com/office/drawing/2014/main" val="20001"/>
                    </a:ext>
                  </a:extLst>
                </a:gridCol>
                <a:gridCol w="1261088">
                  <a:extLst>
                    <a:ext uri="{9D8B030D-6E8A-4147-A177-3AD203B41FA5}">
                      <a16:colId xmlns="" xmlns:a16="http://schemas.microsoft.com/office/drawing/2014/main" val="20003"/>
                    </a:ext>
                  </a:extLst>
                </a:gridCol>
                <a:gridCol w="1103452">
                  <a:extLst>
                    <a:ext uri="{9D8B030D-6E8A-4147-A177-3AD203B41FA5}">
                      <a16:colId xmlns="" xmlns:a16="http://schemas.microsoft.com/office/drawing/2014/main" val="20004"/>
                    </a:ext>
                  </a:extLst>
                </a:gridCol>
                <a:gridCol w="1103452">
                  <a:extLst>
                    <a:ext uri="{9D8B030D-6E8A-4147-A177-3AD203B41FA5}">
                      <a16:colId xmlns="" xmlns:a16="http://schemas.microsoft.com/office/drawing/2014/main" val="20005"/>
                    </a:ext>
                  </a:extLst>
                </a:gridCol>
                <a:gridCol w="1182270">
                  <a:extLst>
                    <a:ext uri="{9D8B030D-6E8A-4147-A177-3AD203B41FA5}">
                      <a16:colId xmlns="" xmlns:a16="http://schemas.microsoft.com/office/drawing/2014/main" val="20006"/>
                    </a:ext>
                  </a:extLst>
                </a:gridCol>
                <a:gridCol w="1012240">
                  <a:extLst>
                    <a:ext uri="{9D8B030D-6E8A-4147-A177-3AD203B41FA5}">
                      <a16:colId xmlns="" xmlns:a16="http://schemas.microsoft.com/office/drawing/2014/main" val="20007"/>
                    </a:ext>
                  </a:extLst>
                </a:gridCol>
              </a:tblGrid>
              <a:tr h="457128">
                <a:tc>
                  <a:txBody>
                    <a:bodyPr/>
                    <a:lstStyle/>
                    <a:p>
                      <a:r>
                        <a:rPr lang="ru-RU" sz="1200" dirty="0">
                          <a:latin typeface="Times New Roman" panose="02020603050405020304" pitchFamily="18" charset="0"/>
                          <a:cs typeface="Times New Roman" panose="02020603050405020304" pitchFamily="18" charset="0"/>
                        </a:rPr>
                        <a:t>Наименование показателя</a:t>
                      </a:r>
                    </a:p>
                  </a:txBody>
                  <a:tcPr marL="91433" marR="91433" marT="45684" marB="45684"/>
                </a:tc>
                <a:tc>
                  <a:txBody>
                    <a:bodyPr/>
                    <a:lstStyle/>
                    <a:p>
                      <a:r>
                        <a:rPr lang="ru-RU" sz="1200" dirty="0" smtClean="0">
                          <a:latin typeface="Times New Roman" panose="02020603050405020304" pitchFamily="18" charset="0"/>
                          <a:cs typeface="Times New Roman" panose="02020603050405020304" pitchFamily="18" charset="0"/>
                        </a:rPr>
                        <a:t>2017 </a:t>
                      </a:r>
                      <a:r>
                        <a:rPr lang="ru-RU" sz="1200" dirty="0">
                          <a:latin typeface="Times New Roman" panose="02020603050405020304" pitchFamily="18" charset="0"/>
                          <a:cs typeface="Times New Roman" panose="02020603050405020304" pitchFamily="18" charset="0"/>
                        </a:rPr>
                        <a:t>год (отчет)</a:t>
                      </a:r>
                    </a:p>
                  </a:txBody>
                  <a:tcPr marL="91433" marR="91433" marT="45684" marB="45684"/>
                </a:tc>
                <a:tc>
                  <a:txBody>
                    <a:bodyPr/>
                    <a:lstStyle/>
                    <a:p>
                      <a:r>
                        <a:rPr lang="ru-RU" sz="1200" dirty="0" smtClean="0">
                          <a:latin typeface="Times New Roman" panose="02020603050405020304" pitchFamily="18" charset="0"/>
                          <a:cs typeface="Times New Roman" panose="02020603050405020304" pitchFamily="18" charset="0"/>
                        </a:rPr>
                        <a:t>2018  </a:t>
                      </a:r>
                      <a:r>
                        <a:rPr lang="ru-RU" sz="1200" dirty="0">
                          <a:latin typeface="Times New Roman" panose="02020603050405020304" pitchFamily="18" charset="0"/>
                          <a:cs typeface="Times New Roman" panose="02020603050405020304" pitchFamily="18" charset="0"/>
                        </a:rPr>
                        <a:t>год (</a:t>
                      </a:r>
                      <a:r>
                        <a:rPr lang="ru-RU" sz="1200" dirty="0" err="1">
                          <a:latin typeface="Times New Roman" panose="02020603050405020304" pitchFamily="18" charset="0"/>
                          <a:cs typeface="Times New Roman" panose="02020603050405020304" pitchFamily="18" charset="0"/>
                        </a:rPr>
                        <a:t>уточн.план</a:t>
                      </a:r>
                      <a:r>
                        <a:rPr lang="ru-RU" sz="1200" dirty="0">
                          <a:latin typeface="Times New Roman" panose="02020603050405020304" pitchFamily="18" charset="0"/>
                          <a:cs typeface="Times New Roman" panose="02020603050405020304" pitchFamily="18" charset="0"/>
                        </a:rPr>
                        <a:t>)</a:t>
                      </a:r>
                    </a:p>
                  </a:txBody>
                  <a:tcPr marL="91433" marR="91433" marT="45684" marB="45684"/>
                </a:tc>
                <a:tc>
                  <a:txBody>
                    <a:bodyPr/>
                    <a:lstStyle/>
                    <a:p>
                      <a:r>
                        <a:rPr lang="ru-RU" sz="1200" dirty="0" smtClean="0">
                          <a:latin typeface="Times New Roman" panose="02020603050405020304" pitchFamily="18" charset="0"/>
                          <a:cs typeface="Times New Roman" panose="02020603050405020304" pitchFamily="18" charset="0"/>
                        </a:rPr>
                        <a:t>2018 </a:t>
                      </a:r>
                      <a:r>
                        <a:rPr lang="ru-RU" sz="1200" dirty="0">
                          <a:latin typeface="Times New Roman" panose="02020603050405020304" pitchFamily="18" charset="0"/>
                          <a:cs typeface="Times New Roman" panose="02020603050405020304" pitchFamily="18" charset="0"/>
                        </a:rPr>
                        <a:t>год (отчет)</a:t>
                      </a:r>
                    </a:p>
                  </a:txBody>
                  <a:tcPr marL="91433" marR="91433" marT="45684" marB="45684"/>
                </a:tc>
                <a:tc>
                  <a:txBody>
                    <a:bodyPr/>
                    <a:lstStyle/>
                    <a:p>
                      <a:r>
                        <a:rPr lang="ru-RU" sz="1200" dirty="0" smtClean="0">
                          <a:latin typeface="Times New Roman" panose="02020603050405020304" pitchFamily="18" charset="0"/>
                          <a:cs typeface="Times New Roman" panose="02020603050405020304" pitchFamily="18" charset="0"/>
                        </a:rPr>
                        <a:t>2019</a:t>
                      </a:r>
                      <a:r>
                        <a:rPr lang="ru-RU" sz="1200" baseline="0" dirty="0" smtClean="0">
                          <a:latin typeface="Times New Roman" panose="02020603050405020304" pitchFamily="18" charset="0"/>
                          <a:cs typeface="Times New Roman" panose="02020603050405020304" pitchFamily="18" charset="0"/>
                        </a:rPr>
                        <a:t> </a:t>
                      </a:r>
                      <a:r>
                        <a:rPr lang="ru-RU" sz="1200" baseline="0" dirty="0">
                          <a:latin typeface="Times New Roman" panose="02020603050405020304" pitchFamily="18" charset="0"/>
                          <a:cs typeface="Times New Roman" panose="02020603050405020304" pitchFamily="18" charset="0"/>
                        </a:rPr>
                        <a:t>год (план)</a:t>
                      </a:r>
                      <a:endParaRPr lang="ru-RU" sz="1200" dirty="0">
                        <a:latin typeface="Times New Roman" panose="02020603050405020304" pitchFamily="18" charset="0"/>
                        <a:cs typeface="Times New Roman" panose="02020603050405020304" pitchFamily="18" charset="0"/>
                      </a:endParaRPr>
                    </a:p>
                  </a:txBody>
                  <a:tcPr marL="91433" marR="91433" marT="45684" marB="45684"/>
                </a:tc>
                <a:tc>
                  <a:txBody>
                    <a:bodyPr/>
                    <a:lstStyle/>
                    <a:p>
                      <a:r>
                        <a:rPr lang="ru-RU" sz="1200" dirty="0" smtClean="0">
                          <a:latin typeface="Times New Roman" panose="02020603050405020304" pitchFamily="18" charset="0"/>
                          <a:cs typeface="Times New Roman" panose="02020603050405020304" pitchFamily="18" charset="0"/>
                        </a:rPr>
                        <a:t>2020</a:t>
                      </a:r>
                      <a:r>
                        <a:rPr lang="ru-RU" sz="1200" baseline="0" dirty="0" smtClean="0">
                          <a:latin typeface="Times New Roman" panose="02020603050405020304" pitchFamily="18" charset="0"/>
                          <a:cs typeface="Times New Roman" panose="02020603050405020304" pitchFamily="18" charset="0"/>
                        </a:rPr>
                        <a:t> </a:t>
                      </a:r>
                      <a:r>
                        <a:rPr lang="ru-RU" sz="1200" baseline="0" dirty="0">
                          <a:latin typeface="Times New Roman" panose="02020603050405020304" pitchFamily="18" charset="0"/>
                          <a:cs typeface="Times New Roman" panose="02020603050405020304" pitchFamily="18" charset="0"/>
                        </a:rPr>
                        <a:t>год (план)</a:t>
                      </a:r>
                      <a:endParaRPr lang="ru-RU" sz="1200" dirty="0">
                        <a:latin typeface="Times New Roman" panose="02020603050405020304" pitchFamily="18" charset="0"/>
                        <a:cs typeface="Times New Roman" panose="02020603050405020304" pitchFamily="18" charset="0"/>
                      </a:endParaRPr>
                    </a:p>
                  </a:txBody>
                  <a:tcPr marL="91433" marR="91433" marT="45684" marB="45684"/>
                </a:tc>
                <a:tc>
                  <a:txBody>
                    <a:bodyPr/>
                    <a:lstStyle/>
                    <a:p>
                      <a:r>
                        <a:rPr lang="ru-RU" sz="1200" dirty="0" smtClean="0">
                          <a:latin typeface="Times New Roman" panose="02020603050405020304" pitchFamily="18" charset="0"/>
                          <a:cs typeface="Times New Roman" panose="02020603050405020304" pitchFamily="18" charset="0"/>
                        </a:rPr>
                        <a:t>2021</a:t>
                      </a:r>
                      <a:r>
                        <a:rPr lang="ru-RU" sz="1200" baseline="0" dirty="0" smtClean="0">
                          <a:latin typeface="Times New Roman" panose="02020603050405020304" pitchFamily="18" charset="0"/>
                          <a:cs typeface="Times New Roman" panose="02020603050405020304" pitchFamily="18" charset="0"/>
                        </a:rPr>
                        <a:t> </a:t>
                      </a:r>
                      <a:r>
                        <a:rPr lang="ru-RU" sz="1200" baseline="0" dirty="0">
                          <a:latin typeface="Times New Roman" panose="02020603050405020304" pitchFamily="18" charset="0"/>
                          <a:cs typeface="Times New Roman" panose="02020603050405020304" pitchFamily="18" charset="0"/>
                        </a:rPr>
                        <a:t>год (план)</a:t>
                      </a:r>
                      <a:endParaRPr lang="ru-RU" sz="1200" dirty="0">
                        <a:latin typeface="Times New Roman" panose="02020603050405020304" pitchFamily="18" charset="0"/>
                        <a:cs typeface="Times New Roman" panose="02020603050405020304" pitchFamily="18" charset="0"/>
                      </a:endParaRPr>
                    </a:p>
                  </a:txBody>
                  <a:tcPr marL="91433" marR="91433" marT="45684" marB="45684"/>
                </a:tc>
                <a:extLst>
                  <a:ext uri="{0D108BD9-81ED-4DB2-BD59-A6C34878D82A}">
                    <a16:rowId xmlns="" xmlns:a16="http://schemas.microsoft.com/office/drawing/2014/main" val="10000"/>
                  </a:ext>
                </a:extLst>
              </a:tr>
              <a:tr h="363300">
                <a:tc>
                  <a:txBody>
                    <a:bodyPr/>
                    <a:lstStyle/>
                    <a:p>
                      <a:r>
                        <a:rPr lang="ru-RU" sz="1200" dirty="0">
                          <a:latin typeface="Times New Roman" panose="02020603050405020304" pitchFamily="18" charset="0"/>
                          <a:cs typeface="Times New Roman" panose="02020603050405020304" pitchFamily="18" charset="0"/>
                        </a:rPr>
                        <a:t>Итого доходов</a:t>
                      </a:r>
                    </a:p>
                  </a:txBody>
                  <a:tcPr marL="91433" marR="91433" marT="45684" marB="45684"/>
                </a:tc>
                <a:tc>
                  <a:txBody>
                    <a:bodyPr/>
                    <a:lstStyle/>
                    <a:p>
                      <a:r>
                        <a:rPr lang="ru-RU" sz="1200" dirty="0" smtClean="0">
                          <a:latin typeface="Times New Roman" panose="02020603050405020304" pitchFamily="18" charset="0"/>
                          <a:cs typeface="Times New Roman" panose="02020603050405020304" pitchFamily="18" charset="0"/>
                        </a:rPr>
                        <a:t>1 546,45</a:t>
                      </a:r>
                      <a:endParaRPr lang="ru-RU" sz="1200" dirty="0">
                        <a:latin typeface="Times New Roman" panose="02020603050405020304" pitchFamily="18" charset="0"/>
                        <a:cs typeface="Times New Roman" panose="02020603050405020304" pitchFamily="18" charset="0"/>
                      </a:endParaRPr>
                    </a:p>
                  </a:txBody>
                  <a:tcPr marL="91433" marR="91433" marT="45684" marB="45684"/>
                </a:tc>
                <a:tc>
                  <a:txBody>
                    <a:bodyPr/>
                    <a:lstStyle/>
                    <a:p>
                      <a:r>
                        <a:rPr lang="ru-RU" sz="1200" dirty="0" smtClean="0">
                          <a:latin typeface="Times New Roman" panose="02020603050405020304" pitchFamily="18" charset="0"/>
                          <a:cs typeface="Times New Roman" panose="02020603050405020304" pitchFamily="18" charset="0"/>
                        </a:rPr>
                        <a:t>1 677,10</a:t>
                      </a:r>
                      <a:endParaRPr lang="ru-RU" sz="1200" dirty="0">
                        <a:latin typeface="Times New Roman" panose="02020603050405020304" pitchFamily="18" charset="0"/>
                        <a:cs typeface="Times New Roman" panose="02020603050405020304" pitchFamily="18" charset="0"/>
                      </a:endParaRPr>
                    </a:p>
                  </a:txBody>
                  <a:tcPr marL="91433" marR="91433" marT="45684" marB="45684"/>
                </a:tc>
                <a:tc>
                  <a:txBody>
                    <a:bodyPr/>
                    <a:lstStyle/>
                    <a:p>
                      <a:r>
                        <a:rPr lang="ru-RU" sz="1200" dirty="0" smtClean="0">
                          <a:latin typeface="Times New Roman" panose="02020603050405020304" pitchFamily="18" charset="0"/>
                          <a:cs typeface="Times New Roman" panose="02020603050405020304" pitchFamily="18" charset="0"/>
                        </a:rPr>
                        <a:t>1 737,75</a:t>
                      </a:r>
                      <a:endParaRPr lang="ru-RU" sz="1200" dirty="0">
                        <a:latin typeface="Times New Roman" panose="02020603050405020304" pitchFamily="18" charset="0"/>
                        <a:cs typeface="Times New Roman" panose="02020603050405020304" pitchFamily="18" charset="0"/>
                      </a:endParaRPr>
                    </a:p>
                  </a:txBody>
                  <a:tcPr marL="91433" marR="91433" marT="45684" marB="45684"/>
                </a:tc>
                <a:tc>
                  <a:txBody>
                    <a:bodyPr/>
                    <a:lstStyle/>
                    <a:p>
                      <a:r>
                        <a:rPr lang="ru-RU" sz="1200" dirty="0" smtClean="0">
                          <a:latin typeface="Times New Roman" panose="02020603050405020304" pitchFamily="18" charset="0"/>
                          <a:cs typeface="Times New Roman" panose="02020603050405020304" pitchFamily="18" charset="0"/>
                        </a:rPr>
                        <a:t>1 620,92</a:t>
                      </a:r>
                      <a:endParaRPr lang="ru-RU" sz="1200" dirty="0">
                        <a:latin typeface="Times New Roman" panose="02020603050405020304" pitchFamily="18" charset="0"/>
                        <a:cs typeface="Times New Roman" panose="02020603050405020304" pitchFamily="18" charset="0"/>
                      </a:endParaRPr>
                    </a:p>
                  </a:txBody>
                  <a:tcPr marL="91433" marR="91433" marT="45684" marB="45684"/>
                </a:tc>
                <a:tc>
                  <a:txBody>
                    <a:bodyPr/>
                    <a:lstStyle/>
                    <a:p>
                      <a:r>
                        <a:rPr lang="ru-RU" sz="1200" dirty="0" smtClean="0">
                          <a:latin typeface="Times New Roman" panose="02020603050405020304" pitchFamily="18" charset="0"/>
                          <a:cs typeface="Times New Roman" panose="02020603050405020304" pitchFamily="18" charset="0"/>
                        </a:rPr>
                        <a:t>1 710,76</a:t>
                      </a:r>
                      <a:endParaRPr lang="ru-RU" sz="1200" dirty="0">
                        <a:latin typeface="Times New Roman" panose="02020603050405020304" pitchFamily="18" charset="0"/>
                        <a:cs typeface="Times New Roman" panose="02020603050405020304" pitchFamily="18" charset="0"/>
                      </a:endParaRPr>
                    </a:p>
                  </a:txBody>
                  <a:tcPr marL="91433" marR="91433" marT="45684" marB="45684"/>
                </a:tc>
                <a:tc>
                  <a:txBody>
                    <a:bodyPr/>
                    <a:lstStyle/>
                    <a:p>
                      <a:r>
                        <a:rPr lang="ru-RU" sz="1200" dirty="0" smtClean="0">
                          <a:latin typeface="Times New Roman" panose="02020603050405020304" pitchFamily="18" charset="0"/>
                          <a:cs typeface="Times New Roman" panose="02020603050405020304" pitchFamily="18" charset="0"/>
                        </a:rPr>
                        <a:t>1 767,49</a:t>
                      </a:r>
                      <a:endParaRPr lang="ru-RU" sz="1200" dirty="0">
                        <a:latin typeface="Times New Roman" panose="02020603050405020304" pitchFamily="18" charset="0"/>
                        <a:cs typeface="Times New Roman" panose="02020603050405020304" pitchFamily="18" charset="0"/>
                      </a:endParaRPr>
                    </a:p>
                  </a:txBody>
                  <a:tcPr marL="91433" marR="91433" marT="45684" marB="45684"/>
                </a:tc>
                <a:extLst>
                  <a:ext uri="{0D108BD9-81ED-4DB2-BD59-A6C34878D82A}">
                    <a16:rowId xmlns="" xmlns:a16="http://schemas.microsoft.com/office/drawing/2014/main" val="10001"/>
                  </a:ext>
                </a:extLst>
              </a:tr>
              <a:tr h="294070">
                <a:tc>
                  <a:txBody>
                    <a:bodyPr/>
                    <a:lstStyle/>
                    <a:p>
                      <a:r>
                        <a:rPr lang="ru-RU" sz="1200" dirty="0">
                          <a:latin typeface="Times New Roman" panose="02020603050405020304" pitchFamily="18" charset="0"/>
                          <a:cs typeface="Times New Roman" panose="02020603050405020304" pitchFamily="18" charset="0"/>
                        </a:rPr>
                        <a:t>Итого расходов</a:t>
                      </a:r>
                    </a:p>
                  </a:txBody>
                  <a:tcPr marL="91433" marR="91433" marT="45684" marB="45684"/>
                </a:tc>
                <a:tc>
                  <a:txBody>
                    <a:bodyPr/>
                    <a:lstStyle/>
                    <a:p>
                      <a:r>
                        <a:rPr lang="ru-RU" sz="1200" dirty="0">
                          <a:latin typeface="Times New Roman" panose="02020603050405020304" pitchFamily="18" charset="0"/>
                          <a:cs typeface="Times New Roman" panose="02020603050405020304" pitchFamily="18" charset="0"/>
                        </a:rPr>
                        <a:t>1 </a:t>
                      </a:r>
                      <a:r>
                        <a:rPr lang="ru-RU" sz="1200" dirty="0" smtClean="0">
                          <a:latin typeface="Times New Roman" panose="02020603050405020304" pitchFamily="18" charset="0"/>
                          <a:cs typeface="Times New Roman" panose="02020603050405020304" pitchFamily="18" charset="0"/>
                        </a:rPr>
                        <a:t>537,18</a:t>
                      </a:r>
                      <a:endParaRPr lang="ru-RU" sz="1200" dirty="0">
                        <a:latin typeface="Times New Roman" panose="02020603050405020304" pitchFamily="18" charset="0"/>
                        <a:cs typeface="Times New Roman" panose="02020603050405020304" pitchFamily="18" charset="0"/>
                      </a:endParaRPr>
                    </a:p>
                  </a:txBody>
                  <a:tcPr marL="91433" marR="91433" marT="45684" marB="45684"/>
                </a:tc>
                <a:tc>
                  <a:txBody>
                    <a:bodyPr/>
                    <a:lstStyle/>
                    <a:p>
                      <a:r>
                        <a:rPr lang="ru-RU" sz="1200" dirty="0" smtClean="0">
                          <a:latin typeface="Times New Roman" panose="02020603050405020304" pitchFamily="18" charset="0"/>
                          <a:cs typeface="Times New Roman" panose="02020603050405020304" pitchFamily="18" charset="0"/>
                        </a:rPr>
                        <a:t>1 775,34</a:t>
                      </a:r>
                      <a:endParaRPr lang="ru-RU" sz="1200" dirty="0">
                        <a:latin typeface="Times New Roman" panose="02020603050405020304" pitchFamily="18" charset="0"/>
                        <a:cs typeface="Times New Roman" panose="02020603050405020304" pitchFamily="18" charset="0"/>
                      </a:endParaRPr>
                    </a:p>
                  </a:txBody>
                  <a:tcPr marL="91433" marR="91433" marT="45684" marB="45684"/>
                </a:tc>
                <a:tc>
                  <a:txBody>
                    <a:bodyPr/>
                    <a:lstStyle/>
                    <a:p>
                      <a:r>
                        <a:rPr lang="ru-RU" sz="1200" dirty="0" smtClean="0">
                          <a:latin typeface="Times New Roman" panose="02020603050405020304" pitchFamily="18" charset="0"/>
                          <a:cs typeface="Times New Roman" panose="02020603050405020304" pitchFamily="18" charset="0"/>
                        </a:rPr>
                        <a:t>1 728,00</a:t>
                      </a:r>
                      <a:endParaRPr lang="ru-RU" sz="1200" dirty="0">
                        <a:latin typeface="Times New Roman" panose="02020603050405020304" pitchFamily="18" charset="0"/>
                        <a:cs typeface="Times New Roman" panose="02020603050405020304" pitchFamily="18" charset="0"/>
                      </a:endParaRPr>
                    </a:p>
                  </a:txBody>
                  <a:tcPr marL="91433" marR="91433" marT="45684" marB="45684"/>
                </a:tc>
                <a:tc>
                  <a:txBody>
                    <a:bodyPr/>
                    <a:lstStyle/>
                    <a:p>
                      <a:r>
                        <a:rPr lang="ru-RU" sz="1200" dirty="0" smtClean="0">
                          <a:latin typeface="Times New Roman" panose="02020603050405020304" pitchFamily="18" charset="0"/>
                          <a:cs typeface="Times New Roman" panose="02020603050405020304" pitchFamily="18" charset="0"/>
                        </a:rPr>
                        <a:t>1 620,92</a:t>
                      </a:r>
                    </a:p>
                  </a:txBody>
                  <a:tcPr marL="91433" marR="91433" marT="45684" marB="45684"/>
                </a:tc>
                <a:tc>
                  <a:txBody>
                    <a:bodyPr/>
                    <a:lstStyle/>
                    <a:p>
                      <a:r>
                        <a:rPr lang="ru-RU" sz="1200" dirty="0" smtClean="0">
                          <a:latin typeface="Times New Roman" panose="02020603050405020304" pitchFamily="18" charset="0"/>
                          <a:cs typeface="Times New Roman" panose="02020603050405020304" pitchFamily="18" charset="0"/>
                        </a:rPr>
                        <a:t>1 710,76</a:t>
                      </a:r>
                      <a:endParaRPr lang="ru-RU" sz="1200" dirty="0">
                        <a:latin typeface="Times New Roman" panose="02020603050405020304" pitchFamily="18" charset="0"/>
                        <a:cs typeface="Times New Roman" panose="02020603050405020304" pitchFamily="18" charset="0"/>
                      </a:endParaRPr>
                    </a:p>
                  </a:txBody>
                  <a:tcPr marL="91433" marR="91433" marT="45684" marB="45684"/>
                </a:tc>
                <a:tc>
                  <a:txBody>
                    <a:bodyPr/>
                    <a:lstStyle/>
                    <a:p>
                      <a:r>
                        <a:rPr lang="ru-RU" sz="1200" dirty="0" smtClean="0">
                          <a:latin typeface="Times New Roman" panose="02020603050405020304" pitchFamily="18" charset="0"/>
                          <a:cs typeface="Times New Roman" panose="02020603050405020304" pitchFamily="18" charset="0"/>
                        </a:rPr>
                        <a:t>1 767,49</a:t>
                      </a:r>
                      <a:endParaRPr lang="ru-RU" sz="1200" dirty="0">
                        <a:latin typeface="Times New Roman" panose="02020603050405020304" pitchFamily="18" charset="0"/>
                        <a:cs typeface="Times New Roman" panose="02020603050405020304" pitchFamily="18" charset="0"/>
                      </a:endParaRPr>
                    </a:p>
                  </a:txBody>
                  <a:tcPr marL="91433" marR="91433" marT="45684" marB="45684"/>
                </a:tc>
                <a:extLst>
                  <a:ext uri="{0D108BD9-81ED-4DB2-BD59-A6C34878D82A}">
                    <a16:rowId xmlns="" xmlns:a16="http://schemas.microsoft.com/office/drawing/2014/main" val="10002"/>
                  </a:ext>
                </a:extLst>
              </a:tr>
              <a:tr h="457128">
                <a:tc>
                  <a:txBody>
                    <a:bodyPr/>
                    <a:lstStyle/>
                    <a:p>
                      <a:r>
                        <a:rPr lang="ru-RU" sz="1200" dirty="0">
                          <a:latin typeface="Times New Roman" panose="02020603050405020304" pitchFamily="18" charset="0"/>
                          <a:cs typeface="Times New Roman" panose="02020603050405020304" pitchFamily="18" charset="0"/>
                        </a:rPr>
                        <a:t>Дефицит(-) /профицит(+)</a:t>
                      </a:r>
                    </a:p>
                  </a:txBody>
                  <a:tcPr marL="91433" marR="91433" marT="45684" marB="45684"/>
                </a:tc>
                <a:tc>
                  <a:txBody>
                    <a:bodyPr/>
                    <a:lstStyle/>
                    <a:p>
                      <a:r>
                        <a:rPr lang="ru-RU" sz="1200" dirty="0" smtClean="0">
                          <a:latin typeface="Times New Roman" panose="02020603050405020304" pitchFamily="18" charset="0"/>
                          <a:cs typeface="Times New Roman" panose="02020603050405020304" pitchFamily="18" charset="0"/>
                        </a:rPr>
                        <a:t>+9,27</a:t>
                      </a:r>
                      <a:endParaRPr lang="ru-RU" sz="1200" dirty="0">
                        <a:latin typeface="Times New Roman" panose="02020603050405020304" pitchFamily="18" charset="0"/>
                        <a:cs typeface="Times New Roman" panose="02020603050405020304" pitchFamily="18" charset="0"/>
                      </a:endParaRPr>
                    </a:p>
                  </a:txBody>
                  <a:tcPr marL="91433" marR="91433" marT="45684" marB="45684"/>
                </a:tc>
                <a:tc>
                  <a:txBody>
                    <a:bodyPr/>
                    <a:lstStyle/>
                    <a:p>
                      <a:r>
                        <a:rPr lang="ru-RU" sz="1200" dirty="0" smtClean="0">
                          <a:latin typeface="Times New Roman" panose="02020603050405020304" pitchFamily="18" charset="0"/>
                          <a:cs typeface="Times New Roman" panose="02020603050405020304" pitchFamily="18" charset="0"/>
                        </a:rPr>
                        <a:t>-98,24</a:t>
                      </a:r>
                      <a:endParaRPr lang="ru-RU" sz="1200" dirty="0">
                        <a:latin typeface="Times New Roman" panose="02020603050405020304" pitchFamily="18" charset="0"/>
                        <a:cs typeface="Times New Roman" panose="02020603050405020304" pitchFamily="18" charset="0"/>
                      </a:endParaRPr>
                    </a:p>
                  </a:txBody>
                  <a:tcPr marL="91433" marR="91433" marT="45684" marB="45684"/>
                </a:tc>
                <a:tc>
                  <a:txBody>
                    <a:bodyPr/>
                    <a:lstStyle/>
                    <a:p>
                      <a:r>
                        <a:rPr lang="ru-RU" sz="1200" dirty="0" smtClean="0">
                          <a:latin typeface="Times New Roman" panose="02020603050405020304" pitchFamily="18" charset="0"/>
                          <a:cs typeface="Times New Roman" panose="02020603050405020304" pitchFamily="18" charset="0"/>
                        </a:rPr>
                        <a:t>+9,75</a:t>
                      </a:r>
                      <a:endParaRPr lang="ru-RU" sz="1200" dirty="0">
                        <a:latin typeface="Times New Roman" panose="02020603050405020304" pitchFamily="18" charset="0"/>
                        <a:cs typeface="Times New Roman" panose="02020603050405020304" pitchFamily="18" charset="0"/>
                      </a:endParaRPr>
                    </a:p>
                  </a:txBody>
                  <a:tcPr marL="91433" marR="91433" marT="45684" marB="45684"/>
                </a:tc>
                <a:tc>
                  <a:txBody>
                    <a:bodyPr/>
                    <a:lstStyle/>
                    <a:p>
                      <a:r>
                        <a:rPr lang="ru-RU" sz="1200" dirty="0" smtClean="0">
                          <a:latin typeface="Times New Roman" panose="02020603050405020304" pitchFamily="18" charset="0"/>
                          <a:cs typeface="Times New Roman" panose="02020603050405020304" pitchFamily="18" charset="0"/>
                        </a:rPr>
                        <a:t>0,0</a:t>
                      </a:r>
                      <a:endParaRPr lang="ru-RU" sz="1200" dirty="0">
                        <a:latin typeface="Times New Roman" panose="02020603050405020304" pitchFamily="18" charset="0"/>
                        <a:cs typeface="Times New Roman" panose="02020603050405020304" pitchFamily="18" charset="0"/>
                      </a:endParaRPr>
                    </a:p>
                  </a:txBody>
                  <a:tcPr marL="91433" marR="91433" marT="45684" marB="45684"/>
                </a:tc>
                <a:tc>
                  <a:txBody>
                    <a:bodyPr/>
                    <a:lstStyle/>
                    <a:p>
                      <a:r>
                        <a:rPr lang="ru-RU" sz="1200" dirty="0" smtClean="0">
                          <a:latin typeface="Times New Roman" panose="02020603050405020304" pitchFamily="18" charset="0"/>
                          <a:cs typeface="Times New Roman" panose="02020603050405020304" pitchFamily="18" charset="0"/>
                        </a:rPr>
                        <a:t>0,0</a:t>
                      </a:r>
                      <a:endParaRPr lang="ru-RU" sz="1200" dirty="0">
                        <a:latin typeface="Times New Roman" panose="02020603050405020304" pitchFamily="18" charset="0"/>
                        <a:cs typeface="Times New Roman" panose="02020603050405020304" pitchFamily="18" charset="0"/>
                      </a:endParaRPr>
                    </a:p>
                  </a:txBody>
                  <a:tcPr marL="91433" marR="91433" marT="45684" marB="45684"/>
                </a:tc>
                <a:tc>
                  <a:txBody>
                    <a:bodyPr/>
                    <a:lstStyle/>
                    <a:p>
                      <a:r>
                        <a:rPr lang="ru-RU" sz="1200" dirty="0" smtClean="0">
                          <a:latin typeface="Times New Roman" panose="02020603050405020304" pitchFamily="18" charset="0"/>
                          <a:cs typeface="Times New Roman" panose="02020603050405020304" pitchFamily="18" charset="0"/>
                        </a:rPr>
                        <a:t>0,0</a:t>
                      </a:r>
                      <a:endParaRPr lang="ru-RU" sz="1200" dirty="0">
                        <a:latin typeface="Times New Roman" panose="02020603050405020304" pitchFamily="18" charset="0"/>
                        <a:cs typeface="Times New Roman" panose="02020603050405020304" pitchFamily="18" charset="0"/>
                      </a:endParaRPr>
                    </a:p>
                  </a:txBody>
                  <a:tcPr marL="91433" marR="91433" marT="45684" marB="45684"/>
                </a:tc>
                <a:extLst>
                  <a:ext uri="{0D108BD9-81ED-4DB2-BD59-A6C34878D82A}">
                    <a16:rowId xmlns="" xmlns:a16="http://schemas.microsoft.com/office/drawing/2014/main" val="10003"/>
                  </a:ext>
                </a:extLst>
              </a:tr>
            </a:tbl>
          </a:graphicData>
        </a:graphic>
      </p:graphicFrame>
      <p:sp>
        <p:nvSpPr>
          <p:cNvPr id="51255" name="TextBox 17">
            <a:extLst>
              <a:ext uri="{FF2B5EF4-FFF2-40B4-BE49-F238E27FC236}">
                <a16:creationId xmlns="" xmlns:a16="http://schemas.microsoft.com/office/drawing/2014/main" id="{21638B9F-642F-4C04-B414-F77630177A84}"/>
              </a:ext>
            </a:extLst>
          </p:cNvPr>
          <p:cNvSpPr txBox="1">
            <a:spLocks noChangeArrowheads="1"/>
          </p:cNvSpPr>
          <p:nvPr/>
        </p:nvSpPr>
        <p:spPr bwMode="auto">
          <a:xfrm>
            <a:off x="531813" y="857251"/>
            <a:ext cx="71993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ru-RU" altLang="ru-RU" sz="1200" dirty="0">
                <a:latin typeface="Times New Roman" panose="02020603050405020304" pitchFamily="18" charset="0"/>
                <a:cs typeface="Times New Roman" panose="02020603050405020304" pitchFamily="18" charset="0"/>
              </a:rPr>
              <a:t>Основные показатели  бюджета муниципального района </a:t>
            </a:r>
            <a:r>
              <a:rPr lang="ru-RU" altLang="ru-RU" sz="1200" dirty="0" err="1">
                <a:latin typeface="Times New Roman" panose="02020603050405020304" pitchFamily="18" charset="0"/>
                <a:cs typeface="Times New Roman" panose="02020603050405020304" pitchFamily="18" charset="0"/>
              </a:rPr>
              <a:t>Мелеузовский</a:t>
            </a:r>
            <a:r>
              <a:rPr lang="ru-RU" altLang="ru-RU" sz="1200" dirty="0">
                <a:latin typeface="Times New Roman" panose="02020603050405020304" pitchFamily="18" charset="0"/>
                <a:cs typeface="Times New Roman" panose="02020603050405020304" pitchFamily="18" charset="0"/>
              </a:rPr>
              <a:t> район республики Башкортостан</a:t>
            </a:r>
          </a:p>
        </p:txBody>
      </p:sp>
      <p:sp>
        <p:nvSpPr>
          <p:cNvPr id="51256" name="TextBox 18">
            <a:extLst>
              <a:ext uri="{FF2B5EF4-FFF2-40B4-BE49-F238E27FC236}">
                <a16:creationId xmlns="" xmlns:a16="http://schemas.microsoft.com/office/drawing/2014/main" id="{FFCFF032-0A31-4C97-8F8A-320948D17D07}"/>
              </a:ext>
            </a:extLst>
          </p:cNvPr>
          <p:cNvSpPr txBox="1">
            <a:spLocks noChangeArrowheads="1"/>
          </p:cNvSpPr>
          <p:nvPr/>
        </p:nvSpPr>
        <p:spPr bwMode="auto">
          <a:xfrm>
            <a:off x="323850" y="2924944"/>
            <a:ext cx="84963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ru-RU" altLang="ru-RU" sz="1200" dirty="0">
                <a:latin typeface="Times New Roman" panose="02020603050405020304" pitchFamily="18" charset="0"/>
                <a:cs typeface="Times New Roman" panose="02020603050405020304" pitchFamily="18" charset="0"/>
              </a:rPr>
              <a:t>                  Динамика показателей  бюджета муниципального района Мелеузовский район Республики Башкортостан</a:t>
            </a:r>
          </a:p>
        </p:txBody>
      </p:sp>
      <p:sp>
        <p:nvSpPr>
          <p:cNvPr id="51257" name="TextBox 19">
            <a:extLst>
              <a:ext uri="{FF2B5EF4-FFF2-40B4-BE49-F238E27FC236}">
                <a16:creationId xmlns="" xmlns:a16="http://schemas.microsoft.com/office/drawing/2014/main" id="{1FF708C3-CD29-4CCA-85C9-A281FDB11C50}"/>
              </a:ext>
            </a:extLst>
          </p:cNvPr>
          <p:cNvSpPr txBox="1">
            <a:spLocks noChangeArrowheads="1"/>
          </p:cNvSpPr>
          <p:nvPr/>
        </p:nvSpPr>
        <p:spPr bwMode="auto">
          <a:xfrm>
            <a:off x="8027193" y="876300"/>
            <a:ext cx="98901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ru-RU" altLang="ru-RU" sz="1100" dirty="0" err="1">
                <a:latin typeface="Times New Roman" panose="02020603050405020304" pitchFamily="18" charset="0"/>
                <a:cs typeface="Times New Roman" panose="02020603050405020304" pitchFamily="18" charset="0"/>
              </a:rPr>
              <a:t>млн.рублей</a:t>
            </a:r>
            <a:endParaRPr lang="ru-RU" altLang="ru-RU" sz="1100" dirty="0">
              <a:latin typeface="Times New Roman" panose="02020603050405020304" pitchFamily="18" charset="0"/>
              <a:cs typeface="Times New Roman" panose="02020603050405020304" pitchFamily="18" charset="0"/>
            </a:endParaRPr>
          </a:p>
        </p:txBody>
      </p:sp>
      <p:sp>
        <p:nvSpPr>
          <p:cNvPr id="51258" name="TextBox 20">
            <a:extLst>
              <a:ext uri="{FF2B5EF4-FFF2-40B4-BE49-F238E27FC236}">
                <a16:creationId xmlns="" xmlns:a16="http://schemas.microsoft.com/office/drawing/2014/main" id="{19ECE889-6446-4010-A3D5-D12D10BAA739}"/>
              </a:ext>
            </a:extLst>
          </p:cNvPr>
          <p:cNvSpPr txBox="1">
            <a:spLocks noChangeArrowheads="1"/>
          </p:cNvSpPr>
          <p:nvPr/>
        </p:nvSpPr>
        <p:spPr bwMode="auto">
          <a:xfrm>
            <a:off x="7703004" y="3202756"/>
            <a:ext cx="115252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ru-RU" altLang="ru-RU" sz="1100" dirty="0">
                <a:latin typeface="Times New Roman" panose="02020603050405020304" pitchFamily="18" charset="0"/>
                <a:cs typeface="Times New Roman" panose="02020603050405020304" pitchFamily="18" charset="0"/>
              </a:rPr>
              <a:t>в процентах</a:t>
            </a:r>
          </a:p>
        </p:txBody>
      </p:sp>
      <p:pic>
        <p:nvPicPr>
          <p:cNvPr id="51260" name="Рисунок 1" descr="http://romas-flowers.ru/files/%D0%BD%D0%B0%D0%BB%D0%B8%D1%87%D0%BA%D0%B0.jpg">
            <a:extLst>
              <a:ext uri="{FF2B5EF4-FFF2-40B4-BE49-F238E27FC236}">
                <a16:creationId xmlns="" xmlns:a16="http://schemas.microsoft.com/office/drawing/2014/main" id="{9E1432FA-2050-49A8-BA2B-54F6493F08E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543" y="4846637"/>
            <a:ext cx="2277269" cy="119697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51261" name="Рисунок 6" descr="http://xn--80aa3adxha4f.kz/uploads/posts/2010-07/1280169643_6582_1.jpg">
            <a:extLst>
              <a:ext uri="{FF2B5EF4-FFF2-40B4-BE49-F238E27FC236}">
                <a16:creationId xmlns="" xmlns:a16="http://schemas.microsoft.com/office/drawing/2014/main" id="{5E393C68-5412-4747-AE0F-BD6F56BF442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02734" y="4751387"/>
            <a:ext cx="1937965"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8" name="Диаграмма 4">
            <a:extLst>
              <a:ext uri="{FF2B5EF4-FFF2-40B4-BE49-F238E27FC236}">
                <a16:creationId xmlns="" xmlns:a16="http://schemas.microsoft.com/office/drawing/2014/main" id="{6A3692B7-E4F7-4439-BCF8-FB167A2A8D94}"/>
              </a:ext>
            </a:extLst>
          </p:cNvPr>
          <p:cNvGraphicFramePr>
            <a:graphicFrameLocks/>
          </p:cNvGraphicFramePr>
          <p:nvPr>
            <p:extLst>
              <p:ext uri="{D42A27DB-BD31-4B8C-83A1-F6EECF244321}">
                <p14:modId xmlns:p14="http://schemas.microsoft.com/office/powerpoint/2010/main" val="1121672927"/>
              </p:ext>
            </p:extLst>
          </p:nvPr>
        </p:nvGraphicFramePr>
        <p:xfrm>
          <a:off x="2074068" y="2924944"/>
          <a:ext cx="5378252" cy="3794072"/>
        </p:xfrm>
        <a:graphic>
          <a:graphicData uri="http://schemas.openxmlformats.org/drawingml/2006/chart">
            <c:chart xmlns:c="http://schemas.openxmlformats.org/drawingml/2006/chart" xmlns:r="http://schemas.openxmlformats.org/officeDocument/2006/relationships" r:id="rId5"/>
          </a:graphicData>
        </a:graphic>
      </p:graphicFrame>
      <p:sp>
        <p:nvSpPr>
          <p:cNvPr id="3" name="Прямоугольник 2"/>
          <p:cNvSpPr/>
          <p:nvPr/>
        </p:nvSpPr>
        <p:spPr>
          <a:xfrm>
            <a:off x="179388" y="3509079"/>
            <a:ext cx="2141424" cy="1200329"/>
          </a:xfrm>
          <a:prstGeom prst="rect">
            <a:avLst/>
          </a:prstGeom>
        </p:spPr>
        <p:txBody>
          <a:bodyPr wrap="square">
            <a:spAutoFit/>
          </a:bodyPr>
          <a:lstStyle/>
          <a:p>
            <a:r>
              <a:rPr lang="ru-RU" sz="1200" b="1" dirty="0">
                <a:latin typeface="Times New Roman" panose="02020603050405020304" pitchFamily="18" charset="0"/>
                <a:cs typeface="Times New Roman" panose="02020603050405020304" pitchFamily="18" charset="0"/>
              </a:rPr>
              <a:t>Нельзя полагаться на те доходы, которые мы только надеемся получить, какими бы верными они не казались</a:t>
            </a:r>
            <a:r>
              <a:rPr lang="ru-RU" sz="1200" dirty="0" smtClean="0">
                <a:latin typeface="Times New Roman" panose="02020603050405020304" pitchFamily="18" charset="0"/>
                <a:cs typeface="Times New Roman" panose="02020603050405020304" pitchFamily="18" charset="0"/>
              </a:rPr>
              <a:t>.</a:t>
            </a:r>
          </a:p>
          <a:p>
            <a:r>
              <a:rPr lang="ru-RU" sz="1200" i="1" dirty="0" smtClean="0">
                <a:latin typeface="Times New Roman" panose="02020603050405020304" pitchFamily="18" charset="0"/>
                <a:cs typeface="Times New Roman" panose="02020603050405020304" pitchFamily="18" charset="0"/>
              </a:rPr>
              <a:t> </a:t>
            </a:r>
            <a:r>
              <a:rPr lang="ru-RU" sz="1200" i="1" dirty="0">
                <a:latin typeface="Times New Roman" panose="02020603050405020304" pitchFamily="18" charset="0"/>
                <a:cs typeface="Times New Roman" panose="02020603050405020304" pitchFamily="18" charset="0"/>
              </a:rPr>
              <a:t>Мишель де Монтень</a:t>
            </a:r>
          </a:p>
        </p:txBody>
      </p:sp>
      <p:sp>
        <p:nvSpPr>
          <p:cNvPr id="4" name="Полилиния 3"/>
          <p:cNvSpPr/>
          <p:nvPr/>
        </p:nvSpPr>
        <p:spPr>
          <a:xfrm>
            <a:off x="43543" y="3254829"/>
            <a:ext cx="2394857" cy="1763485"/>
          </a:xfrm>
          <a:custGeom>
            <a:avLst/>
            <a:gdLst>
              <a:gd name="connsiteX0" fmla="*/ 598714 w 2394857"/>
              <a:gd name="connsiteY0" fmla="*/ 206828 h 1763485"/>
              <a:gd name="connsiteX1" fmla="*/ 598714 w 2394857"/>
              <a:gd name="connsiteY1" fmla="*/ 206828 h 1763485"/>
              <a:gd name="connsiteX2" fmla="*/ 729343 w 2394857"/>
              <a:gd name="connsiteY2" fmla="*/ 130628 h 1763485"/>
              <a:gd name="connsiteX3" fmla="*/ 794657 w 2394857"/>
              <a:gd name="connsiteY3" fmla="*/ 108857 h 1763485"/>
              <a:gd name="connsiteX4" fmla="*/ 881743 w 2394857"/>
              <a:gd name="connsiteY4" fmla="*/ 76200 h 1763485"/>
              <a:gd name="connsiteX5" fmla="*/ 957943 w 2394857"/>
              <a:gd name="connsiteY5" fmla="*/ 43542 h 1763485"/>
              <a:gd name="connsiteX6" fmla="*/ 1284514 w 2394857"/>
              <a:gd name="connsiteY6" fmla="*/ 32657 h 1763485"/>
              <a:gd name="connsiteX7" fmla="*/ 1328057 w 2394857"/>
              <a:gd name="connsiteY7" fmla="*/ 21771 h 1763485"/>
              <a:gd name="connsiteX8" fmla="*/ 1426028 w 2394857"/>
              <a:gd name="connsiteY8" fmla="*/ 0 h 1763485"/>
              <a:gd name="connsiteX9" fmla="*/ 1970314 w 2394857"/>
              <a:gd name="connsiteY9" fmla="*/ 10885 h 1763485"/>
              <a:gd name="connsiteX10" fmla="*/ 2013857 w 2394857"/>
              <a:gd name="connsiteY10" fmla="*/ 21771 h 1763485"/>
              <a:gd name="connsiteX11" fmla="*/ 2155371 w 2394857"/>
              <a:gd name="connsiteY11" fmla="*/ 32657 h 1763485"/>
              <a:gd name="connsiteX12" fmla="*/ 2198914 w 2394857"/>
              <a:gd name="connsiteY12" fmla="*/ 76200 h 1763485"/>
              <a:gd name="connsiteX13" fmla="*/ 2242457 w 2394857"/>
              <a:gd name="connsiteY13" fmla="*/ 130628 h 1763485"/>
              <a:gd name="connsiteX14" fmla="*/ 2286000 w 2394857"/>
              <a:gd name="connsiteY14" fmla="*/ 217714 h 1763485"/>
              <a:gd name="connsiteX15" fmla="*/ 2296886 w 2394857"/>
              <a:gd name="connsiteY15" fmla="*/ 250371 h 1763485"/>
              <a:gd name="connsiteX16" fmla="*/ 2351314 w 2394857"/>
              <a:gd name="connsiteY16" fmla="*/ 304800 h 1763485"/>
              <a:gd name="connsiteX17" fmla="*/ 2383971 w 2394857"/>
              <a:gd name="connsiteY17" fmla="*/ 413657 h 1763485"/>
              <a:gd name="connsiteX18" fmla="*/ 2394857 w 2394857"/>
              <a:gd name="connsiteY18" fmla="*/ 468085 h 1763485"/>
              <a:gd name="connsiteX19" fmla="*/ 2383971 w 2394857"/>
              <a:gd name="connsiteY19" fmla="*/ 1099457 h 1763485"/>
              <a:gd name="connsiteX20" fmla="*/ 2373086 w 2394857"/>
              <a:gd name="connsiteY20" fmla="*/ 1132114 h 1763485"/>
              <a:gd name="connsiteX21" fmla="*/ 2351314 w 2394857"/>
              <a:gd name="connsiteY21" fmla="*/ 1175657 h 1763485"/>
              <a:gd name="connsiteX22" fmla="*/ 2340428 w 2394857"/>
              <a:gd name="connsiteY22" fmla="*/ 1219200 h 1763485"/>
              <a:gd name="connsiteX23" fmla="*/ 2318657 w 2394857"/>
              <a:gd name="connsiteY23" fmla="*/ 1251857 h 1763485"/>
              <a:gd name="connsiteX24" fmla="*/ 2307771 w 2394857"/>
              <a:gd name="connsiteY24" fmla="*/ 1284514 h 1763485"/>
              <a:gd name="connsiteX25" fmla="*/ 2264228 w 2394857"/>
              <a:gd name="connsiteY25" fmla="*/ 1338942 h 1763485"/>
              <a:gd name="connsiteX26" fmla="*/ 2209800 w 2394857"/>
              <a:gd name="connsiteY26" fmla="*/ 1415142 h 1763485"/>
              <a:gd name="connsiteX27" fmla="*/ 2188028 w 2394857"/>
              <a:gd name="connsiteY27" fmla="*/ 1436914 h 1763485"/>
              <a:gd name="connsiteX28" fmla="*/ 2177143 w 2394857"/>
              <a:gd name="connsiteY28" fmla="*/ 1469571 h 1763485"/>
              <a:gd name="connsiteX29" fmla="*/ 2111828 w 2394857"/>
              <a:gd name="connsiteY29" fmla="*/ 1491342 h 1763485"/>
              <a:gd name="connsiteX30" fmla="*/ 2046514 w 2394857"/>
              <a:gd name="connsiteY30" fmla="*/ 1524000 h 1763485"/>
              <a:gd name="connsiteX31" fmla="*/ 1981200 w 2394857"/>
              <a:gd name="connsiteY31" fmla="*/ 1545771 h 1763485"/>
              <a:gd name="connsiteX32" fmla="*/ 1959428 w 2394857"/>
              <a:gd name="connsiteY32" fmla="*/ 1567542 h 1763485"/>
              <a:gd name="connsiteX33" fmla="*/ 1915886 w 2394857"/>
              <a:gd name="connsiteY33" fmla="*/ 1578428 h 1763485"/>
              <a:gd name="connsiteX34" fmla="*/ 1752600 w 2394857"/>
              <a:gd name="connsiteY34" fmla="*/ 1589314 h 1763485"/>
              <a:gd name="connsiteX35" fmla="*/ 1719943 w 2394857"/>
              <a:gd name="connsiteY35" fmla="*/ 1600200 h 1763485"/>
              <a:gd name="connsiteX36" fmla="*/ 1382486 w 2394857"/>
              <a:gd name="connsiteY36" fmla="*/ 1578428 h 1763485"/>
              <a:gd name="connsiteX37" fmla="*/ 1143000 w 2394857"/>
              <a:gd name="connsiteY37" fmla="*/ 1589314 h 1763485"/>
              <a:gd name="connsiteX38" fmla="*/ 1077686 w 2394857"/>
              <a:gd name="connsiteY38" fmla="*/ 1611085 h 1763485"/>
              <a:gd name="connsiteX39" fmla="*/ 990600 w 2394857"/>
              <a:gd name="connsiteY39" fmla="*/ 1654628 h 1763485"/>
              <a:gd name="connsiteX40" fmla="*/ 957943 w 2394857"/>
              <a:gd name="connsiteY40" fmla="*/ 1665514 h 1763485"/>
              <a:gd name="connsiteX41" fmla="*/ 925286 w 2394857"/>
              <a:gd name="connsiteY41" fmla="*/ 1676400 h 1763485"/>
              <a:gd name="connsiteX42" fmla="*/ 870857 w 2394857"/>
              <a:gd name="connsiteY42" fmla="*/ 1709057 h 1763485"/>
              <a:gd name="connsiteX43" fmla="*/ 838200 w 2394857"/>
              <a:gd name="connsiteY43" fmla="*/ 1741714 h 1763485"/>
              <a:gd name="connsiteX44" fmla="*/ 805543 w 2394857"/>
              <a:gd name="connsiteY44" fmla="*/ 1752600 h 1763485"/>
              <a:gd name="connsiteX45" fmla="*/ 783771 w 2394857"/>
              <a:gd name="connsiteY45" fmla="*/ 1763485 h 1763485"/>
              <a:gd name="connsiteX46" fmla="*/ 185057 w 2394857"/>
              <a:gd name="connsiteY46" fmla="*/ 1480457 h 1763485"/>
              <a:gd name="connsiteX47" fmla="*/ 87086 w 2394857"/>
              <a:gd name="connsiteY47" fmla="*/ 1393371 h 1763485"/>
              <a:gd name="connsiteX48" fmla="*/ 43543 w 2394857"/>
              <a:gd name="connsiteY48" fmla="*/ 1349828 h 1763485"/>
              <a:gd name="connsiteX49" fmla="*/ 10886 w 2394857"/>
              <a:gd name="connsiteY49" fmla="*/ 1251857 h 1763485"/>
              <a:gd name="connsiteX50" fmla="*/ 0 w 2394857"/>
              <a:gd name="connsiteY50" fmla="*/ 1219200 h 1763485"/>
              <a:gd name="connsiteX51" fmla="*/ 10886 w 2394857"/>
              <a:gd name="connsiteY51" fmla="*/ 1023257 h 1763485"/>
              <a:gd name="connsiteX52" fmla="*/ 21771 w 2394857"/>
              <a:gd name="connsiteY52" fmla="*/ 990600 h 1763485"/>
              <a:gd name="connsiteX53" fmla="*/ 32657 w 2394857"/>
              <a:gd name="connsiteY53" fmla="*/ 947057 h 1763485"/>
              <a:gd name="connsiteX54" fmla="*/ 54428 w 2394857"/>
              <a:gd name="connsiteY54" fmla="*/ 881742 h 1763485"/>
              <a:gd name="connsiteX55" fmla="*/ 76200 w 2394857"/>
              <a:gd name="connsiteY55" fmla="*/ 794657 h 1763485"/>
              <a:gd name="connsiteX56" fmla="*/ 97971 w 2394857"/>
              <a:gd name="connsiteY56" fmla="*/ 729342 h 1763485"/>
              <a:gd name="connsiteX57" fmla="*/ 108857 w 2394857"/>
              <a:gd name="connsiteY57" fmla="*/ 631371 h 1763485"/>
              <a:gd name="connsiteX58" fmla="*/ 119743 w 2394857"/>
              <a:gd name="connsiteY58" fmla="*/ 598714 h 1763485"/>
              <a:gd name="connsiteX59" fmla="*/ 141514 w 2394857"/>
              <a:gd name="connsiteY59" fmla="*/ 293914 h 1763485"/>
              <a:gd name="connsiteX60" fmla="*/ 163286 w 2394857"/>
              <a:gd name="connsiteY60" fmla="*/ 228600 h 1763485"/>
              <a:gd name="connsiteX61" fmla="*/ 206828 w 2394857"/>
              <a:gd name="connsiteY61" fmla="*/ 206828 h 1763485"/>
              <a:gd name="connsiteX62" fmla="*/ 239486 w 2394857"/>
              <a:gd name="connsiteY62" fmla="*/ 185057 h 1763485"/>
              <a:gd name="connsiteX63" fmla="*/ 283028 w 2394857"/>
              <a:gd name="connsiteY63" fmla="*/ 174171 h 1763485"/>
              <a:gd name="connsiteX64" fmla="*/ 381000 w 2394857"/>
              <a:gd name="connsiteY64" fmla="*/ 141514 h 1763485"/>
              <a:gd name="connsiteX65" fmla="*/ 446314 w 2394857"/>
              <a:gd name="connsiteY65" fmla="*/ 119742 h 1763485"/>
              <a:gd name="connsiteX66" fmla="*/ 478971 w 2394857"/>
              <a:gd name="connsiteY66" fmla="*/ 108857 h 1763485"/>
              <a:gd name="connsiteX67" fmla="*/ 587828 w 2394857"/>
              <a:gd name="connsiteY67" fmla="*/ 119742 h 1763485"/>
              <a:gd name="connsiteX68" fmla="*/ 620486 w 2394857"/>
              <a:gd name="connsiteY68" fmla="*/ 174171 h 1763485"/>
              <a:gd name="connsiteX69" fmla="*/ 696686 w 2394857"/>
              <a:gd name="connsiteY69" fmla="*/ 174171 h 1763485"/>
              <a:gd name="connsiteX70" fmla="*/ 598714 w 2394857"/>
              <a:gd name="connsiteY70" fmla="*/ 206828 h 1763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394857" h="1763485">
                <a:moveTo>
                  <a:pt x="598714" y="206828"/>
                </a:moveTo>
                <a:lnTo>
                  <a:pt x="598714" y="206828"/>
                </a:lnTo>
                <a:cubicBezTo>
                  <a:pt x="630022" y="187261"/>
                  <a:pt x="688147" y="147106"/>
                  <a:pt x="729343" y="130628"/>
                </a:cubicBezTo>
                <a:cubicBezTo>
                  <a:pt x="750651" y="122105"/>
                  <a:pt x="772886" y="116114"/>
                  <a:pt x="794657" y="108857"/>
                </a:cubicBezTo>
                <a:cubicBezTo>
                  <a:pt x="822915" y="99438"/>
                  <a:pt x="855719" y="89212"/>
                  <a:pt x="881743" y="76200"/>
                </a:cubicBezTo>
                <a:cubicBezTo>
                  <a:pt x="922580" y="55782"/>
                  <a:pt x="906589" y="46563"/>
                  <a:pt x="957943" y="43542"/>
                </a:cubicBezTo>
                <a:cubicBezTo>
                  <a:pt x="1066673" y="37146"/>
                  <a:pt x="1175657" y="36285"/>
                  <a:pt x="1284514" y="32657"/>
                </a:cubicBezTo>
                <a:cubicBezTo>
                  <a:pt x="1299028" y="29028"/>
                  <a:pt x="1313452" y="25017"/>
                  <a:pt x="1328057" y="21771"/>
                </a:cubicBezTo>
                <a:cubicBezTo>
                  <a:pt x="1452469" y="-5877"/>
                  <a:pt x="1319811" y="26553"/>
                  <a:pt x="1426028" y="0"/>
                </a:cubicBezTo>
                <a:lnTo>
                  <a:pt x="1970314" y="10885"/>
                </a:lnTo>
                <a:cubicBezTo>
                  <a:pt x="1985265" y="11439"/>
                  <a:pt x="1998998" y="20023"/>
                  <a:pt x="2013857" y="21771"/>
                </a:cubicBezTo>
                <a:cubicBezTo>
                  <a:pt x="2060844" y="27299"/>
                  <a:pt x="2108200" y="29028"/>
                  <a:pt x="2155371" y="32657"/>
                </a:cubicBezTo>
                <a:cubicBezTo>
                  <a:pt x="2213429" y="52008"/>
                  <a:pt x="2169884" y="27818"/>
                  <a:pt x="2198914" y="76200"/>
                </a:cubicBezTo>
                <a:cubicBezTo>
                  <a:pt x="2237691" y="140828"/>
                  <a:pt x="2205108" y="46592"/>
                  <a:pt x="2242457" y="130628"/>
                </a:cubicBezTo>
                <a:cubicBezTo>
                  <a:pt x="2282483" y="220688"/>
                  <a:pt x="2241288" y="173002"/>
                  <a:pt x="2286000" y="217714"/>
                </a:cubicBezTo>
                <a:cubicBezTo>
                  <a:pt x="2289629" y="228600"/>
                  <a:pt x="2290001" y="241191"/>
                  <a:pt x="2296886" y="250371"/>
                </a:cubicBezTo>
                <a:cubicBezTo>
                  <a:pt x="2312281" y="270897"/>
                  <a:pt x="2351314" y="304800"/>
                  <a:pt x="2351314" y="304800"/>
                </a:cubicBezTo>
                <a:cubicBezTo>
                  <a:pt x="2367766" y="370606"/>
                  <a:pt x="2357469" y="334149"/>
                  <a:pt x="2383971" y="413657"/>
                </a:cubicBezTo>
                <a:cubicBezTo>
                  <a:pt x="2389822" y="431210"/>
                  <a:pt x="2391228" y="449942"/>
                  <a:pt x="2394857" y="468085"/>
                </a:cubicBezTo>
                <a:cubicBezTo>
                  <a:pt x="2391228" y="678542"/>
                  <a:pt x="2390868" y="889081"/>
                  <a:pt x="2383971" y="1099457"/>
                </a:cubicBezTo>
                <a:cubicBezTo>
                  <a:pt x="2383595" y="1110925"/>
                  <a:pt x="2377606" y="1121567"/>
                  <a:pt x="2373086" y="1132114"/>
                </a:cubicBezTo>
                <a:cubicBezTo>
                  <a:pt x="2366694" y="1147030"/>
                  <a:pt x="2357012" y="1160463"/>
                  <a:pt x="2351314" y="1175657"/>
                </a:cubicBezTo>
                <a:cubicBezTo>
                  <a:pt x="2346061" y="1189665"/>
                  <a:pt x="2346321" y="1205449"/>
                  <a:pt x="2340428" y="1219200"/>
                </a:cubicBezTo>
                <a:cubicBezTo>
                  <a:pt x="2335274" y="1231225"/>
                  <a:pt x="2324508" y="1240155"/>
                  <a:pt x="2318657" y="1251857"/>
                </a:cubicBezTo>
                <a:cubicBezTo>
                  <a:pt x="2313525" y="1262120"/>
                  <a:pt x="2312903" y="1274251"/>
                  <a:pt x="2307771" y="1284514"/>
                </a:cubicBezTo>
                <a:cubicBezTo>
                  <a:pt x="2294038" y="1311980"/>
                  <a:pt x="2284480" y="1318691"/>
                  <a:pt x="2264228" y="1338942"/>
                </a:cubicBezTo>
                <a:cubicBezTo>
                  <a:pt x="2238829" y="1415143"/>
                  <a:pt x="2264229" y="1397000"/>
                  <a:pt x="2209800" y="1415142"/>
                </a:cubicBezTo>
                <a:cubicBezTo>
                  <a:pt x="2202543" y="1422399"/>
                  <a:pt x="2193308" y="1428113"/>
                  <a:pt x="2188028" y="1436914"/>
                </a:cubicBezTo>
                <a:cubicBezTo>
                  <a:pt x="2182125" y="1446753"/>
                  <a:pt x="2186480" y="1462902"/>
                  <a:pt x="2177143" y="1469571"/>
                </a:cubicBezTo>
                <a:cubicBezTo>
                  <a:pt x="2158468" y="1482910"/>
                  <a:pt x="2111828" y="1491342"/>
                  <a:pt x="2111828" y="1491342"/>
                </a:cubicBezTo>
                <a:cubicBezTo>
                  <a:pt x="2076857" y="1526314"/>
                  <a:pt x="2103834" y="1506804"/>
                  <a:pt x="2046514" y="1524000"/>
                </a:cubicBezTo>
                <a:cubicBezTo>
                  <a:pt x="2024533" y="1530594"/>
                  <a:pt x="1981200" y="1545771"/>
                  <a:pt x="1981200" y="1545771"/>
                </a:cubicBezTo>
                <a:cubicBezTo>
                  <a:pt x="1973943" y="1553028"/>
                  <a:pt x="1968608" y="1562952"/>
                  <a:pt x="1959428" y="1567542"/>
                </a:cubicBezTo>
                <a:cubicBezTo>
                  <a:pt x="1946047" y="1574233"/>
                  <a:pt x="1930765" y="1576862"/>
                  <a:pt x="1915886" y="1578428"/>
                </a:cubicBezTo>
                <a:cubicBezTo>
                  <a:pt x="1861636" y="1584139"/>
                  <a:pt x="1807029" y="1585685"/>
                  <a:pt x="1752600" y="1589314"/>
                </a:cubicBezTo>
                <a:cubicBezTo>
                  <a:pt x="1741714" y="1592943"/>
                  <a:pt x="1731418" y="1600200"/>
                  <a:pt x="1719943" y="1600200"/>
                </a:cubicBezTo>
                <a:cubicBezTo>
                  <a:pt x="1437561" y="1600200"/>
                  <a:pt x="1507766" y="1620189"/>
                  <a:pt x="1382486" y="1578428"/>
                </a:cubicBezTo>
                <a:cubicBezTo>
                  <a:pt x="1302657" y="1582057"/>
                  <a:pt x="1222456" y="1580801"/>
                  <a:pt x="1143000" y="1589314"/>
                </a:cubicBezTo>
                <a:cubicBezTo>
                  <a:pt x="1120182" y="1591759"/>
                  <a:pt x="1077686" y="1611085"/>
                  <a:pt x="1077686" y="1611085"/>
                </a:cubicBezTo>
                <a:cubicBezTo>
                  <a:pt x="1039686" y="1649085"/>
                  <a:pt x="1065651" y="1629611"/>
                  <a:pt x="990600" y="1654628"/>
                </a:cubicBezTo>
                <a:lnTo>
                  <a:pt x="957943" y="1665514"/>
                </a:lnTo>
                <a:lnTo>
                  <a:pt x="925286" y="1676400"/>
                </a:lnTo>
                <a:cubicBezTo>
                  <a:pt x="857477" y="1744206"/>
                  <a:pt x="955650" y="1652528"/>
                  <a:pt x="870857" y="1709057"/>
                </a:cubicBezTo>
                <a:cubicBezTo>
                  <a:pt x="858048" y="1717596"/>
                  <a:pt x="851009" y="1733175"/>
                  <a:pt x="838200" y="1741714"/>
                </a:cubicBezTo>
                <a:cubicBezTo>
                  <a:pt x="828653" y="1748079"/>
                  <a:pt x="816197" y="1748339"/>
                  <a:pt x="805543" y="1752600"/>
                </a:cubicBezTo>
                <a:cubicBezTo>
                  <a:pt x="798010" y="1755613"/>
                  <a:pt x="791028" y="1759857"/>
                  <a:pt x="783771" y="1763485"/>
                </a:cubicBezTo>
                <a:lnTo>
                  <a:pt x="185057" y="1480457"/>
                </a:lnTo>
                <a:cubicBezTo>
                  <a:pt x="29494" y="1369340"/>
                  <a:pt x="154973" y="1472572"/>
                  <a:pt x="87086" y="1393371"/>
                </a:cubicBezTo>
                <a:cubicBezTo>
                  <a:pt x="73728" y="1377786"/>
                  <a:pt x="43543" y="1349828"/>
                  <a:pt x="43543" y="1349828"/>
                </a:cubicBezTo>
                <a:lnTo>
                  <a:pt x="10886" y="1251857"/>
                </a:lnTo>
                <a:lnTo>
                  <a:pt x="0" y="1219200"/>
                </a:lnTo>
                <a:cubicBezTo>
                  <a:pt x="3629" y="1153886"/>
                  <a:pt x="4684" y="1088377"/>
                  <a:pt x="10886" y="1023257"/>
                </a:cubicBezTo>
                <a:cubicBezTo>
                  <a:pt x="11974" y="1011834"/>
                  <a:pt x="18619" y="1001633"/>
                  <a:pt x="21771" y="990600"/>
                </a:cubicBezTo>
                <a:cubicBezTo>
                  <a:pt x="25881" y="976215"/>
                  <a:pt x="28358" y="961387"/>
                  <a:pt x="32657" y="947057"/>
                </a:cubicBezTo>
                <a:cubicBezTo>
                  <a:pt x="39251" y="925076"/>
                  <a:pt x="48862" y="904006"/>
                  <a:pt x="54428" y="881742"/>
                </a:cubicBezTo>
                <a:lnTo>
                  <a:pt x="76200" y="794657"/>
                </a:lnTo>
                <a:cubicBezTo>
                  <a:pt x="81766" y="772393"/>
                  <a:pt x="97971" y="729342"/>
                  <a:pt x="97971" y="729342"/>
                </a:cubicBezTo>
                <a:cubicBezTo>
                  <a:pt x="101600" y="696685"/>
                  <a:pt x="103455" y="663782"/>
                  <a:pt x="108857" y="631371"/>
                </a:cubicBezTo>
                <a:cubicBezTo>
                  <a:pt x="110743" y="620053"/>
                  <a:pt x="118476" y="610118"/>
                  <a:pt x="119743" y="598714"/>
                </a:cubicBezTo>
                <a:cubicBezTo>
                  <a:pt x="121915" y="579169"/>
                  <a:pt x="136731" y="324209"/>
                  <a:pt x="141514" y="293914"/>
                </a:cubicBezTo>
                <a:cubicBezTo>
                  <a:pt x="145093" y="271246"/>
                  <a:pt x="156029" y="250371"/>
                  <a:pt x="163286" y="228600"/>
                </a:cubicBezTo>
                <a:cubicBezTo>
                  <a:pt x="168418" y="213205"/>
                  <a:pt x="192739" y="214879"/>
                  <a:pt x="206828" y="206828"/>
                </a:cubicBezTo>
                <a:cubicBezTo>
                  <a:pt x="218187" y="200337"/>
                  <a:pt x="227461" y="190211"/>
                  <a:pt x="239486" y="185057"/>
                </a:cubicBezTo>
                <a:cubicBezTo>
                  <a:pt x="253237" y="179164"/>
                  <a:pt x="268698" y="178470"/>
                  <a:pt x="283028" y="174171"/>
                </a:cubicBezTo>
                <a:cubicBezTo>
                  <a:pt x="283075" y="174157"/>
                  <a:pt x="364648" y="146965"/>
                  <a:pt x="381000" y="141514"/>
                </a:cubicBezTo>
                <a:lnTo>
                  <a:pt x="446314" y="119742"/>
                </a:lnTo>
                <a:lnTo>
                  <a:pt x="478971" y="108857"/>
                </a:lnTo>
                <a:cubicBezTo>
                  <a:pt x="515257" y="112485"/>
                  <a:pt x="552450" y="110898"/>
                  <a:pt x="587828" y="119742"/>
                </a:cubicBezTo>
                <a:cubicBezTo>
                  <a:pt x="703833" y="148743"/>
                  <a:pt x="510073" y="132766"/>
                  <a:pt x="620486" y="174171"/>
                </a:cubicBezTo>
                <a:cubicBezTo>
                  <a:pt x="644269" y="183089"/>
                  <a:pt x="671286" y="174171"/>
                  <a:pt x="696686" y="174171"/>
                </a:cubicBezTo>
                <a:lnTo>
                  <a:pt x="598714" y="206828"/>
                </a:ln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Номер слайда 1"/>
          <p:cNvSpPr>
            <a:spLocks noGrp="1"/>
          </p:cNvSpPr>
          <p:nvPr>
            <p:ph type="sldNum" sz="quarter" idx="12"/>
          </p:nvPr>
        </p:nvSpPr>
        <p:spPr>
          <a:xfrm>
            <a:off x="7010400" y="6305"/>
            <a:ext cx="2133600" cy="365125"/>
          </a:xfrm>
        </p:spPr>
        <p:txBody>
          <a:bodyPr/>
          <a:lstStyle/>
          <a:p>
            <a:fld id="{434A3D7E-C280-4DCD-A7E1-93BBC7758E8E}" type="slidenum">
              <a:rPr lang="ru-RU" smtClean="0">
                <a:solidFill>
                  <a:schemeClr val="tx1"/>
                </a:solidFill>
              </a:rPr>
              <a:t>28</a:t>
            </a:fld>
            <a:endParaRPr lang="ru-RU">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Диаграмма 6"/>
          <p:cNvGraphicFramePr/>
          <p:nvPr>
            <p:extLst>
              <p:ext uri="{D42A27DB-BD31-4B8C-83A1-F6EECF244321}">
                <p14:modId xmlns:p14="http://schemas.microsoft.com/office/powerpoint/2010/main" val="1814728236"/>
              </p:ext>
            </p:extLst>
          </p:nvPr>
        </p:nvGraphicFramePr>
        <p:xfrm>
          <a:off x="-108520" y="615950"/>
          <a:ext cx="4816797" cy="6701482"/>
        </p:xfrm>
        <a:graphic>
          <a:graphicData uri="http://schemas.openxmlformats.org/drawingml/2006/chart">
            <c:chart xmlns:c="http://schemas.openxmlformats.org/drawingml/2006/chart" xmlns:r="http://schemas.openxmlformats.org/officeDocument/2006/relationships" r:id="rId2"/>
          </a:graphicData>
        </a:graphic>
      </p:graphicFrame>
      <p:sp>
        <p:nvSpPr>
          <p:cNvPr id="3" name="Объект 2"/>
          <p:cNvSpPr>
            <a:spLocks noGrp="1"/>
          </p:cNvSpPr>
          <p:nvPr>
            <p:ph sz="half" idx="1"/>
          </p:nvPr>
        </p:nvSpPr>
        <p:spPr>
          <a:xfrm>
            <a:off x="457200" y="876300"/>
            <a:ext cx="4038600" cy="5249863"/>
          </a:xfrm>
        </p:spPr>
        <p:txBody>
          <a:bodyPr>
            <a:normAutofit/>
          </a:bodyPr>
          <a:lstStyle/>
          <a:p>
            <a:pPr marL="0" indent="0">
              <a:buNone/>
            </a:pPr>
            <a:endParaRPr lang="ru-RU" sz="1500" b="1" dirty="0" smtClean="0">
              <a:latin typeface="Times New Roman" panose="02020603050405020304" pitchFamily="18" charset="0"/>
              <a:cs typeface="Times New Roman" panose="02020603050405020304" pitchFamily="18" charset="0"/>
            </a:endParaRPr>
          </a:p>
          <a:p>
            <a:pPr marL="0" indent="0">
              <a:buNone/>
            </a:pPr>
            <a:r>
              <a:rPr lang="ru-RU" sz="1500" b="1" dirty="0" smtClean="0">
                <a:latin typeface="Times New Roman" panose="02020603050405020304" pitchFamily="18" charset="0"/>
                <a:cs typeface="Times New Roman" panose="02020603050405020304" pitchFamily="18" charset="0"/>
              </a:rPr>
              <a:t>Исполнение бюджета муниципального района по доходам, </a:t>
            </a:r>
            <a:r>
              <a:rPr lang="ru-RU" sz="1500" b="1" dirty="0" err="1" smtClean="0">
                <a:latin typeface="Times New Roman" panose="02020603050405020304" pitchFamily="18" charset="0"/>
                <a:cs typeface="Times New Roman" panose="02020603050405020304" pitchFamily="18" charset="0"/>
              </a:rPr>
              <a:t>тыс.руб</a:t>
            </a:r>
            <a:r>
              <a:rPr lang="ru-RU" sz="1500" b="1" dirty="0" smtClean="0">
                <a:latin typeface="Times New Roman" panose="02020603050405020304" pitchFamily="18" charset="0"/>
                <a:cs typeface="Times New Roman" panose="02020603050405020304" pitchFamily="18" charset="0"/>
              </a:rPr>
              <a:t>.</a:t>
            </a:r>
            <a:endParaRPr lang="ru-RU" sz="1500" b="1" dirty="0">
              <a:latin typeface="Times New Roman" panose="02020603050405020304" pitchFamily="18" charset="0"/>
              <a:cs typeface="Times New Roman" panose="02020603050405020304" pitchFamily="18" charset="0"/>
            </a:endParaRPr>
          </a:p>
        </p:txBody>
      </p:sp>
      <p:sp>
        <p:nvSpPr>
          <p:cNvPr id="4" name="Объект 3"/>
          <p:cNvSpPr>
            <a:spLocks noGrp="1"/>
          </p:cNvSpPr>
          <p:nvPr>
            <p:ph sz="half" idx="2"/>
          </p:nvPr>
        </p:nvSpPr>
        <p:spPr>
          <a:xfrm>
            <a:off x="4648200" y="876300"/>
            <a:ext cx="4038600" cy="5249863"/>
          </a:xfrm>
        </p:spPr>
        <p:txBody>
          <a:bodyPr>
            <a:normAutofit/>
          </a:bodyPr>
          <a:lstStyle/>
          <a:p>
            <a:pPr marL="0" indent="0">
              <a:buNone/>
            </a:pPr>
            <a:r>
              <a:rPr lang="ru-RU" sz="1500" b="1" dirty="0" smtClean="0">
                <a:latin typeface="Times New Roman" panose="02020603050405020304" pitchFamily="18" charset="0"/>
                <a:cs typeface="Times New Roman" panose="02020603050405020304" pitchFamily="18" charset="0"/>
              </a:rPr>
              <a:t>Исполнение бюджета муниципального района по расходам, </a:t>
            </a:r>
            <a:r>
              <a:rPr lang="ru-RU" sz="1500" b="1" dirty="0" err="1" smtClean="0">
                <a:latin typeface="Times New Roman" panose="02020603050405020304" pitchFamily="18" charset="0"/>
                <a:cs typeface="Times New Roman" panose="02020603050405020304" pitchFamily="18" charset="0"/>
              </a:rPr>
              <a:t>тыс.руб</a:t>
            </a:r>
            <a:r>
              <a:rPr lang="ru-RU" sz="1500" b="1" dirty="0" smtClean="0">
                <a:latin typeface="Times New Roman" panose="02020603050405020304" pitchFamily="18" charset="0"/>
                <a:cs typeface="Times New Roman" panose="02020603050405020304" pitchFamily="18" charset="0"/>
              </a:rPr>
              <a:t>.</a:t>
            </a:r>
            <a:endParaRPr lang="ru-RU" sz="1500" b="1" dirty="0">
              <a:latin typeface="Times New Roman" panose="02020603050405020304" pitchFamily="18" charset="0"/>
              <a:cs typeface="Times New Roman" panose="02020603050405020304" pitchFamily="18" charset="0"/>
            </a:endParaRPr>
          </a:p>
        </p:txBody>
      </p:sp>
      <p:sp>
        <p:nvSpPr>
          <p:cNvPr id="5" name="TextBox 2">
            <a:extLst>
              <a:ext uri="{FF2B5EF4-FFF2-40B4-BE49-F238E27FC236}">
                <a16:creationId xmlns="" xmlns:a16="http://schemas.microsoft.com/office/drawing/2014/main" id="{39CF8325-BAFE-4414-A145-DD03F3CDCBE3}"/>
              </a:ext>
            </a:extLst>
          </p:cNvPr>
          <p:cNvSpPr txBox="1">
            <a:spLocks noChangeArrowheads="1"/>
          </p:cNvSpPr>
          <p:nvPr/>
        </p:nvSpPr>
        <p:spPr bwMode="auto">
          <a:xfrm>
            <a:off x="0" y="0"/>
            <a:ext cx="9144000" cy="615950"/>
          </a:xfrm>
          <a:prstGeom prst="rect">
            <a:avLst/>
          </a:prstGeom>
          <a:solidFill>
            <a:schemeClr val="bg2">
              <a:lumMod val="90000"/>
            </a:schemeClr>
          </a:solidFill>
          <a:ln>
            <a:noFill/>
          </a:ln>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ru-RU" altLang="ru-RU" sz="1800" dirty="0">
                <a:solidFill>
                  <a:srgbClr val="002060"/>
                </a:solidFill>
                <a:latin typeface="Trebuchet MS" panose="020B0603020202020204" pitchFamily="34" charset="0"/>
              </a:rPr>
              <a:t>                </a:t>
            </a:r>
            <a:r>
              <a:rPr lang="ru-RU" altLang="ru-RU" sz="1600" dirty="0">
                <a:solidFill>
                  <a:srgbClr val="002060"/>
                </a:solidFill>
                <a:latin typeface="Times New Roman" panose="02020603050405020304" pitchFamily="18" charset="0"/>
                <a:cs typeface="Times New Roman" panose="02020603050405020304" pitchFamily="18" charset="0"/>
              </a:rPr>
              <a:t>Основные показатели бюджета муниципального района Мелеузовский </a:t>
            </a:r>
            <a:r>
              <a:rPr lang="ru-RU" altLang="ru-RU" sz="1600" dirty="0" smtClean="0">
                <a:solidFill>
                  <a:srgbClr val="002060"/>
                </a:solidFill>
                <a:latin typeface="Times New Roman" panose="02020603050405020304" pitchFamily="18" charset="0"/>
                <a:cs typeface="Times New Roman" panose="02020603050405020304" pitchFamily="18" charset="0"/>
              </a:rPr>
              <a:t>район</a:t>
            </a:r>
          </a:p>
          <a:p>
            <a:pPr algn="ctr">
              <a:spcBef>
                <a:spcPct val="0"/>
              </a:spcBef>
              <a:buFontTx/>
              <a:buNone/>
            </a:pPr>
            <a:r>
              <a:rPr lang="ru-RU" altLang="ru-RU" sz="1600" dirty="0" smtClean="0">
                <a:solidFill>
                  <a:srgbClr val="002060"/>
                </a:solidFill>
                <a:latin typeface="Times New Roman" panose="02020603050405020304" pitchFamily="18" charset="0"/>
                <a:cs typeface="Times New Roman" panose="02020603050405020304" pitchFamily="18" charset="0"/>
              </a:rPr>
              <a:t> </a:t>
            </a:r>
            <a:r>
              <a:rPr lang="ru-RU" altLang="ru-RU" sz="1600" dirty="0">
                <a:solidFill>
                  <a:srgbClr val="002060"/>
                </a:solidFill>
                <a:latin typeface="Times New Roman" panose="02020603050405020304" pitchFamily="18" charset="0"/>
                <a:cs typeface="Times New Roman" panose="02020603050405020304" pitchFamily="18" charset="0"/>
              </a:rPr>
              <a:t>Республики Башкортостан </a:t>
            </a:r>
            <a:endParaRPr lang="ru-RU" altLang="ru-RU" sz="1600" dirty="0">
              <a:latin typeface="Times New Roman" panose="02020603050405020304" pitchFamily="18" charset="0"/>
              <a:cs typeface="Times New Roman" panose="02020603050405020304" pitchFamily="18" charset="0"/>
            </a:endParaRPr>
          </a:p>
        </p:txBody>
      </p:sp>
      <p:pic>
        <p:nvPicPr>
          <p:cNvPr id="6" name="Picture 3">
            <a:extLst>
              <a:ext uri="{FF2B5EF4-FFF2-40B4-BE49-F238E27FC236}">
                <a16:creationId xmlns="" xmlns:a16="http://schemas.microsoft.com/office/drawing/2014/main" id="{712BBC0C-CE4A-48BB-9502-4AA5E86EB5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04850" cy="764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8" name="Диаграмма 7"/>
          <p:cNvGraphicFramePr/>
          <p:nvPr>
            <p:extLst>
              <p:ext uri="{D42A27DB-BD31-4B8C-83A1-F6EECF244321}">
                <p14:modId xmlns:p14="http://schemas.microsoft.com/office/powerpoint/2010/main" val="2846196393"/>
              </p:ext>
            </p:extLst>
          </p:nvPr>
        </p:nvGraphicFramePr>
        <p:xfrm>
          <a:off x="4427984" y="316426"/>
          <a:ext cx="4816797" cy="6701482"/>
        </p:xfrm>
        <a:graphic>
          <a:graphicData uri="http://schemas.openxmlformats.org/drawingml/2006/chart">
            <c:chart xmlns:c="http://schemas.openxmlformats.org/drawingml/2006/chart" xmlns:r="http://schemas.openxmlformats.org/officeDocument/2006/relationships" r:id="rId4"/>
          </a:graphicData>
        </a:graphic>
      </p:graphicFrame>
      <p:sp>
        <p:nvSpPr>
          <p:cNvPr id="2" name="Номер слайда 1"/>
          <p:cNvSpPr>
            <a:spLocks noGrp="1"/>
          </p:cNvSpPr>
          <p:nvPr>
            <p:ph type="sldNum" sz="quarter" idx="12"/>
          </p:nvPr>
        </p:nvSpPr>
        <p:spPr>
          <a:xfrm>
            <a:off x="6987356" y="17227"/>
            <a:ext cx="2133600" cy="365125"/>
          </a:xfrm>
        </p:spPr>
        <p:txBody>
          <a:bodyPr/>
          <a:lstStyle/>
          <a:p>
            <a:fld id="{434A3D7E-C280-4DCD-A7E1-93BBC7758E8E}" type="slidenum">
              <a:rPr lang="ru-RU" smtClean="0">
                <a:solidFill>
                  <a:schemeClr val="tx1"/>
                </a:solidFill>
              </a:rPr>
              <a:t>29</a:t>
            </a:fld>
            <a:endParaRPr lang="ru-RU" dirty="0">
              <a:solidFill>
                <a:schemeClr val="tx1"/>
              </a:solidFill>
            </a:endParaRPr>
          </a:p>
        </p:txBody>
      </p:sp>
    </p:spTree>
    <p:extLst>
      <p:ext uri="{BB962C8B-B14F-4D97-AF65-F5344CB8AC3E}">
        <p14:creationId xmlns:p14="http://schemas.microsoft.com/office/powerpoint/2010/main" val="83765501"/>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Диаграмма 27">
            <a:extLst>
              <a:ext uri="{FF2B5EF4-FFF2-40B4-BE49-F238E27FC236}">
                <a16:creationId xmlns="" xmlns:a16="http://schemas.microsoft.com/office/drawing/2014/main" id="{D3921C25-0148-4FE4-B08B-102E32DFEFE0}"/>
              </a:ext>
            </a:extLst>
          </p:cNvPr>
          <p:cNvGraphicFramePr>
            <a:graphicFrameLocks/>
          </p:cNvGraphicFramePr>
          <p:nvPr>
            <p:extLst>
              <p:ext uri="{D42A27DB-BD31-4B8C-83A1-F6EECF244321}">
                <p14:modId xmlns:p14="http://schemas.microsoft.com/office/powerpoint/2010/main" val="2572191592"/>
              </p:ext>
            </p:extLst>
          </p:nvPr>
        </p:nvGraphicFramePr>
        <p:xfrm>
          <a:off x="-4763" y="4305317"/>
          <a:ext cx="3995556" cy="2148019"/>
        </p:xfrm>
        <a:graphic>
          <a:graphicData uri="http://schemas.openxmlformats.org/drawingml/2006/chart">
            <c:chart xmlns:c="http://schemas.openxmlformats.org/drawingml/2006/chart" xmlns:r="http://schemas.openxmlformats.org/officeDocument/2006/relationships" r:id="rId2"/>
          </a:graphicData>
        </a:graphic>
      </p:graphicFrame>
      <p:sp>
        <p:nvSpPr>
          <p:cNvPr id="55298" name="Заголовок 1">
            <a:extLst>
              <a:ext uri="{FF2B5EF4-FFF2-40B4-BE49-F238E27FC236}">
                <a16:creationId xmlns="" xmlns:a16="http://schemas.microsoft.com/office/drawing/2014/main" id="{187EFF40-8ECF-4E44-898D-8D1F0A720325}"/>
              </a:ext>
            </a:extLst>
          </p:cNvPr>
          <p:cNvSpPr txBox="1">
            <a:spLocks/>
          </p:cNvSpPr>
          <p:nvPr/>
        </p:nvSpPr>
        <p:spPr bwMode="auto">
          <a:xfrm>
            <a:off x="4264893" y="5168900"/>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ru-RU" altLang="ru-RU" sz="1100">
              <a:solidFill>
                <a:srgbClr val="002060"/>
              </a:solidFill>
              <a:latin typeface="Times New Roman" panose="02020603050405020304" pitchFamily="18" charset="0"/>
              <a:cs typeface="Times New Roman" panose="02020603050405020304" pitchFamily="18" charset="0"/>
            </a:endParaRPr>
          </a:p>
        </p:txBody>
      </p:sp>
      <p:sp>
        <p:nvSpPr>
          <p:cNvPr id="55299" name="TextBox 7">
            <a:extLst>
              <a:ext uri="{FF2B5EF4-FFF2-40B4-BE49-F238E27FC236}">
                <a16:creationId xmlns="" xmlns:a16="http://schemas.microsoft.com/office/drawing/2014/main" id="{4CB01906-B8D1-43F0-8AF1-6C10239F7DA5}"/>
              </a:ext>
            </a:extLst>
          </p:cNvPr>
          <p:cNvSpPr txBox="1">
            <a:spLocks noChangeArrowheads="1"/>
          </p:cNvSpPr>
          <p:nvPr/>
        </p:nvSpPr>
        <p:spPr bwMode="auto">
          <a:xfrm>
            <a:off x="8408988" y="4016375"/>
            <a:ext cx="225425"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600" b="1"/>
              <a:t>. </a:t>
            </a:r>
          </a:p>
        </p:txBody>
      </p:sp>
      <p:sp>
        <p:nvSpPr>
          <p:cNvPr id="10" name="Заголовок 1">
            <a:extLst>
              <a:ext uri="{FF2B5EF4-FFF2-40B4-BE49-F238E27FC236}">
                <a16:creationId xmlns="" xmlns:a16="http://schemas.microsoft.com/office/drawing/2014/main" id="{C5B704D4-3AC7-404A-AECE-6C7FC9E8645A}"/>
              </a:ext>
            </a:extLst>
          </p:cNvPr>
          <p:cNvSpPr txBox="1">
            <a:spLocks/>
          </p:cNvSpPr>
          <p:nvPr/>
        </p:nvSpPr>
        <p:spPr>
          <a:xfrm>
            <a:off x="4787900" y="1401763"/>
            <a:ext cx="4157663" cy="276225"/>
          </a:xfrm>
          <a:prstGeom prst="rect">
            <a:avLst/>
          </a:prstGeom>
        </p:spPr>
        <p:txBody>
          <a:bodyPr lIns="68580" tIns="34290" rIns="68580" bIns="3429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endParaRPr lang="ru-RU" sz="1050" dirty="0">
              <a:solidFill>
                <a:srgbClr val="002060"/>
              </a:solidFill>
              <a:latin typeface="Times New Roman" panose="02020603050405020304" pitchFamily="18" charset="0"/>
              <a:cs typeface="Times New Roman" panose="02020603050405020304" pitchFamily="18" charset="0"/>
            </a:endParaRPr>
          </a:p>
        </p:txBody>
      </p:sp>
      <p:sp>
        <p:nvSpPr>
          <p:cNvPr id="55301" name="Заголовок 1">
            <a:extLst>
              <a:ext uri="{FF2B5EF4-FFF2-40B4-BE49-F238E27FC236}">
                <a16:creationId xmlns="" xmlns:a16="http://schemas.microsoft.com/office/drawing/2014/main" id="{551C0120-D578-460D-B979-AB86270AFB0D}"/>
              </a:ext>
            </a:extLst>
          </p:cNvPr>
          <p:cNvSpPr txBox="1">
            <a:spLocks/>
          </p:cNvSpPr>
          <p:nvPr/>
        </p:nvSpPr>
        <p:spPr bwMode="auto">
          <a:xfrm>
            <a:off x="-4763" y="2420938"/>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ru-RU" altLang="ru-RU" sz="1200">
              <a:solidFill>
                <a:srgbClr val="002060"/>
              </a:solidFill>
              <a:latin typeface="Times New Roman" panose="02020603050405020304" pitchFamily="18" charset="0"/>
              <a:cs typeface="Times New Roman" panose="02020603050405020304" pitchFamily="18" charset="0"/>
            </a:endParaRPr>
          </a:p>
        </p:txBody>
      </p:sp>
      <p:sp>
        <p:nvSpPr>
          <p:cNvPr id="55302" name="TextBox 2">
            <a:extLst>
              <a:ext uri="{FF2B5EF4-FFF2-40B4-BE49-F238E27FC236}">
                <a16:creationId xmlns="" xmlns:a16="http://schemas.microsoft.com/office/drawing/2014/main" id="{9D387A16-9ABC-414D-8E66-F007550D3C60}"/>
              </a:ext>
            </a:extLst>
          </p:cNvPr>
          <p:cNvSpPr txBox="1">
            <a:spLocks noChangeArrowheads="1"/>
          </p:cNvSpPr>
          <p:nvPr/>
        </p:nvSpPr>
        <p:spPr bwMode="auto">
          <a:xfrm>
            <a:off x="0" y="0"/>
            <a:ext cx="9144000" cy="584200"/>
          </a:xfrm>
          <a:prstGeom prst="rect">
            <a:avLst/>
          </a:prstGeom>
          <a:solidFill>
            <a:schemeClr val="bg2">
              <a:lumMod val="90000"/>
            </a:schemeClr>
          </a:solidFill>
          <a:ln>
            <a:noFill/>
          </a:ln>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sz="1600" dirty="0">
                <a:solidFill>
                  <a:srgbClr val="002060"/>
                </a:solidFill>
                <a:latin typeface="Trebuchet MS" panose="020B0603020202020204" pitchFamily="34" charset="0"/>
              </a:rPr>
              <a:t>                </a:t>
            </a:r>
            <a:r>
              <a:rPr lang="ru-RU" altLang="ru-RU" sz="1600" dirty="0">
                <a:solidFill>
                  <a:srgbClr val="002060"/>
                </a:solidFill>
                <a:latin typeface="Times New Roman" panose="02020603050405020304" pitchFamily="18" charset="0"/>
                <a:cs typeface="Times New Roman" panose="02020603050405020304" pitchFamily="18" charset="0"/>
              </a:rPr>
              <a:t>Расходы консолидированного бюджета муниципального района Мелеузовский </a:t>
            </a:r>
            <a:endParaRPr lang="ru-RU" altLang="ru-RU" sz="1600" dirty="0" smtClean="0">
              <a:solidFill>
                <a:srgbClr val="002060"/>
              </a:solidFill>
              <a:latin typeface="Times New Roman" panose="02020603050405020304" pitchFamily="18" charset="0"/>
              <a:cs typeface="Times New Roman" panose="02020603050405020304" pitchFamily="18" charset="0"/>
            </a:endParaRPr>
          </a:p>
          <a:p>
            <a:pPr algn="ctr"/>
            <a:r>
              <a:rPr lang="ru-RU" altLang="ru-RU" sz="1600" dirty="0" smtClean="0">
                <a:solidFill>
                  <a:srgbClr val="002060"/>
                </a:solidFill>
                <a:latin typeface="Times New Roman" panose="02020603050405020304" pitchFamily="18" charset="0"/>
                <a:cs typeface="Times New Roman" panose="02020603050405020304" pitchFamily="18" charset="0"/>
              </a:rPr>
              <a:t>район </a:t>
            </a:r>
            <a:r>
              <a:rPr lang="ru-RU" altLang="ru-RU" sz="1600" dirty="0">
                <a:solidFill>
                  <a:srgbClr val="002060"/>
                </a:solidFill>
                <a:latin typeface="Times New Roman" panose="02020603050405020304" pitchFamily="18" charset="0"/>
                <a:cs typeface="Times New Roman" panose="02020603050405020304" pitchFamily="18" charset="0"/>
              </a:rPr>
              <a:t>на общегосударственные вопросы в </a:t>
            </a:r>
            <a:r>
              <a:rPr lang="ru-RU" altLang="ru-RU" sz="1600" dirty="0" smtClean="0">
                <a:solidFill>
                  <a:srgbClr val="002060"/>
                </a:solidFill>
                <a:latin typeface="Times New Roman" panose="02020603050405020304" pitchFamily="18" charset="0"/>
                <a:cs typeface="Times New Roman" panose="02020603050405020304" pitchFamily="18" charset="0"/>
              </a:rPr>
              <a:t>2017-2021 </a:t>
            </a:r>
            <a:r>
              <a:rPr lang="ru-RU" altLang="ru-RU" sz="1600" dirty="0">
                <a:solidFill>
                  <a:srgbClr val="002060"/>
                </a:solidFill>
                <a:latin typeface="Times New Roman" panose="02020603050405020304" pitchFamily="18" charset="0"/>
                <a:cs typeface="Times New Roman" panose="02020603050405020304" pitchFamily="18" charset="0"/>
              </a:rPr>
              <a:t>годах</a:t>
            </a:r>
            <a:endParaRPr lang="ru-RU" altLang="ru-RU" sz="1600" b="1" dirty="0">
              <a:latin typeface="Times New Roman" panose="02020603050405020304" pitchFamily="18" charset="0"/>
              <a:cs typeface="Times New Roman" panose="02020603050405020304" pitchFamily="18" charset="0"/>
            </a:endParaRPr>
          </a:p>
        </p:txBody>
      </p:sp>
      <p:pic>
        <p:nvPicPr>
          <p:cNvPr id="55303" name="Picture 3">
            <a:extLst>
              <a:ext uri="{FF2B5EF4-FFF2-40B4-BE49-F238E27FC236}">
                <a16:creationId xmlns="" xmlns:a16="http://schemas.microsoft.com/office/drawing/2014/main" id="{67BA43F5-E088-4152-9016-2440FA2B72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04850"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Таблица 4">
            <a:extLst>
              <a:ext uri="{FF2B5EF4-FFF2-40B4-BE49-F238E27FC236}">
                <a16:creationId xmlns="" xmlns:a16="http://schemas.microsoft.com/office/drawing/2014/main" id="{883E4E8D-5E84-4BF5-A019-2610FFBB39F7}"/>
              </a:ext>
            </a:extLst>
          </p:cNvPr>
          <p:cNvGraphicFramePr>
            <a:graphicFrameLocks noGrp="1"/>
          </p:cNvGraphicFramePr>
          <p:nvPr>
            <p:extLst>
              <p:ext uri="{D42A27DB-BD31-4B8C-83A1-F6EECF244321}">
                <p14:modId xmlns:p14="http://schemas.microsoft.com/office/powerpoint/2010/main" val="2406891959"/>
              </p:ext>
            </p:extLst>
          </p:nvPr>
        </p:nvGraphicFramePr>
        <p:xfrm>
          <a:off x="71430" y="730024"/>
          <a:ext cx="8874131" cy="2927647"/>
        </p:xfrm>
        <a:graphic>
          <a:graphicData uri="http://schemas.openxmlformats.org/drawingml/2006/table">
            <a:tbl>
              <a:tblPr firstRow="1" bandRow="1">
                <a:tableStyleId>{F5AB1C69-6EDB-4FF4-983F-18BD219EF322}</a:tableStyleId>
              </a:tblPr>
              <a:tblGrid>
                <a:gridCol w="338581">
                  <a:extLst>
                    <a:ext uri="{9D8B030D-6E8A-4147-A177-3AD203B41FA5}">
                      <a16:colId xmlns="" xmlns:a16="http://schemas.microsoft.com/office/drawing/2014/main" val="20000"/>
                    </a:ext>
                  </a:extLst>
                </a:gridCol>
                <a:gridCol w="4312576">
                  <a:extLst>
                    <a:ext uri="{9D8B030D-6E8A-4147-A177-3AD203B41FA5}">
                      <a16:colId xmlns="" xmlns:a16="http://schemas.microsoft.com/office/drawing/2014/main" val="20001"/>
                    </a:ext>
                  </a:extLst>
                </a:gridCol>
                <a:gridCol w="703829">
                  <a:extLst>
                    <a:ext uri="{9D8B030D-6E8A-4147-A177-3AD203B41FA5}">
                      <a16:colId xmlns="" xmlns:a16="http://schemas.microsoft.com/office/drawing/2014/main" val="20002"/>
                    </a:ext>
                  </a:extLst>
                </a:gridCol>
                <a:gridCol w="703829">
                  <a:extLst>
                    <a:ext uri="{9D8B030D-6E8A-4147-A177-3AD203B41FA5}">
                      <a16:colId xmlns="" xmlns:a16="http://schemas.microsoft.com/office/drawing/2014/main" val="20003"/>
                    </a:ext>
                  </a:extLst>
                </a:gridCol>
                <a:gridCol w="703829">
                  <a:extLst>
                    <a:ext uri="{9D8B030D-6E8A-4147-A177-3AD203B41FA5}">
                      <a16:colId xmlns="" xmlns:a16="http://schemas.microsoft.com/office/drawing/2014/main" val="20005"/>
                    </a:ext>
                  </a:extLst>
                </a:gridCol>
                <a:gridCol w="703829">
                  <a:extLst>
                    <a:ext uri="{9D8B030D-6E8A-4147-A177-3AD203B41FA5}">
                      <a16:colId xmlns="" xmlns:a16="http://schemas.microsoft.com/office/drawing/2014/main" val="20006"/>
                    </a:ext>
                  </a:extLst>
                </a:gridCol>
                <a:gridCol w="703829">
                  <a:extLst>
                    <a:ext uri="{9D8B030D-6E8A-4147-A177-3AD203B41FA5}">
                      <a16:colId xmlns="" xmlns:a16="http://schemas.microsoft.com/office/drawing/2014/main" val="20007"/>
                    </a:ext>
                  </a:extLst>
                </a:gridCol>
                <a:gridCol w="703829">
                  <a:extLst>
                    <a:ext uri="{9D8B030D-6E8A-4147-A177-3AD203B41FA5}">
                      <a16:colId xmlns="" xmlns:a16="http://schemas.microsoft.com/office/drawing/2014/main" val="20008"/>
                    </a:ext>
                  </a:extLst>
                </a:gridCol>
              </a:tblGrid>
              <a:tr h="595153">
                <a:tc>
                  <a:txBody>
                    <a:bodyPr/>
                    <a:lstStyle/>
                    <a:p>
                      <a:endParaRPr lang="ru-RU" dirty="0"/>
                    </a:p>
                  </a:txBody>
                  <a:tcPr marL="91448" marR="91448"/>
                </a:tc>
                <a:tc>
                  <a:txBody>
                    <a:bodyPr/>
                    <a:lstStyle/>
                    <a:p>
                      <a:r>
                        <a:rPr lang="ru-RU" sz="1000" dirty="0"/>
                        <a:t>Наименование показателя</a:t>
                      </a: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2017 </a:t>
                      </a:r>
                      <a:r>
                        <a:rPr lang="ru-RU" sz="1000" dirty="0">
                          <a:latin typeface="Times New Roman" panose="02020603050405020304" pitchFamily="18" charset="0"/>
                          <a:cs typeface="Times New Roman" panose="02020603050405020304" pitchFamily="18" charset="0"/>
                        </a:rPr>
                        <a:t>год (отчет)</a:t>
                      </a: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2018 </a:t>
                      </a:r>
                      <a:r>
                        <a:rPr lang="ru-RU" sz="1000" dirty="0">
                          <a:latin typeface="Times New Roman" panose="02020603050405020304" pitchFamily="18" charset="0"/>
                          <a:cs typeface="Times New Roman" panose="02020603050405020304" pitchFamily="18" charset="0"/>
                        </a:rPr>
                        <a:t>год </a:t>
                      </a:r>
                      <a:r>
                        <a:rPr lang="ru-RU" sz="1000" dirty="0" smtClean="0">
                          <a:latin typeface="Times New Roman" panose="02020603050405020304" pitchFamily="18" charset="0"/>
                          <a:cs typeface="Times New Roman" panose="02020603050405020304" pitchFamily="18" charset="0"/>
                        </a:rPr>
                        <a:t>(</a:t>
                      </a:r>
                      <a:r>
                        <a:rPr lang="ru-RU" sz="1000" dirty="0" err="1" smtClean="0">
                          <a:latin typeface="Times New Roman" panose="02020603050405020304" pitchFamily="18" charset="0"/>
                          <a:cs typeface="Times New Roman" panose="02020603050405020304" pitchFamily="18" charset="0"/>
                        </a:rPr>
                        <a:t>уточн</a:t>
                      </a:r>
                      <a:r>
                        <a:rPr lang="ru-RU" sz="1000" dirty="0" smtClean="0">
                          <a:latin typeface="Times New Roman" panose="02020603050405020304" pitchFamily="18" charset="0"/>
                          <a:cs typeface="Times New Roman" panose="02020603050405020304" pitchFamily="18" charset="0"/>
                        </a:rPr>
                        <a:t>. план)</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2018 </a:t>
                      </a:r>
                      <a:r>
                        <a:rPr lang="ru-RU" sz="1000" dirty="0">
                          <a:latin typeface="Times New Roman" panose="02020603050405020304" pitchFamily="18" charset="0"/>
                          <a:cs typeface="Times New Roman" panose="02020603050405020304" pitchFamily="18" charset="0"/>
                        </a:rPr>
                        <a:t>год (отчет)</a:t>
                      </a: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2019</a:t>
                      </a:r>
                      <a:r>
                        <a:rPr lang="ru-RU" sz="1000" baseline="0" dirty="0" smtClean="0">
                          <a:latin typeface="Times New Roman" panose="02020603050405020304" pitchFamily="18" charset="0"/>
                          <a:cs typeface="Times New Roman" panose="02020603050405020304" pitchFamily="18" charset="0"/>
                        </a:rPr>
                        <a:t> </a:t>
                      </a:r>
                      <a:r>
                        <a:rPr lang="ru-RU" sz="1000" baseline="0" dirty="0">
                          <a:latin typeface="Times New Roman" panose="02020603050405020304" pitchFamily="18" charset="0"/>
                          <a:cs typeface="Times New Roman" panose="02020603050405020304" pitchFamily="18" charset="0"/>
                        </a:rPr>
                        <a:t>год (план)</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2020</a:t>
                      </a:r>
                      <a:r>
                        <a:rPr lang="ru-RU" sz="1000" baseline="0" dirty="0" smtClean="0">
                          <a:latin typeface="Times New Roman" panose="02020603050405020304" pitchFamily="18" charset="0"/>
                          <a:cs typeface="Times New Roman" panose="02020603050405020304" pitchFamily="18" charset="0"/>
                        </a:rPr>
                        <a:t> </a:t>
                      </a:r>
                      <a:r>
                        <a:rPr lang="ru-RU" sz="1000" baseline="0" dirty="0">
                          <a:latin typeface="Times New Roman" panose="02020603050405020304" pitchFamily="18" charset="0"/>
                          <a:cs typeface="Times New Roman" panose="02020603050405020304" pitchFamily="18" charset="0"/>
                        </a:rPr>
                        <a:t>год (план)</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2021</a:t>
                      </a:r>
                      <a:r>
                        <a:rPr lang="ru-RU" sz="1000" baseline="0" dirty="0" smtClean="0">
                          <a:latin typeface="Times New Roman" panose="02020603050405020304" pitchFamily="18" charset="0"/>
                          <a:cs typeface="Times New Roman" panose="02020603050405020304" pitchFamily="18" charset="0"/>
                        </a:rPr>
                        <a:t> </a:t>
                      </a:r>
                      <a:r>
                        <a:rPr lang="ru-RU" sz="1000" baseline="0" dirty="0">
                          <a:latin typeface="Times New Roman" panose="02020603050405020304" pitchFamily="18" charset="0"/>
                          <a:cs typeface="Times New Roman" panose="02020603050405020304" pitchFamily="18" charset="0"/>
                        </a:rPr>
                        <a:t>год (план)</a:t>
                      </a:r>
                      <a:endParaRPr lang="ru-RU" sz="1000" dirty="0">
                        <a:latin typeface="Times New Roman" panose="02020603050405020304" pitchFamily="18" charset="0"/>
                        <a:cs typeface="Times New Roman" panose="02020603050405020304" pitchFamily="18" charset="0"/>
                      </a:endParaRPr>
                    </a:p>
                  </a:txBody>
                  <a:tcPr marL="91448" marR="91448"/>
                </a:tc>
                <a:extLst>
                  <a:ext uri="{0D108BD9-81ED-4DB2-BD59-A6C34878D82A}">
                    <a16:rowId xmlns="" xmlns:a16="http://schemas.microsoft.com/office/drawing/2014/main" val="10000"/>
                  </a:ext>
                </a:extLst>
              </a:tr>
              <a:tr h="310751">
                <a:tc>
                  <a:txBody>
                    <a:bodyPr/>
                    <a:lstStyle/>
                    <a:p>
                      <a:endParaRPr lang="ru-RU" sz="1000" dirty="0"/>
                    </a:p>
                  </a:txBody>
                  <a:tcPr marL="91448" marR="91448"/>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Общегосударственные вопросы</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5" marB="0" anchor="b"/>
                </a:tc>
                <a:tc>
                  <a:txBody>
                    <a:bodyPr/>
                    <a:lstStyle/>
                    <a:p>
                      <a:r>
                        <a:rPr lang="ru-RU" sz="1000" dirty="0" smtClean="0">
                          <a:latin typeface="Times New Roman" panose="02020603050405020304" pitchFamily="18" charset="0"/>
                          <a:cs typeface="Times New Roman" panose="02020603050405020304" pitchFamily="18" charset="0"/>
                        </a:rPr>
                        <a:t>135,18</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171,76</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167,19</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166,88</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170,39</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171,99</a:t>
                      </a:r>
                      <a:endParaRPr lang="ru-RU" sz="1000" dirty="0">
                        <a:latin typeface="Times New Roman" panose="02020603050405020304" pitchFamily="18" charset="0"/>
                        <a:cs typeface="Times New Roman" panose="02020603050405020304" pitchFamily="18" charset="0"/>
                      </a:endParaRPr>
                    </a:p>
                  </a:txBody>
                  <a:tcPr marL="91448" marR="91448"/>
                </a:tc>
                <a:extLst>
                  <a:ext uri="{0D108BD9-81ED-4DB2-BD59-A6C34878D82A}">
                    <a16:rowId xmlns="" xmlns:a16="http://schemas.microsoft.com/office/drawing/2014/main" val="10001"/>
                  </a:ext>
                </a:extLst>
              </a:tr>
              <a:tr h="311865">
                <a:tc>
                  <a:txBody>
                    <a:bodyPr/>
                    <a:lstStyle/>
                    <a:p>
                      <a:r>
                        <a:rPr lang="ru-RU" sz="1000" dirty="0"/>
                        <a:t>1</a:t>
                      </a:r>
                    </a:p>
                  </a:txBody>
                  <a:tcPr marL="91448" marR="91448"/>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Функционирование высшего должностного лица </a:t>
                      </a:r>
                      <a:r>
                        <a:rPr lang="ru-RU" sz="1000" u="none" strike="noStrike" dirty="0" smtClean="0">
                          <a:effectLst/>
                          <a:latin typeface="Times New Roman" panose="02020603050405020304" pitchFamily="18" charset="0"/>
                          <a:cs typeface="Times New Roman" panose="02020603050405020304" pitchFamily="18" charset="0"/>
                        </a:rPr>
                        <a:t> муниципального </a:t>
                      </a:r>
                      <a:r>
                        <a:rPr lang="ru-RU" sz="1000" u="none" strike="noStrike" dirty="0">
                          <a:effectLst/>
                          <a:latin typeface="Times New Roman" panose="02020603050405020304" pitchFamily="18" charset="0"/>
                          <a:cs typeface="Times New Roman" panose="02020603050405020304" pitchFamily="18" charset="0"/>
                        </a:rPr>
                        <a:t>образования</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5" marB="0" anchor="b"/>
                </a:tc>
                <a:tc>
                  <a:txBody>
                    <a:bodyPr/>
                    <a:lstStyle/>
                    <a:p>
                      <a:r>
                        <a:rPr lang="ru-RU" sz="1000" dirty="0" smtClean="0">
                          <a:latin typeface="Times New Roman" panose="02020603050405020304" pitchFamily="18" charset="0"/>
                          <a:cs typeface="Times New Roman" panose="02020603050405020304" pitchFamily="18" charset="0"/>
                        </a:rPr>
                        <a:t>11,56</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14,07</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13,98</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15,17</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15,17</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15,17</a:t>
                      </a:r>
                      <a:endParaRPr lang="ru-RU" sz="1000" dirty="0">
                        <a:latin typeface="Times New Roman" panose="02020603050405020304" pitchFamily="18" charset="0"/>
                        <a:cs typeface="Times New Roman" panose="02020603050405020304" pitchFamily="18" charset="0"/>
                      </a:endParaRPr>
                    </a:p>
                  </a:txBody>
                  <a:tcPr marL="91448" marR="91448"/>
                </a:tc>
                <a:extLst>
                  <a:ext uri="{0D108BD9-81ED-4DB2-BD59-A6C34878D82A}">
                    <a16:rowId xmlns="" xmlns:a16="http://schemas.microsoft.com/office/drawing/2014/main" val="10002"/>
                  </a:ext>
                </a:extLst>
              </a:tr>
              <a:tr h="366029">
                <a:tc>
                  <a:txBody>
                    <a:bodyPr/>
                    <a:lstStyle/>
                    <a:p>
                      <a:r>
                        <a:rPr lang="ru-RU" sz="1000" dirty="0"/>
                        <a:t>2</a:t>
                      </a:r>
                    </a:p>
                  </a:txBody>
                  <a:tcPr marL="91448" marR="91448"/>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Функционирование </a:t>
                      </a:r>
                      <a:r>
                        <a:rPr lang="ru-RU" sz="1000" u="none" strike="noStrike" dirty="0" smtClean="0">
                          <a:effectLst/>
                          <a:latin typeface="Times New Roman" panose="02020603050405020304" pitchFamily="18" charset="0"/>
                          <a:cs typeface="Times New Roman" panose="02020603050405020304" pitchFamily="18" charset="0"/>
                        </a:rPr>
                        <a:t>законодательных </a:t>
                      </a:r>
                      <a:r>
                        <a:rPr lang="ru-RU" sz="1000" u="none" strike="noStrike" dirty="0">
                          <a:effectLst/>
                          <a:latin typeface="Times New Roman" panose="02020603050405020304" pitchFamily="18" charset="0"/>
                          <a:cs typeface="Times New Roman" panose="02020603050405020304" pitchFamily="18" charset="0"/>
                        </a:rPr>
                        <a:t>органов государственной власти и представительных органов муниципальных образований</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5" marB="0" anchor="b"/>
                </a:tc>
                <a:tc>
                  <a:txBody>
                    <a:bodyPr/>
                    <a:lstStyle/>
                    <a:p>
                      <a:r>
                        <a:rPr lang="ru-RU" sz="1000" dirty="0" smtClean="0">
                          <a:latin typeface="Times New Roman" panose="02020603050405020304" pitchFamily="18" charset="0"/>
                          <a:cs typeface="Times New Roman" panose="02020603050405020304" pitchFamily="18" charset="0"/>
                        </a:rPr>
                        <a:t>3,39</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4,19</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4,13</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3,96</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3,96</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3,96</a:t>
                      </a:r>
                      <a:endParaRPr lang="ru-RU" sz="1000" dirty="0">
                        <a:latin typeface="Times New Roman" panose="02020603050405020304" pitchFamily="18" charset="0"/>
                        <a:cs typeface="Times New Roman" panose="02020603050405020304" pitchFamily="18" charset="0"/>
                      </a:endParaRPr>
                    </a:p>
                  </a:txBody>
                  <a:tcPr marL="91448" marR="91448"/>
                </a:tc>
                <a:extLst>
                  <a:ext uri="{0D108BD9-81ED-4DB2-BD59-A6C34878D82A}">
                    <a16:rowId xmlns="" xmlns:a16="http://schemas.microsoft.com/office/drawing/2014/main" val="10003"/>
                  </a:ext>
                </a:extLst>
              </a:tr>
              <a:tr h="366029">
                <a:tc>
                  <a:txBody>
                    <a:bodyPr/>
                    <a:lstStyle/>
                    <a:p>
                      <a:r>
                        <a:rPr lang="ru-RU" sz="1000" dirty="0"/>
                        <a:t>3</a:t>
                      </a:r>
                    </a:p>
                  </a:txBody>
                  <a:tcPr marL="91448" marR="91448"/>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Функционирование Правительства РФ, высших исполнительных органов государственной власти субъектов РФ, местных администраций</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5" marB="0" anchor="b"/>
                </a:tc>
                <a:tc>
                  <a:txBody>
                    <a:bodyPr/>
                    <a:lstStyle/>
                    <a:p>
                      <a:r>
                        <a:rPr lang="ru-RU" sz="1000" dirty="0" smtClean="0">
                          <a:latin typeface="Times New Roman" panose="02020603050405020304" pitchFamily="18" charset="0"/>
                          <a:cs typeface="Times New Roman" panose="02020603050405020304" pitchFamily="18" charset="0"/>
                        </a:rPr>
                        <a:t>102,41</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129,38</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127,00</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126,31</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127,33</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128,40</a:t>
                      </a:r>
                      <a:endParaRPr lang="ru-RU" sz="1000" dirty="0">
                        <a:latin typeface="Times New Roman" panose="02020603050405020304" pitchFamily="18" charset="0"/>
                        <a:cs typeface="Times New Roman" panose="02020603050405020304" pitchFamily="18" charset="0"/>
                      </a:endParaRPr>
                    </a:p>
                  </a:txBody>
                  <a:tcPr marL="91448" marR="91448"/>
                </a:tc>
                <a:extLst>
                  <a:ext uri="{0D108BD9-81ED-4DB2-BD59-A6C34878D82A}">
                    <a16:rowId xmlns="" xmlns:a16="http://schemas.microsoft.com/office/drawing/2014/main" val="10004"/>
                  </a:ext>
                </a:extLst>
              </a:tr>
              <a:tr h="241932">
                <a:tc>
                  <a:txBody>
                    <a:bodyPr/>
                    <a:lstStyle/>
                    <a:p>
                      <a:r>
                        <a:rPr lang="ru-RU" sz="1000" dirty="0"/>
                        <a:t>4</a:t>
                      </a:r>
                    </a:p>
                  </a:txBody>
                  <a:tcPr marL="91448" marR="91448"/>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Обеспечение проведения выборов и референдумов</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5" marB="0" anchor="b"/>
                </a:tc>
                <a:tc>
                  <a:txBody>
                    <a:bodyPr/>
                    <a:lstStyle/>
                    <a:p>
                      <a:r>
                        <a:rPr lang="ru-RU" sz="1000" dirty="0" smtClean="0">
                          <a:latin typeface="Times New Roman" panose="02020603050405020304" pitchFamily="18" charset="0"/>
                          <a:cs typeface="Times New Roman" panose="02020603050405020304" pitchFamily="18" charset="0"/>
                        </a:rPr>
                        <a:t>0,40</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0,70</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0,70</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0,00</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0,00</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0,00</a:t>
                      </a:r>
                      <a:endParaRPr lang="ru-RU" sz="1000" dirty="0">
                        <a:latin typeface="Times New Roman" panose="02020603050405020304" pitchFamily="18" charset="0"/>
                        <a:cs typeface="Times New Roman" panose="02020603050405020304" pitchFamily="18" charset="0"/>
                      </a:endParaRPr>
                    </a:p>
                  </a:txBody>
                  <a:tcPr marL="91448" marR="91448"/>
                </a:tc>
                <a:extLst>
                  <a:ext uri="{0D108BD9-81ED-4DB2-BD59-A6C34878D82A}">
                    <a16:rowId xmlns="" xmlns:a16="http://schemas.microsoft.com/office/drawing/2014/main" val="10005"/>
                  </a:ext>
                </a:extLst>
              </a:tr>
              <a:tr h="241932">
                <a:tc>
                  <a:txBody>
                    <a:bodyPr/>
                    <a:lstStyle/>
                    <a:p>
                      <a:endParaRPr lang="ru-RU" sz="1000" dirty="0"/>
                    </a:p>
                  </a:txBody>
                  <a:tcPr marL="91448" marR="91448"/>
                </a:tc>
                <a:tc>
                  <a:txBody>
                    <a:bodyPr/>
                    <a:lstStyle/>
                    <a:p>
                      <a:pPr algn="l" fontAlgn="b"/>
                      <a:r>
                        <a:rPr lang="ru-RU" sz="1000" b="0" i="0" u="none" strike="noStrike" dirty="0" smtClean="0">
                          <a:solidFill>
                            <a:srgbClr val="000000"/>
                          </a:solidFill>
                          <a:effectLst/>
                          <a:latin typeface="Times New Roman" panose="02020603050405020304" pitchFamily="18" charset="0"/>
                          <a:cs typeface="Times New Roman" panose="02020603050405020304" pitchFamily="18" charset="0"/>
                        </a:rPr>
                        <a:t>Судебная система</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5" marB="0" anchor="b"/>
                </a:tc>
                <a:tc>
                  <a:txBody>
                    <a:bodyPr/>
                    <a:lstStyle/>
                    <a:p>
                      <a:r>
                        <a:rPr lang="ru-RU" sz="1000" dirty="0" smtClean="0">
                          <a:latin typeface="Times New Roman" panose="02020603050405020304" pitchFamily="18" charset="0"/>
                          <a:cs typeface="Times New Roman" panose="02020603050405020304" pitchFamily="18" charset="0"/>
                        </a:rPr>
                        <a:t>0,00</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0,17</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0,01</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0,00</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0,00</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0,00</a:t>
                      </a:r>
                      <a:endParaRPr lang="ru-RU" sz="1000" dirty="0">
                        <a:latin typeface="Times New Roman" panose="02020603050405020304" pitchFamily="18" charset="0"/>
                        <a:cs typeface="Times New Roman" panose="02020603050405020304" pitchFamily="18" charset="0"/>
                      </a:endParaRPr>
                    </a:p>
                  </a:txBody>
                  <a:tcPr marL="91448" marR="91448"/>
                </a:tc>
              </a:tr>
              <a:tr h="241932">
                <a:tc>
                  <a:txBody>
                    <a:bodyPr/>
                    <a:lstStyle/>
                    <a:p>
                      <a:r>
                        <a:rPr lang="ru-RU" sz="1000" dirty="0"/>
                        <a:t>5</a:t>
                      </a:r>
                    </a:p>
                  </a:txBody>
                  <a:tcPr marL="91448" marR="91448"/>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Резервные фонды</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5" marB="0" anchor="b"/>
                </a:tc>
                <a:tc>
                  <a:txBody>
                    <a:bodyPr/>
                    <a:lstStyle/>
                    <a:p>
                      <a:r>
                        <a:rPr lang="ru-RU" sz="1000" dirty="0" smtClean="0">
                          <a:latin typeface="Times New Roman" panose="02020603050405020304" pitchFamily="18" charset="0"/>
                          <a:cs typeface="Times New Roman" panose="02020603050405020304" pitchFamily="18" charset="0"/>
                        </a:rPr>
                        <a:t>0,00</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0,80</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0,00</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0,80</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0,80</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0,80</a:t>
                      </a:r>
                      <a:endParaRPr lang="ru-RU" sz="1000" dirty="0">
                        <a:latin typeface="Times New Roman" panose="02020603050405020304" pitchFamily="18" charset="0"/>
                        <a:cs typeface="Times New Roman" panose="02020603050405020304" pitchFamily="18" charset="0"/>
                      </a:endParaRPr>
                    </a:p>
                  </a:txBody>
                  <a:tcPr marL="91448" marR="91448"/>
                </a:tc>
                <a:extLst>
                  <a:ext uri="{0D108BD9-81ED-4DB2-BD59-A6C34878D82A}">
                    <a16:rowId xmlns="" xmlns:a16="http://schemas.microsoft.com/office/drawing/2014/main" val="10006"/>
                  </a:ext>
                </a:extLst>
              </a:tr>
              <a:tr h="241932">
                <a:tc>
                  <a:txBody>
                    <a:bodyPr/>
                    <a:lstStyle/>
                    <a:p>
                      <a:r>
                        <a:rPr lang="ru-RU" sz="1000" dirty="0"/>
                        <a:t>6</a:t>
                      </a:r>
                    </a:p>
                  </a:txBody>
                  <a:tcPr marL="91448" marR="91448"/>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Другие общегосударственные вопросы</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5" marB="0" anchor="b"/>
                </a:tc>
                <a:tc>
                  <a:txBody>
                    <a:bodyPr/>
                    <a:lstStyle/>
                    <a:p>
                      <a:r>
                        <a:rPr lang="ru-RU" sz="1000" dirty="0" smtClean="0">
                          <a:latin typeface="Times New Roman" panose="02020603050405020304" pitchFamily="18" charset="0"/>
                          <a:cs typeface="Times New Roman" panose="02020603050405020304" pitchFamily="18" charset="0"/>
                        </a:rPr>
                        <a:t>16,79</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22,44</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21,28</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20,63</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23,10</a:t>
                      </a:r>
                      <a:endParaRPr lang="ru-RU" sz="1000" dirty="0">
                        <a:latin typeface="Times New Roman" panose="02020603050405020304" pitchFamily="18" charset="0"/>
                        <a:cs typeface="Times New Roman" panose="02020603050405020304" pitchFamily="18" charset="0"/>
                      </a:endParaRPr>
                    </a:p>
                  </a:txBody>
                  <a:tcPr marL="91448" marR="91448"/>
                </a:tc>
                <a:tc>
                  <a:txBody>
                    <a:bodyPr/>
                    <a:lstStyle/>
                    <a:p>
                      <a:r>
                        <a:rPr lang="ru-RU" sz="1000" dirty="0" smtClean="0">
                          <a:latin typeface="Times New Roman" panose="02020603050405020304" pitchFamily="18" charset="0"/>
                          <a:cs typeface="Times New Roman" panose="02020603050405020304" pitchFamily="18" charset="0"/>
                        </a:rPr>
                        <a:t>23,60</a:t>
                      </a:r>
                      <a:endParaRPr lang="ru-RU" sz="1000" dirty="0">
                        <a:latin typeface="Times New Roman" panose="02020603050405020304" pitchFamily="18" charset="0"/>
                        <a:cs typeface="Times New Roman" panose="02020603050405020304" pitchFamily="18" charset="0"/>
                      </a:endParaRPr>
                    </a:p>
                  </a:txBody>
                  <a:tcPr marL="91448" marR="91448"/>
                </a:tc>
                <a:extLst>
                  <a:ext uri="{0D108BD9-81ED-4DB2-BD59-A6C34878D82A}">
                    <a16:rowId xmlns="" xmlns:a16="http://schemas.microsoft.com/office/drawing/2014/main" val="10007"/>
                  </a:ext>
                </a:extLst>
              </a:tr>
            </a:tbl>
          </a:graphicData>
        </a:graphic>
      </p:graphicFrame>
      <p:sp>
        <p:nvSpPr>
          <p:cNvPr id="55396" name="TextBox 17">
            <a:extLst>
              <a:ext uri="{FF2B5EF4-FFF2-40B4-BE49-F238E27FC236}">
                <a16:creationId xmlns="" xmlns:a16="http://schemas.microsoft.com/office/drawing/2014/main" id="{2746C9E5-A075-47A3-A834-DF137E09BA28}"/>
              </a:ext>
            </a:extLst>
          </p:cNvPr>
          <p:cNvSpPr txBox="1">
            <a:spLocks noChangeArrowheads="1"/>
          </p:cNvSpPr>
          <p:nvPr/>
        </p:nvSpPr>
        <p:spPr bwMode="auto">
          <a:xfrm>
            <a:off x="546100" y="1038225"/>
            <a:ext cx="184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ru-RU" altLang="ru-RU" sz="1200">
              <a:latin typeface="Times New Roman" panose="02020603050405020304" pitchFamily="18" charset="0"/>
              <a:cs typeface="Times New Roman" panose="02020603050405020304" pitchFamily="18" charset="0"/>
            </a:endParaRPr>
          </a:p>
        </p:txBody>
      </p:sp>
      <p:sp>
        <p:nvSpPr>
          <p:cNvPr id="55397" name="TextBox 18">
            <a:extLst>
              <a:ext uri="{FF2B5EF4-FFF2-40B4-BE49-F238E27FC236}">
                <a16:creationId xmlns="" xmlns:a16="http://schemas.microsoft.com/office/drawing/2014/main" id="{BE0FEAF8-7FDF-4F54-9FA3-87B730C29815}"/>
              </a:ext>
            </a:extLst>
          </p:cNvPr>
          <p:cNvSpPr txBox="1">
            <a:spLocks noChangeArrowheads="1"/>
          </p:cNvSpPr>
          <p:nvPr/>
        </p:nvSpPr>
        <p:spPr bwMode="auto">
          <a:xfrm>
            <a:off x="44450" y="3727298"/>
            <a:ext cx="5247629"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200" dirty="0" smtClean="0">
                <a:latin typeface="Times New Roman" panose="02020603050405020304" pitchFamily="18" charset="0"/>
                <a:cs typeface="Times New Roman" panose="02020603050405020304" pitchFamily="18" charset="0"/>
              </a:rPr>
              <a:t> </a:t>
            </a:r>
            <a:r>
              <a:rPr lang="ru-RU" altLang="ru-RU" sz="1100" b="1" i="1" dirty="0">
                <a:latin typeface="Times New Roman" panose="02020603050405020304" pitchFamily="18" charset="0"/>
                <a:cs typeface="Times New Roman" panose="02020603050405020304" pitchFamily="18" charset="0"/>
              </a:rPr>
              <a:t>Динамика показателей расходов бюджета муниципального района Мелеузовский район Республики </a:t>
            </a:r>
            <a:r>
              <a:rPr lang="ru-RU" altLang="ru-RU" sz="1100" b="1" i="1" dirty="0" smtClean="0">
                <a:latin typeface="Times New Roman" panose="02020603050405020304" pitchFamily="18" charset="0"/>
                <a:cs typeface="Times New Roman" panose="02020603050405020304" pitchFamily="18" charset="0"/>
              </a:rPr>
              <a:t>Башкортостан на общегосударственные вопросы, </a:t>
            </a:r>
            <a:r>
              <a:rPr lang="ru-RU" altLang="ru-RU" sz="1100" b="1" i="1" dirty="0">
                <a:latin typeface="Times New Roman" panose="02020603050405020304" pitchFamily="18" charset="0"/>
                <a:cs typeface="Times New Roman" panose="02020603050405020304" pitchFamily="18" charset="0"/>
              </a:rPr>
              <a:t>в %</a:t>
            </a:r>
          </a:p>
        </p:txBody>
      </p:sp>
      <p:sp>
        <p:nvSpPr>
          <p:cNvPr id="55398" name="TextBox 19">
            <a:extLst>
              <a:ext uri="{FF2B5EF4-FFF2-40B4-BE49-F238E27FC236}">
                <a16:creationId xmlns="" xmlns:a16="http://schemas.microsoft.com/office/drawing/2014/main" id="{EC1E283A-445A-4440-94CC-FA392421340E}"/>
              </a:ext>
            </a:extLst>
          </p:cNvPr>
          <p:cNvSpPr txBox="1">
            <a:spLocks noChangeArrowheads="1"/>
          </p:cNvSpPr>
          <p:nvPr/>
        </p:nvSpPr>
        <p:spPr bwMode="auto">
          <a:xfrm>
            <a:off x="7337426" y="503238"/>
            <a:ext cx="989012"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100" dirty="0" err="1">
                <a:latin typeface="Times New Roman" panose="02020603050405020304" pitchFamily="18" charset="0"/>
                <a:cs typeface="Times New Roman" panose="02020603050405020304" pitchFamily="18" charset="0"/>
              </a:rPr>
              <a:t>млн.рублей</a:t>
            </a:r>
            <a:endParaRPr lang="ru-RU" altLang="ru-RU" sz="1100" dirty="0">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7"/>
          </p:nvPr>
        </p:nvSpPr>
        <p:spPr>
          <a:xfrm>
            <a:off x="7010400" y="0"/>
            <a:ext cx="2133600" cy="365125"/>
          </a:xfrm>
        </p:spPr>
        <p:txBody>
          <a:bodyPr/>
          <a:lstStyle/>
          <a:p>
            <a:pPr>
              <a:defRPr/>
            </a:pPr>
            <a:fld id="{1C2F39FC-F7FC-43A7-985C-4565CF06B74E}" type="slidenum">
              <a:rPr lang="en-US" smtClean="0">
                <a:solidFill>
                  <a:schemeClr val="tx1"/>
                </a:solidFill>
              </a:rPr>
              <a:pPr>
                <a:defRPr/>
              </a:pPr>
              <a:t>30</a:t>
            </a:fld>
            <a:endParaRPr lang="en-US" dirty="0">
              <a:solidFill>
                <a:schemeClr val="tx1"/>
              </a:solidFill>
            </a:endParaRPr>
          </a:p>
        </p:txBody>
      </p:sp>
      <p:sp>
        <p:nvSpPr>
          <p:cNvPr id="11" name="Овал 10"/>
          <p:cNvSpPr/>
          <p:nvPr/>
        </p:nvSpPr>
        <p:spPr>
          <a:xfrm rot="10800000" flipV="1">
            <a:off x="631999" y="4016375"/>
            <a:ext cx="792088" cy="32647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800" dirty="0">
              <a:solidFill>
                <a:srgbClr val="7030A0"/>
              </a:solidFill>
              <a:latin typeface="Times New Roman" panose="02020603050405020304" pitchFamily="18" charset="0"/>
              <a:cs typeface="Times New Roman" panose="02020603050405020304" pitchFamily="18" charset="0"/>
            </a:endParaRPr>
          </a:p>
        </p:txBody>
      </p:sp>
      <p:cxnSp>
        <p:nvCxnSpPr>
          <p:cNvPr id="21" name="Прямая со стрелкой 20"/>
          <p:cNvCxnSpPr/>
          <p:nvPr/>
        </p:nvCxnSpPr>
        <p:spPr>
          <a:xfrm flipV="1">
            <a:off x="2646223" y="4557896"/>
            <a:ext cx="254185" cy="2346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p:cNvCxnSpPr/>
          <p:nvPr/>
        </p:nvCxnSpPr>
        <p:spPr>
          <a:xfrm flipV="1">
            <a:off x="2075710" y="4601332"/>
            <a:ext cx="254185" cy="2346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Овал 22"/>
          <p:cNvSpPr/>
          <p:nvPr/>
        </p:nvSpPr>
        <p:spPr>
          <a:xfrm rot="10800000" flipV="1">
            <a:off x="741214" y="4404122"/>
            <a:ext cx="879662" cy="32647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800" dirty="0" smtClean="0">
                <a:solidFill>
                  <a:srgbClr val="7030A0"/>
                </a:solidFill>
                <a:latin typeface="Times New Roman" panose="02020603050405020304" pitchFamily="18" charset="0"/>
                <a:cs typeface="Times New Roman" panose="02020603050405020304" pitchFamily="18" charset="0"/>
              </a:rPr>
              <a:t>123,7</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24" name="Овал 23"/>
          <p:cNvSpPr/>
          <p:nvPr/>
        </p:nvSpPr>
        <p:spPr>
          <a:xfrm rot="10800000" flipV="1">
            <a:off x="2132670" y="4270086"/>
            <a:ext cx="767738" cy="40513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800" dirty="0" smtClean="0">
                <a:solidFill>
                  <a:srgbClr val="7030A0"/>
                </a:solidFill>
                <a:latin typeface="Times New Roman" panose="02020603050405020304" pitchFamily="18" charset="0"/>
                <a:cs typeface="Times New Roman" panose="02020603050405020304" pitchFamily="18" charset="0"/>
              </a:rPr>
              <a:t>102,1</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26" name="Овал 25"/>
          <p:cNvSpPr/>
          <p:nvPr/>
        </p:nvSpPr>
        <p:spPr>
          <a:xfrm rot="10800000" flipV="1">
            <a:off x="2773315" y="4305317"/>
            <a:ext cx="792088" cy="32647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800" dirty="0" smtClean="0">
                <a:solidFill>
                  <a:srgbClr val="7030A0"/>
                </a:solidFill>
                <a:latin typeface="Times New Roman" panose="02020603050405020304" pitchFamily="18" charset="0"/>
                <a:cs typeface="Times New Roman" panose="02020603050405020304" pitchFamily="18" charset="0"/>
              </a:rPr>
              <a:t>100,9</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27" name="Овал 26"/>
          <p:cNvSpPr/>
          <p:nvPr/>
        </p:nvSpPr>
        <p:spPr>
          <a:xfrm rot="10800000" flipV="1">
            <a:off x="1620876" y="4382860"/>
            <a:ext cx="792088" cy="32647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800" dirty="0" smtClean="0">
                <a:solidFill>
                  <a:srgbClr val="7030A0"/>
                </a:solidFill>
                <a:latin typeface="Times New Roman" panose="02020603050405020304" pitchFamily="18" charset="0"/>
                <a:cs typeface="Times New Roman" panose="02020603050405020304" pitchFamily="18" charset="0"/>
              </a:rPr>
              <a:t>99,8</a:t>
            </a:r>
            <a:endParaRPr lang="ru-RU" sz="800" dirty="0">
              <a:solidFill>
                <a:srgbClr val="7030A0"/>
              </a:solidFill>
              <a:latin typeface="Times New Roman" panose="02020603050405020304" pitchFamily="18" charset="0"/>
              <a:cs typeface="Times New Roman" panose="02020603050405020304" pitchFamily="18" charset="0"/>
            </a:endParaRPr>
          </a:p>
        </p:txBody>
      </p:sp>
      <p:graphicFrame>
        <p:nvGraphicFramePr>
          <p:cNvPr id="25" name="Диаграмма 4">
            <a:extLst>
              <a:ext uri="{FF2B5EF4-FFF2-40B4-BE49-F238E27FC236}">
                <a16:creationId xmlns="" xmlns:a16="http://schemas.microsoft.com/office/drawing/2014/main" id="{6A3692B7-E4F7-4439-BCF8-FB167A2A8D94}"/>
              </a:ext>
            </a:extLst>
          </p:cNvPr>
          <p:cNvGraphicFramePr>
            <a:graphicFrameLocks/>
          </p:cNvGraphicFramePr>
          <p:nvPr>
            <p:extLst>
              <p:ext uri="{D42A27DB-BD31-4B8C-83A1-F6EECF244321}">
                <p14:modId xmlns:p14="http://schemas.microsoft.com/office/powerpoint/2010/main" val="1255820732"/>
              </p:ext>
            </p:extLst>
          </p:nvPr>
        </p:nvGraphicFramePr>
        <p:xfrm>
          <a:off x="5796136" y="4016375"/>
          <a:ext cx="3341727" cy="2364953"/>
        </p:xfrm>
        <a:graphic>
          <a:graphicData uri="http://schemas.openxmlformats.org/drawingml/2006/chart">
            <c:chart xmlns:c="http://schemas.openxmlformats.org/drawingml/2006/chart" xmlns:r="http://schemas.openxmlformats.org/officeDocument/2006/relationships" r:id="rId4"/>
          </a:graphicData>
        </a:graphic>
      </p:graphicFrame>
      <p:sp>
        <p:nvSpPr>
          <p:cNvPr id="4" name="7-конечная звезда 3"/>
          <p:cNvSpPr/>
          <p:nvPr/>
        </p:nvSpPr>
        <p:spPr>
          <a:xfrm rot="20349238">
            <a:off x="3650128" y="4407684"/>
            <a:ext cx="2275544" cy="1798654"/>
          </a:xfrm>
          <a:prstGeom prst="star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ru-RU" sz="1000" dirty="0" smtClean="0">
              <a:solidFill>
                <a:schemeClr val="tx1"/>
              </a:solidFill>
              <a:latin typeface="Times New Roman" panose="02020603050405020304" pitchFamily="18" charset="0"/>
              <a:cs typeface="Times New Roman" panose="02020603050405020304" pitchFamily="18" charset="0"/>
            </a:endParaRPr>
          </a:p>
          <a:p>
            <a:pPr algn="ctr"/>
            <a:r>
              <a:rPr lang="ru-RU" sz="1000" dirty="0" smtClean="0">
                <a:solidFill>
                  <a:schemeClr val="tx1"/>
                </a:solidFill>
                <a:latin typeface="Times New Roman" panose="02020603050405020304" pitchFamily="18" charset="0"/>
                <a:cs typeface="Times New Roman" panose="02020603050405020304" pitchFamily="18" charset="0"/>
              </a:rPr>
              <a:t>Удовлетворенность </a:t>
            </a:r>
            <a:r>
              <a:rPr lang="ru-RU" sz="1000" dirty="0">
                <a:solidFill>
                  <a:schemeClr val="tx1"/>
                </a:solidFill>
                <a:latin typeface="Times New Roman" panose="02020603050405020304" pitchFamily="18" charset="0"/>
                <a:cs typeface="Times New Roman" panose="02020603050405020304" pitchFamily="18" charset="0"/>
              </a:rPr>
              <a:t>населения деятельностью органов местного самоуправления,  87,2%</a:t>
            </a:r>
          </a:p>
        </p:txBody>
      </p:sp>
    </p:spTree>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98" name="Picture 62" descr="https://im0-tub-ru.yandex.net/i?id=a6504c296ce6997ce64190b566300ebd-l&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46767" y="4465169"/>
            <a:ext cx="4862717" cy="1844824"/>
          </a:xfrm>
          <a:prstGeom prst="rect">
            <a:avLst/>
          </a:prstGeom>
          <a:noFill/>
          <a:extLst>
            <a:ext uri="{909E8E84-426E-40DD-AFC4-6F175D3DCCD1}">
              <a14:hiddenFill xmlns:a14="http://schemas.microsoft.com/office/drawing/2010/main">
                <a:solidFill>
                  <a:srgbClr val="FFFFFF"/>
                </a:solidFill>
              </a14:hiddenFill>
            </a:ext>
          </a:extLst>
        </p:spPr>
      </p:pic>
      <p:sp>
        <p:nvSpPr>
          <p:cNvPr id="56322" name="Заголовок 1">
            <a:extLst>
              <a:ext uri="{FF2B5EF4-FFF2-40B4-BE49-F238E27FC236}">
                <a16:creationId xmlns="" xmlns:a16="http://schemas.microsoft.com/office/drawing/2014/main" id="{9C97CB50-69A7-4BAF-8216-07C39A81AF3F}"/>
              </a:ext>
            </a:extLst>
          </p:cNvPr>
          <p:cNvSpPr txBox="1">
            <a:spLocks/>
          </p:cNvSpPr>
          <p:nvPr/>
        </p:nvSpPr>
        <p:spPr bwMode="auto">
          <a:xfrm>
            <a:off x="4251325" y="5445125"/>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ru-RU" altLang="ru-RU" sz="1100">
              <a:solidFill>
                <a:srgbClr val="002060"/>
              </a:solidFill>
              <a:latin typeface="Times New Roman" panose="02020603050405020304" pitchFamily="18" charset="0"/>
              <a:cs typeface="Times New Roman" panose="02020603050405020304" pitchFamily="18" charset="0"/>
            </a:endParaRPr>
          </a:p>
        </p:txBody>
      </p:sp>
      <p:sp>
        <p:nvSpPr>
          <p:cNvPr id="56323" name="TextBox 7">
            <a:extLst>
              <a:ext uri="{FF2B5EF4-FFF2-40B4-BE49-F238E27FC236}">
                <a16:creationId xmlns="" xmlns:a16="http://schemas.microsoft.com/office/drawing/2014/main" id="{E551BBBD-A655-4CDF-B1EF-4DDE2622C91A}"/>
              </a:ext>
            </a:extLst>
          </p:cNvPr>
          <p:cNvSpPr txBox="1">
            <a:spLocks noChangeArrowheads="1"/>
          </p:cNvSpPr>
          <p:nvPr/>
        </p:nvSpPr>
        <p:spPr bwMode="auto">
          <a:xfrm>
            <a:off x="8408988" y="4016375"/>
            <a:ext cx="225425"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600" b="1"/>
              <a:t>. </a:t>
            </a:r>
          </a:p>
        </p:txBody>
      </p:sp>
      <p:sp>
        <p:nvSpPr>
          <p:cNvPr id="10" name="Заголовок 1">
            <a:extLst>
              <a:ext uri="{FF2B5EF4-FFF2-40B4-BE49-F238E27FC236}">
                <a16:creationId xmlns="" xmlns:a16="http://schemas.microsoft.com/office/drawing/2014/main" id="{A75043C9-DEDA-4B15-8F55-ECF8732D75C9}"/>
              </a:ext>
            </a:extLst>
          </p:cNvPr>
          <p:cNvSpPr txBox="1">
            <a:spLocks/>
          </p:cNvSpPr>
          <p:nvPr/>
        </p:nvSpPr>
        <p:spPr>
          <a:xfrm>
            <a:off x="4787900" y="1401763"/>
            <a:ext cx="4157663" cy="276225"/>
          </a:xfrm>
          <a:prstGeom prst="rect">
            <a:avLst/>
          </a:prstGeom>
        </p:spPr>
        <p:txBody>
          <a:bodyPr lIns="68580" tIns="34290" rIns="68580" bIns="3429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endParaRPr lang="ru-RU" sz="1050" dirty="0">
              <a:solidFill>
                <a:srgbClr val="002060"/>
              </a:solidFill>
              <a:latin typeface="Times New Roman" panose="02020603050405020304" pitchFamily="18" charset="0"/>
              <a:cs typeface="Times New Roman" panose="02020603050405020304" pitchFamily="18" charset="0"/>
            </a:endParaRPr>
          </a:p>
        </p:txBody>
      </p:sp>
      <p:sp>
        <p:nvSpPr>
          <p:cNvPr id="56325" name="Заголовок 1">
            <a:extLst>
              <a:ext uri="{FF2B5EF4-FFF2-40B4-BE49-F238E27FC236}">
                <a16:creationId xmlns="" xmlns:a16="http://schemas.microsoft.com/office/drawing/2014/main" id="{C03D1F11-2EA0-4163-AADF-FCBFA9166597}"/>
              </a:ext>
            </a:extLst>
          </p:cNvPr>
          <p:cNvSpPr txBox="1">
            <a:spLocks/>
          </p:cNvSpPr>
          <p:nvPr/>
        </p:nvSpPr>
        <p:spPr bwMode="auto">
          <a:xfrm>
            <a:off x="-4763" y="2420938"/>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ru-RU" altLang="ru-RU" sz="1200">
              <a:solidFill>
                <a:srgbClr val="002060"/>
              </a:solidFill>
              <a:latin typeface="Times New Roman" panose="02020603050405020304" pitchFamily="18" charset="0"/>
              <a:cs typeface="Times New Roman" panose="02020603050405020304" pitchFamily="18" charset="0"/>
            </a:endParaRPr>
          </a:p>
        </p:txBody>
      </p:sp>
      <p:sp>
        <p:nvSpPr>
          <p:cNvPr id="56326" name="TextBox 2">
            <a:extLst>
              <a:ext uri="{FF2B5EF4-FFF2-40B4-BE49-F238E27FC236}">
                <a16:creationId xmlns="" xmlns:a16="http://schemas.microsoft.com/office/drawing/2014/main" id="{9F086372-23B5-4989-A5D9-B597E7E4DB24}"/>
              </a:ext>
            </a:extLst>
          </p:cNvPr>
          <p:cNvSpPr txBox="1">
            <a:spLocks noChangeArrowheads="1"/>
          </p:cNvSpPr>
          <p:nvPr/>
        </p:nvSpPr>
        <p:spPr bwMode="auto">
          <a:xfrm>
            <a:off x="0" y="0"/>
            <a:ext cx="9144000" cy="584200"/>
          </a:xfrm>
          <a:prstGeom prst="rect">
            <a:avLst/>
          </a:prstGeom>
          <a:solidFill>
            <a:schemeClr val="bg2">
              <a:lumMod val="90000"/>
            </a:schemeClr>
          </a:solidFill>
          <a:ln>
            <a:noFill/>
          </a:ln>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sz="1600" dirty="0">
                <a:solidFill>
                  <a:srgbClr val="002060"/>
                </a:solidFill>
                <a:latin typeface="Trebuchet MS" panose="020B0603020202020204" pitchFamily="34" charset="0"/>
              </a:rPr>
              <a:t>                </a:t>
            </a:r>
            <a:r>
              <a:rPr lang="ru-RU" altLang="ru-RU" sz="1600" dirty="0">
                <a:solidFill>
                  <a:srgbClr val="002060"/>
                </a:solidFill>
                <a:latin typeface="Times New Roman" panose="02020603050405020304" pitchFamily="18" charset="0"/>
                <a:cs typeface="Times New Roman" panose="02020603050405020304" pitchFamily="18" charset="0"/>
              </a:rPr>
              <a:t>Расходы консолидированного бюджета муниципального района Мелеузовский </a:t>
            </a:r>
            <a:r>
              <a:rPr lang="ru-RU" altLang="ru-RU" sz="1600" dirty="0" smtClean="0">
                <a:solidFill>
                  <a:srgbClr val="002060"/>
                </a:solidFill>
                <a:latin typeface="Times New Roman" panose="02020603050405020304" pitchFamily="18" charset="0"/>
                <a:cs typeface="Times New Roman" panose="02020603050405020304" pitchFamily="18" charset="0"/>
              </a:rPr>
              <a:t>район</a:t>
            </a:r>
          </a:p>
          <a:p>
            <a:pPr algn="ctr"/>
            <a:r>
              <a:rPr lang="ru-RU" altLang="ru-RU" sz="1600" dirty="0" smtClean="0">
                <a:solidFill>
                  <a:srgbClr val="002060"/>
                </a:solidFill>
                <a:latin typeface="Times New Roman" panose="02020603050405020304" pitchFamily="18" charset="0"/>
                <a:cs typeface="Times New Roman" panose="02020603050405020304" pitchFamily="18" charset="0"/>
              </a:rPr>
              <a:t> </a:t>
            </a:r>
            <a:r>
              <a:rPr lang="ru-RU" altLang="ru-RU" sz="1600" dirty="0">
                <a:solidFill>
                  <a:srgbClr val="002060"/>
                </a:solidFill>
                <a:latin typeface="Times New Roman" panose="02020603050405020304" pitchFamily="18" charset="0"/>
                <a:cs typeface="Times New Roman" panose="02020603050405020304" pitchFamily="18" charset="0"/>
              </a:rPr>
              <a:t>на национальную оборону в </a:t>
            </a:r>
            <a:r>
              <a:rPr lang="ru-RU" altLang="ru-RU" sz="1600" dirty="0" smtClean="0">
                <a:solidFill>
                  <a:srgbClr val="002060"/>
                </a:solidFill>
                <a:latin typeface="Times New Roman" panose="02020603050405020304" pitchFamily="18" charset="0"/>
                <a:cs typeface="Times New Roman" panose="02020603050405020304" pitchFamily="18" charset="0"/>
              </a:rPr>
              <a:t>2017-2021 </a:t>
            </a:r>
            <a:r>
              <a:rPr lang="ru-RU" altLang="ru-RU" sz="1600" dirty="0">
                <a:solidFill>
                  <a:srgbClr val="002060"/>
                </a:solidFill>
                <a:latin typeface="Times New Roman" panose="02020603050405020304" pitchFamily="18" charset="0"/>
                <a:cs typeface="Times New Roman" panose="02020603050405020304" pitchFamily="18" charset="0"/>
              </a:rPr>
              <a:t>годах</a:t>
            </a:r>
            <a:endParaRPr lang="ru-RU" altLang="ru-RU" sz="1600" b="1" dirty="0">
              <a:latin typeface="Times New Roman" panose="02020603050405020304" pitchFamily="18" charset="0"/>
              <a:cs typeface="Times New Roman" panose="02020603050405020304" pitchFamily="18" charset="0"/>
            </a:endParaRPr>
          </a:p>
        </p:txBody>
      </p:sp>
      <p:pic>
        <p:nvPicPr>
          <p:cNvPr id="56327" name="Picture 3">
            <a:extLst>
              <a:ext uri="{FF2B5EF4-FFF2-40B4-BE49-F238E27FC236}">
                <a16:creationId xmlns="" xmlns:a16="http://schemas.microsoft.com/office/drawing/2014/main" id="{C9C84D75-0A63-40F7-BDDB-B00A811432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04850"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Таблица 4">
            <a:extLst>
              <a:ext uri="{FF2B5EF4-FFF2-40B4-BE49-F238E27FC236}">
                <a16:creationId xmlns="" xmlns:a16="http://schemas.microsoft.com/office/drawing/2014/main" id="{837FA28D-9A5B-47D6-9962-6CE9A4DD7BDB}"/>
              </a:ext>
            </a:extLst>
          </p:cNvPr>
          <p:cNvGraphicFramePr>
            <a:graphicFrameLocks noGrp="1"/>
          </p:cNvGraphicFramePr>
          <p:nvPr>
            <p:extLst>
              <p:ext uri="{D42A27DB-BD31-4B8C-83A1-F6EECF244321}">
                <p14:modId xmlns:p14="http://schemas.microsoft.com/office/powerpoint/2010/main" val="963466975"/>
              </p:ext>
            </p:extLst>
          </p:nvPr>
        </p:nvGraphicFramePr>
        <p:xfrm>
          <a:off x="179512" y="852486"/>
          <a:ext cx="8766051" cy="1568451"/>
        </p:xfrm>
        <a:graphic>
          <a:graphicData uri="http://schemas.openxmlformats.org/drawingml/2006/table">
            <a:tbl>
              <a:tblPr firstRow="1" bandRow="1">
                <a:tableStyleId>{F5AB1C69-6EDB-4FF4-983F-18BD219EF322}</a:tableStyleId>
              </a:tblPr>
              <a:tblGrid>
                <a:gridCol w="291599">
                  <a:extLst>
                    <a:ext uri="{9D8B030D-6E8A-4147-A177-3AD203B41FA5}">
                      <a16:colId xmlns="" xmlns:a16="http://schemas.microsoft.com/office/drawing/2014/main" val="20000"/>
                    </a:ext>
                  </a:extLst>
                </a:gridCol>
                <a:gridCol w="3740849">
                  <a:extLst>
                    <a:ext uri="{9D8B030D-6E8A-4147-A177-3AD203B41FA5}">
                      <a16:colId xmlns="" xmlns:a16="http://schemas.microsoft.com/office/drawing/2014/main" val="20001"/>
                    </a:ext>
                  </a:extLst>
                </a:gridCol>
                <a:gridCol w="936104">
                  <a:extLst>
                    <a:ext uri="{9D8B030D-6E8A-4147-A177-3AD203B41FA5}">
                      <a16:colId xmlns="" xmlns:a16="http://schemas.microsoft.com/office/drawing/2014/main" val="20003"/>
                    </a:ext>
                  </a:extLst>
                </a:gridCol>
                <a:gridCol w="792088">
                  <a:extLst>
                    <a:ext uri="{9D8B030D-6E8A-4147-A177-3AD203B41FA5}">
                      <a16:colId xmlns="" xmlns:a16="http://schemas.microsoft.com/office/drawing/2014/main" val="20004"/>
                    </a:ext>
                  </a:extLst>
                </a:gridCol>
                <a:gridCol w="792088">
                  <a:extLst>
                    <a:ext uri="{9D8B030D-6E8A-4147-A177-3AD203B41FA5}">
                      <a16:colId xmlns="" xmlns:a16="http://schemas.microsoft.com/office/drawing/2014/main" val="20005"/>
                    </a:ext>
                  </a:extLst>
                </a:gridCol>
                <a:gridCol w="756091">
                  <a:extLst>
                    <a:ext uri="{9D8B030D-6E8A-4147-A177-3AD203B41FA5}">
                      <a16:colId xmlns="" xmlns:a16="http://schemas.microsoft.com/office/drawing/2014/main" val="20006"/>
                    </a:ext>
                  </a:extLst>
                </a:gridCol>
                <a:gridCol w="712418">
                  <a:extLst>
                    <a:ext uri="{9D8B030D-6E8A-4147-A177-3AD203B41FA5}">
                      <a16:colId xmlns="" xmlns:a16="http://schemas.microsoft.com/office/drawing/2014/main" val="20007"/>
                    </a:ext>
                  </a:extLst>
                </a:gridCol>
                <a:gridCol w="744814">
                  <a:extLst>
                    <a:ext uri="{9D8B030D-6E8A-4147-A177-3AD203B41FA5}">
                      <a16:colId xmlns="" xmlns:a16="http://schemas.microsoft.com/office/drawing/2014/main" val="20008"/>
                    </a:ext>
                  </a:extLst>
                </a:gridCol>
              </a:tblGrid>
              <a:tr h="663677">
                <a:tc>
                  <a:txBody>
                    <a:bodyPr/>
                    <a:lstStyle/>
                    <a:p>
                      <a:endParaRPr lang="ru-RU" sz="1800" dirty="0"/>
                    </a:p>
                  </a:txBody>
                  <a:tcPr marL="91448" marR="91448" marT="45710" marB="45710"/>
                </a:tc>
                <a:tc>
                  <a:txBody>
                    <a:bodyPr/>
                    <a:lstStyle/>
                    <a:p>
                      <a:r>
                        <a:rPr lang="ru-RU" sz="1100" dirty="0">
                          <a:latin typeface="Times New Roman" panose="02020603050405020304" pitchFamily="18" charset="0"/>
                          <a:cs typeface="Times New Roman" panose="02020603050405020304" pitchFamily="18" charset="0"/>
                        </a:rPr>
                        <a:t>Наименование показателя</a:t>
                      </a:r>
                    </a:p>
                  </a:txBody>
                  <a:tcPr marL="91448" marR="91448" marT="45710" marB="45710"/>
                </a:tc>
                <a:tc>
                  <a:txBody>
                    <a:bodyPr/>
                    <a:lstStyle/>
                    <a:p>
                      <a:r>
                        <a:rPr lang="ru-RU" sz="1100" dirty="0" smtClean="0">
                          <a:latin typeface="Times New Roman" panose="02020603050405020304" pitchFamily="18" charset="0"/>
                          <a:cs typeface="Times New Roman" panose="02020603050405020304" pitchFamily="18" charset="0"/>
                        </a:rPr>
                        <a:t>2017 </a:t>
                      </a:r>
                      <a:r>
                        <a:rPr lang="ru-RU" sz="1100" dirty="0">
                          <a:latin typeface="Times New Roman" panose="02020603050405020304" pitchFamily="18" charset="0"/>
                          <a:cs typeface="Times New Roman" panose="02020603050405020304" pitchFamily="18" charset="0"/>
                        </a:rPr>
                        <a:t>год (отчет)</a:t>
                      </a:r>
                    </a:p>
                  </a:txBody>
                  <a:tcPr marL="91448" marR="91448" marT="45710" marB="45710"/>
                </a:tc>
                <a:tc>
                  <a:txBody>
                    <a:bodyPr/>
                    <a:lstStyle/>
                    <a:p>
                      <a:r>
                        <a:rPr lang="ru-RU" sz="1100" dirty="0" smtClean="0">
                          <a:latin typeface="Times New Roman" panose="02020603050405020304" pitchFamily="18" charset="0"/>
                          <a:cs typeface="Times New Roman" panose="02020603050405020304" pitchFamily="18" charset="0"/>
                        </a:rPr>
                        <a:t>2018  </a:t>
                      </a:r>
                      <a:r>
                        <a:rPr lang="ru-RU" sz="1100" dirty="0">
                          <a:latin typeface="Times New Roman" panose="02020603050405020304" pitchFamily="18" charset="0"/>
                          <a:cs typeface="Times New Roman" panose="02020603050405020304" pitchFamily="18" charset="0"/>
                        </a:rPr>
                        <a:t>год (</a:t>
                      </a:r>
                      <a:r>
                        <a:rPr lang="ru-RU" sz="1100" dirty="0" err="1" smtClean="0">
                          <a:latin typeface="Times New Roman" panose="02020603050405020304" pitchFamily="18" charset="0"/>
                          <a:cs typeface="Times New Roman" panose="02020603050405020304" pitchFamily="18" charset="0"/>
                        </a:rPr>
                        <a:t>уточн</a:t>
                      </a:r>
                      <a:r>
                        <a:rPr lang="ru-RU" sz="1100" dirty="0" smtClean="0">
                          <a:latin typeface="Times New Roman" panose="02020603050405020304" pitchFamily="18" charset="0"/>
                          <a:cs typeface="Times New Roman" panose="02020603050405020304" pitchFamily="18" charset="0"/>
                        </a:rPr>
                        <a:t>. план</a:t>
                      </a:r>
                      <a:r>
                        <a:rPr lang="ru-RU" sz="1100" dirty="0">
                          <a:latin typeface="Times New Roman" panose="02020603050405020304" pitchFamily="18" charset="0"/>
                          <a:cs typeface="Times New Roman" panose="02020603050405020304" pitchFamily="18" charset="0"/>
                        </a:rPr>
                        <a:t>)</a:t>
                      </a:r>
                    </a:p>
                  </a:txBody>
                  <a:tcPr marL="91448" marR="91448" marT="45710" marB="45710"/>
                </a:tc>
                <a:tc>
                  <a:txBody>
                    <a:bodyPr/>
                    <a:lstStyle/>
                    <a:p>
                      <a:r>
                        <a:rPr lang="ru-RU" sz="1100" dirty="0" smtClean="0">
                          <a:latin typeface="Times New Roman" panose="02020603050405020304" pitchFamily="18" charset="0"/>
                          <a:cs typeface="Times New Roman" panose="02020603050405020304" pitchFamily="18" charset="0"/>
                        </a:rPr>
                        <a:t>2018 </a:t>
                      </a:r>
                      <a:r>
                        <a:rPr lang="ru-RU" sz="1100" dirty="0">
                          <a:latin typeface="Times New Roman" panose="02020603050405020304" pitchFamily="18" charset="0"/>
                          <a:cs typeface="Times New Roman" panose="02020603050405020304" pitchFamily="18" charset="0"/>
                        </a:rPr>
                        <a:t>год (отчет)</a:t>
                      </a:r>
                    </a:p>
                  </a:txBody>
                  <a:tcPr marL="91448" marR="91448" marT="45710" marB="45710"/>
                </a:tc>
                <a:tc>
                  <a:txBody>
                    <a:bodyPr/>
                    <a:lstStyle/>
                    <a:p>
                      <a:r>
                        <a:rPr lang="ru-RU" sz="1100" dirty="0" smtClean="0">
                          <a:latin typeface="Times New Roman" panose="02020603050405020304" pitchFamily="18" charset="0"/>
                          <a:cs typeface="Times New Roman" panose="02020603050405020304" pitchFamily="18" charset="0"/>
                        </a:rPr>
                        <a:t>2019</a:t>
                      </a:r>
                      <a:r>
                        <a:rPr lang="ru-RU" sz="1100" baseline="0" dirty="0" smtClean="0">
                          <a:latin typeface="Times New Roman" panose="02020603050405020304" pitchFamily="18" charset="0"/>
                          <a:cs typeface="Times New Roman" panose="02020603050405020304" pitchFamily="18" charset="0"/>
                        </a:rPr>
                        <a:t> </a:t>
                      </a:r>
                      <a:r>
                        <a:rPr lang="ru-RU" sz="1100" baseline="0" dirty="0">
                          <a:latin typeface="Times New Roman" panose="02020603050405020304" pitchFamily="18" charset="0"/>
                          <a:cs typeface="Times New Roman" panose="02020603050405020304" pitchFamily="18" charset="0"/>
                        </a:rPr>
                        <a:t>год (план)</a:t>
                      </a:r>
                      <a:endParaRPr lang="ru-RU" sz="1100" dirty="0">
                        <a:latin typeface="Times New Roman" panose="02020603050405020304" pitchFamily="18" charset="0"/>
                        <a:cs typeface="Times New Roman" panose="02020603050405020304" pitchFamily="18" charset="0"/>
                      </a:endParaRPr>
                    </a:p>
                  </a:txBody>
                  <a:tcPr marL="91448" marR="91448" marT="45710" marB="45710"/>
                </a:tc>
                <a:tc>
                  <a:txBody>
                    <a:bodyPr/>
                    <a:lstStyle/>
                    <a:p>
                      <a:r>
                        <a:rPr lang="ru-RU" sz="1100" dirty="0" smtClean="0">
                          <a:latin typeface="Times New Roman" panose="02020603050405020304" pitchFamily="18" charset="0"/>
                          <a:cs typeface="Times New Roman" panose="02020603050405020304" pitchFamily="18" charset="0"/>
                        </a:rPr>
                        <a:t>2020</a:t>
                      </a:r>
                      <a:r>
                        <a:rPr lang="ru-RU" sz="1100" baseline="0" dirty="0" smtClean="0">
                          <a:latin typeface="Times New Roman" panose="02020603050405020304" pitchFamily="18" charset="0"/>
                          <a:cs typeface="Times New Roman" panose="02020603050405020304" pitchFamily="18" charset="0"/>
                        </a:rPr>
                        <a:t> </a:t>
                      </a:r>
                      <a:r>
                        <a:rPr lang="ru-RU" sz="1100" baseline="0" dirty="0">
                          <a:latin typeface="Times New Roman" panose="02020603050405020304" pitchFamily="18" charset="0"/>
                          <a:cs typeface="Times New Roman" panose="02020603050405020304" pitchFamily="18" charset="0"/>
                        </a:rPr>
                        <a:t>год (план)</a:t>
                      </a:r>
                      <a:endParaRPr lang="ru-RU" sz="1100" dirty="0">
                        <a:latin typeface="Times New Roman" panose="02020603050405020304" pitchFamily="18" charset="0"/>
                        <a:cs typeface="Times New Roman" panose="02020603050405020304" pitchFamily="18" charset="0"/>
                      </a:endParaRPr>
                    </a:p>
                  </a:txBody>
                  <a:tcPr marL="91448" marR="91448" marT="45710" marB="45710"/>
                </a:tc>
                <a:tc>
                  <a:txBody>
                    <a:bodyPr/>
                    <a:lstStyle/>
                    <a:p>
                      <a:r>
                        <a:rPr lang="ru-RU" sz="1100" dirty="0" smtClean="0">
                          <a:latin typeface="Times New Roman" panose="02020603050405020304" pitchFamily="18" charset="0"/>
                          <a:cs typeface="Times New Roman" panose="02020603050405020304" pitchFamily="18" charset="0"/>
                        </a:rPr>
                        <a:t>2021</a:t>
                      </a:r>
                      <a:r>
                        <a:rPr lang="ru-RU" sz="1100" baseline="0" dirty="0" smtClean="0">
                          <a:latin typeface="Times New Roman" panose="02020603050405020304" pitchFamily="18" charset="0"/>
                          <a:cs typeface="Times New Roman" panose="02020603050405020304" pitchFamily="18" charset="0"/>
                        </a:rPr>
                        <a:t> </a:t>
                      </a:r>
                      <a:r>
                        <a:rPr lang="ru-RU" sz="1100" baseline="0" dirty="0">
                          <a:latin typeface="Times New Roman" panose="02020603050405020304" pitchFamily="18" charset="0"/>
                          <a:cs typeface="Times New Roman" panose="02020603050405020304" pitchFamily="18" charset="0"/>
                        </a:rPr>
                        <a:t>год (план)</a:t>
                      </a:r>
                      <a:endParaRPr lang="ru-RU" sz="1100" dirty="0">
                        <a:latin typeface="Times New Roman" panose="02020603050405020304" pitchFamily="18" charset="0"/>
                        <a:cs typeface="Times New Roman" panose="02020603050405020304" pitchFamily="18" charset="0"/>
                      </a:endParaRPr>
                    </a:p>
                  </a:txBody>
                  <a:tcPr marL="91448" marR="91448" marT="45710" marB="45710"/>
                </a:tc>
                <a:extLst>
                  <a:ext uri="{0D108BD9-81ED-4DB2-BD59-A6C34878D82A}">
                    <a16:rowId xmlns="" xmlns:a16="http://schemas.microsoft.com/office/drawing/2014/main" val="10000"/>
                  </a:ext>
                </a:extLst>
              </a:tr>
              <a:tr h="406250">
                <a:tc>
                  <a:txBody>
                    <a:bodyPr/>
                    <a:lstStyle/>
                    <a:p>
                      <a:endParaRPr lang="ru-RU" sz="1000" dirty="0"/>
                    </a:p>
                  </a:txBody>
                  <a:tcPr marL="91448" marR="91448" marT="45710" marB="45710"/>
                </a:tc>
                <a:tc>
                  <a:txBody>
                    <a:bodyPr/>
                    <a:lstStyle/>
                    <a:p>
                      <a:pPr algn="l" fontAlgn="b"/>
                      <a:r>
                        <a:rPr lang="ru-RU" sz="1100" u="none" strike="noStrike" dirty="0">
                          <a:effectLst/>
                          <a:latin typeface="Times New Roman" panose="02020603050405020304" pitchFamily="18" charset="0"/>
                          <a:cs typeface="Times New Roman" panose="02020603050405020304" pitchFamily="18" charset="0"/>
                        </a:rPr>
                        <a:t>Национальная оборона</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3" marB="0" anchor="b"/>
                </a:tc>
                <a:tc>
                  <a:txBody>
                    <a:bodyPr/>
                    <a:lstStyle/>
                    <a:p>
                      <a:r>
                        <a:rPr lang="ru-RU" sz="1100" dirty="0" smtClean="0">
                          <a:latin typeface="Times New Roman" panose="02020603050405020304" pitchFamily="18" charset="0"/>
                          <a:cs typeface="Times New Roman" panose="02020603050405020304" pitchFamily="18" charset="0"/>
                        </a:rPr>
                        <a:t>1,57</a:t>
                      </a:r>
                      <a:endParaRPr lang="ru-RU" sz="1100" dirty="0">
                        <a:latin typeface="Times New Roman" panose="02020603050405020304" pitchFamily="18" charset="0"/>
                        <a:cs typeface="Times New Roman" panose="02020603050405020304" pitchFamily="18" charset="0"/>
                      </a:endParaRPr>
                    </a:p>
                  </a:txBody>
                  <a:tcPr marL="91448" marR="91448" marT="45710" marB="45710"/>
                </a:tc>
                <a:tc>
                  <a:txBody>
                    <a:bodyPr/>
                    <a:lstStyle/>
                    <a:p>
                      <a:r>
                        <a:rPr lang="ru-RU" sz="1100" dirty="0" smtClean="0">
                          <a:latin typeface="Times New Roman" panose="02020603050405020304" pitchFamily="18" charset="0"/>
                          <a:cs typeface="Times New Roman" panose="02020603050405020304" pitchFamily="18" charset="0"/>
                        </a:rPr>
                        <a:t>1,74</a:t>
                      </a:r>
                      <a:endParaRPr lang="ru-RU" sz="1100" dirty="0">
                        <a:latin typeface="Times New Roman" panose="02020603050405020304" pitchFamily="18" charset="0"/>
                        <a:cs typeface="Times New Roman" panose="02020603050405020304" pitchFamily="18" charset="0"/>
                      </a:endParaRPr>
                    </a:p>
                  </a:txBody>
                  <a:tcPr marL="91448" marR="91448" marT="45710" marB="45710"/>
                </a:tc>
                <a:tc>
                  <a:txBody>
                    <a:bodyPr/>
                    <a:lstStyle/>
                    <a:p>
                      <a:r>
                        <a:rPr lang="ru-RU" sz="1100" dirty="0" smtClean="0">
                          <a:latin typeface="Times New Roman" panose="02020603050405020304" pitchFamily="18" charset="0"/>
                          <a:cs typeface="Times New Roman" panose="02020603050405020304" pitchFamily="18" charset="0"/>
                        </a:rPr>
                        <a:t>1,74</a:t>
                      </a:r>
                      <a:endParaRPr lang="ru-RU" sz="1100" dirty="0">
                        <a:latin typeface="Times New Roman" panose="02020603050405020304" pitchFamily="18" charset="0"/>
                        <a:cs typeface="Times New Roman" panose="02020603050405020304" pitchFamily="18" charset="0"/>
                      </a:endParaRPr>
                    </a:p>
                  </a:txBody>
                  <a:tcPr marL="91448" marR="91448" marT="45710" marB="45710"/>
                </a:tc>
                <a:tc>
                  <a:txBody>
                    <a:bodyPr/>
                    <a:lstStyle/>
                    <a:p>
                      <a:r>
                        <a:rPr lang="ru-RU" sz="1100" dirty="0" smtClean="0">
                          <a:latin typeface="Times New Roman" panose="02020603050405020304" pitchFamily="18" charset="0"/>
                          <a:cs typeface="Times New Roman" panose="02020603050405020304" pitchFamily="18" charset="0"/>
                        </a:rPr>
                        <a:t>1,85</a:t>
                      </a:r>
                      <a:endParaRPr lang="ru-RU" sz="1100" dirty="0">
                        <a:latin typeface="Times New Roman" panose="02020603050405020304" pitchFamily="18" charset="0"/>
                        <a:cs typeface="Times New Roman" panose="02020603050405020304" pitchFamily="18" charset="0"/>
                      </a:endParaRPr>
                    </a:p>
                  </a:txBody>
                  <a:tcPr marL="91448" marR="91448" marT="45710" marB="45710"/>
                </a:tc>
                <a:tc>
                  <a:txBody>
                    <a:bodyPr/>
                    <a:lstStyle/>
                    <a:p>
                      <a:r>
                        <a:rPr lang="ru-RU" sz="1100" dirty="0" smtClean="0">
                          <a:latin typeface="Times New Roman" panose="02020603050405020304" pitchFamily="18" charset="0"/>
                          <a:cs typeface="Times New Roman" panose="02020603050405020304" pitchFamily="18" charset="0"/>
                        </a:rPr>
                        <a:t>1,88</a:t>
                      </a:r>
                      <a:endParaRPr lang="ru-RU" sz="1100" dirty="0">
                        <a:latin typeface="Times New Roman" panose="02020603050405020304" pitchFamily="18" charset="0"/>
                        <a:cs typeface="Times New Roman" panose="02020603050405020304" pitchFamily="18" charset="0"/>
                      </a:endParaRPr>
                    </a:p>
                  </a:txBody>
                  <a:tcPr marL="91448" marR="91448" marT="45710" marB="45710"/>
                </a:tc>
                <a:tc>
                  <a:txBody>
                    <a:bodyPr/>
                    <a:lstStyle/>
                    <a:p>
                      <a:r>
                        <a:rPr lang="ru-RU" sz="1100" dirty="0" smtClean="0">
                          <a:latin typeface="Times New Roman" panose="02020603050405020304" pitchFamily="18" charset="0"/>
                          <a:cs typeface="Times New Roman" panose="02020603050405020304" pitchFamily="18" charset="0"/>
                        </a:rPr>
                        <a:t>1,95</a:t>
                      </a:r>
                      <a:endParaRPr lang="ru-RU" sz="1100" dirty="0">
                        <a:latin typeface="Times New Roman" panose="02020603050405020304" pitchFamily="18" charset="0"/>
                        <a:cs typeface="Times New Roman" panose="02020603050405020304" pitchFamily="18" charset="0"/>
                      </a:endParaRPr>
                    </a:p>
                  </a:txBody>
                  <a:tcPr marL="91448" marR="91448" marT="45710" marB="45710"/>
                </a:tc>
                <a:extLst>
                  <a:ext uri="{0D108BD9-81ED-4DB2-BD59-A6C34878D82A}">
                    <a16:rowId xmlns="" xmlns:a16="http://schemas.microsoft.com/office/drawing/2014/main" val="10001"/>
                  </a:ext>
                </a:extLst>
              </a:tr>
              <a:tr h="498524">
                <a:tc>
                  <a:txBody>
                    <a:bodyPr/>
                    <a:lstStyle/>
                    <a:p>
                      <a:r>
                        <a:rPr lang="ru-RU" sz="1000" dirty="0"/>
                        <a:t>1</a:t>
                      </a:r>
                    </a:p>
                  </a:txBody>
                  <a:tcPr marL="91448" marR="91448" marT="45710" marB="45710"/>
                </a:tc>
                <a:tc>
                  <a:txBody>
                    <a:bodyPr/>
                    <a:lstStyle/>
                    <a:p>
                      <a:pPr algn="l" fontAlgn="b"/>
                      <a:r>
                        <a:rPr lang="ru-RU" sz="1100" u="none" strike="noStrike" dirty="0">
                          <a:effectLst/>
                          <a:latin typeface="Times New Roman" panose="02020603050405020304" pitchFamily="18" charset="0"/>
                          <a:cs typeface="Times New Roman" panose="02020603050405020304" pitchFamily="18" charset="0"/>
                        </a:rPr>
                        <a:t> Мобилизационная и вневойсковая подготовка</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3" marB="0" anchor="b"/>
                </a:tc>
                <a:tc>
                  <a:txBody>
                    <a:bodyPr/>
                    <a:lstStyle/>
                    <a:p>
                      <a:r>
                        <a:rPr lang="ru-RU" sz="1100" dirty="0" smtClean="0">
                          <a:latin typeface="Times New Roman" panose="02020603050405020304" pitchFamily="18" charset="0"/>
                          <a:cs typeface="Times New Roman" panose="02020603050405020304" pitchFamily="18" charset="0"/>
                        </a:rPr>
                        <a:t>1,57</a:t>
                      </a:r>
                      <a:endParaRPr lang="ru-RU" sz="1100" dirty="0">
                        <a:latin typeface="Times New Roman" panose="02020603050405020304" pitchFamily="18" charset="0"/>
                        <a:cs typeface="Times New Roman" panose="02020603050405020304" pitchFamily="18" charset="0"/>
                      </a:endParaRPr>
                    </a:p>
                  </a:txBody>
                  <a:tcPr marL="91448" marR="91448" marT="45710" marB="45710"/>
                </a:tc>
                <a:tc>
                  <a:txBody>
                    <a:bodyPr/>
                    <a:lstStyle/>
                    <a:p>
                      <a:r>
                        <a:rPr lang="ru-RU" sz="1100" dirty="0" smtClean="0">
                          <a:latin typeface="Times New Roman" panose="02020603050405020304" pitchFamily="18" charset="0"/>
                          <a:cs typeface="Times New Roman" panose="02020603050405020304" pitchFamily="18" charset="0"/>
                        </a:rPr>
                        <a:t>1,74</a:t>
                      </a:r>
                      <a:endParaRPr lang="ru-RU" sz="1100" dirty="0">
                        <a:latin typeface="Times New Roman" panose="02020603050405020304" pitchFamily="18" charset="0"/>
                        <a:cs typeface="Times New Roman" panose="02020603050405020304" pitchFamily="18" charset="0"/>
                      </a:endParaRPr>
                    </a:p>
                  </a:txBody>
                  <a:tcPr marL="91448" marR="91448" marT="45710" marB="45710"/>
                </a:tc>
                <a:tc>
                  <a:txBody>
                    <a:bodyPr/>
                    <a:lstStyle/>
                    <a:p>
                      <a:r>
                        <a:rPr lang="ru-RU" sz="1100" dirty="0" smtClean="0">
                          <a:latin typeface="Times New Roman" panose="02020603050405020304" pitchFamily="18" charset="0"/>
                          <a:cs typeface="Times New Roman" panose="02020603050405020304" pitchFamily="18" charset="0"/>
                        </a:rPr>
                        <a:t>1,74</a:t>
                      </a:r>
                      <a:endParaRPr lang="ru-RU" sz="1100" dirty="0">
                        <a:latin typeface="Times New Roman" panose="02020603050405020304" pitchFamily="18" charset="0"/>
                        <a:cs typeface="Times New Roman" panose="02020603050405020304" pitchFamily="18" charset="0"/>
                      </a:endParaRPr>
                    </a:p>
                  </a:txBody>
                  <a:tcPr marL="91448" marR="91448" marT="45710" marB="45710"/>
                </a:tc>
                <a:tc>
                  <a:txBody>
                    <a:bodyPr/>
                    <a:lstStyle/>
                    <a:p>
                      <a:r>
                        <a:rPr lang="ru-RU" sz="1100" dirty="0" smtClean="0">
                          <a:latin typeface="Times New Roman" panose="02020603050405020304" pitchFamily="18" charset="0"/>
                          <a:cs typeface="Times New Roman" panose="02020603050405020304" pitchFamily="18" charset="0"/>
                        </a:rPr>
                        <a:t>1,85</a:t>
                      </a:r>
                      <a:endParaRPr lang="ru-RU" sz="1100" dirty="0">
                        <a:latin typeface="Times New Roman" panose="02020603050405020304" pitchFamily="18" charset="0"/>
                        <a:cs typeface="Times New Roman" panose="02020603050405020304" pitchFamily="18" charset="0"/>
                      </a:endParaRPr>
                    </a:p>
                  </a:txBody>
                  <a:tcPr marL="91448" marR="91448" marT="45710" marB="45710"/>
                </a:tc>
                <a:tc>
                  <a:txBody>
                    <a:bodyPr/>
                    <a:lstStyle/>
                    <a:p>
                      <a:r>
                        <a:rPr lang="ru-RU" sz="1100" dirty="0" smtClean="0">
                          <a:latin typeface="Times New Roman" panose="02020603050405020304" pitchFamily="18" charset="0"/>
                          <a:cs typeface="Times New Roman" panose="02020603050405020304" pitchFamily="18" charset="0"/>
                        </a:rPr>
                        <a:t>1,88</a:t>
                      </a:r>
                      <a:endParaRPr lang="ru-RU" sz="1100" dirty="0">
                        <a:latin typeface="Times New Roman" panose="02020603050405020304" pitchFamily="18" charset="0"/>
                        <a:cs typeface="Times New Roman" panose="02020603050405020304" pitchFamily="18" charset="0"/>
                      </a:endParaRPr>
                    </a:p>
                  </a:txBody>
                  <a:tcPr marL="91448" marR="91448" marT="45710" marB="45710"/>
                </a:tc>
                <a:tc>
                  <a:txBody>
                    <a:bodyPr/>
                    <a:lstStyle/>
                    <a:p>
                      <a:r>
                        <a:rPr lang="ru-RU" sz="1100" dirty="0" smtClean="0">
                          <a:latin typeface="Times New Roman" panose="02020603050405020304" pitchFamily="18" charset="0"/>
                          <a:cs typeface="Times New Roman" panose="02020603050405020304" pitchFamily="18" charset="0"/>
                        </a:rPr>
                        <a:t>1,95</a:t>
                      </a:r>
                      <a:endParaRPr lang="ru-RU" sz="1100" dirty="0">
                        <a:latin typeface="Times New Roman" panose="02020603050405020304" pitchFamily="18" charset="0"/>
                        <a:cs typeface="Times New Roman" panose="02020603050405020304" pitchFamily="18" charset="0"/>
                      </a:endParaRPr>
                    </a:p>
                  </a:txBody>
                  <a:tcPr marL="91448" marR="91448" marT="45710" marB="45710"/>
                </a:tc>
                <a:extLst>
                  <a:ext uri="{0D108BD9-81ED-4DB2-BD59-A6C34878D82A}">
                    <a16:rowId xmlns="" xmlns:a16="http://schemas.microsoft.com/office/drawing/2014/main" val="10002"/>
                  </a:ext>
                </a:extLst>
              </a:tr>
            </a:tbl>
          </a:graphicData>
        </a:graphic>
      </p:graphicFrame>
      <p:sp>
        <p:nvSpPr>
          <p:cNvPr id="56370" name="TextBox 17">
            <a:extLst>
              <a:ext uri="{FF2B5EF4-FFF2-40B4-BE49-F238E27FC236}">
                <a16:creationId xmlns="" xmlns:a16="http://schemas.microsoft.com/office/drawing/2014/main" id="{D85A6F72-49C5-43DB-8F2F-8BEE67BAB49A}"/>
              </a:ext>
            </a:extLst>
          </p:cNvPr>
          <p:cNvSpPr txBox="1">
            <a:spLocks noChangeArrowheads="1"/>
          </p:cNvSpPr>
          <p:nvPr/>
        </p:nvSpPr>
        <p:spPr bwMode="auto">
          <a:xfrm>
            <a:off x="546100" y="1038225"/>
            <a:ext cx="184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ru-RU" altLang="ru-RU" sz="1200">
              <a:latin typeface="Times New Roman" panose="02020603050405020304" pitchFamily="18" charset="0"/>
              <a:cs typeface="Times New Roman" panose="02020603050405020304" pitchFamily="18" charset="0"/>
            </a:endParaRPr>
          </a:p>
        </p:txBody>
      </p:sp>
      <p:sp>
        <p:nvSpPr>
          <p:cNvPr id="56371" name="TextBox 18">
            <a:extLst>
              <a:ext uri="{FF2B5EF4-FFF2-40B4-BE49-F238E27FC236}">
                <a16:creationId xmlns="" xmlns:a16="http://schemas.microsoft.com/office/drawing/2014/main" id="{0B2E7278-458E-4122-A3E3-5CBEDE4A145B}"/>
              </a:ext>
            </a:extLst>
          </p:cNvPr>
          <p:cNvSpPr txBox="1">
            <a:spLocks noChangeArrowheads="1"/>
          </p:cNvSpPr>
          <p:nvPr/>
        </p:nvSpPr>
        <p:spPr bwMode="auto">
          <a:xfrm>
            <a:off x="-53976" y="2847999"/>
            <a:ext cx="4256088"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200" dirty="0">
                <a:latin typeface="Times New Roman" panose="02020603050405020304" pitchFamily="18" charset="0"/>
                <a:cs typeface="Times New Roman" panose="02020603050405020304" pitchFamily="18" charset="0"/>
              </a:rPr>
              <a:t> </a:t>
            </a:r>
            <a:r>
              <a:rPr lang="ru-RU" altLang="ru-RU" sz="1100" b="1" i="1" dirty="0" smtClean="0">
                <a:latin typeface="Times New Roman" panose="02020603050405020304" pitchFamily="18" charset="0"/>
                <a:cs typeface="Times New Roman" panose="02020603050405020304" pitchFamily="18" charset="0"/>
              </a:rPr>
              <a:t>Динамика </a:t>
            </a:r>
            <a:r>
              <a:rPr lang="ru-RU" altLang="ru-RU" sz="1100" b="1" i="1" dirty="0">
                <a:latin typeface="Times New Roman" panose="02020603050405020304" pitchFamily="18" charset="0"/>
                <a:cs typeface="Times New Roman" panose="02020603050405020304" pitchFamily="18" charset="0"/>
              </a:rPr>
              <a:t>показателей расходов бюджета муниципального района Мелеузовский район Республики Башкортостан</a:t>
            </a:r>
            <a:r>
              <a:rPr lang="ru-RU" altLang="ru-RU" sz="1100" b="1" i="1" dirty="0" smtClean="0">
                <a:latin typeface="Times New Roman" panose="02020603050405020304" pitchFamily="18" charset="0"/>
                <a:cs typeface="Times New Roman" panose="02020603050405020304" pitchFamily="18" charset="0"/>
              </a:rPr>
              <a:t>, на национальную оборону </a:t>
            </a:r>
            <a:r>
              <a:rPr lang="ru-RU" altLang="ru-RU" sz="1100" b="1" i="1" dirty="0">
                <a:latin typeface="Times New Roman" panose="02020603050405020304" pitchFamily="18" charset="0"/>
                <a:cs typeface="Times New Roman" panose="02020603050405020304" pitchFamily="18" charset="0"/>
              </a:rPr>
              <a:t>в %</a:t>
            </a:r>
          </a:p>
        </p:txBody>
      </p:sp>
      <p:sp>
        <p:nvSpPr>
          <p:cNvPr id="56372" name="TextBox 19">
            <a:extLst>
              <a:ext uri="{FF2B5EF4-FFF2-40B4-BE49-F238E27FC236}">
                <a16:creationId xmlns="" xmlns:a16="http://schemas.microsoft.com/office/drawing/2014/main" id="{DD126F92-2DDE-4742-984D-666187E970DD}"/>
              </a:ext>
            </a:extLst>
          </p:cNvPr>
          <p:cNvSpPr txBox="1">
            <a:spLocks noChangeArrowheads="1"/>
          </p:cNvSpPr>
          <p:nvPr/>
        </p:nvSpPr>
        <p:spPr bwMode="auto">
          <a:xfrm>
            <a:off x="8326438" y="576263"/>
            <a:ext cx="989012"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100">
                <a:latin typeface="Times New Roman" panose="02020603050405020304" pitchFamily="18" charset="0"/>
                <a:cs typeface="Times New Roman" panose="02020603050405020304" pitchFamily="18" charset="0"/>
              </a:rPr>
              <a:t>млн.рублей</a:t>
            </a:r>
          </a:p>
        </p:txBody>
      </p:sp>
      <p:sp>
        <p:nvSpPr>
          <p:cNvPr id="3" name="Номер слайда 2"/>
          <p:cNvSpPr>
            <a:spLocks noGrp="1"/>
          </p:cNvSpPr>
          <p:nvPr>
            <p:ph type="sldNum" sz="quarter" idx="17"/>
          </p:nvPr>
        </p:nvSpPr>
        <p:spPr>
          <a:xfrm>
            <a:off x="7033964" y="0"/>
            <a:ext cx="2133600" cy="365125"/>
          </a:xfrm>
        </p:spPr>
        <p:txBody>
          <a:bodyPr/>
          <a:lstStyle/>
          <a:p>
            <a:pPr>
              <a:defRPr/>
            </a:pPr>
            <a:fld id="{1C2F39FC-F7FC-43A7-985C-4565CF06B74E}" type="slidenum">
              <a:rPr lang="en-US" smtClean="0">
                <a:solidFill>
                  <a:schemeClr val="tx1"/>
                </a:solidFill>
              </a:rPr>
              <a:pPr>
                <a:defRPr/>
              </a:pPr>
              <a:t>31</a:t>
            </a:fld>
            <a:endParaRPr lang="en-US" dirty="0">
              <a:solidFill>
                <a:schemeClr val="tx1"/>
              </a:solidFill>
            </a:endParaRPr>
          </a:p>
        </p:txBody>
      </p:sp>
      <p:graphicFrame>
        <p:nvGraphicFramePr>
          <p:cNvPr id="16" name="Диаграмма 27">
            <a:extLst>
              <a:ext uri="{FF2B5EF4-FFF2-40B4-BE49-F238E27FC236}">
                <a16:creationId xmlns="" xmlns:a16="http://schemas.microsoft.com/office/drawing/2014/main" id="{D3921C25-0148-4FE4-B08B-102E32DFEFE0}"/>
              </a:ext>
            </a:extLst>
          </p:cNvPr>
          <p:cNvGraphicFramePr>
            <a:graphicFrameLocks/>
          </p:cNvGraphicFramePr>
          <p:nvPr>
            <p:extLst>
              <p:ext uri="{D42A27DB-BD31-4B8C-83A1-F6EECF244321}">
                <p14:modId xmlns:p14="http://schemas.microsoft.com/office/powerpoint/2010/main" val="2178740000"/>
              </p:ext>
            </p:extLst>
          </p:nvPr>
        </p:nvGraphicFramePr>
        <p:xfrm>
          <a:off x="-4763" y="3516536"/>
          <a:ext cx="4078748" cy="2793458"/>
        </p:xfrm>
        <a:graphic>
          <a:graphicData uri="http://schemas.openxmlformats.org/drawingml/2006/chart">
            <c:chart xmlns:c="http://schemas.openxmlformats.org/drawingml/2006/chart" xmlns:r="http://schemas.openxmlformats.org/officeDocument/2006/relationships" r:id="rId4"/>
          </a:graphicData>
        </a:graphic>
      </p:graphicFrame>
      <p:sp>
        <p:nvSpPr>
          <p:cNvPr id="17" name="Овал 16"/>
          <p:cNvSpPr/>
          <p:nvPr/>
        </p:nvSpPr>
        <p:spPr>
          <a:xfrm rot="10800000" flipV="1">
            <a:off x="1518300" y="4050301"/>
            <a:ext cx="792088" cy="32647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800" dirty="0" smtClean="0">
                <a:solidFill>
                  <a:srgbClr val="7030A0"/>
                </a:solidFill>
                <a:latin typeface="Times New Roman" panose="02020603050405020304" pitchFamily="18" charset="0"/>
                <a:cs typeface="Times New Roman" panose="02020603050405020304" pitchFamily="18" charset="0"/>
              </a:rPr>
              <a:t>106,3</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18" name="Овал 17"/>
          <p:cNvSpPr/>
          <p:nvPr/>
        </p:nvSpPr>
        <p:spPr>
          <a:xfrm rot="10800000" flipV="1">
            <a:off x="902952" y="4168766"/>
            <a:ext cx="792088" cy="32647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800" dirty="0" smtClean="0">
                <a:solidFill>
                  <a:srgbClr val="7030A0"/>
                </a:solidFill>
                <a:latin typeface="Times New Roman" panose="02020603050405020304" pitchFamily="18" charset="0"/>
                <a:cs typeface="Times New Roman" panose="02020603050405020304" pitchFamily="18" charset="0"/>
              </a:rPr>
              <a:t>110,8</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19" name="Овал 18"/>
          <p:cNvSpPr/>
          <p:nvPr/>
        </p:nvSpPr>
        <p:spPr>
          <a:xfrm rot="10800000" flipV="1">
            <a:off x="2184103" y="4038875"/>
            <a:ext cx="792088" cy="32647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800" dirty="0" smtClean="0">
                <a:solidFill>
                  <a:srgbClr val="7030A0"/>
                </a:solidFill>
                <a:latin typeface="Times New Roman" panose="02020603050405020304" pitchFamily="18" charset="0"/>
                <a:cs typeface="Times New Roman" panose="02020603050405020304" pitchFamily="18" charset="0"/>
              </a:rPr>
              <a:t>101,6</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20" name="Овал 19"/>
          <p:cNvSpPr/>
          <p:nvPr/>
        </p:nvSpPr>
        <p:spPr>
          <a:xfrm rot="10800000" flipV="1">
            <a:off x="2793463" y="3962614"/>
            <a:ext cx="792088" cy="32647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800" dirty="0" smtClean="0">
                <a:solidFill>
                  <a:srgbClr val="7030A0"/>
                </a:solidFill>
                <a:latin typeface="Times New Roman" panose="02020603050405020304" pitchFamily="18" charset="0"/>
                <a:cs typeface="Times New Roman" panose="02020603050405020304" pitchFamily="18" charset="0"/>
              </a:rPr>
              <a:t>103,7</a:t>
            </a:r>
            <a:endParaRPr lang="ru-RU" sz="800" dirty="0">
              <a:solidFill>
                <a:srgbClr val="7030A0"/>
              </a:solidFill>
              <a:latin typeface="Times New Roman" panose="02020603050405020304" pitchFamily="18" charset="0"/>
              <a:cs typeface="Times New Roman" panose="02020603050405020304" pitchFamily="18" charset="0"/>
            </a:endParaRPr>
          </a:p>
        </p:txBody>
      </p:sp>
      <p:cxnSp>
        <p:nvCxnSpPr>
          <p:cNvPr id="21" name="Прямая со стрелкой 20"/>
          <p:cNvCxnSpPr/>
          <p:nvPr/>
        </p:nvCxnSpPr>
        <p:spPr>
          <a:xfrm flipV="1">
            <a:off x="2784638" y="4201477"/>
            <a:ext cx="220835" cy="24582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p:cNvCxnSpPr/>
          <p:nvPr/>
        </p:nvCxnSpPr>
        <p:spPr>
          <a:xfrm flipV="1">
            <a:off x="2199971" y="4213539"/>
            <a:ext cx="220835" cy="24582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TextBox 18">
            <a:extLst>
              <a:ext uri="{FF2B5EF4-FFF2-40B4-BE49-F238E27FC236}">
                <a16:creationId xmlns="" xmlns:a16="http://schemas.microsoft.com/office/drawing/2014/main" id="{BE0FEAF8-7FDF-4F54-9FA3-87B730C29815}"/>
              </a:ext>
            </a:extLst>
          </p:cNvPr>
          <p:cNvSpPr txBox="1">
            <a:spLocks noChangeArrowheads="1"/>
          </p:cNvSpPr>
          <p:nvPr/>
        </p:nvSpPr>
        <p:spPr bwMode="auto">
          <a:xfrm>
            <a:off x="4148400" y="2705450"/>
            <a:ext cx="4949627" cy="1631216"/>
          </a:xfrm>
          <a:prstGeom prst="rect">
            <a:avLst/>
          </a:prstGeom>
          <a:solidFill>
            <a:schemeClr val="accent5">
              <a:lumMod val="20000"/>
              <a:lumOff val="80000"/>
            </a:schemeClr>
          </a:solidFill>
          <a:ln w="3175">
            <a:solidFill>
              <a:schemeClr val="accent6">
                <a:lumMod val="50000"/>
              </a:schemeClr>
            </a:solidFill>
            <a:miter lim="800000"/>
            <a:headEnd/>
            <a:tailEnd/>
          </a:ln>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200" dirty="0" smtClean="0">
                <a:latin typeface="Times New Roman" panose="02020603050405020304" pitchFamily="18" charset="0"/>
                <a:cs typeface="Times New Roman" panose="02020603050405020304" pitchFamily="18" charset="0"/>
              </a:rPr>
              <a:t> </a:t>
            </a:r>
            <a:r>
              <a:rPr lang="ru-RU" altLang="ru-RU" sz="1100" b="1" i="1" dirty="0">
                <a:latin typeface="Times New Roman" panose="02020603050405020304" pitchFamily="18" charset="0"/>
                <a:cs typeface="Times New Roman" panose="02020603050405020304" pitchFamily="18" charset="0"/>
              </a:rPr>
              <a:t>Причины </a:t>
            </a:r>
            <a:r>
              <a:rPr lang="ru-RU" altLang="ru-RU" sz="1100" b="1" i="1" dirty="0" smtClean="0">
                <a:latin typeface="Times New Roman" panose="02020603050405020304" pitchFamily="18" charset="0"/>
                <a:cs typeface="Times New Roman" panose="02020603050405020304" pitchFamily="18" charset="0"/>
              </a:rPr>
              <a:t>отклонения фактического выполнения по годам:</a:t>
            </a:r>
            <a:endParaRPr lang="ru-RU" altLang="ru-RU" sz="1100" b="1" i="1" dirty="0">
              <a:latin typeface="Times New Roman" panose="02020603050405020304" pitchFamily="18" charset="0"/>
              <a:cs typeface="Times New Roman" panose="02020603050405020304" pitchFamily="18" charset="0"/>
            </a:endParaRPr>
          </a:p>
          <a:p>
            <a:endParaRPr lang="ru-RU" altLang="ru-RU" sz="1100" b="1" i="1" dirty="0" smtClean="0">
              <a:latin typeface="Times New Roman" panose="02020603050405020304" pitchFamily="18" charset="0"/>
              <a:cs typeface="Times New Roman" panose="02020603050405020304" pitchFamily="18" charset="0"/>
            </a:endParaRPr>
          </a:p>
          <a:p>
            <a:pPr algn="just"/>
            <a:r>
              <a:rPr lang="ru-RU" sz="1100" b="1" dirty="0">
                <a:latin typeface="Times New Roman" panose="02020603050405020304" pitchFamily="18" charset="0"/>
                <a:cs typeface="Times New Roman" panose="02020603050405020304" pitchFamily="18" charset="0"/>
              </a:rPr>
              <a:t>Мобилизационная и вневойсковая </a:t>
            </a:r>
            <a:r>
              <a:rPr lang="ru-RU" sz="1100" b="1" dirty="0" smtClean="0">
                <a:latin typeface="Times New Roman" panose="02020603050405020304" pitchFamily="18" charset="0"/>
                <a:cs typeface="Times New Roman" panose="02020603050405020304" pitchFamily="18" charset="0"/>
              </a:rPr>
              <a:t>подготовка</a:t>
            </a:r>
            <a:r>
              <a:rPr lang="ru-RU" sz="1100" dirty="0">
                <a:latin typeface="Times New Roman" panose="02020603050405020304" pitchFamily="18" charset="0"/>
                <a:cs typeface="Times New Roman" panose="02020603050405020304" pitchFamily="18" charset="0"/>
              </a:rPr>
              <a:t>: </a:t>
            </a:r>
            <a:r>
              <a:rPr lang="ru-RU" sz="1100" dirty="0" smtClean="0">
                <a:latin typeface="Times New Roman" panose="02020603050405020304" pitchFamily="18" charset="0"/>
                <a:cs typeface="Times New Roman" panose="02020603050405020304" pitchFamily="18" charset="0"/>
              </a:rPr>
              <a:t>Увеличение расходов в 2018 году по сравнению с 2017 годом на 10,8% по разделу связано с увеличением объема </a:t>
            </a:r>
            <a:r>
              <a:rPr lang="ru-RU" sz="1100" dirty="0">
                <a:latin typeface="Times New Roman" panose="02020603050405020304" pitchFamily="18" charset="0"/>
                <a:cs typeface="Times New Roman" panose="02020603050405020304" pitchFamily="18" charset="0"/>
              </a:rPr>
              <a:t>субвенций из федерального </a:t>
            </a:r>
            <a:r>
              <a:rPr lang="ru-RU" sz="1100" dirty="0" smtClean="0">
                <a:latin typeface="Times New Roman" panose="02020603050405020304" pitchFamily="18" charset="0"/>
                <a:cs typeface="Times New Roman" panose="02020603050405020304" pitchFamily="18" charset="0"/>
              </a:rPr>
              <a:t>бюджета на осуществление </a:t>
            </a:r>
            <a:r>
              <a:rPr lang="ru-RU" sz="1100" dirty="0">
                <a:latin typeface="Times New Roman" panose="02020603050405020304" pitchFamily="18" charset="0"/>
                <a:cs typeface="Times New Roman" panose="02020603050405020304" pitchFamily="18" charset="0"/>
              </a:rPr>
              <a:t>первичного воинского учета на территориях, где отсутствуют военные </a:t>
            </a:r>
            <a:r>
              <a:rPr lang="ru-RU" sz="1100" dirty="0" smtClean="0">
                <a:latin typeface="Times New Roman" panose="02020603050405020304" pitchFamily="18" charset="0"/>
                <a:cs typeface="Times New Roman" panose="02020603050405020304" pitchFamily="18" charset="0"/>
              </a:rPr>
              <a:t>комиссариаты.</a:t>
            </a:r>
          </a:p>
          <a:p>
            <a:pPr algn="just"/>
            <a:endParaRPr lang="ru-RU" sz="1100" dirty="0">
              <a:solidFill>
                <a:srgbClr val="000000"/>
              </a:solidFill>
              <a:latin typeface="Times New Roman" panose="02020603050405020304" pitchFamily="18" charset="0"/>
              <a:cs typeface="Times New Roman" panose="02020603050405020304" pitchFamily="18" charset="0"/>
            </a:endParaRPr>
          </a:p>
          <a:p>
            <a:pPr algn="just"/>
            <a:endParaRPr lang="ru-RU" sz="1100" dirty="0">
              <a:solidFill>
                <a:srgbClr val="000000"/>
              </a:solidFill>
              <a:latin typeface="Times New Roman" panose="02020603050405020304" pitchFamily="18" charset="0"/>
              <a:cs typeface="Times New Roman" panose="02020603050405020304" pitchFamily="18" charset="0"/>
            </a:endParaRPr>
          </a:p>
          <a:p>
            <a:endParaRPr lang="ru-RU" altLang="ru-RU" sz="1100" b="1" i="1"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Заголовок 1">
            <a:extLst>
              <a:ext uri="{FF2B5EF4-FFF2-40B4-BE49-F238E27FC236}">
                <a16:creationId xmlns="" xmlns:a16="http://schemas.microsoft.com/office/drawing/2014/main" id="{003F2D3D-003B-4328-A8C9-CF9FE8CF8462}"/>
              </a:ext>
            </a:extLst>
          </p:cNvPr>
          <p:cNvSpPr txBox="1">
            <a:spLocks/>
          </p:cNvSpPr>
          <p:nvPr/>
        </p:nvSpPr>
        <p:spPr bwMode="auto">
          <a:xfrm>
            <a:off x="4251325" y="5445125"/>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ru-RU" altLang="ru-RU" sz="1100">
              <a:solidFill>
                <a:srgbClr val="002060"/>
              </a:solidFill>
              <a:latin typeface="Times New Roman" panose="02020603050405020304" pitchFamily="18" charset="0"/>
              <a:cs typeface="Times New Roman" panose="02020603050405020304" pitchFamily="18" charset="0"/>
            </a:endParaRPr>
          </a:p>
        </p:txBody>
      </p:sp>
      <p:sp>
        <p:nvSpPr>
          <p:cNvPr id="57347" name="TextBox 7">
            <a:extLst>
              <a:ext uri="{FF2B5EF4-FFF2-40B4-BE49-F238E27FC236}">
                <a16:creationId xmlns="" xmlns:a16="http://schemas.microsoft.com/office/drawing/2014/main" id="{4EE3181E-E12A-4827-AACF-49A1CF8DF8EB}"/>
              </a:ext>
            </a:extLst>
          </p:cNvPr>
          <p:cNvSpPr txBox="1">
            <a:spLocks noChangeArrowheads="1"/>
          </p:cNvSpPr>
          <p:nvPr/>
        </p:nvSpPr>
        <p:spPr bwMode="auto">
          <a:xfrm>
            <a:off x="8408988" y="4016375"/>
            <a:ext cx="225425"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600" b="1"/>
              <a:t>. </a:t>
            </a:r>
          </a:p>
        </p:txBody>
      </p:sp>
      <p:sp>
        <p:nvSpPr>
          <p:cNvPr id="10" name="Заголовок 1">
            <a:extLst>
              <a:ext uri="{FF2B5EF4-FFF2-40B4-BE49-F238E27FC236}">
                <a16:creationId xmlns="" xmlns:a16="http://schemas.microsoft.com/office/drawing/2014/main" id="{24983089-5570-4EFF-B741-F31AFCEBAED1}"/>
              </a:ext>
            </a:extLst>
          </p:cNvPr>
          <p:cNvSpPr txBox="1">
            <a:spLocks/>
          </p:cNvSpPr>
          <p:nvPr/>
        </p:nvSpPr>
        <p:spPr>
          <a:xfrm>
            <a:off x="4787900" y="1401763"/>
            <a:ext cx="4157663" cy="276225"/>
          </a:xfrm>
          <a:prstGeom prst="rect">
            <a:avLst/>
          </a:prstGeom>
        </p:spPr>
        <p:txBody>
          <a:bodyPr lIns="68580" tIns="34290" rIns="68580" bIns="3429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endParaRPr lang="ru-RU" sz="1050" dirty="0">
              <a:solidFill>
                <a:srgbClr val="002060"/>
              </a:solidFill>
              <a:latin typeface="Times New Roman" panose="02020603050405020304" pitchFamily="18" charset="0"/>
              <a:cs typeface="Times New Roman" panose="02020603050405020304" pitchFamily="18" charset="0"/>
            </a:endParaRPr>
          </a:p>
        </p:txBody>
      </p:sp>
      <p:sp>
        <p:nvSpPr>
          <p:cNvPr id="57349" name="Заголовок 1">
            <a:extLst>
              <a:ext uri="{FF2B5EF4-FFF2-40B4-BE49-F238E27FC236}">
                <a16:creationId xmlns="" xmlns:a16="http://schemas.microsoft.com/office/drawing/2014/main" id="{CBE19167-B5E2-46A6-A74E-91BA2DB805B4}"/>
              </a:ext>
            </a:extLst>
          </p:cNvPr>
          <p:cNvSpPr txBox="1">
            <a:spLocks/>
          </p:cNvSpPr>
          <p:nvPr/>
        </p:nvSpPr>
        <p:spPr bwMode="auto">
          <a:xfrm>
            <a:off x="-4763" y="2420938"/>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ru-RU" altLang="ru-RU" sz="1200">
              <a:solidFill>
                <a:srgbClr val="002060"/>
              </a:solidFill>
              <a:latin typeface="Times New Roman" panose="02020603050405020304" pitchFamily="18" charset="0"/>
              <a:cs typeface="Times New Roman" panose="02020603050405020304" pitchFamily="18" charset="0"/>
            </a:endParaRPr>
          </a:p>
        </p:txBody>
      </p:sp>
      <p:sp>
        <p:nvSpPr>
          <p:cNvPr id="57350" name="TextBox 2">
            <a:extLst>
              <a:ext uri="{FF2B5EF4-FFF2-40B4-BE49-F238E27FC236}">
                <a16:creationId xmlns="" xmlns:a16="http://schemas.microsoft.com/office/drawing/2014/main" id="{C87AAC7C-F807-412B-8879-6FD94259D623}"/>
              </a:ext>
            </a:extLst>
          </p:cNvPr>
          <p:cNvSpPr txBox="1">
            <a:spLocks noChangeArrowheads="1"/>
          </p:cNvSpPr>
          <p:nvPr/>
        </p:nvSpPr>
        <p:spPr bwMode="auto">
          <a:xfrm>
            <a:off x="0" y="0"/>
            <a:ext cx="9144000" cy="584775"/>
          </a:xfrm>
          <a:prstGeom prst="rect">
            <a:avLst/>
          </a:prstGeom>
          <a:solidFill>
            <a:schemeClr val="bg2">
              <a:lumMod val="90000"/>
            </a:schemeClr>
          </a:solidFill>
          <a:ln>
            <a:noFill/>
          </a:ln>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sz="1600" dirty="0">
                <a:solidFill>
                  <a:srgbClr val="002060"/>
                </a:solidFill>
                <a:latin typeface="Times New Roman" panose="02020603050405020304" pitchFamily="18" charset="0"/>
                <a:cs typeface="Times New Roman" panose="02020603050405020304" pitchFamily="18" charset="0"/>
              </a:rPr>
              <a:t>                Расходы консолидированного бюджета муниципального района Мелеузовский      </a:t>
            </a:r>
          </a:p>
          <a:p>
            <a:pPr algn="ctr"/>
            <a:r>
              <a:rPr lang="ru-RU" altLang="ru-RU" sz="1600" dirty="0">
                <a:solidFill>
                  <a:srgbClr val="002060"/>
                </a:solidFill>
                <a:latin typeface="Times New Roman" panose="02020603050405020304" pitchFamily="18" charset="0"/>
                <a:cs typeface="Times New Roman" panose="02020603050405020304" pitchFamily="18" charset="0"/>
              </a:rPr>
              <a:t>           район на н</a:t>
            </a:r>
            <a:r>
              <a:rPr lang="ru-RU" altLang="ru-RU" sz="1600" dirty="0">
                <a:solidFill>
                  <a:srgbClr val="404040"/>
                </a:solidFill>
                <a:latin typeface="Times New Roman" panose="02020603050405020304" pitchFamily="18" charset="0"/>
                <a:cs typeface="Times New Roman" panose="02020603050405020304" pitchFamily="18" charset="0"/>
              </a:rPr>
              <a:t>ациональную безопасность и правоохранительная деятельность </a:t>
            </a:r>
            <a:r>
              <a:rPr lang="ru-RU" altLang="ru-RU" sz="1600" dirty="0">
                <a:solidFill>
                  <a:srgbClr val="002060"/>
                </a:solidFill>
                <a:latin typeface="Times New Roman" panose="02020603050405020304" pitchFamily="18" charset="0"/>
                <a:cs typeface="Times New Roman" panose="02020603050405020304" pitchFamily="18" charset="0"/>
              </a:rPr>
              <a:t>в </a:t>
            </a:r>
            <a:r>
              <a:rPr lang="ru-RU" altLang="ru-RU" sz="1600" dirty="0" smtClean="0">
                <a:solidFill>
                  <a:srgbClr val="002060"/>
                </a:solidFill>
                <a:latin typeface="Times New Roman" panose="02020603050405020304" pitchFamily="18" charset="0"/>
                <a:cs typeface="Times New Roman" panose="02020603050405020304" pitchFamily="18" charset="0"/>
              </a:rPr>
              <a:t>2017-2021 </a:t>
            </a:r>
            <a:r>
              <a:rPr lang="ru-RU" altLang="ru-RU" sz="1600" dirty="0">
                <a:solidFill>
                  <a:srgbClr val="002060"/>
                </a:solidFill>
                <a:latin typeface="Times New Roman" panose="02020603050405020304" pitchFamily="18" charset="0"/>
                <a:cs typeface="Times New Roman" panose="02020603050405020304" pitchFamily="18" charset="0"/>
              </a:rPr>
              <a:t>годах</a:t>
            </a:r>
            <a:endParaRPr lang="ru-RU" altLang="ru-RU" sz="1600" b="1" dirty="0">
              <a:latin typeface="Times New Roman" panose="02020603050405020304" pitchFamily="18" charset="0"/>
              <a:cs typeface="Times New Roman" panose="02020603050405020304" pitchFamily="18" charset="0"/>
            </a:endParaRPr>
          </a:p>
        </p:txBody>
      </p:sp>
      <p:pic>
        <p:nvPicPr>
          <p:cNvPr id="57351" name="Picture 3">
            <a:extLst>
              <a:ext uri="{FF2B5EF4-FFF2-40B4-BE49-F238E27FC236}">
                <a16:creationId xmlns="" xmlns:a16="http://schemas.microsoft.com/office/drawing/2014/main" id="{CDCA63B8-9CC6-444A-BFB8-16375CF29E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04850"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Таблица 4">
            <a:extLst>
              <a:ext uri="{FF2B5EF4-FFF2-40B4-BE49-F238E27FC236}">
                <a16:creationId xmlns="" xmlns:a16="http://schemas.microsoft.com/office/drawing/2014/main" id="{DB06F876-D676-4A0F-B81C-E5A906D7876C}"/>
              </a:ext>
            </a:extLst>
          </p:cNvPr>
          <p:cNvGraphicFramePr>
            <a:graphicFrameLocks noGrp="1"/>
          </p:cNvGraphicFramePr>
          <p:nvPr>
            <p:extLst>
              <p:ext uri="{D42A27DB-BD31-4B8C-83A1-F6EECF244321}">
                <p14:modId xmlns:p14="http://schemas.microsoft.com/office/powerpoint/2010/main" val="2022889873"/>
              </p:ext>
            </p:extLst>
          </p:nvPr>
        </p:nvGraphicFramePr>
        <p:xfrm>
          <a:off x="173035" y="731260"/>
          <a:ext cx="8950328" cy="2132015"/>
        </p:xfrm>
        <a:graphic>
          <a:graphicData uri="http://schemas.openxmlformats.org/drawingml/2006/table">
            <a:tbl>
              <a:tblPr firstRow="1" bandRow="1">
                <a:tableStyleId>{F5AB1C69-6EDB-4FF4-983F-18BD219EF322}</a:tableStyleId>
              </a:tblPr>
              <a:tblGrid>
                <a:gridCol w="297729">
                  <a:extLst>
                    <a:ext uri="{9D8B030D-6E8A-4147-A177-3AD203B41FA5}">
                      <a16:colId xmlns="" xmlns:a16="http://schemas.microsoft.com/office/drawing/2014/main" val="20000"/>
                    </a:ext>
                  </a:extLst>
                </a:gridCol>
                <a:gridCol w="4122849">
                  <a:extLst>
                    <a:ext uri="{9D8B030D-6E8A-4147-A177-3AD203B41FA5}">
                      <a16:colId xmlns="" xmlns:a16="http://schemas.microsoft.com/office/drawing/2014/main" val="20001"/>
                    </a:ext>
                  </a:extLst>
                </a:gridCol>
                <a:gridCol w="684424">
                  <a:extLst>
                    <a:ext uri="{9D8B030D-6E8A-4147-A177-3AD203B41FA5}">
                      <a16:colId xmlns="" xmlns:a16="http://schemas.microsoft.com/office/drawing/2014/main" val="20002"/>
                    </a:ext>
                  </a:extLst>
                </a:gridCol>
                <a:gridCol w="912566">
                  <a:extLst>
                    <a:ext uri="{9D8B030D-6E8A-4147-A177-3AD203B41FA5}">
                      <a16:colId xmlns="" xmlns:a16="http://schemas.microsoft.com/office/drawing/2014/main" val="20004"/>
                    </a:ext>
                  </a:extLst>
                </a:gridCol>
                <a:gridCol w="760471">
                  <a:extLst>
                    <a:ext uri="{9D8B030D-6E8A-4147-A177-3AD203B41FA5}">
                      <a16:colId xmlns="" xmlns:a16="http://schemas.microsoft.com/office/drawing/2014/main" val="20005"/>
                    </a:ext>
                  </a:extLst>
                </a:gridCol>
                <a:gridCol w="684424">
                  <a:extLst>
                    <a:ext uri="{9D8B030D-6E8A-4147-A177-3AD203B41FA5}">
                      <a16:colId xmlns="" xmlns:a16="http://schemas.microsoft.com/office/drawing/2014/main" val="20006"/>
                    </a:ext>
                  </a:extLst>
                </a:gridCol>
                <a:gridCol w="727394">
                  <a:extLst>
                    <a:ext uri="{9D8B030D-6E8A-4147-A177-3AD203B41FA5}">
                      <a16:colId xmlns="" xmlns:a16="http://schemas.microsoft.com/office/drawing/2014/main" val="20007"/>
                    </a:ext>
                  </a:extLst>
                </a:gridCol>
                <a:gridCol w="760471">
                  <a:extLst>
                    <a:ext uri="{9D8B030D-6E8A-4147-A177-3AD203B41FA5}">
                      <a16:colId xmlns="" xmlns:a16="http://schemas.microsoft.com/office/drawing/2014/main" val="20008"/>
                    </a:ext>
                  </a:extLst>
                </a:gridCol>
              </a:tblGrid>
              <a:tr h="548572">
                <a:tc>
                  <a:txBody>
                    <a:bodyPr/>
                    <a:lstStyle/>
                    <a:p>
                      <a:endParaRPr lang="ru-RU" sz="1800" dirty="0"/>
                    </a:p>
                  </a:txBody>
                  <a:tcPr marL="91448" marR="91448" marT="45687" marB="45687"/>
                </a:tc>
                <a:tc>
                  <a:txBody>
                    <a:bodyPr/>
                    <a:lstStyle/>
                    <a:p>
                      <a:r>
                        <a:rPr lang="ru-RU" sz="1000" dirty="0">
                          <a:latin typeface="Times New Roman" panose="02020603050405020304" pitchFamily="18" charset="0"/>
                          <a:cs typeface="Times New Roman" panose="02020603050405020304" pitchFamily="18" charset="0"/>
                        </a:rPr>
                        <a:t>Наименование показателя</a:t>
                      </a:r>
                    </a:p>
                  </a:txBody>
                  <a:tcPr marL="91448" marR="91448" marT="45687" marB="45687"/>
                </a:tc>
                <a:tc>
                  <a:txBody>
                    <a:bodyPr/>
                    <a:lstStyle/>
                    <a:p>
                      <a:r>
                        <a:rPr lang="ru-RU" sz="1000" dirty="0" smtClean="0">
                          <a:latin typeface="Times New Roman" panose="02020603050405020304" pitchFamily="18" charset="0"/>
                          <a:cs typeface="Times New Roman" panose="02020603050405020304" pitchFamily="18" charset="0"/>
                        </a:rPr>
                        <a:t>2017 </a:t>
                      </a:r>
                      <a:r>
                        <a:rPr lang="ru-RU" sz="1000" dirty="0">
                          <a:latin typeface="Times New Roman" panose="02020603050405020304" pitchFamily="18" charset="0"/>
                          <a:cs typeface="Times New Roman" panose="02020603050405020304" pitchFamily="18" charset="0"/>
                        </a:rPr>
                        <a:t>год (отчет)</a:t>
                      </a:r>
                    </a:p>
                  </a:txBody>
                  <a:tcPr marL="91448" marR="91448" marT="45687" marB="45687"/>
                </a:tc>
                <a:tc>
                  <a:txBody>
                    <a:bodyPr/>
                    <a:lstStyle/>
                    <a:p>
                      <a:r>
                        <a:rPr lang="ru-RU" sz="1000" dirty="0" smtClean="0">
                          <a:latin typeface="Times New Roman" panose="02020603050405020304" pitchFamily="18" charset="0"/>
                          <a:cs typeface="Times New Roman" panose="02020603050405020304" pitchFamily="18" charset="0"/>
                        </a:rPr>
                        <a:t>2018  </a:t>
                      </a:r>
                      <a:r>
                        <a:rPr lang="ru-RU" sz="1000" dirty="0">
                          <a:latin typeface="Times New Roman" panose="02020603050405020304" pitchFamily="18" charset="0"/>
                          <a:cs typeface="Times New Roman" panose="02020603050405020304" pitchFamily="18" charset="0"/>
                        </a:rPr>
                        <a:t>год (</a:t>
                      </a:r>
                      <a:r>
                        <a:rPr lang="ru-RU" sz="1000" dirty="0" err="1">
                          <a:latin typeface="Times New Roman" panose="02020603050405020304" pitchFamily="18" charset="0"/>
                          <a:cs typeface="Times New Roman" panose="02020603050405020304" pitchFamily="18" charset="0"/>
                        </a:rPr>
                        <a:t>уточн</a:t>
                      </a:r>
                      <a:r>
                        <a:rPr lang="ru-RU" sz="1000" dirty="0">
                          <a:latin typeface="Times New Roman" panose="02020603050405020304" pitchFamily="18" charset="0"/>
                          <a:cs typeface="Times New Roman" panose="02020603050405020304" pitchFamily="18" charset="0"/>
                        </a:rPr>
                        <a:t>. план)</a:t>
                      </a:r>
                    </a:p>
                  </a:txBody>
                  <a:tcPr marL="91448" marR="91448" marT="45687" marB="45687"/>
                </a:tc>
                <a:tc>
                  <a:txBody>
                    <a:bodyPr/>
                    <a:lstStyle/>
                    <a:p>
                      <a:r>
                        <a:rPr lang="ru-RU" sz="1000" dirty="0" smtClean="0">
                          <a:latin typeface="Times New Roman" panose="02020603050405020304" pitchFamily="18" charset="0"/>
                          <a:cs typeface="Times New Roman" panose="02020603050405020304" pitchFamily="18" charset="0"/>
                        </a:rPr>
                        <a:t>2018</a:t>
                      </a:r>
                      <a:r>
                        <a:rPr lang="ru-RU" sz="1000" baseline="0" dirty="0" smtClean="0">
                          <a:latin typeface="Times New Roman" panose="02020603050405020304" pitchFamily="18" charset="0"/>
                          <a:cs typeface="Times New Roman" panose="02020603050405020304" pitchFamily="18" charset="0"/>
                        </a:rPr>
                        <a:t> </a:t>
                      </a:r>
                      <a:r>
                        <a:rPr lang="ru-RU" sz="1000" dirty="0">
                          <a:latin typeface="Times New Roman" panose="02020603050405020304" pitchFamily="18" charset="0"/>
                          <a:cs typeface="Times New Roman" panose="02020603050405020304" pitchFamily="18" charset="0"/>
                        </a:rPr>
                        <a:t>год (отчет)</a:t>
                      </a:r>
                    </a:p>
                  </a:txBody>
                  <a:tcPr marL="91448" marR="91448" marT="45687" marB="45687"/>
                </a:tc>
                <a:tc>
                  <a:txBody>
                    <a:bodyPr/>
                    <a:lstStyle/>
                    <a:p>
                      <a:r>
                        <a:rPr lang="ru-RU" sz="1000" dirty="0" smtClean="0">
                          <a:latin typeface="Times New Roman" panose="02020603050405020304" pitchFamily="18" charset="0"/>
                          <a:cs typeface="Times New Roman" panose="02020603050405020304" pitchFamily="18" charset="0"/>
                        </a:rPr>
                        <a:t>2019</a:t>
                      </a:r>
                      <a:r>
                        <a:rPr lang="ru-RU" sz="1000" baseline="0" dirty="0" smtClean="0">
                          <a:latin typeface="Times New Roman" panose="02020603050405020304" pitchFamily="18" charset="0"/>
                          <a:cs typeface="Times New Roman" panose="02020603050405020304" pitchFamily="18" charset="0"/>
                        </a:rPr>
                        <a:t> </a:t>
                      </a:r>
                      <a:r>
                        <a:rPr lang="ru-RU" sz="1000" baseline="0" dirty="0">
                          <a:latin typeface="Times New Roman" panose="02020603050405020304" pitchFamily="18" charset="0"/>
                          <a:cs typeface="Times New Roman" panose="02020603050405020304" pitchFamily="18" charset="0"/>
                        </a:rPr>
                        <a:t>год (план)</a:t>
                      </a:r>
                      <a:endParaRPr lang="ru-RU" sz="1000" dirty="0">
                        <a:latin typeface="Times New Roman" panose="02020603050405020304" pitchFamily="18" charset="0"/>
                        <a:cs typeface="Times New Roman" panose="02020603050405020304" pitchFamily="18" charset="0"/>
                      </a:endParaRPr>
                    </a:p>
                  </a:txBody>
                  <a:tcPr marL="91448" marR="91448" marT="45687" marB="45687"/>
                </a:tc>
                <a:tc>
                  <a:txBody>
                    <a:bodyPr/>
                    <a:lstStyle/>
                    <a:p>
                      <a:r>
                        <a:rPr lang="ru-RU" sz="1000" dirty="0" smtClean="0">
                          <a:latin typeface="Times New Roman" panose="02020603050405020304" pitchFamily="18" charset="0"/>
                          <a:cs typeface="Times New Roman" panose="02020603050405020304" pitchFamily="18" charset="0"/>
                        </a:rPr>
                        <a:t>2020</a:t>
                      </a:r>
                      <a:r>
                        <a:rPr lang="ru-RU" sz="1000" baseline="0" dirty="0" smtClean="0">
                          <a:latin typeface="Times New Roman" panose="02020603050405020304" pitchFamily="18" charset="0"/>
                          <a:cs typeface="Times New Roman" panose="02020603050405020304" pitchFamily="18" charset="0"/>
                        </a:rPr>
                        <a:t> </a:t>
                      </a:r>
                      <a:r>
                        <a:rPr lang="ru-RU" sz="1000" baseline="0" dirty="0">
                          <a:latin typeface="Times New Roman" panose="02020603050405020304" pitchFamily="18" charset="0"/>
                          <a:cs typeface="Times New Roman" panose="02020603050405020304" pitchFamily="18" charset="0"/>
                        </a:rPr>
                        <a:t>год (план)</a:t>
                      </a:r>
                      <a:endParaRPr lang="ru-RU" sz="1000" dirty="0">
                        <a:latin typeface="Times New Roman" panose="02020603050405020304" pitchFamily="18" charset="0"/>
                        <a:cs typeface="Times New Roman" panose="02020603050405020304" pitchFamily="18" charset="0"/>
                      </a:endParaRPr>
                    </a:p>
                  </a:txBody>
                  <a:tcPr marL="91448" marR="91448" marT="45687" marB="45687"/>
                </a:tc>
                <a:tc>
                  <a:txBody>
                    <a:bodyPr/>
                    <a:lstStyle/>
                    <a:p>
                      <a:r>
                        <a:rPr lang="ru-RU" sz="1000" dirty="0" smtClean="0">
                          <a:latin typeface="Times New Roman" panose="02020603050405020304" pitchFamily="18" charset="0"/>
                          <a:cs typeface="Times New Roman" panose="02020603050405020304" pitchFamily="18" charset="0"/>
                        </a:rPr>
                        <a:t>2021</a:t>
                      </a:r>
                      <a:r>
                        <a:rPr lang="ru-RU" sz="1000" baseline="0" dirty="0" smtClean="0">
                          <a:latin typeface="Times New Roman" panose="02020603050405020304" pitchFamily="18" charset="0"/>
                          <a:cs typeface="Times New Roman" panose="02020603050405020304" pitchFamily="18" charset="0"/>
                        </a:rPr>
                        <a:t> </a:t>
                      </a:r>
                      <a:r>
                        <a:rPr lang="ru-RU" sz="1000" baseline="0" dirty="0">
                          <a:latin typeface="Times New Roman" panose="02020603050405020304" pitchFamily="18" charset="0"/>
                          <a:cs typeface="Times New Roman" panose="02020603050405020304" pitchFamily="18" charset="0"/>
                        </a:rPr>
                        <a:t>год (план)</a:t>
                      </a:r>
                      <a:endParaRPr lang="ru-RU" sz="1000" dirty="0">
                        <a:latin typeface="Times New Roman" panose="02020603050405020304" pitchFamily="18" charset="0"/>
                        <a:cs typeface="Times New Roman" panose="02020603050405020304" pitchFamily="18" charset="0"/>
                      </a:endParaRPr>
                    </a:p>
                  </a:txBody>
                  <a:tcPr marL="91448" marR="91448" marT="45687" marB="45687"/>
                </a:tc>
                <a:extLst>
                  <a:ext uri="{0D108BD9-81ED-4DB2-BD59-A6C34878D82A}">
                    <a16:rowId xmlns="" xmlns:a16="http://schemas.microsoft.com/office/drawing/2014/main" val="10000"/>
                  </a:ext>
                </a:extLst>
              </a:tr>
              <a:tr h="375276">
                <a:tc>
                  <a:txBody>
                    <a:bodyPr/>
                    <a:lstStyle/>
                    <a:p>
                      <a:endParaRPr lang="ru-RU" sz="1000" dirty="0">
                        <a:latin typeface="Times New Roman" panose="02020603050405020304" pitchFamily="18" charset="0"/>
                        <a:cs typeface="Times New Roman" panose="02020603050405020304" pitchFamily="18" charset="0"/>
                      </a:endParaRPr>
                    </a:p>
                  </a:txBody>
                  <a:tcPr marL="91448" marR="91448" marT="45687" marB="45687"/>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Национальная безопасность и правоохранительная деятельность</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18" marB="0" anchor="b"/>
                </a:tc>
                <a:tc>
                  <a:txBody>
                    <a:bodyPr/>
                    <a:lstStyle/>
                    <a:p>
                      <a:r>
                        <a:rPr lang="ru-RU" sz="1000" dirty="0" smtClean="0">
                          <a:latin typeface="Times New Roman" panose="02020603050405020304" pitchFamily="18" charset="0"/>
                          <a:cs typeface="Times New Roman" panose="02020603050405020304" pitchFamily="18" charset="0"/>
                        </a:rPr>
                        <a:t>14,01</a:t>
                      </a:r>
                      <a:endParaRPr lang="ru-RU" sz="1000" dirty="0">
                        <a:latin typeface="Times New Roman" panose="02020603050405020304" pitchFamily="18" charset="0"/>
                        <a:cs typeface="Times New Roman" panose="02020603050405020304" pitchFamily="18" charset="0"/>
                      </a:endParaRPr>
                    </a:p>
                  </a:txBody>
                  <a:tcPr marL="91448" marR="91448" marT="45687" marB="45687"/>
                </a:tc>
                <a:tc>
                  <a:txBody>
                    <a:bodyPr/>
                    <a:lstStyle/>
                    <a:p>
                      <a:r>
                        <a:rPr lang="ru-RU" sz="1000" dirty="0" smtClean="0">
                          <a:latin typeface="Times New Roman" panose="02020603050405020304" pitchFamily="18" charset="0"/>
                          <a:cs typeface="Times New Roman" panose="02020603050405020304" pitchFamily="18" charset="0"/>
                        </a:rPr>
                        <a:t>21,69</a:t>
                      </a:r>
                      <a:endParaRPr lang="ru-RU" sz="1000" dirty="0">
                        <a:latin typeface="Times New Roman" panose="02020603050405020304" pitchFamily="18" charset="0"/>
                        <a:cs typeface="Times New Roman" panose="02020603050405020304" pitchFamily="18" charset="0"/>
                      </a:endParaRPr>
                    </a:p>
                  </a:txBody>
                  <a:tcPr marL="91448" marR="91448" marT="45687" marB="45687"/>
                </a:tc>
                <a:tc>
                  <a:txBody>
                    <a:bodyPr/>
                    <a:lstStyle/>
                    <a:p>
                      <a:r>
                        <a:rPr lang="ru-RU" sz="1000" dirty="0" smtClean="0">
                          <a:latin typeface="Times New Roman" panose="02020603050405020304" pitchFamily="18" charset="0"/>
                          <a:cs typeface="Times New Roman" panose="02020603050405020304" pitchFamily="18" charset="0"/>
                        </a:rPr>
                        <a:t>21,47</a:t>
                      </a:r>
                      <a:endParaRPr lang="ru-RU" sz="1000" dirty="0">
                        <a:latin typeface="Times New Roman" panose="02020603050405020304" pitchFamily="18" charset="0"/>
                        <a:cs typeface="Times New Roman" panose="02020603050405020304" pitchFamily="18" charset="0"/>
                      </a:endParaRPr>
                    </a:p>
                  </a:txBody>
                  <a:tcPr marL="91448" marR="91448" marT="45687" marB="45687"/>
                </a:tc>
                <a:tc>
                  <a:txBody>
                    <a:bodyPr/>
                    <a:lstStyle/>
                    <a:p>
                      <a:r>
                        <a:rPr lang="ru-RU" sz="1000" dirty="0" smtClean="0">
                          <a:latin typeface="Times New Roman" panose="02020603050405020304" pitchFamily="18" charset="0"/>
                          <a:cs typeface="Times New Roman" panose="02020603050405020304" pitchFamily="18" charset="0"/>
                        </a:rPr>
                        <a:t>16,64</a:t>
                      </a:r>
                      <a:endParaRPr lang="ru-RU" sz="1000" dirty="0">
                        <a:latin typeface="Times New Roman" panose="02020603050405020304" pitchFamily="18" charset="0"/>
                        <a:cs typeface="Times New Roman" panose="02020603050405020304" pitchFamily="18" charset="0"/>
                      </a:endParaRPr>
                    </a:p>
                  </a:txBody>
                  <a:tcPr marL="91448" marR="91448" marT="45687" marB="45687"/>
                </a:tc>
                <a:tc>
                  <a:txBody>
                    <a:bodyPr/>
                    <a:lstStyle/>
                    <a:p>
                      <a:r>
                        <a:rPr lang="ru-RU" sz="1000" dirty="0" smtClean="0">
                          <a:latin typeface="Times New Roman" panose="02020603050405020304" pitchFamily="18" charset="0"/>
                          <a:cs typeface="Times New Roman" panose="02020603050405020304" pitchFamily="18" charset="0"/>
                        </a:rPr>
                        <a:t>17,40</a:t>
                      </a:r>
                      <a:endParaRPr lang="ru-RU" sz="1000" dirty="0">
                        <a:latin typeface="Times New Roman" panose="02020603050405020304" pitchFamily="18" charset="0"/>
                        <a:cs typeface="Times New Roman" panose="02020603050405020304" pitchFamily="18" charset="0"/>
                      </a:endParaRPr>
                    </a:p>
                  </a:txBody>
                  <a:tcPr marL="91448" marR="91448" marT="45687" marB="45687"/>
                </a:tc>
                <a:tc>
                  <a:txBody>
                    <a:bodyPr/>
                    <a:lstStyle/>
                    <a:p>
                      <a:r>
                        <a:rPr lang="ru-RU" sz="1000" dirty="0" smtClean="0">
                          <a:latin typeface="Times New Roman" panose="02020603050405020304" pitchFamily="18" charset="0"/>
                          <a:cs typeface="Times New Roman" panose="02020603050405020304" pitchFamily="18" charset="0"/>
                        </a:rPr>
                        <a:t>18,18</a:t>
                      </a:r>
                      <a:endParaRPr lang="ru-RU" sz="1000" dirty="0">
                        <a:latin typeface="Times New Roman" panose="02020603050405020304" pitchFamily="18" charset="0"/>
                        <a:cs typeface="Times New Roman" panose="02020603050405020304" pitchFamily="18" charset="0"/>
                      </a:endParaRPr>
                    </a:p>
                  </a:txBody>
                  <a:tcPr marL="91448" marR="91448" marT="45687" marB="45687"/>
                </a:tc>
                <a:extLst>
                  <a:ext uri="{0D108BD9-81ED-4DB2-BD59-A6C34878D82A}">
                    <a16:rowId xmlns="" xmlns:a16="http://schemas.microsoft.com/office/drawing/2014/main" val="10001"/>
                  </a:ext>
                </a:extLst>
              </a:tr>
              <a:tr h="558156">
                <a:tc>
                  <a:txBody>
                    <a:bodyPr/>
                    <a:lstStyle/>
                    <a:p>
                      <a:r>
                        <a:rPr lang="ru-RU" sz="1000" dirty="0">
                          <a:latin typeface="Times New Roman" panose="02020603050405020304" pitchFamily="18" charset="0"/>
                          <a:cs typeface="Times New Roman" panose="02020603050405020304" pitchFamily="18" charset="0"/>
                        </a:rPr>
                        <a:t>1</a:t>
                      </a:r>
                    </a:p>
                  </a:txBody>
                  <a:tcPr marL="91448" marR="91448" marT="45687" marB="45687"/>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Защита населения и территории от чрезвычайных ситуаций природного и техногенного характера, гражданская оборона</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18" marB="0" anchor="b"/>
                </a:tc>
                <a:tc>
                  <a:txBody>
                    <a:bodyPr/>
                    <a:lstStyle/>
                    <a:p>
                      <a:r>
                        <a:rPr lang="ru-RU" sz="1000" dirty="0" smtClean="0">
                          <a:latin typeface="Times New Roman" panose="02020603050405020304" pitchFamily="18" charset="0"/>
                          <a:cs typeface="Times New Roman" panose="02020603050405020304" pitchFamily="18" charset="0"/>
                        </a:rPr>
                        <a:t>2,97</a:t>
                      </a:r>
                      <a:endParaRPr lang="ru-RU" sz="1000" dirty="0">
                        <a:latin typeface="Times New Roman" panose="02020603050405020304" pitchFamily="18" charset="0"/>
                        <a:cs typeface="Times New Roman" panose="02020603050405020304" pitchFamily="18" charset="0"/>
                      </a:endParaRPr>
                    </a:p>
                  </a:txBody>
                  <a:tcPr marL="91448" marR="91448" marT="45687" marB="45687"/>
                </a:tc>
                <a:tc>
                  <a:txBody>
                    <a:bodyPr/>
                    <a:lstStyle/>
                    <a:p>
                      <a:r>
                        <a:rPr lang="ru-RU" sz="1000" dirty="0" smtClean="0">
                          <a:latin typeface="Times New Roman" panose="02020603050405020304" pitchFamily="18" charset="0"/>
                          <a:cs typeface="Times New Roman" panose="02020603050405020304" pitchFamily="18" charset="0"/>
                        </a:rPr>
                        <a:t>3,16</a:t>
                      </a:r>
                      <a:endParaRPr lang="ru-RU" sz="1000" dirty="0">
                        <a:latin typeface="Times New Roman" panose="02020603050405020304" pitchFamily="18" charset="0"/>
                        <a:cs typeface="Times New Roman" panose="02020603050405020304" pitchFamily="18" charset="0"/>
                      </a:endParaRPr>
                    </a:p>
                  </a:txBody>
                  <a:tcPr marL="91448" marR="91448" marT="45687" marB="45687"/>
                </a:tc>
                <a:tc>
                  <a:txBody>
                    <a:bodyPr/>
                    <a:lstStyle/>
                    <a:p>
                      <a:r>
                        <a:rPr lang="ru-RU" sz="1000" dirty="0" smtClean="0">
                          <a:latin typeface="Times New Roman" panose="02020603050405020304" pitchFamily="18" charset="0"/>
                          <a:cs typeface="Times New Roman" panose="02020603050405020304" pitchFamily="18" charset="0"/>
                        </a:rPr>
                        <a:t>3,06</a:t>
                      </a:r>
                      <a:endParaRPr lang="ru-RU" sz="1000" dirty="0">
                        <a:latin typeface="Times New Roman" panose="02020603050405020304" pitchFamily="18" charset="0"/>
                        <a:cs typeface="Times New Roman" panose="02020603050405020304" pitchFamily="18" charset="0"/>
                      </a:endParaRPr>
                    </a:p>
                  </a:txBody>
                  <a:tcPr marL="91448" marR="91448" marT="45687" marB="45687"/>
                </a:tc>
                <a:tc>
                  <a:txBody>
                    <a:bodyPr/>
                    <a:lstStyle/>
                    <a:p>
                      <a:r>
                        <a:rPr lang="ru-RU" sz="1000" dirty="0" smtClean="0">
                          <a:latin typeface="Times New Roman" panose="02020603050405020304" pitchFamily="18" charset="0"/>
                          <a:cs typeface="Times New Roman" panose="02020603050405020304" pitchFamily="18" charset="0"/>
                        </a:rPr>
                        <a:t>3,15</a:t>
                      </a:r>
                      <a:endParaRPr lang="ru-RU" sz="1000" dirty="0">
                        <a:latin typeface="Times New Roman" panose="02020603050405020304" pitchFamily="18" charset="0"/>
                        <a:cs typeface="Times New Roman" panose="02020603050405020304" pitchFamily="18" charset="0"/>
                      </a:endParaRPr>
                    </a:p>
                  </a:txBody>
                  <a:tcPr marL="91448" marR="91448" marT="45687" marB="45687"/>
                </a:tc>
                <a:tc>
                  <a:txBody>
                    <a:bodyPr/>
                    <a:lstStyle/>
                    <a:p>
                      <a:r>
                        <a:rPr lang="ru-RU" sz="1000" dirty="0" smtClean="0">
                          <a:latin typeface="Times New Roman" panose="02020603050405020304" pitchFamily="18" charset="0"/>
                          <a:cs typeface="Times New Roman" panose="02020603050405020304" pitchFamily="18" charset="0"/>
                        </a:rPr>
                        <a:t>3,27</a:t>
                      </a:r>
                      <a:endParaRPr lang="ru-RU" sz="1000" dirty="0">
                        <a:latin typeface="Times New Roman" panose="02020603050405020304" pitchFamily="18" charset="0"/>
                        <a:cs typeface="Times New Roman" panose="02020603050405020304" pitchFamily="18" charset="0"/>
                      </a:endParaRPr>
                    </a:p>
                  </a:txBody>
                  <a:tcPr marL="91448" marR="91448" marT="45687" marB="45687"/>
                </a:tc>
                <a:tc>
                  <a:txBody>
                    <a:bodyPr/>
                    <a:lstStyle/>
                    <a:p>
                      <a:r>
                        <a:rPr lang="ru-RU" sz="1000" dirty="0" smtClean="0">
                          <a:latin typeface="Times New Roman" panose="02020603050405020304" pitchFamily="18" charset="0"/>
                          <a:cs typeface="Times New Roman" panose="02020603050405020304" pitchFamily="18" charset="0"/>
                        </a:rPr>
                        <a:t>3,40</a:t>
                      </a:r>
                      <a:endParaRPr lang="ru-RU" sz="1000" dirty="0">
                        <a:latin typeface="Times New Roman" panose="02020603050405020304" pitchFamily="18" charset="0"/>
                        <a:cs typeface="Times New Roman" panose="02020603050405020304" pitchFamily="18" charset="0"/>
                      </a:endParaRPr>
                    </a:p>
                  </a:txBody>
                  <a:tcPr marL="91448" marR="91448" marT="45687" marB="45687"/>
                </a:tc>
                <a:extLst>
                  <a:ext uri="{0D108BD9-81ED-4DB2-BD59-A6C34878D82A}">
                    <a16:rowId xmlns="" xmlns:a16="http://schemas.microsoft.com/office/drawing/2014/main" val="10002"/>
                  </a:ext>
                </a:extLst>
              </a:tr>
              <a:tr h="274733">
                <a:tc>
                  <a:txBody>
                    <a:bodyPr/>
                    <a:lstStyle/>
                    <a:p>
                      <a:r>
                        <a:rPr lang="ru-RU" sz="1000" dirty="0">
                          <a:latin typeface="Times New Roman" panose="02020603050405020304" pitchFamily="18" charset="0"/>
                          <a:cs typeface="Times New Roman" panose="02020603050405020304" pitchFamily="18" charset="0"/>
                        </a:rPr>
                        <a:t>2</a:t>
                      </a:r>
                    </a:p>
                  </a:txBody>
                  <a:tcPr marL="91448" marR="91448" marT="45687" marB="45687"/>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Обеспечение пожарной безопасности</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18" marB="0" anchor="b"/>
                </a:tc>
                <a:tc>
                  <a:txBody>
                    <a:bodyPr/>
                    <a:lstStyle/>
                    <a:p>
                      <a:r>
                        <a:rPr lang="ru-RU" sz="1000" dirty="0" smtClean="0">
                          <a:latin typeface="Times New Roman" panose="02020603050405020304" pitchFamily="18" charset="0"/>
                          <a:cs typeface="Times New Roman" panose="02020603050405020304" pitchFamily="18" charset="0"/>
                        </a:rPr>
                        <a:t>9,63</a:t>
                      </a:r>
                      <a:endParaRPr lang="ru-RU" sz="1000" dirty="0">
                        <a:latin typeface="Times New Roman" panose="02020603050405020304" pitchFamily="18" charset="0"/>
                        <a:cs typeface="Times New Roman" panose="02020603050405020304" pitchFamily="18" charset="0"/>
                      </a:endParaRPr>
                    </a:p>
                  </a:txBody>
                  <a:tcPr marL="91448" marR="91448" marT="45687" marB="45687"/>
                </a:tc>
                <a:tc>
                  <a:txBody>
                    <a:bodyPr/>
                    <a:lstStyle/>
                    <a:p>
                      <a:r>
                        <a:rPr lang="ru-RU" sz="1000" dirty="0" smtClean="0">
                          <a:latin typeface="Times New Roman" panose="02020603050405020304" pitchFamily="18" charset="0"/>
                          <a:cs typeface="Times New Roman" panose="02020603050405020304" pitchFamily="18" charset="0"/>
                        </a:rPr>
                        <a:t>15,20</a:t>
                      </a:r>
                      <a:endParaRPr lang="ru-RU" sz="1000" dirty="0">
                        <a:latin typeface="Times New Roman" panose="02020603050405020304" pitchFamily="18" charset="0"/>
                        <a:cs typeface="Times New Roman" panose="02020603050405020304" pitchFamily="18" charset="0"/>
                      </a:endParaRPr>
                    </a:p>
                  </a:txBody>
                  <a:tcPr marL="91448" marR="91448" marT="45687" marB="45687"/>
                </a:tc>
                <a:tc>
                  <a:txBody>
                    <a:bodyPr/>
                    <a:lstStyle/>
                    <a:p>
                      <a:r>
                        <a:rPr lang="ru-RU" sz="1000" dirty="0" smtClean="0">
                          <a:latin typeface="Times New Roman" panose="02020603050405020304" pitchFamily="18" charset="0"/>
                          <a:cs typeface="Times New Roman" panose="02020603050405020304" pitchFamily="18" charset="0"/>
                        </a:rPr>
                        <a:t>15,08</a:t>
                      </a:r>
                      <a:endParaRPr lang="ru-RU" sz="1000" dirty="0">
                        <a:latin typeface="Times New Roman" panose="02020603050405020304" pitchFamily="18" charset="0"/>
                        <a:cs typeface="Times New Roman" panose="02020603050405020304" pitchFamily="18" charset="0"/>
                      </a:endParaRPr>
                    </a:p>
                  </a:txBody>
                  <a:tcPr marL="91448" marR="91448" marT="45687" marB="45687"/>
                </a:tc>
                <a:tc>
                  <a:txBody>
                    <a:bodyPr/>
                    <a:lstStyle/>
                    <a:p>
                      <a:r>
                        <a:rPr lang="ru-RU" sz="1000" dirty="0" smtClean="0">
                          <a:latin typeface="Times New Roman" panose="02020603050405020304" pitchFamily="18" charset="0"/>
                          <a:cs typeface="Times New Roman" panose="02020603050405020304" pitchFamily="18" charset="0"/>
                        </a:rPr>
                        <a:t>13,50</a:t>
                      </a:r>
                      <a:endParaRPr lang="ru-RU" sz="1000" dirty="0">
                        <a:latin typeface="Times New Roman" panose="02020603050405020304" pitchFamily="18" charset="0"/>
                        <a:cs typeface="Times New Roman" panose="02020603050405020304" pitchFamily="18" charset="0"/>
                      </a:endParaRPr>
                    </a:p>
                  </a:txBody>
                  <a:tcPr marL="91448" marR="91448" marT="45687" marB="45687"/>
                </a:tc>
                <a:tc>
                  <a:txBody>
                    <a:bodyPr/>
                    <a:lstStyle/>
                    <a:p>
                      <a:r>
                        <a:rPr lang="ru-RU" sz="1000" dirty="0" smtClean="0">
                          <a:latin typeface="Times New Roman" panose="02020603050405020304" pitchFamily="18" charset="0"/>
                          <a:cs typeface="Times New Roman" panose="02020603050405020304" pitchFamily="18" charset="0"/>
                        </a:rPr>
                        <a:t>14,13</a:t>
                      </a:r>
                      <a:endParaRPr lang="ru-RU" sz="1000" dirty="0">
                        <a:latin typeface="Times New Roman" panose="02020603050405020304" pitchFamily="18" charset="0"/>
                        <a:cs typeface="Times New Roman" panose="02020603050405020304" pitchFamily="18" charset="0"/>
                      </a:endParaRPr>
                    </a:p>
                  </a:txBody>
                  <a:tcPr marL="91448" marR="91448" marT="45687" marB="45687"/>
                </a:tc>
                <a:tc>
                  <a:txBody>
                    <a:bodyPr/>
                    <a:lstStyle/>
                    <a:p>
                      <a:r>
                        <a:rPr lang="ru-RU" sz="1000" dirty="0" smtClean="0">
                          <a:latin typeface="Times New Roman" panose="02020603050405020304" pitchFamily="18" charset="0"/>
                          <a:cs typeface="Times New Roman" panose="02020603050405020304" pitchFamily="18" charset="0"/>
                        </a:rPr>
                        <a:t>14,78</a:t>
                      </a:r>
                      <a:endParaRPr lang="ru-RU" sz="1000" dirty="0">
                        <a:latin typeface="Times New Roman" panose="02020603050405020304" pitchFamily="18" charset="0"/>
                        <a:cs typeface="Times New Roman" panose="02020603050405020304" pitchFamily="18" charset="0"/>
                      </a:endParaRPr>
                    </a:p>
                  </a:txBody>
                  <a:tcPr marL="91448" marR="91448" marT="45687" marB="45687"/>
                </a:tc>
                <a:extLst>
                  <a:ext uri="{0D108BD9-81ED-4DB2-BD59-A6C34878D82A}">
                    <a16:rowId xmlns="" xmlns:a16="http://schemas.microsoft.com/office/drawing/2014/main" val="10003"/>
                  </a:ext>
                </a:extLst>
              </a:tr>
              <a:tr h="375276">
                <a:tc>
                  <a:txBody>
                    <a:bodyPr/>
                    <a:lstStyle/>
                    <a:p>
                      <a:r>
                        <a:rPr lang="ru-RU" sz="1000" dirty="0">
                          <a:latin typeface="Times New Roman" panose="02020603050405020304" pitchFamily="18" charset="0"/>
                          <a:cs typeface="Times New Roman" panose="02020603050405020304" pitchFamily="18" charset="0"/>
                        </a:rPr>
                        <a:t>3</a:t>
                      </a:r>
                    </a:p>
                  </a:txBody>
                  <a:tcPr marL="91448" marR="91448" marT="45687" marB="45687"/>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Другие вопросы в области</a:t>
                      </a:r>
                      <a:r>
                        <a:rPr lang="ru-RU" sz="1000" u="none" strike="noStrike" baseline="0" dirty="0">
                          <a:effectLst/>
                          <a:latin typeface="Times New Roman" panose="02020603050405020304" pitchFamily="18" charset="0"/>
                          <a:cs typeface="Times New Roman" panose="02020603050405020304" pitchFamily="18" charset="0"/>
                        </a:rPr>
                        <a:t> национальной безопасности и правоохранительной деятельности</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18" marB="0" anchor="b"/>
                </a:tc>
                <a:tc>
                  <a:txBody>
                    <a:bodyPr/>
                    <a:lstStyle/>
                    <a:p>
                      <a:r>
                        <a:rPr lang="ru-RU" sz="1000" dirty="0" smtClean="0">
                          <a:latin typeface="Times New Roman" panose="02020603050405020304" pitchFamily="18" charset="0"/>
                          <a:cs typeface="Times New Roman" panose="02020603050405020304" pitchFamily="18" charset="0"/>
                        </a:rPr>
                        <a:t>1,41</a:t>
                      </a:r>
                      <a:endParaRPr lang="ru-RU" sz="1000" dirty="0">
                        <a:latin typeface="Times New Roman" panose="02020603050405020304" pitchFamily="18" charset="0"/>
                        <a:cs typeface="Times New Roman" panose="02020603050405020304" pitchFamily="18" charset="0"/>
                      </a:endParaRPr>
                    </a:p>
                  </a:txBody>
                  <a:tcPr marL="91448" marR="91448" marT="45687" marB="45687"/>
                </a:tc>
                <a:tc>
                  <a:txBody>
                    <a:bodyPr/>
                    <a:lstStyle/>
                    <a:p>
                      <a:r>
                        <a:rPr lang="ru-RU" sz="1000" dirty="0" smtClean="0">
                          <a:latin typeface="Times New Roman" panose="02020603050405020304" pitchFamily="18" charset="0"/>
                          <a:cs typeface="Times New Roman" panose="02020603050405020304" pitchFamily="18" charset="0"/>
                        </a:rPr>
                        <a:t>3,34</a:t>
                      </a:r>
                      <a:endParaRPr lang="ru-RU" sz="1000" dirty="0">
                        <a:latin typeface="Times New Roman" panose="02020603050405020304" pitchFamily="18" charset="0"/>
                        <a:cs typeface="Times New Roman" panose="02020603050405020304" pitchFamily="18" charset="0"/>
                      </a:endParaRPr>
                    </a:p>
                  </a:txBody>
                  <a:tcPr marL="91448" marR="91448" marT="45687" marB="45687"/>
                </a:tc>
                <a:tc>
                  <a:txBody>
                    <a:bodyPr/>
                    <a:lstStyle/>
                    <a:p>
                      <a:r>
                        <a:rPr lang="ru-RU" sz="1000" dirty="0" smtClean="0">
                          <a:latin typeface="Times New Roman" panose="02020603050405020304" pitchFamily="18" charset="0"/>
                          <a:cs typeface="Times New Roman" panose="02020603050405020304" pitchFamily="18" charset="0"/>
                        </a:rPr>
                        <a:t>3,33</a:t>
                      </a:r>
                      <a:endParaRPr lang="ru-RU" sz="1000" dirty="0">
                        <a:latin typeface="Times New Roman" panose="02020603050405020304" pitchFamily="18" charset="0"/>
                        <a:cs typeface="Times New Roman" panose="02020603050405020304" pitchFamily="18" charset="0"/>
                      </a:endParaRPr>
                    </a:p>
                  </a:txBody>
                  <a:tcPr marL="91448" marR="91448" marT="45687" marB="45687"/>
                </a:tc>
                <a:tc>
                  <a:txBody>
                    <a:bodyPr/>
                    <a:lstStyle/>
                    <a:p>
                      <a:r>
                        <a:rPr lang="ru-RU" sz="1000" dirty="0" smtClean="0">
                          <a:latin typeface="Times New Roman" panose="02020603050405020304" pitchFamily="18" charset="0"/>
                          <a:cs typeface="Times New Roman" panose="02020603050405020304" pitchFamily="18" charset="0"/>
                        </a:rPr>
                        <a:t>0,00</a:t>
                      </a:r>
                      <a:endParaRPr lang="ru-RU" sz="1000" dirty="0">
                        <a:latin typeface="Times New Roman" panose="02020603050405020304" pitchFamily="18" charset="0"/>
                        <a:cs typeface="Times New Roman" panose="02020603050405020304" pitchFamily="18" charset="0"/>
                      </a:endParaRPr>
                    </a:p>
                  </a:txBody>
                  <a:tcPr marL="91448" marR="91448" marT="45687" marB="45687"/>
                </a:tc>
                <a:tc>
                  <a:txBody>
                    <a:bodyPr/>
                    <a:lstStyle/>
                    <a:p>
                      <a:r>
                        <a:rPr lang="ru-RU" sz="1000" dirty="0" smtClean="0">
                          <a:latin typeface="Times New Roman" panose="02020603050405020304" pitchFamily="18" charset="0"/>
                          <a:cs typeface="Times New Roman" panose="02020603050405020304" pitchFamily="18" charset="0"/>
                        </a:rPr>
                        <a:t>0,00</a:t>
                      </a:r>
                      <a:endParaRPr lang="ru-RU" sz="1000" dirty="0">
                        <a:latin typeface="Times New Roman" panose="02020603050405020304" pitchFamily="18" charset="0"/>
                        <a:cs typeface="Times New Roman" panose="02020603050405020304" pitchFamily="18" charset="0"/>
                      </a:endParaRPr>
                    </a:p>
                  </a:txBody>
                  <a:tcPr marL="91448" marR="91448" marT="45687" marB="45687"/>
                </a:tc>
                <a:tc>
                  <a:txBody>
                    <a:bodyPr/>
                    <a:lstStyle/>
                    <a:p>
                      <a:r>
                        <a:rPr lang="ru-RU" sz="1000" dirty="0" smtClean="0">
                          <a:latin typeface="Times New Roman" panose="02020603050405020304" pitchFamily="18" charset="0"/>
                          <a:cs typeface="Times New Roman" panose="02020603050405020304" pitchFamily="18" charset="0"/>
                        </a:rPr>
                        <a:t>0,00</a:t>
                      </a:r>
                      <a:endParaRPr lang="ru-RU" sz="1000" dirty="0">
                        <a:latin typeface="Times New Roman" panose="02020603050405020304" pitchFamily="18" charset="0"/>
                        <a:cs typeface="Times New Roman" panose="02020603050405020304" pitchFamily="18" charset="0"/>
                      </a:endParaRPr>
                    </a:p>
                  </a:txBody>
                  <a:tcPr marL="91448" marR="91448" marT="45687" marB="45687"/>
                </a:tc>
                <a:extLst>
                  <a:ext uri="{0D108BD9-81ED-4DB2-BD59-A6C34878D82A}">
                    <a16:rowId xmlns="" xmlns:a16="http://schemas.microsoft.com/office/drawing/2014/main" val="10004"/>
                  </a:ext>
                </a:extLst>
              </a:tr>
            </a:tbl>
          </a:graphicData>
        </a:graphic>
      </p:graphicFrame>
      <p:sp>
        <p:nvSpPr>
          <p:cNvPr id="57414" name="TextBox 17">
            <a:extLst>
              <a:ext uri="{FF2B5EF4-FFF2-40B4-BE49-F238E27FC236}">
                <a16:creationId xmlns="" xmlns:a16="http://schemas.microsoft.com/office/drawing/2014/main" id="{6973A29F-4A51-41BB-8B01-85EC0585A642}"/>
              </a:ext>
            </a:extLst>
          </p:cNvPr>
          <p:cNvSpPr txBox="1">
            <a:spLocks noChangeArrowheads="1"/>
          </p:cNvSpPr>
          <p:nvPr/>
        </p:nvSpPr>
        <p:spPr bwMode="auto">
          <a:xfrm>
            <a:off x="546100" y="1038225"/>
            <a:ext cx="184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ru-RU" altLang="ru-RU" sz="1200">
              <a:latin typeface="Times New Roman" panose="02020603050405020304" pitchFamily="18" charset="0"/>
              <a:cs typeface="Times New Roman" panose="02020603050405020304" pitchFamily="18" charset="0"/>
            </a:endParaRPr>
          </a:p>
        </p:txBody>
      </p:sp>
      <p:sp>
        <p:nvSpPr>
          <p:cNvPr id="57415" name="TextBox 18">
            <a:extLst>
              <a:ext uri="{FF2B5EF4-FFF2-40B4-BE49-F238E27FC236}">
                <a16:creationId xmlns="" xmlns:a16="http://schemas.microsoft.com/office/drawing/2014/main" id="{5B9DF30E-E821-4B76-B694-7F7AF0F04343}"/>
              </a:ext>
            </a:extLst>
          </p:cNvPr>
          <p:cNvSpPr txBox="1">
            <a:spLocks noChangeArrowheads="1"/>
          </p:cNvSpPr>
          <p:nvPr/>
        </p:nvSpPr>
        <p:spPr bwMode="auto">
          <a:xfrm>
            <a:off x="107504" y="2996952"/>
            <a:ext cx="446449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200" b="1" i="1" dirty="0">
                <a:latin typeface="Times New Roman" panose="02020603050405020304" pitchFamily="18" charset="0"/>
                <a:cs typeface="Times New Roman" panose="02020603050405020304" pitchFamily="18" charset="0"/>
              </a:rPr>
              <a:t>  </a:t>
            </a:r>
            <a:r>
              <a:rPr lang="ru-RU" altLang="ru-RU" sz="1200" b="1" i="1" dirty="0" smtClean="0">
                <a:latin typeface="Times New Roman" panose="02020603050405020304" pitchFamily="18" charset="0"/>
                <a:cs typeface="Times New Roman" panose="02020603050405020304" pitchFamily="18" charset="0"/>
              </a:rPr>
              <a:t>Динамика </a:t>
            </a:r>
            <a:r>
              <a:rPr lang="ru-RU" altLang="ru-RU" sz="1200" b="1" i="1" dirty="0">
                <a:latin typeface="Times New Roman" panose="02020603050405020304" pitchFamily="18" charset="0"/>
                <a:cs typeface="Times New Roman" panose="02020603050405020304" pitchFamily="18" charset="0"/>
              </a:rPr>
              <a:t>показателей расходов бюджета муниципального района </a:t>
            </a:r>
            <a:r>
              <a:rPr lang="ru-RU" altLang="ru-RU" sz="1200" b="1" i="1" dirty="0" smtClean="0">
                <a:latin typeface="Times New Roman" panose="02020603050405020304" pitchFamily="18" charset="0"/>
                <a:cs typeface="Times New Roman" panose="02020603050405020304" pitchFamily="18" charset="0"/>
              </a:rPr>
              <a:t> Мелеузовский </a:t>
            </a:r>
            <a:r>
              <a:rPr lang="ru-RU" altLang="ru-RU" sz="1200" b="1" i="1" dirty="0">
                <a:latin typeface="Times New Roman" panose="02020603050405020304" pitchFamily="18" charset="0"/>
                <a:cs typeface="Times New Roman" panose="02020603050405020304" pitchFamily="18" charset="0"/>
              </a:rPr>
              <a:t>район Республики </a:t>
            </a:r>
            <a:r>
              <a:rPr lang="ru-RU" altLang="ru-RU" sz="1200" b="1" i="1" dirty="0" smtClean="0">
                <a:latin typeface="Times New Roman" panose="02020603050405020304" pitchFamily="18" charset="0"/>
                <a:cs typeface="Times New Roman" panose="02020603050405020304" pitchFamily="18" charset="0"/>
              </a:rPr>
              <a:t>Башкортостан на национальную безопасность и правоохранительную деятельность, </a:t>
            </a:r>
            <a:r>
              <a:rPr lang="ru-RU" altLang="ru-RU" sz="1200" b="1" i="1" dirty="0">
                <a:latin typeface="Times New Roman" panose="02020603050405020304" pitchFamily="18" charset="0"/>
                <a:cs typeface="Times New Roman" panose="02020603050405020304" pitchFamily="18" charset="0"/>
              </a:rPr>
              <a:t>в %</a:t>
            </a:r>
          </a:p>
        </p:txBody>
      </p:sp>
      <p:sp>
        <p:nvSpPr>
          <p:cNvPr id="57416" name="TextBox 19">
            <a:extLst>
              <a:ext uri="{FF2B5EF4-FFF2-40B4-BE49-F238E27FC236}">
                <a16:creationId xmlns="" xmlns:a16="http://schemas.microsoft.com/office/drawing/2014/main" id="{430906C6-9506-4D3C-B920-EF1395839509}"/>
              </a:ext>
            </a:extLst>
          </p:cNvPr>
          <p:cNvSpPr txBox="1">
            <a:spLocks noChangeArrowheads="1"/>
          </p:cNvSpPr>
          <p:nvPr/>
        </p:nvSpPr>
        <p:spPr bwMode="auto">
          <a:xfrm>
            <a:off x="8218035" y="503238"/>
            <a:ext cx="989012"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100">
                <a:latin typeface="Times New Roman" panose="02020603050405020304" pitchFamily="18" charset="0"/>
                <a:cs typeface="Times New Roman" panose="02020603050405020304" pitchFamily="18" charset="0"/>
              </a:rPr>
              <a:t>млн.рублей</a:t>
            </a:r>
          </a:p>
        </p:txBody>
      </p:sp>
      <p:pic>
        <p:nvPicPr>
          <p:cNvPr id="57421" name="Рисунок 1">
            <a:extLst>
              <a:ext uri="{FF2B5EF4-FFF2-40B4-BE49-F238E27FC236}">
                <a16:creationId xmlns="" xmlns:a16="http://schemas.microsoft.com/office/drawing/2014/main" id="{02E9A2A9-D7AD-4FE7-BB1C-5717838351A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4288" y="5157192"/>
            <a:ext cx="1979712" cy="1427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Номер слайда 3"/>
          <p:cNvSpPr>
            <a:spLocks noGrp="1"/>
          </p:cNvSpPr>
          <p:nvPr>
            <p:ph type="sldNum" sz="quarter" idx="17"/>
          </p:nvPr>
        </p:nvSpPr>
        <p:spPr>
          <a:xfrm>
            <a:off x="7010400" y="17462"/>
            <a:ext cx="2133600" cy="365125"/>
          </a:xfrm>
        </p:spPr>
        <p:txBody>
          <a:bodyPr/>
          <a:lstStyle/>
          <a:p>
            <a:pPr>
              <a:defRPr/>
            </a:pPr>
            <a:fld id="{1C2F39FC-F7FC-43A7-985C-4565CF06B74E}" type="slidenum">
              <a:rPr lang="en-US" smtClean="0">
                <a:solidFill>
                  <a:schemeClr val="tx1"/>
                </a:solidFill>
              </a:rPr>
              <a:pPr>
                <a:defRPr/>
              </a:pPr>
              <a:t>32</a:t>
            </a:fld>
            <a:endParaRPr lang="en-US">
              <a:solidFill>
                <a:schemeClr val="tx1"/>
              </a:solidFill>
            </a:endParaRPr>
          </a:p>
        </p:txBody>
      </p:sp>
      <p:graphicFrame>
        <p:nvGraphicFramePr>
          <p:cNvPr id="16" name="Диаграмма 27">
            <a:extLst>
              <a:ext uri="{FF2B5EF4-FFF2-40B4-BE49-F238E27FC236}">
                <a16:creationId xmlns="" xmlns:a16="http://schemas.microsoft.com/office/drawing/2014/main" id="{D3921C25-0148-4FE4-B08B-102E32DFEFE0}"/>
              </a:ext>
            </a:extLst>
          </p:cNvPr>
          <p:cNvGraphicFramePr>
            <a:graphicFrameLocks/>
          </p:cNvGraphicFramePr>
          <p:nvPr>
            <p:extLst>
              <p:ext uri="{D42A27DB-BD31-4B8C-83A1-F6EECF244321}">
                <p14:modId xmlns:p14="http://schemas.microsoft.com/office/powerpoint/2010/main" val="485827950"/>
              </p:ext>
            </p:extLst>
          </p:nvPr>
        </p:nvGraphicFramePr>
        <p:xfrm>
          <a:off x="12614" y="3872961"/>
          <a:ext cx="4122908" cy="2580375"/>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18">
            <a:extLst>
              <a:ext uri="{FF2B5EF4-FFF2-40B4-BE49-F238E27FC236}">
                <a16:creationId xmlns="" xmlns:a16="http://schemas.microsoft.com/office/drawing/2014/main" id="{BE0FEAF8-7FDF-4F54-9FA3-87B730C29815}"/>
              </a:ext>
            </a:extLst>
          </p:cNvPr>
          <p:cNvSpPr txBox="1">
            <a:spLocks noChangeArrowheads="1"/>
          </p:cNvSpPr>
          <p:nvPr/>
        </p:nvSpPr>
        <p:spPr bwMode="auto">
          <a:xfrm>
            <a:off x="4569750" y="2996952"/>
            <a:ext cx="4561366" cy="1800493"/>
          </a:xfrm>
          <a:prstGeom prst="rect">
            <a:avLst/>
          </a:prstGeom>
          <a:solidFill>
            <a:schemeClr val="accent5">
              <a:lumMod val="20000"/>
              <a:lumOff val="80000"/>
            </a:schemeClr>
          </a:solidFill>
          <a:ln w="3175">
            <a:solidFill>
              <a:schemeClr val="accent6">
                <a:lumMod val="50000"/>
              </a:schemeClr>
            </a:solidFill>
            <a:miter lim="800000"/>
            <a:headEnd/>
            <a:tailEnd/>
          </a:ln>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200" dirty="0" smtClean="0">
                <a:latin typeface="Times New Roman" panose="02020603050405020304" pitchFamily="18" charset="0"/>
                <a:cs typeface="Times New Roman" panose="02020603050405020304" pitchFamily="18" charset="0"/>
              </a:rPr>
              <a:t> </a:t>
            </a:r>
            <a:r>
              <a:rPr lang="ru-RU" altLang="ru-RU" sz="1100" b="1" i="1" dirty="0">
                <a:latin typeface="Times New Roman" panose="02020603050405020304" pitchFamily="18" charset="0"/>
                <a:cs typeface="Times New Roman" panose="02020603050405020304" pitchFamily="18" charset="0"/>
              </a:rPr>
              <a:t>Причины отклонения фактического выполнения по годам:</a:t>
            </a:r>
          </a:p>
          <a:p>
            <a:endParaRPr lang="ru-RU" altLang="ru-RU" sz="1100" b="1" i="1" dirty="0" smtClean="0">
              <a:latin typeface="Times New Roman" panose="02020603050405020304" pitchFamily="18" charset="0"/>
              <a:cs typeface="Times New Roman" panose="02020603050405020304" pitchFamily="18" charset="0"/>
            </a:endParaRPr>
          </a:p>
          <a:p>
            <a:pPr algn="just"/>
            <a:r>
              <a:rPr lang="ru-RU" sz="1100" b="1" dirty="0" smtClean="0">
                <a:latin typeface="Times New Roman" panose="02020603050405020304" pitchFamily="18" charset="0"/>
                <a:cs typeface="Times New Roman" panose="02020603050405020304" pitchFamily="18" charset="0"/>
              </a:rPr>
              <a:t> Обеспечение </a:t>
            </a:r>
            <a:r>
              <a:rPr lang="ru-RU" sz="1100" b="1" dirty="0">
                <a:latin typeface="Times New Roman" panose="02020603050405020304" pitchFamily="18" charset="0"/>
                <a:cs typeface="Times New Roman" panose="02020603050405020304" pitchFamily="18" charset="0"/>
              </a:rPr>
              <a:t>пожарной </a:t>
            </a:r>
            <a:r>
              <a:rPr lang="ru-RU" sz="1100" b="1" dirty="0" smtClean="0">
                <a:latin typeface="Times New Roman" panose="02020603050405020304" pitchFamily="18" charset="0"/>
                <a:cs typeface="Times New Roman" panose="02020603050405020304" pitchFamily="18" charset="0"/>
              </a:rPr>
              <a:t>безопасности</a:t>
            </a:r>
            <a:r>
              <a:rPr lang="ru-RU" sz="1100" dirty="0" smtClean="0">
                <a:latin typeface="Times New Roman" panose="02020603050405020304" pitchFamily="18" charset="0"/>
                <a:cs typeface="Times New Roman" panose="02020603050405020304" pitchFamily="18" charset="0"/>
              </a:rPr>
              <a:t>: Приобретение сельскими поселениями двух пожарных прицепов для пожарных автомашин, увеличение фонда оплаты сотрудников пожарных служб в 2018 году.</a:t>
            </a:r>
          </a:p>
          <a:p>
            <a:pPr algn="just"/>
            <a:r>
              <a:rPr lang="ru-RU" sz="1100" dirty="0" smtClean="0">
                <a:latin typeface="Times New Roman" panose="02020603050405020304" pitchFamily="18" charset="0"/>
                <a:cs typeface="Times New Roman" panose="02020603050405020304" pitchFamily="18" charset="0"/>
              </a:rPr>
              <a:t> </a:t>
            </a:r>
            <a:r>
              <a:rPr lang="ru-RU" sz="1100" b="1" dirty="0">
                <a:latin typeface="Times New Roman" panose="02020603050405020304" pitchFamily="18" charset="0"/>
                <a:cs typeface="Times New Roman" panose="02020603050405020304" pitchFamily="18" charset="0"/>
              </a:rPr>
              <a:t>Другие вопросы в области национальной безопасности и правоохранительной </a:t>
            </a:r>
            <a:r>
              <a:rPr lang="ru-RU" sz="1100" b="1" dirty="0" smtClean="0">
                <a:latin typeface="Times New Roman" panose="02020603050405020304" pitchFamily="18" charset="0"/>
                <a:cs typeface="Times New Roman" panose="02020603050405020304" pitchFamily="18" charset="0"/>
              </a:rPr>
              <a:t>деятельности: </a:t>
            </a:r>
            <a:r>
              <a:rPr lang="ru-RU" sz="1100" dirty="0" smtClean="0">
                <a:latin typeface="Times New Roman" panose="02020603050405020304" pitchFamily="18" charset="0"/>
                <a:cs typeface="Times New Roman" panose="02020603050405020304" pitchFamily="18" charset="0"/>
              </a:rPr>
              <a:t>В 2017 и 2018 годах произведен </a:t>
            </a:r>
            <a:r>
              <a:rPr lang="ru-RU" sz="1100" b="1" dirty="0" smtClean="0">
                <a:latin typeface="Times New Roman" panose="02020603050405020304" pitchFamily="18" charset="0"/>
                <a:cs typeface="Times New Roman" panose="02020603050405020304" pitchFamily="18" charset="0"/>
              </a:rPr>
              <a:t>м</a:t>
            </a:r>
            <a:r>
              <a:rPr lang="ru-RU" sz="1100" dirty="0" smtClean="0">
                <a:latin typeface="Times New Roman" panose="02020603050405020304" pitchFamily="18" charset="0"/>
                <a:cs typeface="Times New Roman" panose="02020603050405020304" pitchFamily="18" charset="0"/>
              </a:rPr>
              <a:t>онтаж системы видеонаблюдения «Безопасный город» в городе Мелеуз.</a:t>
            </a:r>
            <a:endParaRPr lang="ru-RU" sz="1100" dirty="0">
              <a:solidFill>
                <a:srgbClr val="000000"/>
              </a:solidFill>
              <a:latin typeface="Times New Roman" panose="02020603050405020304" pitchFamily="18" charset="0"/>
              <a:cs typeface="Times New Roman" panose="02020603050405020304" pitchFamily="18" charset="0"/>
            </a:endParaRPr>
          </a:p>
          <a:p>
            <a:endParaRPr lang="ru-RU" altLang="ru-RU" sz="1100" b="1" i="1" dirty="0">
              <a:latin typeface="Times New Roman" panose="02020603050405020304" pitchFamily="18" charset="0"/>
              <a:cs typeface="Times New Roman" panose="02020603050405020304" pitchFamily="18" charset="0"/>
            </a:endParaRPr>
          </a:p>
        </p:txBody>
      </p:sp>
      <p:cxnSp>
        <p:nvCxnSpPr>
          <p:cNvPr id="18" name="Прямая со стрелкой 17"/>
          <p:cNvCxnSpPr/>
          <p:nvPr/>
        </p:nvCxnSpPr>
        <p:spPr>
          <a:xfrm flipV="1">
            <a:off x="2140594" y="4536320"/>
            <a:ext cx="227873" cy="28723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p:nvPr/>
        </p:nvCxnSpPr>
        <p:spPr>
          <a:xfrm flipV="1">
            <a:off x="2843808" y="4389638"/>
            <a:ext cx="227873" cy="28723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 name="Блок-схема: дисплей 2"/>
          <p:cNvSpPr/>
          <p:nvPr/>
        </p:nvSpPr>
        <p:spPr>
          <a:xfrm rot="21138568">
            <a:off x="3391573" y="4861883"/>
            <a:ext cx="4431407" cy="1305915"/>
          </a:xfrm>
          <a:prstGeom prst="flowChartDisplay">
            <a:avLst/>
          </a:prstGeom>
          <a:solidFill>
            <a:schemeClr val="accent6">
              <a:lumMod val="20000"/>
              <a:lumOff val="8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i="1" dirty="0" smtClean="0">
                <a:solidFill>
                  <a:schemeClr val="accent2">
                    <a:lumMod val="75000"/>
                  </a:schemeClr>
                </a:solidFill>
                <a:latin typeface="Times New Roman" panose="02020603050405020304" pitchFamily="18" charset="0"/>
                <a:cs typeface="Times New Roman" panose="02020603050405020304" pitchFamily="18" charset="0"/>
              </a:rPr>
              <a:t>В сельских поселениях муниципального района Мелеузовский район расположены 16 пожарных частей с автопарком в 16  единиц техники и численностью 59 человек</a:t>
            </a:r>
            <a:endParaRPr lang="ru-RU" sz="1200" b="1" i="1" dirty="0">
              <a:solidFill>
                <a:schemeClr val="accent2">
                  <a:lumMod val="75000"/>
                </a:schemeClr>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2698708"/>
            <a:ext cx="6150645" cy="317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6" name="Диаграмма 27">
            <a:extLst>
              <a:ext uri="{FF2B5EF4-FFF2-40B4-BE49-F238E27FC236}">
                <a16:creationId xmlns="" xmlns:a16="http://schemas.microsoft.com/office/drawing/2014/main" id="{D3921C25-0148-4FE4-B08B-102E32DFEFE0}"/>
              </a:ext>
            </a:extLst>
          </p:cNvPr>
          <p:cNvGraphicFramePr>
            <a:graphicFrameLocks/>
          </p:cNvGraphicFramePr>
          <p:nvPr>
            <p:extLst>
              <p:ext uri="{D42A27DB-BD31-4B8C-83A1-F6EECF244321}">
                <p14:modId xmlns:p14="http://schemas.microsoft.com/office/powerpoint/2010/main" val="552982061"/>
              </p:ext>
            </p:extLst>
          </p:nvPr>
        </p:nvGraphicFramePr>
        <p:xfrm>
          <a:off x="12614" y="4941169"/>
          <a:ext cx="3839306" cy="1800200"/>
        </p:xfrm>
        <a:graphic>
          <a:graphicData uri="http://schemas.openxmlformats.org/drawingml/2006/chart">
            <c:chart xmlns:c="http://schemas.openxmlformats.org/drawingml/2006/chart" xmlns:r="http://schemas.openxmlformats.org/officeDocument/2006/relationships" r:id="rId3"/>
          </a:graphicData>
        </a:graphic>
      </p:graphicFrame>
      <p:pic>
        <p:nvPicPr>
          <p:cNvPr id="205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47269" t="-7967" r="47269" b="20828"/>
          <a:stretch/>
        </p:blipFill>
        <p:spPr bwMode="auto">
          <a:xfrm>
            <a:off x="3724725" y="4234379"/>
            <a:ext cx="5406391" cy="2506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8370" name="Заголовок 1">
            <a:extLst>
              <a:ext uri="{FF2B5EF4-FFF2-40B4-BE49-F238E27FC236}">
                <a16:creationId xmlns="" xmlns:a16="http://schemas.microsoft.com/office/drawing/2014/main" id="{9F801594-2960-4063-808B-665BCFA44E6E}"/>
              </a:ext>
            </a:extLst>
          </p:cNvPr>
          <p:cNvSpPr txBox="1">
            <a:spLocks/>
          </p:cNvSpPr>
          <p:nvPr/>
        </p:nvSpPr>
        <p:spPr bwMode="auto">
          <a:xfrm>
            <a:off x="4251325" y="5445125"/>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ru-RU" altLang="ru-RU" sz="1100">
              <a:solidFill>
                <a:srgbClr val="002060"/>
              </a:solidFill>
              <a:latin typeface="Times New Roman" panose="02020603050405020304" pitchFamily="18" charset="0"/>
              <a:cs typeface="Times New Roman" panose="02020603050405020304" pitchFamily="18" charset="0"/>
            </a:endParaRPr>
          </a:p>
        </p:txBody>
      </p:sp>
      <p:sp>
        <p:nvSpPr>
          <p:cNvPr id="58371" name="TextBox 7">
            <a:extLst>
              <a:ext uri="{FF2B5EF4-FFF2-40B4-BE49-F238E27FC236}">
                <a16:creationId xmlns="" xmlns:a16="http://schemas.microsoft.com/office/drawing/2014/main" id="{D5DB325A-FF55-4C50-AF86-F9BABB89855F}"/>
              </a:ext>
            </a:extLst>
          </p:cNvPr>
          <p:cNvSpPr txBox="1">
            <a:spLocks noChangeArrowheads="1"/>
          </p:cNvSpPr>
          <p:nvPr/>
        </p:nvSpPr>
        <p:spPr bwMode="auto">
          <a:xfrm>
            <a:off x="8408988" y="4016375"/>
            <a:ext cx="225425"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600" b="1">
                <a:solidFill>
                  <a:srgbClr val="000000"/>
                </a:solidFill>
              </a:rPr>
              <a:t>. </a:t>
            </a:r>
          </a:p>
        </p:txBody>
      </p:sp>
      <p:sp>
        <p:nvSpPr>
          <p:cNvPr id="10" name="Заголовок 1">
            <a:extLst>
              <a:ext uri="{FF2B5EF4-FFF2-40B4-BE49-F238E27FC236}">
                <a16:creationId xmlns="" xmlns:a16="http://schemas.microsoft.com/office/drawing/2014/main" id="{5BC673BC-97DF-4DD5-A37E-7A678BE105CF}"/>
              </a:ext>
            </a:extLst>
          </p:cNvPr>
          <p:cNvSpPr txBox="1">
            <a:spLocks/>
          </p:cNvSpPr>
          <p:nvPr/>
        </p:nvSpPr>
        <p:spPr>
          <a:xfrm>
            <a:off x="4787900" y="1401763"/>
            <a:ext cx="4157663" cy="276225"/>
          </a:xfrm>
          <a:prstGeom prst="rect">
            <a:avLst/>
          </a:prstGeom>
        </p:spPr>
        <p:txBody>
          <a:bodyPr lIns="68580" tIns="34290" rIns="68580" bIns="3429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endParaRPr lang="ru-RU" sz="1050" dirty="0">
              <a:solidFill>
                <a:srgbClr val="002060"/>
              </a:solidFill>
              <a:latin typeface="Times New Roman" panose="02020603050405020304" pitchFamily="18" charset="0"/>
              <a:cs typeface="Times New Roman" panose="02020603050405020304" pitchFamily="18" charset="0"/>
            </a:endParaRPr>
          </a:p>
        </p:txBody>
      </p:sp>
      <p:sp>
        <p:nvSpPr>
          <p:cNvPr id="58373" name="Заголовок 1">
            <a:extLst>
              <a:ext uri="{FF2B5EF4-FFF2-40B4-BE49-F238E27FC236}">
                <a16:creationId xmlns="" xmlns:a16="http://schemas.microsoft.com/office/drawing/2014/main" id="{846EC0D1-C740-487E-960A-649A376431CA}"/>
              </a:ext>
            </a:extLst>
          </p:cNvPr>
          <p:cNvSpPr txBox="1">
            <a:spLocks/>
          </p:cNvSpPr>
          <p:nvPr/>
        </p:nvSpPr>
        <p:spPr bwMode="auto">
          <a:xfrm>
            <a:off x="-4763" y="2420938"/>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ru-RU" altLang="ru-RU" sz="1200">
              <a:solidFill>
                <a:srgbClr val="002060"/>
              </a:solidFill>
              <a:latin typeface="Times New Roman" panose="02020603050405020304" pitchFamily="18" charset="0"/>
              <a:cs typeface="Times New Roman" panose="02020603050405020304" pitchFamily="18" charset="0"/>
            </a:endParaRPr>
          </a:p>
        </p:txBody>
      </p:sp>
      <p:sp>
        <p:nvSpPr>
          <p:cNvPr id="58374" name="TextBox 2">
            <a:extLst>
              <a:ext uri="{FF2B5EF4-FFF2-40B4-BE49-F238E27FC236}">
                <a16:creationId xmlns="" xmlns:a16="http://schemas.microsoft.com/office/drawing/2014/main" id="{8A752D9B-6305-44FE-9468-F405CE2E1391}"/>
              </a:ext>
            </a:extLst>
          </p:cNvPr>
          <p:cNvSpPr txBox="1">
            <a:spLocks noChangeArrowheads="1"/>
          </p:cNvSpPr>
          <p:nvPr/>
        </p:nvSpPr>
        <p:spPr bwMode="auto">
          <a:xfrm>
            <a:off x="0" y="0"/>
            <a:ext cx="9144000" cy="584200"/>
          </a:xfrm>
          <a:prstGeom prst="rect">
            <a:avLst/>
          </a:prstGeom>
          <a:solidFill>
            <a:schemeClr val="bg2">
              <a:lumMod val="90000"/>
            </a:schemeClr>
          </a:solidFill>
          <a:ln>
            <a:noFill/>
          </a:ln>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sz="1600" dirty="0">
                <a:solidFill>
                  <a:srgbClr val="002060"/>
                </a:solidFill>
                <a:latin typeface="Times New Roman" panose="02020603050405020304" pitchFamily="18" charset="0"/>
                <a:cs typeface="Times New Roman" panose="02020603050405020304" pitchFamily="18" charset="0"/>
              </a:rPr>
              <a:t>                Расходы консолидированного бюджета муниципального района Мелеузовский район </a:t>
            </a:r>
            <a:endParaRPr lang="ru-RU" altLang="ru-RU" sz="1600" dirty="0" smtClean="0">
              <a:solidFill>
                <a:srgbClr val="002060"/>
              </a:solidFill>
              <a:latin typeface="Times New Roman" panose="02020603050405020304" pitchFamily="18" charset="0"/>
              <a:cs typeface="Times New Roman" panose="02020603050405020304" pitchFamily="18" charset="0"/>
            </a:endParaRPr>
          </a:p>
          <a:p>
            <a:pPr algn="ctr"/>
            <a:r>
              <a:rPr lang="ru-RU" altLang="ru-RU" sz="1600" dirty="0" smtClean="0">
                <a:solidFill>
                  <a:srgbClr val="002060"/>
                </a:solidFill>
                <a:latin typeface="Times New Roman" panose="02020603050405020304" pitchFamily="18" charset="0"/>
                <a:cs typeface="Times New Roman" panose="02020603050405020304" pitchFamily="18" charset="0"/>
              </a:rPr>
              <a:t>на </a:t>
            </a:r>
            <a:r>
              <a:rPr lang="ru-RU" altLang="ru-RU" sz="1600" dirty="0">
                <a:solidFill>
                  <a:srgbClr val="002060"/>
                </a:solidFill>
                <a:latin typeface="Times New Roman" panose="02020603050405020304" pitchFamily="18" charset="0"/>
                <a:cs typeface="Times New Roman" panose="02020603050405020304" pitchFamily="18" charset="0"/>
              </a:rPr>
              <a:t>национальную экономику в </a:t>
            </a:r>
            <a:r>
              <a:rPr lang="ru-RU" altLang="ru-RU" sz="1600" dirty="0" smtClean="0">
                <a:solidFill>
                  <a:srgbClr val="002060"/>
                </a:solidFill>
                <a:latin typeface="Times New Roman" panose="02020603050405020304" pitchFamily="18" charset="0"/>
                <a:cs typeface="Times New Roman" panose="02020603050405020304" pitchFamily="18" charset="0"/>
              </a:rPr>
              <a:t>2017-2021 </a:t>
            </a:r>
            <a:r>
              <a:rPr lang="ru-RU" altLang="ru-RU" sz="1600" dirty="0">
                <a:solidFill>
                  <a:srgbClr val="002060"/>
                </a:solidFill>
                <a:latin typeface="Times New Roman" panose="02020603050405020304" pitchFamily="18" charset="0"/>
                <a:cs typeface="Times New Roman" panose="02020603050405020304" pitchFamily="18" charset="0"/>
              </a:rPr>
              <a:t>годах</a:t>
            </a:r>
            <a:endParaRPr lang="ru-RU" altLang="ru-RU" sz="1600" b="1" dirty="0">
              <a:solidFill>
                <a:srgbClr val="000000"/>
              </a:solidFill>
              <a:latin typeface="Times New Roman" panose="02020603050405020304" pitchFamily="18" charset="0"/>
              <a:cs typeface="Times New Roman" panose="02020603050405020304" pitchFamily="18" charset="0"/>
            </a:endParaRPr>
          </a:p>
        </p:txBody>
      </p:sp>
      <p:pic>
        <p:nvPicPr>
          <p:cNvPr id="58375" name="Picture 3">
            <a:extLst>
              <a:ext uri="{FF2B5EF4-FFF2-40B4-BE49-F238E27FC236}">
                <a16:creationId xmlns="" xmlns:a16="http://schemas.microsoft.com/office/drawing/2014/main" id="{A092A920-9DD0-4F54-8EE2-6EA7D376845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704850"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Таблица 4">
            <a:extLst>
              <a:ext uri="{FF2B5EF4-FFF2-40B4-BE49-F238E27FC236}">
                <a16:creationId xmlns="" xmlns:a16="http://schemas.microsoft.com/office/drawing/2014/main" id="{A9E2B495-1975-4D4C-AEE9-50DEF916BBA5}"/>
              </a:ext>
            </a:extLst>
          </p:cNvPr>
          <p:cNvGraphicFramePr>
            <a:graphicFrameLocks noGrp="1"/>
          </p:cNvGraphicFramePr>
          <p:nvPr>
            <p:extLst>
              <p:ext uri="{D42A27DB-BD31-4B8C-83A1-F6EECF244321}">
                <p14:modId xmlns:p14="http://schemas.microsoft.com/office/powerpoint/2010/main" val="3719483672"/>
              </p:ext>
            </p:extLst>
          </p:nvPr>
        </p:nvGraphicFramePr>
        <p:xfrm>
          <a:off x="-4763" y="736600"/>
          <a:ext cx="9148762" cy="2116336"/>
        </p:xfrm>
        <a:graphic>
          <a:graphicData uri="http://schemas.openxmlformats.org/drawingml/2006/table">
            <a:tbl>
              <a:tblPr firstRow="1" bandRow="1">
                <a:tableStyleId>{F5AB1C69-6EDB-4FF4-983F-18BD219EF322}</a:tableStyleId>
              </a:tblPr>
              <a:tblGrid>
                <a:gridCol w="304330">
                  <a:extLst>
                    <a:ext uri="{9D8B030D-6E8A-4147-A177-3AD203B41FA5}">
                      <a16:colId xmlns="" xmlns:a16="http://schemas.microsoft.com/office/drawing/2014/main" val="20000"/>
                    </a:ext>
                  </a:extLst>
                </a:gridCol>
                <a:gridCol w="4214255">
                  <a:extLst>
                    <a:ext uri="{9D8B030D-6E8A-4147-A177-3AD203B41FA5}">
                      <a16:colId xmlns="" xmlns:a16="http://schemas.microsoft.com/office/drawing/2014/main" val="20001"/>
                    </a:ext>
                  </a:extLst>
                </a:gridCol>
                <a:gridCol w="699598">
                  <a:extLst>
                    <a:ext uri="{9D8B030D-6E8A-4147-A177-3AD203B41FA5}">
                      <a16:colId xmlns="" xmlns:a16="http://schemas.microsoft.com/office/drawing/2014/main" val="20002"/>
                    </a:ext>
                  </a:extLst>
                </a:gridCol>
                <a:gridCol w="932798">
                  <a:extLst>
                    <a:ext uri="{9D8B030D-6E8A-4147-A177-3AD203B41FA5}">
                      <a16:colId xmlns="" xmlns:a16="http://schemas.microsoft.com/office/drawing/2014/main" val="20004"/>
                    </a:ext>
                  </a:extLst>
                </a:gridCol>
                <a:gridCol w="777331">
                  <a:extLst>
                    <a:ext uri="{9D8B030D-6E8A-4147-A177-3AD203B41FA5}">
                      <a16:colId xmlns="" xmlns:a16="http://schemas.microsoft.com/office/drawing/2014/main" val="20005"/>
                    </a:ext>
                  </a:extLst>
                </a:gridCol>
                <a:gridCol w="699598">
                  <a:extLst>
                    <a:ext uri="{9D8B030D-6E8A-4147-A177-3AD203B41FA5}">
                      <a16:colId xmlns="" xmlns:a16="http://schemas.microsoft.com/office/drawing/2014/main" val="20006"/>
                    </a:ext>
                  </a:extLst>
                </a:gridCol>
                <a:gridCol w="743521">
                  <a:extLst>
                    <a:ext uri="{9D8B030D-6E8A-4147-A177-3AD203B41FA5}">
                      <a16:colId xmlns="" xmlns:a16="http://schemas.microsoft.com/office/drawing/2014/main" val="20007"/>
                    </a:ext>
                  </a:extLst>
                </a:gridCol>
                <a:gridCol w="777331">
                  <a:extLst>
                    <a:ext uri="{9D8B030D-6E8A-4147-A177-3AD203B41FA5}">
                      <a16:colId xmlns="" xmlns:a16="http://schemas.microsoft.com/office/drawing/2014/main" val="20008"/>
                    </a:ext>
                  </a:extLst>
                </a:gridCol>
              </a:tblGrid>
              <a:tr h="548580">
                <a:tc>
                  <a:txBody>
                    <a:bodyPr/>
                    <a:lstStyle/>
                    <a:p>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r>
                        <a:rPr lang="ru-RU" sz="1000" dirty="0">
                          <a:latin typeface="Times New Roman" panose="02020603050405020304" pitchFamily="18" charset="0"/>
                          <a:cs typeface="Times New Roman" panose="02020603050405020304" pitchFamily="18" charset="0"/>
                        </a:rPr>
                        <a:t>Наименование показателя</a:t>
                      </a:r>
                    </a:p>
                  </a:txBody>
                  <a:tcPr marL="91448" marR="91448" marT="45690" marB="45690"/>
                </a:tc>
                <a:tc>
                  <a:txBody>
                    <a:bodyPr/>
                    <a:lstStyle/>
                    <a:p>
                      <a:r>
                        <a:rPr lang="ru-RU" sz="1000" dirty="0" smtClean="0">
                          <a:latin typeface="Times New Roman" panose="02020603050405020304" pitchFamily="18" charset="0"/>
                          <a:cs typeface="Times New Roman" panose="02020603050405020304" pitchFamily="18" charset="0"/>
                        </a:rPr>
                        <a:t>2017 </a:t>
                      </a:r>
                      <a:r>
                        <a:rPr lang="ru-RU" sz="1000" dirty="0">
                          <a:latin typeface="Times New Roman" panose="02020603050405020304" pitchFamily="18" charset="0"/>
                          <a:cs typeface="Times New Roman" panose="02020603050405020304" pitchFamily="18" charset="0"/>
                        </a:rPr>
                        <a:t>год (отчет)</a:t>
                      </a:r>
                    </a:p>
                  </a:txBody>
                  <a:tcPr marL="91448" marR="91448" marT="45690" marB="45690"/>
                </a:tc>
                <a:tc>
                  <a:txBody>
                    <a:bodyPr/>
                    <a:lstStyle/>
                    <a:p>
                      <a:r>
                        <a:rPr lang="ru-RU" sz="1000" dirty="0" smtClean="0">
                          <a:latin typeface="Times New Roman" panose="02020603050405020304" pitchFamily="18" charset="0"/>
                          <a:cs typeface="Times New Roman" panose="02020603050405020304" pitchFamily="18" charset="0"/>
                        </a:rPr>
                        <a:t>2018  </a:t>
                      </a:r>
                      <a:r>
                        <a:rPr lang="ru-RU" sz="1000" dirty="0">
                          <a:latin typeface="Times New Roman" panose="02020603050405020304" pitchFamily="18" charset="0"/>
                          <a:cs typeface="Times New Roman" panose="02020603050405020304" pitchFamily="18" charset="0"/>
                        </a:rPr>
                        <a:t>год (</a:t>
                      </a:r>
                      <a:r>
                        <a:rPr lang="ru-RU" sz="1000" dirty="0" err="1">
                          <a:latin typeface="Times New Roman" panose="02020603050405020304" pitchFamily="18" charset="0"/>
                          <a:cs typeface="Times New Roman" panose="02020603050405020304" pitchFamily="18" charset="0"/>
                        </a:rPr>
                        <a:t>уточн</a:t>
                      </a:r>
                      <a:r>
                        <a:rPr lang="ru-RU" sz="1000" dirty="0">
                          <a:latin typeface="Times New Roman" panose="02020603050405020304" pitchFamily="18" charset="0"/>
                          <a:cs typeface="Times New Roman" panose="02020603050405020304" pitchFamily="18" charset="0"/>
                        </a:rPr>
                        <a:t>. план)</a:t>
                      </a:r>
                    </a:p>
                  </a:txBody>
                  <a:tcPr marL="91448" marR="91448" marT="45690" marB="45690"/>
                </a:tc>
                <a:tc>
                  <a:txBody>
                    <a:bodyPr/>
                    <a:lstStyle/>
                    <a:p>
                      <a:r>
                        <a:rPr lang="ru-RU" sz="1000" dirty="0" smtClean="0">
                          <a:latin typeface="Times New Roman" panose="02020603050405020304" pitchFamily="18" charset="0"/>
                          <a:cs typeface="Times New Roman" panose="02020603050405020304" pitchFamily="18" charset="0"/>
                        </a:rPr>
                        <a:t>2018</a:t>
                      </a:r>
                      <a:r>
                        <a:rPr lang="ru-RU" sz="1000" baseline="0" dirty="0" smtClean="0">
                          <a:latin typeface="Times New Roman" panose="02020603050405020304" pitchFamily="18" charset="0"/>
                          <a:cs typeface="Times New Roman" panose="02020603050405020304" pitchFamily="18" charset="0"/>
                        </a:rPr>
                        <a:t> </a:t>
                      </a:r>
                      <a:r>
                        <a:rPr lang="ru-RU" sz="1000" dirty="0">
                          <a:latin typeface="Times New Roman" panose="02020603050405020304" pitchFamily="18" charset="0"/>
                          <a:cs typeface="Times New Roman" panose="02020603050405020304" pitchFamily="18" charset="0"/>
                        </a:rPr>
                        <a:t>год (отчет)</a:t>
                      </a:r>
                    </a:p>
                  </a:txBody>
                  <a:tcPr marL="91448" marR="91448" marT="45690" marB="45690"/>
                </a:tc>
                <a:tc>
                  <a:txBody>
                    <a:bodyPr/>
                    <a:lstStyle/>
                    <a:p>
                      <a:r>
                        <a:rPr lang="ru-RU" sz="1000" dirty="0" smtClean="0">
                          <a:latin typeface="Times New Roman" panose="02020603050405020304" pitchFamily="18" charset="0"/>
                          <a:cs typeface="Times New Roman" panose="02020603050405020304" pitchFamily="18" charset="0"/>
                        </a:rPr>
                        <a:t>2019</a:t>
                      </a:r>
                      <a:r>
                        <a:rPr lang="ru-RU" sz="1000" baseline="0" dirty="0" smtClean="0">
                          <a:latin typeface="Times New Roman" panose="02020603050405020304" pitchFamily="18" charset="0"/>
                          <a:cs typeface="Times New Roman" panose="02020603050405020304" pitchFamily="18" charset="0"/>
                        </a:rPr>
                        <a:t> </a:t>
                      </a:r>
                      <a:r>
                        <a:rPr lang="ru-RU" sz="1000" baseline="0" dirty="0">
                          <a:latin typeface="Times New Roman" panose="02020603050405020304" pitchFamily="18" charset="0"/>
                          <a:cs typeface="Times New Roman" panose="02020603050405020304" pitchFamily="18" charset="0"/>
                        </a:rPr>
                        <a:t>год (план)</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r>
                        <a:rPr lang="ru-RU" sz="1000" dirty="0" smtClean="0">
                          <a:latin typeface="Times New Roman" panose="02020603050405020304" pitchFamily="18" charset="0"/>
                          <a:cs typeface="Times New Roman" panose="02020603050405020304" pitchFamily="18" charset="0"/>
                        </a:rPr>
                        <a:t>2020</a:t>
                      </a:r>
                      <a:r>
                        <a:rPr lang="ru-RU" sz="1000" baseline="0" dirty="0" smtClean="0">
                          <a:latin typeface="Times New Roman" panose="02020603050405020304" pitchFamily="18" charset="0"/>
                          <a:cs typeface="Times New Roman" panose="02020603050405020304" pitchFamily="18" charset="0"/>
                        </a:rPr>
                        <a:t> </a:t>
                      </a:r>
                      <a:r>
                        <a:rPr lang="ru-RU" sz="1000" baseline="0" dirty="0">
                          <a:latin typeface="Times New Roman" panose="02020603050405020304" pitchFamily="18" charset="0"/>
                          <a:cs typeface="Times New Roman" panose="02020603050405020304" pitchFamily="18" charset="0"/>
                        </a:rPr>
                        <a:t>год (план)</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r>
                        <a:rPr lang="ru-RU" sz="1000" dirty="0" smtClean="0">
                          <a:latin typeface="Times New Roman" panose="02020603050405020304" pitchFamily="18" charset="0"/>
                          <a:cs typeface="Times New Roman" panose="02020603050405020304" pitchFamily="18" charset="0"/>
                        </a:rPr>
                        <a:t>2021</a:t>
                      </a:r>
                      <a:r>
                        <a:rPr lang="ru-RU" sz="1000" baseline="0" dirty="0" smtClean="0">
                          <a:latin typeface="Times New Roman" panose="02020603050405020304" pitchFamily="18" charset="0"/>
                          <a:cs typeface="Times New Roman" panose="02020603050405020304" pitchFamily="18" charset="0"/>
                        </a:rPr>
                        <a:t> </a:t>
                      </a:r>
                      <a:r>
                        <a:rPr lang="ru-RU" sz="1000" baseline="0" dirty="0">
                          <a:latin typeface="Times New Roman" panose="02020603050405020304" pitchFamily="18" charset="0"/>
                          <a:cs typeface="Times New Roman" panose="02020603050405020304" pitchFamily="18" charset="0"/>
                        </a:rPr>
                        <a:t>год (план)</a:t>
                      </a:r>
                      <a:endParaRPr lang="ru-RU" sz="1000" dirty="0">
                        <a:latin typeface="Times New Roman" panose="02020603050405020304" pitchFamily="18" charset="0"/>
                        <a:cs typeface="Times New Roman" panose="02020603050405020304" pitchFamily="18" charset="0"/>
                      </a:endParaRPr>
                    </a:p>
                  </a:txBody>
                  <a:tcPr marL="91448" marR="91448" marT="45690" marB="45690"/>
                </a:tc>
                <a:extLst>
                  <a:ext uri="{0D108BD9-81ED-4DB2-BD59-A6C34878D82A}">
                    <a16:rowId xmlns="" xmlns:a16="http://schemas.microsoft.com/office/drawing/2014/main" val="10000"/>
                  </a:ext>
                </a:extLst>
              </a:tr>
              <a:tr h="243780">
                <a:tc>
                  <a:txBody>
                    <a:bodyPr/>
                    <a:lstStyle/>
                    <a:p>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Национальная экономика</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18" marB="0" anchor="b"/>
                </a:tc>
                <a:tc>
                  <a:txBody>
                    <a:bodyPr/>
                    <a:lstStyle/>
                    <a:p>
                      <a:pPr algn="l"/>
                      <a:r>
                        <a:rPr lang="ru-RU" sz="1000" dirty="0">
                          <a:latin typeface="Times New Roman" panose="02020603050405020304" pitchFamily="18" charset="0"/>
                          <a:cs typeface="Times New Roman" panose="02020603050405020304" pitchFamily="18" charset="0"/>
                        </a:rPr>
                        <a:t>179,68</a:t>
                      </a: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207,99</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187,19</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149,28</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151,77</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152,93</a:t>
                      </a:r>
                      <a:endParaRPr lang="ru-RU" sz="1000" dirty="0">
                        <a:latin typeface="Times New Roman" panose="02020603050405020304" pitchFamily="18" charset="0"/>
                        <a:cs typeface="Times New Roman" panose="02020603050405020304" pitchFamily="18" charset="0"/>
                      </a:endParaRPr>
                    </a:p>
                  </a:txBody>
                  <a:tcPr marL="91448" marR="91448" marT="45690" marB="45690"/>
                </a:tc>
                <a:extLst>
                  <a:ext uri="{0D108BD9-81ED-4DB2-BD59-A6C34878D82A}">
                    <a16:rowId xmlns="" xmlns:a16="http://schemas.microsoft.com/office/drawing/2014/main" val="10001"/>
                  </a:ext>
                </a:extLst>
              </a:tr>
              <a:tr h="243856">
                <a:tc>
                  <a:txBody>
                    <a:bodyPr/>
                    <a:lstStyle/>
                    <a:p>
                      <a:r>
                        <a:rPr lang="ru-RU" sz="1000" dirty="0">
                          <a:latin typeface="Times New Roman" panose="02020603050405020304" pitchFamily="18" charset="0"/>
                          <a:cs typeface="Times New Roman" panose="02020603050405020304" pitchFamily="18" charset="0"/>
                        </a:rPr>
                        <a:t>1</a:t>
                      </a:r>
                    </a:p>
                  </a:txBody>
                  <a:tcPr marL="91448" marR="91448" marT="45690" marB="45690"/>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Общеэкономические вопросы</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18" marB="0" anchor="b"/>
                </a:tc>
                <a:tc>
                  <a:txBody>
                    <a:bodyPr/>
                    <a:lstStyle/>
                    <a:p>
                      <a:pPr algn="l"/>
                      <a:r>
                        <a:rPr lang="ru-RU" sz="1000" dirty="0">
                          <a:latin typeface="Times New Roman" panose="02020603050405020304" pitchFamily="18" charset="0"/>
                          <a:cs typeface="Times New Roman" panose="02020603050405020304" pitchFamily="18" charset="0"/>
                        </a:rPr>
                        <a:t>0,23</a:t>
                      </a: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0,25</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0,12</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0,00</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0,00</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0,00</a:t>
                      </a:r>
                      <a:endParaRPr lang="ru-RU" sz="1000" dirty="0">
                        <a:latin typeface="Times New Roman" panose="02020603050405020304" pitchFamily="18" charset="0"/>
                        <a:cs typeface="Times New Roman" panose="02020603050405020304" pitchFamily="18" charset="0"/>
                      </a:endParaRPr>
                    </a:p>
                  </a:txBody>
                  <a:tcPr marL="91448" marR="91448" marT="45690" marB="45690"/>
                </a:tc>
                <a:extLst>
                  <a:ext uri="{0D108BD9-81ED-4DB2-BD59-A6C34878D82A}">
                    <a16:rowId xmlns="" xmlns:a16="http://schemas.microsoft.com/office/drawing/2014/main" val="10002"/>
                  </a:ext>
                </a:extLst>
              </a:tr>
              <a:tr h="252157">
                <a:tc>
                  <a:txBody>
                    <a:bodyPr/>
                    <a:lstStyle/>
                    <a:p>
                      <a:r>
                        <a:rPr lang="ru-RU" sz="1000" dirty="0">
                          <a:latin typeface="Times New Roman" panose="02020603050405020304" pitchFamily="18" charset="0"/>
                          <a:cs typeface="Times New Roman" panose="02020603050405020304" pitchFamily="18" charset="0"/>
                        </a:rPr>
                        <a:t>2</a:t>
                      </a:r>
                    </a:p>
                  </a:txBody>
                  <a:tcPr marL="91448" marR="91448" marT="45690" marB="45690"/>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Сельское хозяйство и рыболовство</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18" marB="0" anchor="b"/>
                </a:tc>
                <a:tc>
                  <a:txBody>
                    <a:bodyPr/>
                    <a:lstStyle/>
                    <a:p>
                      <a:pPr algn="l"/>
                      <a:r>
                        <a:rPr lang="ru-RU" sz="1000" dirty="0">
                          <a:latin typeface="Times New Roman" panose="02020603050405020304" pitchFamily="18" charset="0"/>
                          <a:cs typeface="Times New Roman" panose="02020603050405020304" pitchFamily="18" charset="0"/>
                        </a:rPr>
                        <a:t>6,66</a:t>
                      </a: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10,95</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7,70</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8,74</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8,86</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8,97</a:t>
                      </a:r>
                      <a:endParaRPr lang="ru-RU" sz="1000" dirty="0">
                        <a:latin typeface="Times New Roman" panose="02020603050405020304" pitchFamily="18" charset="0"/>
                        <a:cs typeface="Times New Roman" panose="02020603050405020304" pitchFamily="18" charset="0"/>
                      </a:endParaRPr>
                    </a:p>
                  </a:txBody>
                  <a:tcPr marL="91448" marR="91448" marT="45690" marB="45690"/>
                </a:tc>
                <a:extLst>
                  <a:ext uri="{0D108BD9-81ED-4DB2-BD59-A6C34878D82A}">
                    <a16:rowId xmlns="" xmlns:a16="http://schemas.microsoft.com/office/drawing/2014/main" val="10003"/>
                  </a:ext>
                </a:extLst>
              </a:tr>
              <a:tr h="243780">
                <a:tc>
                  <a:txBody>
                    <a:bodyPr/>
                    <a:lstStyle/>
                    <a:p>
                      <a:r>
                        <a:rPr lang="ru-RU" sz="1000" dirty="0">
                          <a:latin typeface="Times New Roman" panose="02020603050405020304" pitchFamily="18" charset="0"/>
                          <a:cs typeface="Times New Roman" panose="02020603050405020304" pitchFamily="18" charset="0"/>
                        </a:rPr>
                        <a:t>3</a:t>
                      </a:r>
                    </a:p>
                  </a:txBody>
                  <a:tcPr marL="91448" marR="91448" marT="45690" marB="45690"/>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Транспорт</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18" marB="0" anchor="b"/>
                </a:tc>
                <a:tc>
                  <a:txBody>
                    <a:bodyPr/>
                    <a:lstStyle/>
                    <a:p>
                      <a:pPr algn="l"/>
                      <a:r>
                        <a:rPr lang="ru-RU" sz="1000" baseline="0" dirty="0">
                          <a:latin typeface="Times New Roman" panose="02020603050405020304" pitchFamily="18" charset="0"/>
                          <a:cs typeface="Times New Roman" panose="02020603050405020304" pitchFamily="18" charset="0"/>
                        </a:rPr>
                        <a:t> </a:t>
                      </a:r>
                      <a:r>
                        <a:rPr lang="ru-RU" sz="1000" baseline="0" dirty="0" smtClean="0">
                          <a:latin typeface="Times New Roman" panose="02020603050405020304" pitchFamily="18" charset="0"/>
                          <a:cs typeface="Times New Roman" panose="02020603050405020304" pitchFamily="18" charset="0"/>
                        </a:rPr>
                        <a:t>0,00</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0,27</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0,27</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0,27</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0,28</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0,28</a:t>
                      </a:r>
                      <a:endParaRPr lang="ru-RU" sz="1000" dirty="0">
                        <a:latin typeface="Times New Roman" panose="02020603050405020304" pitchFamily="18" charset="0"/>
                        <a:cs typeface="Times New Roman" panose="02020603050405020304" pitchFamily="18" charset="0"/>
                      </a:endParaRPr>
                    </a:p>
                  </a:txBody>
                  <a:tcPr marL="91448" marR="91448" marT="45690" marB="45690"/>
                </a:tc>
                <a:extLst>
                  <a:ext uri="{0D108BD9-81ED-4DB2-BD59-A6C34878D82A}">
                    <a16:rowId xmlns="" xmlns:a16="http://schemas.microsoft.com/office/drawing/2014/main" val="10004"/>
                  </a:ext>
                </a:extLst>
              </a:tr>
              <a:tr h="243780">
                <a:tc>
                  <a:txBody>
                    <a:bodyPr/>
                    <a:lstStyle/>
                    <a:p>
                      <a:r>
                        <a:rPr lang="ru-RU" sz="1000" dirty="0">
                          <a:latin typeface="Times New Roman" panose="02020603050405020304" pitchFamily="18" charset="0"/>
                          <a:cs typeface="Times New Roman" panose="02020603050405020304" pitchFamily="18" charset="0"/>
                        </a:rPr>
                        <a:t>4</a:t>
                      </a:r>
                    </a:p>
                  </a:txBody>
                  <a:tcPr marL="91448" marR="91448" marT="45690" marB="45690"/>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Дорожное хозяйство (дорожные фонды)</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18" marB="0" anchor="b"/>
                </a:tc>
                <a:tc>
                  <a:txBody>
                    <a:bodyPr/>
                    <a:lstStyle/>
                    <a:p>
                      <a:pPr algn="l"/>
                      <a:r>
                        <a:rPr lang="ru-RU" sz="1000" dirty="0">
                          <a:latin typeface="Times New Roman" panose="02020603050405020304" pitchFamily="18" charset="0"/>
                          <a:cs typeface="Times New Roman" panose="02020603050405020304" pitchFamily="18" charset="0"/>
                        </a:rPr>
                        <a:t>161,14</a:t>
                      </a: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169,85</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153,76</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126,05</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128,31</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129,26</a:t>
                      </a:r>
                      <a:endParaRPr lang="ru-RU" sz="1000" dirty="0">
                        <a:latin typeface="Times New Roman" panose="02020603050405020304" pitchFamily="18" charset="0"/>
                        <a:cs typeface="Times New Roman" panose="02020603050405020304" pitchFamily="18" charset="0"/>
                      </a:endParaRPr>
                    </a:p>
                  </a:txBody>
                  <a:tcPr marL="91448" marR="91448" marT="45690" marB="45690"/>
                </a:tc>
                <a:extLst>
                  <a:ext uri="{0D108BD9-81ED-4DB2-BD59-A6C34878D82A}">
                    <a16:rowId xmlns="" xmlns:a16="http://schemas.microsoft.com/office/drawing/2014/main" val="10005"/>
                  </a:ext>
                </a:extLst>
              </a:tr>
              <a:tr h="340403">
                <a:tc>
                  <a:txBody>
                    <a:bodyPr/>
                    <a:lstStyle/>
                    <a:p>
                      <a:r>
                        <a:rPr lang="ru-RU" sz="1000" dirty="0">
                          <a:latin typeface="Times New Roman" panose="02020603050405020304" pitchFamily="18" charset="0"/>
                          <a:cs typeface="Times New Roman" panose="02020603050405020304" pitchFamily="18" charset="0"/>
                        </a:rPr>
                        <a:t>5</a:t>
                      </a:r>
                    </a:p>
                  </a:txBody>
                  <a:tcPr marL="91448" marR="91448" marT="45690" marB="45690"/>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Другие вопросы в области национальной экономики</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18" marB="0" anchor="ctr"/>
                </a:tc>
                <a:tc>
                  <a:txBody>
                    <a:bodyPr/>
                    <a:lstStyle/>
                    <a:p>
                      <a:pPr algn="l"/>
                      <a:r>
                        <a:rPr lang="ru-RU" sz="1000" dirty="0">
                          <a:latin typeface="Times New Roman" panose="02020603050405020304" pitchFamily="18" charset="0"/>
                          <a:cs typeface="Times New Roman" panose="02020603050405020304" pitchFamily="18" charset="0"/>
                        </a:rPr>
                        <a:t>11,66</a:t>
                      </a: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26,67</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25,34</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14,22</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14,32</a:t>
                      </a:r>
                      <a:endParaRPr lang="ru-RU" sz="1000" dirty="0">
                        <a:latin typeface="Times New Roman" panose="02020603050405020304" pitchFamily="18" charset="0"/>
                        <a:cs typeface="Times New Roman" panose="02020603050405020304" pitchFamily="18" charset="0"/>
                      </a:endParaRPr>
                    </a:p>
                  </a:txBody>
                  <a:tcPr marL="91448" marR="91448" marT="45690" marB="45690"/>
                </a:tc>
                <a:tc>
                  <a:txBody>
                    <a:bodyPr/>
                    <a:lstStyle/>
                    <a:p>
                      <a:pPr algn="l"/>
                      <a:r>
                        <a:rPr lang="ru-RU" sz="1000" dirty="0" smtClean="0">
                          <a:latin typeface="Times New Roman" panose="02020603050405020304" pitchFamily="18" charset="0"/>
                          <a:cs typeface="Times New Roman" panose="02020603050405020304" pitchFamily="18" charset="0"/>
                        </a:rPr>
                        <a:t>14,42</a:t>
                      </a:r>
                      <a:endParaRPr lang="ru-RU" sz="1000" dirty="0">
                        <a:latin typeface="Times New Roman" panose="02020603050405020304" pitchFamily="18" charset="0"/>
                        <a:cs typeface="Times New Roman" panose="02020603050405020304" pitchFamily="18" charset="0"/>
                      </a:endParaRPr>
                    </a:p>
                  </a:txBody>
                  <a:tcPr marL="91448" marR="91448" marT="45690" marB="45690"/>
                </a:tc>
                <a:extLst>
                  <a:ext uri="{0D108BD9-81ED-4DB2-BD59-A6C34878D82A}">
                    <a16:rowId xmlns="" xmlns:a16="http://schemas.microsoft.com/office/drawing/2014/main" val="10006"/>
                  </a:ext>
                </a:extLst>
              </a:tr>
            </a:tbl>
          </a:graphicData>
        </a:graphic>
      </p:graphicFrame>
      <p:sp>
        <p:nvSpPr>
          <p:cNvPr id="58458" name="TextBox 17">
            <a:extLst>
              <a:ext uri="{FF2B5EF4-FFF2-40B4-BE49-F238E27FC236}">
                <a16:creationId xmlns="" xmlns:a16="http://schemas.microsoft.com/office/drawing/2014/main" id="{FAAE3085-FE7F-45A6-8340-E8DEC95C96D4}"/>
              </a:ext>
            </a:extLst>
          </p:cNvPr>
          <p:cNvSpPr txBox="1">
            <a:spLocks noChangeArrowheads="1"/>
          </p:cNvSpPr>
          <p:nvPr/>
        </p:nvSpPr>
        <p:spPr bwMode="auto">
          <a:xfrm>
            <a:off x="546100" y="1038225"/>
            <a:ext cx="184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ru-RU" altLang="ru-RU" sz="1200">
              <a:solidFill>
                <a:srgbClr val="000000"/>
              </a:solidFill>
              <a:latin typeface="Times New Roman" panose="02020603050405020304" pitchFamily="18" charset="0"/>
              <a:cs typeface="Times New Roman" panose="02020603050405020304" pitchFamily="18" charset="0"/>
            </a:endParaRPr>
          </a:p>
        </p:txBody>
      </p:sp>
      <p:sp>
        <p:nvSpPr>
          <p:cNvPr id="58459" name="TextBox 18">
            <a:extLst>
              <a:ext uri="{FF2B5EF4-FFF2-40B4-BE49-F238E27FC236}">
                <a16:creationId xmlns="" xmlns:a16="http://schemas.microsoft.com/office/drawing/2014/main" id="{C336282E-8DB4-417A-8F25-FDA62F6448D1}"/>
              </a:ext>
            </a:extLst>
          </p:cNvPr>
          <p:cNvSpPr txBox="1">
            <a:spLocks noChangeArrowheads="1"/>
          </p:cNvSpPr>
          <p:nvPr/>
        </p:nvSpPr>
        <p:spPr bwMode="auto">
          <a:xfrm>
            <a:off x="35693" y="4316045"/>
            <a:ext cx="42156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200" b="1" i="1" dirty="0">
                <a:solidFill>
                  <a:srgbClr val="000000"/>
                </a:solidFill>
                <a:latin typeface="Times New Roman" panose="02020603050405020304" pitchFamily="18" charset="0"/>
                <a:cs typeface="Times New Roman" panose="02020603050405020304" pitchFamily="18" charset="0"/>
              </a:rPr>
              <a:t> </a:t>
            </a:r>
            <a:r>
              <a:rPr lang="ru-RU" altLang="ru-RU" sz="1200" b="1" i="1" dirty="0" smtClean="0">
                <a:solidFill>
                  <a:srgbClr val="000000"/>
                </a:solidFill>
                <a:latin typeface="Times New Roman" panose="02020603050405020304" pitchFamily="18" charset="0"/>
                <a:cs typeface="Times New Roman" panose="02020603050405020304" pitchFamily="18" charset="0"/>
              </a:rPr>
              <a:t>Динамика </a:t>
            </a:r>
            <a:r>
              <a:rPr lang="ru-RU" altLang="ru-RU" sz="1200" b="1" i="1" dirty="0">
                <a:solidFill>
                  <a:srgbClr val="000000"/>
                </a:solidFill>
                <a:latin typeface="Times New Roman" panose="02020603050405020304" pitchFamily="18" charset="0"/>
                <a:cs typeface="Times New Roman" panose="02020603050405020304" pitchFamily="18" charset="0"/>
              </a:rPr>
              <a:t>показателей расходов бюджета муниципального района Мелеузовский район </a:t>
            </a:r>
            <a:r>
              <a:rPr lang="ru-RU" altLang="ru-RU" sz="1200" b="1" i="1" dirty="0" smtClean="0">
                <a:solidFill>
                  <a:srgbClr val="000000"/>
                </a:solidFill>
                <a:latin typeface="Times New Roman" panose="02020603050405020304" pitchFamily="18" charset="0"/>
                <a:cs typeface="Times New Roman" panose="02020603050405020304" pitchFamily="18" charset="0"/>
              </a:rPr>
              <a:t>  Республики Башкортостан по разделу национальная экономика, </a:t>
            </a:r>
            <a:r>
              <a:rPr lang="ru-RU" altLang="ru-RU" sz="1200" b="1" i="1" dirty="0">
                <a:solidFill>
                  <a:srgbClr val="000000"/>
                </a:solidFill>
                <a:latin typeface="Times New Roman" panose="02020603050405020304" pitchFamily="18" charset="0"/>
                <a:cs typeface="Times New Roman" panose="02020603050405020304" pitchFamily="18" charset="0"/>
              </a:rPr>
              <a:t>в %</a:t>
            </a:r>
          </a:p>
        </p:txBody>
      </p:sp>
      <p:sp>
        <p:nvSpPr>
          <p:cNvPr id="58460" name="TextBox 19">
            <a:extLst>
              <a:ext uri="{FF2B5EF4-FFF2-40B4-BE49-F238E27FC236}">
                <a16:creationId xmlns="" xmlns:a16="http://schemas.microsoft.com/office/drawing/2014/main" id="{9D804B69-8DA7-4A3B-9586-3DFC2CAE701B}"/>
              </a:ext>
            </a:extLst>
          </p:cNvPr>
          <p:cNvSpPr txBox="1">
            <a:spLocks noChangeArrowheads="1"/>
          </p:cNvSpPr>
          <p:nvPr/>
        </p:nvSpPr>
        <p:spPr bwMode="auto">
          <a:xfrm>
            <a:off x="8326438" y="503238"/>
            <a:ext cx="989012"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100" dirty="0" err="1">
                <a:solidFill>
                  <a:srgbClr val="000000"/>
                </a:solidFill>
                <a:latin typeface="Times New Roman" panose="02020603050405020304" pitchFamily="18" charset="0"/>
                <a:cs typeface="Times New Roman" panose="02020603050405020304" pitchFamily="18" charset="0"/>
              </a:rPr>
              <a:t>млн.рублей</a:t>
            </a:r>
            <a:endParaRPr lang="ru-RU" altLang="ru-RU" sz="1100" dirty="0">
              <a:solidFill>
                <a:srgbClr val="000000"/>
              </a:solidFill>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7"/>
          </p:nvPr>
        </p:nvSpPr>
        <p:spPr>
          <a:xfrm>
            <a:off x="7010400" y="0"/>
            <a:ext cx="2133600" cy="365125"/>
          </a:xfrm>
        </p:spPr>
        <p:txBody>
          <a:bodyPr/>
          <a:lstStyle/>
          <a:p>
            <a:pPr>
              <a:defRPr/>
            </a:pPr>
            <a:fld id="{1C2F39FC-F7FC-43A7-985C-4565CF06B74E}" type="slidenum">
              <a:rPr lang="en-US" smtClean="0">
                <a:solidFill>
                  <a:schemeClr val="tx1"/>
                </a:solidFill>
              </a:rPr>
              <a:pPr>
                <a:defRPr/>
              </a:pPr>
              <a:t>33</a:t>
            </a:fld>
            <a:endParaRPr lang="en-US" dirty="0">
              <a:solidFill>
                <a:schemeClr val="tx1"/>
              </a:solidFill>
            </a:endParaRPr>
          </a:p>
        </p:txBody>
      </p:sp>
      <p:cxnSp>
        <p:nvCxnSpPr>
          <p:cNvPr id="17" name="Прямая со стрелкой 16"/>
          <p:cNvCxnSpPr/>
          <p:nvPr/>
        </p:nvCxnSpPr>
        <p:spPr>
          <a:xfrm flipV="1">
            <a:off x="742949" y="5153697"/>
            <a:ext cx="227873" cy="2872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flipV="1">
            <a:off x="2555776" y="5473700"/>
            <a:ext cx="227873" cy="2872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p:nvPr/>
        </p:nvCxnSpPr>
        <p:spPr>
          <a:xfrm flipV="1">
            <a:off x="1960131" y="5445125"/>
            <a:ext cx="227873" cy="2872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 name="TextBox 18">
            <a:extLst>
              <a:ext uri="{FF2B5EF4-FFF2-40B4-BE49-F238E27FC236}">
                <a16:creationId xmlns="" xmlns:a16="http://schemas.microsoft.com/office/drawing/2014/main" id="{BE0FEAF8-7FDF-4F54-9FA3-87B730C29815}"/>
              </a:ext>
            </a:extLst>
          </p:cNvPr>
          <p:cNvSpPr txBox="1">
            <a:spLocks noChangeArrowheads="1"/>
          </p:cNvSpPr>
          <p:nvPr/>
        </p:nvSpPr>
        <p:spPr bwMode="auto">
          <a:xfrm>
            <a:off x="3877320" y="2766467"/>
            <a:ext cx="5279196" cy="1800493"/>
          </a:xfrm>
          <a:prstGeom prst="rect">
            <a:avLst/>
          </a:prstGeom>
          <a:solidFill>
            <a:schemeClr val="accent5">
              <a:lumMod val="20000"/>
              <a:lumOff val="80000"/>
            </a:schemeClr>
          </a:solidFill>
          <a:ln w="3175">
            <a:solidFill>
              <a:schemeClr val="accent6">
                <a:lumMod val="50000"/>
              </a:schemeClr>
            </a:solidFill>
            <a:miter lim="800000"/>
            <a:headEnd/>
            <a:tailEnd/>
          </a:ln>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200" dirty="0" smtClean="0">
                <a:latin typeface="Times New Roman" panose="02020603050405020304" pitchFamily="18" charset="0"/>
                <a:cs typeface="Times New Roman" panose="02020603050405020304" pitchFamily="18" charset="0"/>
              </a:rPr>
              <a:t> </a:t>
            </a:r>
            <a:r>
              <a:rPr lang="ru-RU" altLang="ru-RU" sz="1100" b="1" i="1" dirty="0">
                <a:latin typeface="Times New Roman" panose="02020603050405020304" pitchFamily="18" charset="0"/>
                <a:cs typeface="Times New Roman" panose="02020603050405020304" pitchFamily="18" charset="0"/>
              </a:rPr>
              <a:t>Причины отклонения фактического выполнения по годам:</a:t>
            </a:r>
          </a:p>
          <a:p>
            <a:pPr algn="just"/>
            <a:r>
              <a:rPr lang="ru-RU" sz="1100" b="1" dirty="0" smtClean="0">
                <a:latin typeface="Times New Roman" panose="02020603050405020304" pitchFamily="18" charset="0"/>
                <a:cs typeface="Times New Roman" panose="02020603050405020304" pitchFamily="18" charset="0"/>
              </a:rPr>
              <a:t> </a:t>
            </a:r>
            <a:r>
              <a:rPr lang="ru-RU" sz="1100" b="1" dirty="0">
                <a:latin typeface="Times New Roman" panose="02020603050405020304" pitchFamily="18" charset="0"/>
                <a:cs typeface="Times New Roman" panose="02020603050405020304" pitchFamily="18" charset="0"/>
              </a:rPr>
              <a:t>Сельское хозяйство и </a:t>
            </a:r>
            <a:r>
              <a:rPr lang="ru-RU" sz="1100" b="1" dirty="0" smtClean="0">
                <a:latin typeface="Times New Roman" panose="02020603050405020304" pitchFamily="18" charset="0"/>
                <a:cs typeface="Times New Roman" panose="02020603050405020304" pitchFamily="18" charset="0"/>
              </a:rPr>
              <a:t>рыболовство</a:t>
            </a:r>
            <a:r>
              <a:rPr lang="ru-RU" sz="1100" dirty="0" smtClean="0">
                <a:latin typeface="Times New Roman" panose="02020603050405020304" pitchFamily="18" charset="0"/>
                <a:cs typeface="Times New Roman" panose="02020603050405020304" pitchFamily="18" charset="0"/>
              </a:rPr>
              <a:t>: Дополнительное выделение бюджетных ассигнований в 2018 году на проектирование комплексной компактной застройки в </a:t>
            </a:r>
            <a:r>
              <a:rPr lang="ru-RU" sz="1100" dirty="0" err="1" smtClean="0">
                <a:latin typeface="Times New Roman" panose="02020603050405020304" pitchFamily="18" charset="0"/>
                <a:cs typeface="Times New Roman" panose="02020603050405020304" pitchFamily="18" charset="0"/>
              </a:rPr>
              <a:t>д.Самойловка</a:t>
            </a:r>
            <a:r>
              <a:rPr lang="ru-RU" sz="1100" dirty="0" smtClean="0">
                <a:latin typeface="Times New Roman" panose="02020603050405020304" pitchFamily="18" charset="0"/>
                <a:cs typeface="Times New Roman" panose="02020603050405020304" pitchFamily="18" charset="0"/>
              </a:rPr>
              <a:t>.</a:t>
            </a:r>
          </a:p>
          <a:p>
            <a:pPr algn="just"/>
            <a:r>
              <a:rPr lang="ru-RU" sz="1100" b="1" dirty="0" smtClean="0">
                <a:latin typeface="Times New Roman" panose="02020603050405020304" pitchFamily="18" charset="0"/>
                <a:cs typeface="Times New Roman" panose="02020603050405020304" pitchFamily="18" charset="0"/>
              </a:rPr>
              <a:t>Дорожное хозяйство</a:t>
            </a:r>
            <a:r>
              <a:rPr lang="ru-RU" sz="1100" dirty="0" smtClean="0">
                <a:latin typeface="Times New Roman" panose="02020603050405020304" pitchFamily="18" charset="0"/>
                <a:cs typeface="Times New Roman" panose="02020603050405020304" pitchFamily="18" charset="0"/>
              </a:rPr>
              <a:t>: Снижение объема расходов в 2019-2021 годах связано с тем, что в 2017-2018 годах на дорожное хозяйство были выделены дополнительные средства за счет резерва в течение года.</a:t>
            </a:r>
          </a:p>
          <a:p>
            <a:pPr algn="just"/>
            <a:r>
              <a:rPr lang="ru-RU" sz="1100" dirty="0" smtClean="0">
                <a:latin typeface="Times New Roman" panose="02020603050405020304" pitchFamily="18" charset="0"/>
                <a:cs typeface="Times New Roman" panose="02020603050405020304" pitchFamily="18" charset="0"/>
              </a:rPr>
              <a:t> </a:t>
            </a:r>
            <a:r>
              <a:rPr lang="ru-RU" sz="1100" b="1" dirty="0">
                <a:latin typeface="Times New Roman" panose="02020603050405020304" pitchFamily="18" charset="0"/>
                <a:cs typeface="Times New Roman" panose="02020603050405020304" pitchFamily="18" charset="0"/>
              </a:rPr>
              <a:t>Другие вопросы в области национальной </a:t>
            </a:r>
            <a:r>
              <a:rPr lang="ru-RU" sz="1100" b="1" dirty="0" smtClean="0">
                <a:latin typeface="Times New Roman" panose="02020603050405020304" pitchFamily="18" charset="0"/>
                <a:cs typeface="Times New Roman" panose="02020603050405020304" pitchFamily="18" charset="0"/>
              </a:rPr>
              <a:t>экономики: </a:t>
            </a:r>
            <a:r>
              <a:rPr lang="ru-RU" sz="1100" dirty="0" smtClean="0">
                <a:latin typeface="Times New Roman" panose="02020603050405020304" pitchFamily="18" charset="0"/>
                <a:cs typeface="Times New Roman" panose="02020603050405020304" pitchFamily="18" charset="0"/>
              </a:rPr>
              <a:t>Увеличение бюджетных ассигнований на проведение мероприятий в сфере архитектуры и градостроительства в 2018 году.</a:t>
            </a:r>
            <a:endParaRPr lang="ru-RU" altLang="ru-RU" sz="1100" b="1" i="1" dirty="0">
              <a:latin typeface="Times New Roman" panose="02020603050405020304" pitchFamily="18" charset="0"/>
              <a:cs typeface="Times New Roman" panose="02020603050405020304" pitchFamily="18" charset="0"/>
            </a:endParaRPr>
          </a:p>
        </p:txBody>
      </p:sp>
      <p:pic>
        <p:nvPicPr>
          <p:cNvPr id="21"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1290" y="5877272"/>
            <a:ext cx="2988866" cy="864096"/>
          </a:xfrm>
          <a:prstGeom prst="rect">
            <a:avLst/>
          </a:prstGeom>
          <a:solidFill>
            <a:schemeClr val="bg1"/>
          </a:solidFill>
          <a:ln>
            <a:noFill/>
          </a:ln>
          <a:effectLst/>
          <a:extLst/>
        </p:spPr>
      </p:pic>
      <p:pic>
        <p:nvPicPr>
          <p:cNvPr id="4"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9511" y="2852936"/>
            <a:ext cx="3471504" cy="1391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72" name="Picture 26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68" y="2199678"/>
            <a:ext cx="2368715" cy="19460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9394" name="Заголовок 1">
            <a:extLst>
              <a:ext uri="{FF2B5EF4-FFF2-40B4-BE49-F238E27FC236}">
                <a16:creationId xmlns="" xmlns:a16="http://schemas.microsoft.com/office/drawing/2014/main" id="{4A3A8FD7-5375-4ADE-9580-F4074A2F0E4D}"/>
              </a:ext>
            </a:extLst>
          </p:cNvPr>
          <p:cNvSpPr txBox="1">
            <a:spLocks/>
          </p:cNvSpPr>
          <p:nvPr/>
        </p:nvSpPr>
        <p:spPr bwMode="auto">
          <a:xfrm>
            <a:off x="4251325" y="5445125"/>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ru-RU" altLang="ru-RU" sz="1100">
              <a:solidFill>
                <a:srgbClr val="002060"/>
              </a:solidFill>
              <a:latin typeface="Times New Roman" panose="02020603050405020304" pitchFamily="18" charset="0"/>
              <a:cs typeface="Times New Roman" panose="02020603050405020304" pitchFamily="18" charset="0"/>
            </a:endParaRPr>
          </a:p>
        </p:txBody>
      </p:sp>
      <p:sp>
        <p:nvSpPr>
          <p:cNvPr id="59395" name="TextBox 7">
            <a:extLst>
              <a:ext uri="{FF2B5EF4-FFF2-40B4-BE49-F238E27FC236}">
                <a16:creationId xmlns="" xmlns:a16="http://schemas.microsoft.com/office/drawing/2014/main" id="{AFB879C6-624A-4BDA-834E-8A45820FDCCA}"/>
              </a:ext>
            </a:extLst>
          </p:cNvPr>
          <p:cNvSpPr txBox="1">
            <a:spLocks noChangeArrowheads="1"/>
          </p:cNvSpPr>
          <p:nvPr/>
        </p:nvSpPr>
        <p:spPr bwMode="auto">
          <a:xfrm>
            <a:off x="8408988" y="4016375"/>
            <a:ext cx="225425"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600" b="1">
                <a:solidFill>
                  <a:srgbClr val="000000"/>
                </a:solidFill>
              </a:rPr>
              <a:t>. </a:t>
            </a:r>
          </a:p>
        </p:txBody>
      </p:sp>
      <p:sp>
        <p:nvSpPr>
          <p:cNvPr id="10" name="Заголовок 1">
            <a:extLst>
              <a:ext uri="{FF2B5EF4-FFF2-40B4-BE49-F238E27FC236}">
                <a16:creationId xmlns="" xmlns:a16="http://schemas.microsoft.com/office/drawing/2014/main" id="{9E2CCD56-55D0-4105-9A99-3A8F97D7A4BA}"/>
              </a:ext>
            </a:extLst>
          </p:cNvPr>
          <p:cNvSpPr txBox="1">
            <a:spLocks/>
          </p:cNvSpPr>
          <p:nvPr/>
        </p:nvSpPr>
        <p:spPr>
          <a:xfrm>
            <a:off x="4787900" y="1401763"/>
            <a:ext cx="4157663" cy="276225"/>
          </a:xfrm>
          <a:prstGeom prst="rect">
            <a:avLst/>
          </a:prstGeom>
        </p:spPr>
        <p:txBody>
          <a:bodyPr lIns="68580" tIns="34290" rIns="68580" bIns="3429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endParaRPr lang="ru-RU" sz="1050" dirty="0">
              <a:solidFill>
                <a:srgbClr val="002060"/>
              </a:solidFill>
              <a:latin typeface="Times New Roman" panose="02020603050405020304" pitchFamily="18" charset="0"/>
              <a:cs typeface="Times New Roman" panose="02020603050405020304" pitchFamily="18" charset="0"/>
            </a:endParaRPr>
          </a:p>
        </p:txBody>
      </p:sp>
      <p:sp>
        <p:nvSpPr>
          <p:cNvPr id="59397" name="Заголовок 1">
            <a:extLst>
              <a:ext uri="{FF2B5EF4-FFF2-40B4-BE49-F238E27FC236}">
                <a16:creationId xmlns="" xmlns:a16="http://schemas.microsoft.com/office/drawing/2014/main" id="{2FDB0758-BADA-4A4D-8D37-AB9ED9B6150E}"/>
              </a:ext>
            </a:extLst>
          </p:cNvPr>
          <p:cNvSpPr txBox="1">
            <a:spLocks/>
          </p:cNvSpPr>
          <p:nvPr/>
        </p:nvSpPr>
        <p:spPr bwMode="auto">
          <a:xfrm>
            <a:off x="-4763" y="2420938"/>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ru-RU" altLang="ru-RU" sz="1200">
              <a:solidFill>
                <a:srgbClr val="002060"/>
              </a:solidFill>
              <a:latin typeface="Times New Roman" panose="02020603050405020304" pitchFamily="18" charset="0"/>
              <a:cs typeface="Times New Roman" panose="02020603050405020304" pitchFamily="18" charset="0"/>
            </a:endParaRPr>
          </a:p>
        </p:txBody>
      </p:sp>
      <p:sp>
        <p:nvSpPr>
          <p:cNvPr id="59398" name="TextBox 2">
            <a:extLst>
              <a:ext uri="{FF2B5EF4-FFF2-40B4-BE49-F238E27FC236}">
                <a16:creationId xmlns="" xmlns:a16="http://schemas.microsoft.com/office/drawing/2014/main" id="{211E7E13-E2AB-48F5-8150-12B5DFB72703}"/>
              </a:ext>
            </a:extLst>
          </p:cNvPr>
          <p:cNvSpPr txBox="1">
            <a:spLocks noChangeArrowheads="1"/>
          </p:cNvSpPr>
          <p:nvPr/>
        </p:nvSpPr>
        <p:spPr bwMode="auto">
          <a:xfrm>
            <a:off x="0" y="0"/>
            <a:ext cx="9144000" cy="584200"/>
          </a:xfrm>
          <a:prstGeom prst="rect">
            <a:avLst/>
          </a:prstGeom>
          <a:solidFill>
            <a:schemeClr val="bg2">
              <a:lumMod val="90000"/>
            </a:schemeClr>
          </a:solidFill>
          <a:ln>
            <a:noFill/>
          </a:ln>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sz="1600" dirty="0">
                <a:solidFill>
                  <a:srgbClr val="002060"/>
                </a:solidFill>
                <a:latin typeface="Times New Roman" panose="02020603050405020304" pitchFamily="18" charset="0"/>
                <a:cs typeface="Times New Roman" panose="02020603050405020304" pitchFamily="18" charset="0"/>
              </a:rPr>
              <a:t>                Расходы консолидированного бюджета муниципального района Мелеузовский район </a:t>
            </a:r>
            <a:endParaRPr lang="ru-RU" altLang="ru-RU" sz="1600" dirty="0" smtClean="0">
              <a:solidFill>
                <a:srgbClr val="002060"/>
              </a:solidFill>
              <a:latin typeface="Times New Roman" panose="02020603050405020304" pitchFamily="18" charset="0"/>
              <a:cs typeface="Times New Roman" panose="02020603050405020304" pitchFamily="18" charset="0"/>
            </a:endParaRPr>
          </a:p>
          <a:p>
            <a:pPr algn="ctr"/>
            <a:r>
              <a:rPr lang="ru-RU" altLang="ru-RU" sz="1600" dirty="0" smtClean="0">
                <a:solidFill>
                  <a:srgbClr val="002060"/>
                </a:solidFill>
                <a:latin typeface="Times New Roman" panose="02020603050405020304" pitchFamily="18" charset="0"/>
                <a:cs typeface="Times New Roman" panose="02020603050405020304" pitchFamily="18" charset="0"/>
              </a:rPr>
              <a:t>на </a:t>
            </a:r>
            <a:r>
              <a:rPr lang="ru-RU" altLang="ru-RU" sz="1600" dirty="0">
                <a:solidFill>
                  <a:srgbClr val="002060"/>
                </a:solidFill>
                <a:latin typeface="Times New Roman" panose="02020603050405020304" pitchFamily="18" charset="0"/>
                <a:cs typeface="Times New Roman" panose="02020603050405020304" pitchFamily="18" charset="0"/>
              </a:rPr>
              <a:t>жилищно-коммунальное хозяйство в </a:t>
            </a:r>
            <a:r>
              <a:rPr lang="ru-RU" altLang="ru-RU" sz="1600" dirty="0" smtClean="0">
                <a:solidFill>
                  <a:srgbClr val="002060"/>
                </a:solidFill>
                <a:latin typeface="Times New Roman" panose="02020603050405020304" pitchFamily="18" charset="0"/>
                <a:cs typeface="Times New Roman" panose="02020603050405020304" pitchFamily="18" charset="0"/>
              </a:rPr>
              <a:t>2017-2021 </a:t>
            </a:r>
            <a:r>
              <a:rPr lang="ru-RU" altLang="ru-RU" sz="1600" dirty="0">
                <a:solidFill>
                  <a:srgbClr val="002060"/>
                </a:solidFill>
                <a:latin typeface="Times New Roman" panose="02020603050405020304" pitchFamily="18" charset="0"/>
                <a:cs typeface="Times New Roman" panose="02020603050405020304" pitchFamily="18" charset="0"/>
              </a:rPr>
              <a:t>годах</a:t>
            </a:r>
            <a:endParaRPr lang="ru-RU" altLang="ru-RU" sz="1600" b="1" dirty="0">
              <a:solidFill>
                <a:srgbClr val="000000"/>
              </a:solidFill>
              <a:latin typeface="Times New Roman" panose="02020603050405020304" pitchFamily="18" charset="0"/>
              <a:cs typeface="Times New Roman" panose="02020603050405020304" pitchFamily="18" charset="0"/>
            </a:endParaRPr>
          </a:p>
        </p:txBody>
      </p:sp>
      <p:pic>
        <p:nvPicPr>
          <p:cNvPr id="59399" name="Picture 3">
            <a:extLst>
              <a:ext uri="{FF2B5EF4-FFF2-40B4-BE49-F238E27FC236}">
                <a16:creationId xmlns="" xmlns:a16="http://schemas.microsoft.com/office/drawing/2014/main" id="{9CBADA3D-CDFC-4981-B548-3770732083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04850"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Таблица 4">
            <a:extLst>
              <a:ext uri="{FF2B5EF4-FFF2-40B4-BE49-F238E27FC236}">
                <a16:creationId xmlns="" xmlns:a16="http://schemas.microsoft.com/office/drawing/2014/main" id="{24E36092-E4D5-4327-A22D-43434B860AB1}"/>
              </a:ext>
            </a:extLst>
          </p:cNvPr>
          <p:cNvGraphicFramePr>
            <a:graphicFrameLocks noGrp="1"/>
          </p:cNvGraphicFramePr>
          <p:nvPr>
            <p:extLst>
              <p:ext uri="{D42A27DB-BD31-4B8C-83A1-F6EECF244321}">
                <p14:modId xmlns:p14="http://schemas.microsoft.com/office/powerpoint/2010/main" val="1622175504"/>
              </p:ext>
            </p:extLst>
          </p:nvPr>
        </p:nvGraphicFramePr>
        <p:xfrm>
          <a:off x="51370" y="688912"/>
          <a:ext cx="9041259" cy="1767708"/>
        </p:xfrm>
        <a:graphic>
          <a:graphicData uri="http://schemas.openxmlformats.org/drawingml/2006/table">
            <a:tbl>
              <a:tblPr firstRow="1" bandRow="1">
                <a:tableStyleId>{F5AB1C69-6EDB-4FF4-983F-18BD219EF322}</a:tableStyleId>
              </a:tblPr>
              <a:tblGrid>
                <a:gridCol w="300754">
                  <a:extLst>
                    <a:ext uri="{9D8B030D-6E8A-4147-A177-3AD203B41FA5}">
                      <a16:colId xmlns="" xmlns:a16="http://schemas.microsoft.com/office/drawing/2014/main" val="20000"/>
                    </a:ext>
                  </a:extLst>
                </a:gridCol>
                <a:gridCol w="4164736">
                  <a:extLst>
                    <a:ext uri="{9D8B030D-6E8A-4147-A177-3AD203B41FA5}">
                      <a16:colId xmlns="" xmlns:a16="http://schemas.microsoft.com/office/drawing/2014/main" val="20001"/>
                    </a:ext>
                  </a:extLst>
                </a:gridCol>
                <a:gridCol w="691377">
                  <a:extLst>
                    <a:ext uri="{9D8B030D-6E8A-4147-A177-3AD203B41FA5}">
                      <a16:colId xmlns="" xmlns:a16="http://schemas.microsoft.com/office/drawing/2014/main" val="20002"/>
                    </a:ext>
                  </a:extLst>
                </a:gridCol>
                <a:gridCol w="921837">
                  <a:extLst>
                    <a:ext uri="{9D8B030D-6E8A-4147-A177-3AD203B41FA5}">
                      <a16:colId xmlns="" xmlns:a16="http://schemas.microsoft.com/office/drawing/2014/main" val="20004"/>
                    </a:ext>
                  </a:extLst>
                </a:gridCol>
                <a:gridCol w="768197">
                  <a:extLst>
                    <a:ext uri="{9D8B030D-6E8A-4147-A177-3AD203B41FA5}">
                      <a16:colId xmlns="" xmlns:a16="http://schemas.microsoft.com/office/drawing/2014/main" val="20005"/>
                    </a:ext>
                  </a:extLst>
                </a:gridCol>
                <a:gridCol w="691377">
                  <a:extLst>
                    <a:ext uri="{9D8B030D-6E8A-4147-A177-3AD203B41FA5}">
                      <a16:colId xmlns="" xmlns:a16="http://schemas.microsoft.com/office/drawing/2014/main" val="20006"/>
                    </a:ext>
                  </a:extLst>
                </a:gridCol>
                <a:gridCol w="734784">
                  <a:extLst>
                    <a:ext uri="{9D8B030D-6E8A-4147-A177-3AD203B41FA5}">
                      <a16:colId xmlns="" xmlns:a16="http://schemas.microsoft.com/office/drawing/2014/main" val="20007"/>
                    </a:ext>
                  </a:extLst>
                </a:gridCol>
                <a:gridCol w="768197">
                  <a:extLst>
                    <a:ext uri="{9D8B030D-6E8A-4147-A177-3AD203B41FA5}">
                      <a16:colId xmlns="" xmlns:a16="http://schemas.microsoft.com/office/drawing/2014/main" val="20008"/>
                    </a:ext>
                  </a:extLst>
                </a:gridCol>
              </a:tblGrid>
              <a:tr h="548617">
                <a:tc>
                  <a:txBody>
                    <a:bodyPr/>
                    <a:lstStyle/>
                    <a:p>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a:latin typeface="Times New Roman" panose="02020603050405020304" pitchFamily="18" charset="0"/>
                          <a:cs typeface="Times New Roman" panose="02020603050405020304" pitchFamily="18" charset="0"/>
                        </a:rPr>
                        <a:t>Наименование показателя</a:t>
                      </a: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2017 </a:t>
                      </a:r>
                      <a:r>
                        <a:rPr lang="ru-RU" sz="1000" dirty="0">
                          <a:latin typeface="Times New Roman" panose="02020603050405020304" pitchFamily="18" charset="0"/>
                          <a:cs typeface="Times New Roman" panose="02020603050405020304" pitchFamily="18" charset="0"/>
                        </a:rPr>
                        <a:t>год (отчет)</a:t>
                      </a: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2018 </a:t>
                      </a:r>
                      <a:r>
                        <a:rPr lang="ru-RU" sz="1000" dirty="0">
                          <a:latin typeface="Times New Roman" panose="02020603050405020304" pitchFamily="18" charset="0"/>
                          <a:cs typeface="Times New Roman" panose="02020603050405020304" pitchFamily="18" charset="0"/>
                        </a:rPr>
                        <a:t>год (</a:t>
                      </a:r>
                      <a:r>
                        <a:rPr lang="ru-RU" sz="1000" dirty="0" err="1">
                          <a:latin typeface="Times New Roman" panose="02020603050405020304" pitchFamily="18" charset="0"/>
                          <a:cs typeface="Times New Roman" panose="02020603050405020304" pitchFamily="18" charset="0"/>
                        </a:rPr>
                        <a:t>уточн</a:t>
                      </a:r>
                      <a:r>
                        <a:rPr lang="ru-RU" sz="1000" dirty="0">
                          <a:latin typeface="Times New Roman" panose="02020603050405020304" pitchFamily="18" charset="0"/>
                          <a:cs typeface="Times New Roman" panose="02020603050405020304" pitchFamily="18" charset="0"/>
                        </a:rPr>
                        <a:t>. план)</a:t>
                      </a: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2018 </a:t>
                      </a:r>
                      <a:r>
                        <a:rPr lang="ru-RU" sz="1000" dirty="0">
                          <a:latin typeface="Times New Roman" panose="02020603050405020304" pitchFamily="18" charset="0"/>
                          <a:cs typeface="Times New Roman" panose="02020603050405020304" pitchFamily="18" charset="0"/>
                        </a:rPr>
                        <a:t>год (отчет)</a:t>
                      </a: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2019</a:t>
                      </a:r>
                      <a:r>
                        <a:rPr lang="ru-RU" sz="1000" baseline="0" dirty="0" smtClean="0">
                          <a:latin typeface="Times New Roman" panose="02020603050405020304" pitchFamily="18" charset="0"/>
                          <a:cs typeface="Times New Roman" panose="02020603050405020304" pitchFamily="18" charset="0"/>
                        </a:rPr>
                        <a:t> </a:t>
                      </a:r>
                      <a:r>
                        <a:rPr lang="ru-RU" sz="1000" baseline="0" dirty="0">
                          <a:latin typeface="Times New Roman" panose="02020603050405020304" pitchFamily="18" charset="0"/>
                          <a:cs typeface="Times New Roman" panose="02020603050405020304" pitchFamily="18" charset="0"/>
                        </a:rPr>
                        <a:t>год (план)</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2020</a:t>
                      </a:r>
                      <a:r>
                        <a:rPr lang="ru-RU" sz="1000" baseline="0" dirty="0" smtClean="0">
                          <a:latin typeface="Times New Roman" panose="02020603050405020304" pitchFamily="18" charset="0"/>
                          <a:cs typeface="Times New Roman" panose="02020603050405020304" pitchFamily="18" charset="0"/>
                        </a:rPr>
                        <a:t> </a:t>
                      </a:r>
                      <a:r>
                        <a:rPr lang="ru-RU" sz="1000" baseline="0" dirty="0">
                          <a:latin typeface="Times New Roman" panose="02020603050405020304" pitchFamily="18" charset="0"/>
                          <a:cs typeface="Times New Roman" panose="02020603050405020304" pitchFamily="18" charset="0"/>
                        </a:rPr>
                        <a:t>год (план)</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2021</a:t>
                      </a:r>
                      <a:r>
                        <a:rPr lang="ru-RU" sz="1000" baseline="0" dirty="0" smtClean="0">
                          <a:latin typeface="Times New Roman" panose="02020603050405020304" pitchFamily="18" charset="0"/>
                          <a:cs typeface="Times New Roman" panose="02020603050405020304" pitchFamily="18" charset="0"/>
                        </a:rPr>
                        <a:t> </a:t>
                      </a:r>
                      <a:r>
                        <a:rPr lang="ru-RU" sz="1000" baseline="0" dirty="0">
                          <a:latin typeface="Times New Roman" panose="02020603050405020304" pitchFamily="18" charset="0"/>
                          <a:cs typeface="Times New Roman" panose="02020603050405020304" pitchFamily="18" charset="0"/>
                        </a:rPr>
                        <a:t>год (план)</a:t>
                      </a:r>
                      <a:endParaRPr lang="ru-RU" sz="1000" dirty="0">
                        <a:latin typeface="Times New Roman" panose="02020603050405020304" pitchFamily="18" charset="0"/>
                        <a:cs typeface="Times New Roman" panose="02020603050405020304" pitchFamily="18" charset="0"/>
                      </a:endParaRPr>
                    </a:p>
                  </a:txBody>
                  <a:tcPr marL="91448" marR="91448" marT="45709" marB="45709"/>
                </a:tc>
                <a:extLst>
                  <a:ext uri="{0D108BD9-81ED-4DB2-BD59-A6C34878D82A}">
                    <a16:rowId xmlns="" xmlns:a16="http://schemas.microsoft.com/office/drawing/2014/main" val="10000"/>
                  </a:ext>
                </a:extLst>
              </a:tr>
              <a:tr h="243818">
                <a:tc>
                  <a:txBody>
                    <a:bodyPr/>
                    <a:lstStyle/>
                    <a:p>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Жилищно-коммунальное хозяйство</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3" marB="0" anchor="b"/>
                </a:tc>
                <a:tc>
                  <a:txBody>
                    <a:bodyPr/>
                    <a:lstStyle/>
                    <a:p>
                      <a:r>
                        <a:rPr lang="ru-RU" sz="1000" dirty="0" smtClean="0">
                          <a:latin typeface="Times New Roman" panose="02020603050405020304" pitchFamily="18" charset="0"/>
                          <a:cs typeface="Times New Roman" panose="02020603050405020304" pitchFamily="18" charset="0"/>
                        </a:rPr>
                        <a:t>155,73</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174,46</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160,06</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101,86</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120,27</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115,29</a:t>
                      </a:r>
                      <a:endParaRPr lang="ru-RU" sz="1000" dirty="0">
                        <a:latin typeface="Times New Roman" panose="02020603050405020304" pitchFamily="18" charset="0"/>
                        <a:cs typeface="Times New Roman" panose="02020603050405020304" pitchFamily="18" charset="0"/>
                      </a:endParaRPr>
                    </a:p>
                  </a:txBody>
                  <a:tcPr marL="91448" marR="91448" marT="45709" marB="45709"/>
                </a:tc>
                <a:extLst>
                  <a:ext uri="{0D108BD9-81ED-4DB2-BD59-A6C34878D82A}">
                    <a16:rowId xmlns="" xmlns:a16="http://schemas.microsoft.com/office/drawing/2014/main" val="10001"/>
                  </a:ext>
                </a:extLst>
              </a:tr>
              <a:tr h="219461">
                <a:tc>
                  <a:txBody>
                    <a:bodyPr/>
                    <a:lstStyle/>
                    <a:p>
                      <a:r>
                        <a:rPr lang="ru-RU" sz="1000" dirty="0">
                          <a:latin typeface="Times New Roman" panose="02020603050405020304" pitchFamily="18" charset="0"/>
                          <a:cs typeface="Times New Roman" panose="02020603050405020304" pitchFamily="18" charset="0"/>
                        </a:rPr>
                        <a:t>1</a:t>
                      </a:r>
                    </a:p>
                  </a:txBody>
                  <a:tcPr marL="91448" marR="91448" marT="45709" marB="45709"/>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Жилищное хозяйство</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3" marB="0" anchor="b"/>
                </a:tc>
                <a:tc>
                  <a:txBody>
                    <a:bodyPr/>
                    <a:lstStyle/>
                    <a:p>
                      <a:r>
                        <a:rPr lang="ru-RU" sz="1000" dirty="0" smtClean="0">
                          <a:latin typeface="Times New Roman" panose="02020603050405020304" pitchFamily="18" charset="0"/>
                          <a:cs typeface="Times New Roman" panose="02020603050405020304" pitchFamily="18" charset="0"/>
                        </a:rPr>
                        <a:t>52,98</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8,85</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8,30</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3,56</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3,56</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3,56</a:t>
                      </a:r>
                      <a:endParaRPr lang="ru-RU" sz="1000" dirty="0">
                        <a:latin typeface="Times New Roman" panose="02020603050405020304" pitchFamily="18" charset="0"/>
                        <a:cs typeface="Times New Roman" panose="02020603050405020304" pitchFamily="18" charset="0"/>
                      </a:endParaRPr>
                    </a:p>
                  </a:txBody>
                  <a:tcPr marL="91448" marR="91448" marT="45709" marB="45709"/>
                </a:tc>
                <a:extLst>
                  <a:ext uri="{0D108BD9-81ED-4DB2-BD59-A6C34878D82A}">
                    <a16:rowId xmlns="" xmlns:a16="http://schemas.microsoft.com/office/drawing/2014/main" val="10002"/>
                  </a:ext>
                </a:extLst>
              </a:tr>
              <a:tr h="208133">
                <a:tc>
                  <a:txBody>
                    <a:bodyPr/>
                    <a:lstStyle/>
                    <a:p>
                      <a:r>
                        <a:rPr lang="ru-RU" sz="1000" dirty="0">
                          <a:latin typeface="Times New Roman" panose="02020603050405020304" pitchFamily="18" charset="0"/>
                          <a:cs typeface="Times New Roman" panose="02020603050405020304" pitchFamily="18" charset="0"/>
                        </a:rPr>
                        <a:t>2</a:t>
                      </a:r>
                    </a:p>
                  </a:txBody>
                  <a:tcPr marL="91448" marR="91448" marT="45709" marB="45709"/>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Коммунальное хозяйство</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3" marB="0" anchor="b"/>
                </a:tc>
                <a:tc>
                  <a:txBody>
                    <a:bodyPr/>
                    <a:lstStyle/>
                    <a:p>
                      <a:r>
                        <a:rPr lang="ru-RU" sz="1000" dirty="0">
                          <a:latin typeface="Times New Roman" panose="02020603050405020304" pitchFamily="18" charset="0"/>
                          <a:cs typeface="Times New Roman" panose="02020603050405020304" pitchFamily="18" charset="0"/>
                        </a:rPr>
                        <a:t>10,78</a:t>
                      </a: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58,68</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48,42</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9,76</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27,53</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21,56</a:t>
                      </a:r>
                      <a:endParaRPr lang="ru-RU" sz="1000" dirty="0">
                        <a:latin typeface="Times New Roman" panose="02020603050405020304" pitchFamily="18" charset="0"/>
                        <a:cs typeface="Times New Roman" panose="02020603050405020304" pitchFamily="18" charset="0"/>
                      </a:endParaRPr>
                    </a:p>
                  </a:txBody>
                  <a:tcPr marL="91448" marR="91448" marT="45709" marB="45709"/>
                </a:tc>
                <a:extLst>
                  <a:ext uri="{0D108BD9-81ED-4DB2-BD59-A6C34878D82A}">
                    <a16:rowId xmlns="" xmlns:a16="http://schemas.microsoft.com/office/drawing/2014/main" val="10003"/>
                  </a:ext>
                </a:extLst>
              </a:tr>
              <a:tr h="180339">
                <a:tc>
                  <a:txBody>
                    <a:bodyPr/>
                    <a:lstStyle/>
                    <a:p>
                      <a:r>
                        <a:rPr lang="ru-RU" sz="1000" dirty="0">
                          <a:latin typeface="Times New Roman" panose="02020603050405020304" pitchFamily="18" charset="0"/>
                          <a:cs typeface="Times New Roman" panose="02020603050405020304" pitchFamily="18" charset="0"/>
                        </a:rPr>
                        <a:t>3</a:t>
                      </a:r>
                    </a:p>
                  </a:txBody>
                  <a:tcPr marL="91448" marR="91448" marT="45709" marB="45709"/>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Благоустройство</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3" marB="0" anchor="b"/>
                </a:tc>
                <a:tc>
                  <a:txBody>
                    <a:bodyPr/>
                    <a:lstStyle/>
                    <a:p>
                      <a:r>
                        <a:rPr lang="ru-RU" sz="1000" dirty="0">
                          <a:latin typeface="Times New Roman" panose="02020603050405020304" pitchFamily="18" charset="0"/>
                          <a:cs typeface="Times New Roman" panose="02020603050405020304" pitchFamily="18" charset="0"/>
                        </a:rPr>
                        <a:t>91,87</a:t>
                      </a: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105,07</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101,63</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77,30</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77,81</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78,67</a:t>
                      </a:r>
                      <a:endParaRPr lang="ru-RU" sz="1000" dirty="0">
                        <a:latin typeface="Times New Roman" panose="02020603050405020304" pitchFamily="18" charset="0"/>
                        <a:cs typeface="Times New Roman" panose="02020603050405020304" pitchFamily="18" charset="0"/>
                      </a:endParaRPr>
                    </a:p>
                  </a:txBody>
                  <a:tcPr marL="91448" marR="91448" marT="45709" marB="45709"/>
                </a:tc>
                <a:extLst>
                  <a:ext uri="{0D108BD9-81ED-4DB2-BD59-A6C34878D82A}">
                    <a16:rowId xmlns="" xmlns:a16="http://schemas.microsoft.com/office/drawing/2014/main" val="10004"/>
                  </a:ext>
                </a:extLst>
              </a:tr>
              <a:tr h="224553">
                <a:tc>
                  <a:txBody>
                    <a:bodyPr/>
                    <a:lstStyle/>
                    <a:p>
                      <a:r>
                        <a:rPr lang="ru-RU" sz="1000" dirty="0">
                          <a:latin typeface="Times New Roman" panose="02020603050405020304" pitchFamily="18" charset="0"/>
                          <a:cs typeface="Times New Roman" panose="02020603050405020304" pitchFamily="18" charset="0"/>
                        </a:rPr>
                        <a:t>4</a:t>
                      </a:r>
                    </a:p>
                  </a:txBody>
                  <a:tcPr marL="91448" marR="91448" marT="45709" marB="45709"/>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Другие вопросы в области жилищно-коммунального хозяйства</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3" marB="0" anchor="b"/>
                </a:tc>
                <a:tc>
                  <a:txBody>
                    <a:bodyPr/>
                    <a:lstStyle/>
                    <a:p>
                      <a:r>
                        <a:rPr lang="ru-RU" sz="1000" dirty="0">
                          <a:latin typeface="Times New Roman" panose="02020603050405020304" pitchFamily="18" charset="0"/>
                          <a:cs typeface="Times New Roman" panose="02020603050405020304" pitchFamily="18" charset="0"/>
                        </a:rPr>
                        <a:t>0,10</a:t>
                      </a: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1,86</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1,71</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11,24</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11,37</a:t>
                      </a:r>
                      <a:endParaRPr lang="ru-RU" sz="1000" dirty="0">
                        <a:latin typeface="Times New Roman" panose="02020603050405020304" pitchFamily="18" charset="0"/>
                        <a:cs typeface="Times New Roman" panose="02020603050405020304" pitchFamily="18" charset="0"/>
                      </a:endParaRPr>
                    </a:p>
                  </a:txBody>
                  <a:tcPr marL="91448" marR="91448" marT="45709" marB="45709"/>
                </a:tc>
                <a:tc>
                  <a:txBody>
                    <a:bodyPr/>
                    <a:lstStyle/>
                    <a:p>
                      <a:r>
                        <a:rPr lang="ru-RU" sz="1000" dirty="0" smtClean="0">
                          <a:latin typeface="Times New Roman" panose="02020603050405020304" pitchFamily="18" charset="0"/>
                          <a:cs typeface="Times New Roman" panose="02020603050405020304" pitchFamily="18" charset="0"/>
                        </a:rPr>
                        <a:t>11,50</a:t>
                      </a:r>
                      <a:endParaRPr lang="ru-RU" sz="1000" dirty="0">
                        <a:latin typeface="Times New Roman" panose="02020603050405020304" pitchFamily="18" charset="0"/>
                        <a:cs typeface="Times New Roman" panose="02020603050405020304" pitchFamily="18" charset="0"/>
                      </a:endParaRPr>
                    </a:p>
                  </a:txBody>
                  <a:tcPr marL="91448" marR="91448" marT="45709" marB="45709"/>
                </a:tc>
                <a:extLst>
                  <a:ext uri="{0D108BD9-81ED-4DB2-BD59-A6C34878D82A}">
                    <a16:rowId xmlns="" xmlns:a16="http://schemas.microsoft.com/office/drawing/2014/main" val="10005"/>
                  </a:ext>
                </a:extLst>
              </a:tr>
            </a:tbl>
          </a:graphicData>
        </a:graphic>
      </p:graphicFrame>
      <p:sp>
        <p:nvSpPr>
          <p:cNvPr id="59472" name="TextBox 17">
            <a:extLst>
              <a:ext uri="{FF2B5EF4-FFF2-40B4-BE49-F238E27FC236}">
                <a16:creationId xmlns="" xmlns:a16="http://schemas.microsoft.com/office/drawing/2014/main" id="{20CC3045-9585-45B2-A9B8-D2D7AEC1F3EA}"/>
              </a:ext>
            </a:extLst>
          </p:cNvPr>
          <p:cNvSpPr txBox="1">
            <a:spLocks noChangeArrowheads="1"/>
          </p:cNvSpPr>
          <p:nvPr/>
        </p:nvSpPr>
        <p:spPr bwMode="auto">
          <a:xfrm>
            <a:off x="546100" y="1038225"/>
            <a:ext cx="184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ru-RU" altLang="ru-RU" sz="1200">
              <a:solidFill>
                <a:srgbClr val="000000"/>
              </a:solidFill>
              <a:latin typeface="Times New Roman" panose="02020603050405020304" pitchFamily="18" charset="0"/>
              <a:cs typeface="Times New Roman" panose="02020603050405020304" pitchFamily="18" charset="0"/>
            </a:endParaRPr>
          </a:p>
        </p:txBody>
      </p:sp>
      <p:sp>
        <p:nvSpPr>
          <p:cNvPr id="59473" name="TextBox 19">
            <a:extLst>
              <a:ext uri="{FF2B5EF4-FFF2-40B4-BE49-F238E27FC236}">
                <a16:creationId xmlns="" xmlns:a16="http://schemas.microsoft.com/office/drawing/2014/main" id="{18B74017-2EEC-4793-ACC7-5EE1345047F6}"/>
              </a:ext>
            </a:extLst>
          </p:cNvPr>
          <p:cNvSpPr txBox="1">
            <a:spLocks noChangeArrowheads="1"/>
          </p:cNvSpPr>
          <p:nvPr/>
        </p:nvSpPr>
        <p:spPr bwMode="auto">
          <a:xfrm>
            <a:off x="8326438" y="503238"/>
            <a:ext cx="989012"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100" dirty="0" err="1">
                <a:solidFill>
                  <a:srgbClr val="000000"/>
                </a:solidFill>
                <a:latin typeface="Times New Roman" panose="02020603050405020304" pitchFamily="18" charset="0"/>
                <a:cs typeface="Times New Roman" panose="02020603050405020304" pitchFamily="18" charset="0"/>
              </a:rPr>
              <a:t>млн.рублей</a:t>
            </a:r>
            <a:endParaRPr lang="ru-RU" altLang="ru-RU" sz="1100" dirty="0">
              <a:solidFill>
                <a:srgbClr val="000000"/>
              </a:solidFill>
              <a:latin typeface="Times New Roman" panose="02020603050405020304" pitchFamily="18" charset="0"/>
              <a:cs typeface="Times New Roman" panose="02020603050405020304" pitchFamily="18" charset="0"/>
            </a:endParaRPr>
          </a:p>
        </p:txBody>
      </p:sp>
      <p:sp>
        <p:nvSpPr>
          <p:cNvPr id="22" name="TextBox 18">
            <a:extLst>
              <a:ext uri="{FF2B5EF4-FFF2-40B4-BE49-F238E27FC236}">
                <a16:creationId xmlns="" xmlns:a16="http://schemas.microsoft.com/office/drawing/2014/main" id="{5B9DF30E-E821-4B76-B694-7F7AF0F04343}"/>
              </a:ext>
            </a:extLst>
          </p:cNvPr>
          <p:cNvSpPr txBox="1">
            <a:spLocks noChangeArrowheads="1"/>
          </p:cNvSpPr>
          <p:nvPr/>
        </p:nvSpPr>
        <p:spPr bwMode="auto">
          <a:xfrm>
            <a:off x="0" y="4202113"/>
            <a:ext cx="355835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200" b="1" i="1" dirty="0">
                <a:latin typeface="Times New Roman" panose="02020603050405020304" pitchFamily="18" charset="0"/>
                <a:cs typeface="Times New Roman" panose="02020603050405020304" pitchFamily="18" charset="0"/>
              </a:rPr>
              <a:t>  </a:t>
            </a:r>
            <a:r>
              <a:rPr lang="ru-RU" altLang="ru-RU" sz="1200" b="1" i="1" dirty="0" smtClean="0">
                <a:latin typeface="Times New Roman" panose="02020603050405020304" pitchFamily="18" charset="0"/>
                <a:cs typeface="Times New Roman" panose="02020603050405020304" pitchFamily="18" charset="0"/>
              </a:rPr>
              <a:t>Динамика </a:t>
            </a:r>
            <a:r>
              <a:rPr lang="ru-RU" altLang="ru-RU" sz="1200" b="1" i="1" dirty="0">
                <a:latin typeface="Times New Roman" panose="02020603050405020304" pitchFamily="18" charset="0"/>
                <a:cs typeface="Times New Roman" panose="02020603050405020304" pitchFamily="18" charset="0"/>
              </a:rPr>
              <a:t>показателей расходов бюджета </a:t>
            </a:r>
            <a:r>
              <a:rPr lang="ru-RU" altLang="ru-RU" sz="1200" b="1" i="1" dirty="0" smtClean="0">
                <a:latin typeface="Times New Roman" panose="02020603050405020304" pitchFamily="18" charset="0"/>
                <a:cs typeface="Times New Roman" panose="02020603050405020304" pitchFamily="18" charset="0"/>
              </a:rPr>
              <a:t>  </a:t>
            </a:r>
          </a:p>
          <a:p>
            <a:r>
              <a:rPr lang="ru-RU" altLang="ru-RU" sz="1200" b="1" i="1" dirty="0">
                <a:latin typeface="Times New Roman" panose="02020603050405020304" pitchFamily="18" charset="0"/>
                <a:cs typeface="Times New Roman" panose="02020603050405020304" pitchFamily="18" charset="0"/>
              </a:rPr>
              <a:t> </a:t>
            </a:r>
            <a:r>
              <a:rPr lang="ru-RU" altLang="ru-RU" sz="1200" b="1" i="1" dirty="0" smtClean="0">
                <a:latin typeface="Times New Roman" panose="02020603050405020304" pitchFamily="18" charset="0"/>
                <a:cs typeface="Times New Roman" panose="02020603050405020304" pitchFamily="18" charset="0"/>
              </a:rPr>
              <a:t> муниципального </a:t>
            </a:r>
            <a:r>
              <a:rPr lang="ru-RU" altLang="ru-RU" sz="1200" b="1" i="1" dirty="0">
                <a:latin typeface="Times New Roman" panose="02020603050405020304" pitchFamily="18" charset="0"/>
                <a:cs typeface="Times New Roman" panose="02020603050405020304" pitchFamily="18" charset="0"/>
              </a:rPr>
              <a:t>района </a:t>
            </a:r>
            <a:r>
              <a:rPr lang="ru-RU" altLang="ru-RU" sz="1200" b="1" i="1" dirty="0" smtClean="0">
                <a:latin typeface="Times New Roman" panose="02020603050405020304" pitchFamily="18" charset="0"/>
                <a:cs typeface="Times New Roman" panose="02020603050405020304" pitchFamily="18" charset="0"/>
              </a:rPr>
              <a:t>Мелеузовский </a:t>
            </a:r>
            <a:r>
              <a:rPr lang="ru-RU" altLang="ru-RU" sz="1200" b="1" i="1" dirty="0">
                <a:latin typeface="Times New Roman" panose="02020603050405020304" pitchFamily="18" charset="0"/>
                <a:cs typeface="Times New Roman" panose="02020603050405020304" pitchFamily="18" charset="0"/>
              </a:rPr>
              <a:t>район Республики </a:t>
            </a:r>
            <a:r>
              <a:rPr lang="ru-RU" altLang="ru-RU" sz="1200" b="1" i="1" dirty="0" smtClean="0">
                <a:latin typeface="Times New Roman" panose="02020603050405020304" pitchFamily="18" charset="0"/>
                <a:cs typeface="Times New Roman" panose="02020603050405020304" pitchFamily="18" charset="0"/>
              </a:rPr>
              <a:t>Башкортостан на жилищно-коммунальное хозяйство, </a:t>
            </a:r>
            <a:r>
              <a:rPr lang="ru-RU" altLang="ru-RU" sz="1200" b="1" i="1" dirty="0">
                <a:latin typeface="Times New Roman" panose="02020603050405020304" pitchFamily="18" charset="0"/>
                <a:cs typeface="Times New Roman" panose="02020603050405020304" pitchFamily="18" charset="0"/>
              </a:rPr>
              <a:t>в %</a:t>
            </a:r>
          </a:p>
        </p:txBody>
      </p:sp>
      <p:pic>
        <p:nvPicPr>
          <p:cNvPr id="17668" name="Picture 26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90703" y="2638789"/>
            <a:ext cx="1440160" cy="1466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Скругленный прямоугольник 3"/>
          <p:cNvSpPr/>
          <p:nvPr/>
        </p:nvSpPr>
        <p:spPr>
          <a:xfrm>
            <a:off x="1892415" y="2536272"/>
            <a:ext cx="1286389" cy="2301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900" dirty="0" smtClean="0">
                <a:latin typeface="Times New Roman" panose="02020603050405020304" pitchFamily="18" charset="0"/>
                <a:cs typeface="Times New Roman" panose="02020603050405020304" pitchFamily="18" charset="0"/>
              </a:rPr>
              <a:t>Система теплоснабжения</a:t>
            </a:r>
            <a:endParaRPr lang="ru-RU" sz="900" dirty="0">
              <a:latin typeface="Times New Roman" panose="02020603050405020304" pitchFamily="18" charset="0"/>
              <a:cs typeface="Times New Roman" panose="02020603050405020304" pitchFamily="18" charset="0"/>
            </a:endParaRPr>
          </a:p>
        </p:txBody>
      </p:sp>
      <p:sp>
        <p:nvSpPr>
          <p:cNvPr id="6" name="Скругленный прямоугольник 5"/>
          <p:cNvSpPr/>
          <p:nvPr/>
        </p:nvSpPr>
        <p:spPr>
          <a:xfrm>
            <a:off x="42068" y="2494270"/>
            <a:ext cx="1966564" cy="162018"/>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900" dirty="0" smtClean="0">
                <a:solidFill>
                  <a:srgbClr val="7030A0"/>
                </a:solidFill>
                <a:latin typeface="Times New Roman" panose="02020603050405020304" pitchFamily="18" charset="0"/>
                <a:cs typeface="Times New Roman" panose="02020603050405020304" pitchFamily="18" charset="0"/>
              </a:rPr>
              <a:t>Жилищно-коммунальное хозяйство</a:t>
            </a:r>
            <a:endParaRPr lang="ru-RU" sz="900" dirty="0">
              <a:solidFill>
                <a:srgbClr val="7030A0"/>
              </a:solidFill>
              <a:latin typeface="Times New Roman" panose="02020603050405020304" pitchFamily="18" charset="0"/>
              <a:cs typeface="Times New Roman" panose="02020603050405020304" pitchFamily="18" charset="0"/>
            </a:endParaRPr>
          </a:p>
        </p:txBody>
      </p:sp>
      <p:sp>
        <p:nvSpPr>
          <p:cNvPr id="7" name="Номер слайда 6"/>
          <p:cNvSpPr>
            <a:spLocks noGrp="1"/>
          </p:cNvSpPr>
          <p:nvPr>
            <p:ph type="sldNum" sz="quarter" idx="17"/>
          </p:nvPr>
        </p:nvSpPr>
        <p:spPr>
          <a:xfrm>
            <a:off x="7010400" y="0"/>
            <a:ext cx="2133600" cy="365125"/>
          </a:xfrm>
        </p:spPr>
        <p:txBody>
          <a:bodyPr/>
          <a:lstStyle/>
          <a:p>
            <a:pPr>
              <a:defRPr/>
            </a:pPr>
            <a:fld id="{1C2F39FC-F7FC-43A7-985C-4565CF06B74E}" type="slidenum">
              <a:rPr lang="en-US" smtClean="0">
                <a:solidFill>
                  <a:schemeClr val="tx1"/>
                </a:solidFill>
              </a:rPr>
              <a:pPr>
                <a:defRPr/>
              </a:pPr>
              <a:t>34</a:t>
            </a:fld>
            <a:endParaRPr lang="en-US" dirty="0">
              <a:solidFill>
                <a:schemeClr val="tx1"/>
              </a:solidFill>
            </a:endParaRPr>
          </a:p>
        </p:txBody>
      </p:sp>
      <p:graphicFrame>
        <p:nvGraphicFramePr>
          <p:cNvPr id="20" name="Диаграмма 27">
            <a:extLst>
              <a:ext uri="{FF2B5EF4-FFF2-40B4-BE49-F238E27FC236}">
                <a16:creationId xmlns="" xmlns:a16="http://schemas.microsoft.com/office/drawing/2014/main" id="{D3921C25-0148-4FE4-B08B-102E32DFEFE0}"/>
              </a:ext>
            </a:extLst>
          </p:cNvPr>
          <p:cNvGraphicFramePr>
            <a:graphicFrameLocks/>
          </p:cNvGraphicFramePr>
          <p:nvPr>
            <p:extLst>
              <p:ext uri="{D42A27DB-BD31-4B8C-83A1-F6EECF244321}">
                <p14:modId xmlns:p14="http://schemas.microsoft.com/office/powerpoint/2010/main" val="555311729"/>
              </p:ext>
            </p:extLst>
          </p:nvPr>
        </p:nvGraphicFramePr>
        <p:xfrm>
          <a:off x="-4763" y="5105814"/>
          <a:ext cx="3369750" cy="1563546"/>
        </p:xfrm>
        <a:graphic>
          <a:graphicData uri="http://schemas.openxmlformats.org/drawingml/2006/chart">
            <c:chart xmlns:c="http://schemas.openxmlformats.org/drawingml/2006/chart" xmlns:r="http://schemas.openxmlformats.org/officeDocument/2006/relationships" r:id="rId5"/>
          </a:graphicData>
        </a:graphic>
      </p:graphicFrame>
      <p:cxnSp>
        <p:nvCxnSpPr>
          <p:cNvPr id="21" name="Прямая со стрелкой 20"/>
          <p:cNvCxnSpPr/>
          <p:nvPr/>
        </p:nvCxnSpPr>
        <p:spPr>
          <a:xfrm flipV="1">
            <a:off x="1678021" y="5503350"/>
            <a:ext cx="185037" cy="20879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p:nvPr/>
        </p:nvCxnSpPr>
        <p:spPr>
          <a:xfrm>
            <a:off x="2136757" y="5379720"/>
            <a:ext cx="284509" cy="24726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6" name="Овал 25"/>
          <p:cNvSpPr/>
          <p:nvPr/>
        </p:nvSpPr>
        <p:spPr>
          <a:xfrm rot="10800000" flipV="1">
            <a:off x="1192635" y="5334407"/>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smtClean="0">
                <a:solidFill>
                  <a:srgbClr val="7030A0"/>
                </a:solidFill>
                <a:latin typeface="Times New Roman" panose="02020603050405020304" pitchFamily="18" charset="0"/>
                <a:cs typeface="Times New Roman" panose="02020603050405020304" pitchFamily="18" charset="0"/>
              </a:rPr>
              <a:t>63,6</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27" name="Овал 26"/>
          <p:cNvSpPr/>
          <p:nvPr/>
        </p:nvSpPr>
        <p:spPr>
          <a:xfrm rot="10800000" flipV="1">
            <a:off x="629301" y="5014252"/>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smtClean="0">
                <a:solidFill>
                  <a:srgbClr val="7030A0"/>
                </a:solidFill>
                <a:latin typeface="Times New Roman" panose="02020603050405020304" pitchFamily="18" charset="0"/>
                <a:cs typeface="Times New Roman" panose="02020603050405020304" pitchFamily="18" charset="0"/>
              </a:rPr>
              <a:t>102,8</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28" name="Овал 27"/>
          <p:cNvSpPr/>
          <p:nvPr/>
        </p:nvSpPr>
        <p:spPr>
          <a:xfrm rot="10800000" flipV="1">
            <a:off x="1612585" y="5225187"/>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smtClean="0">
                <a:solidFill>
                  <a:srgbClr val="7030A0"/>
                </a:solidFill>
                <a:latin typeface="Times New Roman" panose="02020603050405020304" pitchFamily="18" charset="0"/>
                <a:cs typeface="Times New Roman" panose="02020603050405020304" pitchFamily="18" charset="0"/>
              </a:rPr>
              <a:t>118,1</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29" name="Овал 28"/>
          <p:cNvSpPr/>
          <p:nvPr/>
        </p:nvSpPr>
        <p:spPr>
          <a:xfrm rot="10800000" flipV="1">
            <a:off x="2272974" y="5237887"/>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smtClean="0">
                <a:solidFill>
                  <a:srgbClr val="7030A0"/>
                </a:solidFill>
                <a:latin typeface="Times New Roman" panose="02020603050405020304" pitchFamily="18" charset="0"/>
                <a:cs typeface="Times New Roman" panose="02020603050405020304" pitchFamily="18" charset="0"/>
              </a:rPr>
              <a:t>95,92</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75308" y="3999724"/>
            <a:ext cx="1595898" cy="1857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800" dirty="0" smtClean="0">
                <a:solidFill>
                  <a:schemeClr val="accent5">
                    <a:lumMod val="50000"/>
                  </a:schemeClr>
                </a:solidFill>
                <a:latin typeface="Times New Roman" panose="02020603050405020304" pitchFamily="18" charset="0"/>
                <a:cs typeface="Times New Roman" panose="02020603050405020304" pitchFamily="18" charset="0"/>
              </a:rPr>
              <a:t>За счет средств регионального оператора</a:t>
            </a:r>
            <a:endParaRPr lang="ru-RU" sz="80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rot="20827460">
            <a:off x="2617830" y="2924944"/>
            <a:ext cx="696492" cy="576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600" dirty="0" smtClean="0">
                <a:solidFill>
                  <a:schemeClr val="accent5">
                    <a:lumMod val="50000"/>
                  </a:schemeClr>
                </a:solidFill>
                <a:latin typeface="Times New Roman" panose="02020603050405020304" pitchFamily="18" charset="0"/>
                <a:cs typeface="Times New Roman" panose="02020603050405020304" pitchFamily="18" charset="0"/>
              </a:rPr>
              <a:t>За счет внебюджетных источников</a:t>
            </a:r>
            <a:endParaRPr lang="ru-RU" sz="600" dirty="0">
              <a:solidFill>
                <a:schemeClr val="accent5">
                  <a:lumMod val="50000"/>
                </a:schemeClr>
              </a:solidFill>
              <a:latin typeface="Times New Roman" panose="02020603050405020304" pitchFamily="18" charset="0"/>
              <a:cs typeface="Times New Roman" panose="02020603050405020304" pitchFamily="18" charset="0"/>
            </a:endParaRPr>
          </a:p>
        </p:txBody>
      </p:sp>
      <p:pic>
        <p:nvPicPr>
          <p:cNvPr id="5122"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394" t="-23519" r="2756" b="23161"/>
          <a:stretch/>
        </p:blipFill>
        <p:spPr bwMode="auto">
          <a:xfrm>
            <a:off x="4860032" y="3600000"/>
            <a:ext cx="4283967" cy="3069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rotWithShape="1">
          <a:blip r:embed="rId7">
            <a:extLst>
              <a:ext uri="{28A0092B-C50C-407E-A947-70E740481C1C}">
                <a14:useLocalDpi xmlns:a14="http://schemas.microsoft.com/office/drawing/2010/main" val="0"/>
              </a:ext>
            </a:extLst>
          </a:blip>
          <a:srcRect l="763" t="1401" r="59702" b="16967"/>
          <a:stretch/>
        </p:blipFill>
        <p:spPr bwMode="auto">
          <a:xfrm>
            <a:off x="3065067" y="3172717"/>
            <a:ext cx="2947093" cy="3496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TextBox 18">
            <a:extLst>
              <a:ext uri="{FF2B5EF4-FFF2-40B4-BE49-F238E27FC236}">
                <a16:creationId xmlns="" xmlns:a16="http://schemas.microsoft.com/office/drawing/2014/main" id="{BE0FEAF8-7FDF-4F54-9FA3-87B730C29815}"/>
              </a:ext>
            </a:extLst>
          </p:cNvPr>
          <p:cNvSpPr txBox="1">
            <a:spLocks noChangeArrowheads="1"/>
          </p:cNvSpPr>
          <p:nvPr/>
        </p:nvSpPr>
        <p:spPr bwMode="auto">
          <a:xfrm>
            <a:off x="3314321" y="2538727"/>
            <a:ext cx="5855079" cy="1800493"/>
          </a:xfrm>
          <a:prstGeom prst="rect">
            <a:avLst/>
          </a:prstGeom>
          <a:solidFill>
            <a:schemeClr val="accent5">
              <a:lumMod val="20000"/>
              <a:lumOff val="80000"/>
            </a:schemeClr>
          </a:solidFill>
          <a:ln w="3175">
            <a:solidFill>
              <a:schemeClr val="accent6">
                <a:lumMod val="50000"/>
              </a:schemeClr>
            </a:solidFill>
            <a:miter lim="800000"/>
            <a:headEnd/>
            <a:tailEnd/>
          </a:ln>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200" dirty="0" smtClean="0">
                <a:latin typeface="Times New Roman" panose="02020603050405020304" pitchFamily="18" charset="0"/>
                <a:cs typeface="Times New Roman" panose="02020603050405020304" pitchFamily="18" charset="0"/>
              </a:rPr>
              <a:t> </a:t>
            </a:r>
            <a:r>
              <a:rPr lang="ru-RU" altLang="ru-RU" sz="1100" b="1" i="1" dirty="0">
                <a:latin typeface="Times New Roman" panose="02020603050405020304" pitchFamily="18" charset="0"/>
                <a:cs typeface="Times New Roman" panose="02020603050405020304" pitchFamily="18" charset="0"/>
              </a:rPr>
              <a:t>Причины отклонения фактического выполнения по годам:</a:t>
            </a:r>
          </a:p>
          <a:p>
            <a:endParaRPr lang="ru-RU" altLang="ru-RU" sz="1100" b="1" i="1" dirty="0" smtClean="0">
              <a:latin typeface="Times New Roman" panose="02020603050405020304" pitchFamily="18" charset="0"/>
              <a:cs typeface="Times New Roman" panose="02020603050405020304" pitchFamily="18" charset="0"/>
            </a:endParaRPr>
          </a:p>
          <a:p>
            <a:pPr algn="just"/>
            <a:r>
              <a:rPr lang="ru-RU" sz="1100" b="1" dirty="0" smtClean="0">
                <a:latin typeface="Times New Roman" panose="02020603050405020304" pitchFamily="18" charset="0"/>
                <a:cs typeface="Times New Roman" panose="02020603050405020304" pitchFamily="18" charset="0"/>
              </a:rPr>
              <a:t> Жилищное хозяйство</a:t>
            </a:r>
            <a:r>
              <a:rPr lang="ru-RU" sz="1100" dirty="0" smtClean="0">
                <a:latin typeface="Times New Roman" panose="02020603050405020304" pitchFamily="18" charset="0"/>
                <a:cs typeface="Times New Roman" panose="02020603050405020304" pitchFamily="18" charset="0"/>
              </a:rPr>
              <a:t>: </a:t>
            </a:r>
            <a:r>
              <a:rPr lang="ru-RU" sz="1100" dirty="0">
                <a:latin typeface="Times New Roman" panose="02020603050405020304" pitchFamily="18" charset="0"/>
                <a:cs typeface="Times New Roman" panose="02020603050405020304" pitchFamily="18" charset="0"/>
              </a:rPr>
              <a:t>Дополнительное выделение средств из бюджета РБ </a:t>
            </a:r>
            <a:r>
              <a:rPr lang="ru-RU" sz="1100" dirty="0" smtClean="0">
                <a:latin typeface="Times New Roman" panose="02020603050405020304" pitchFamily="18" charset="0"/>
                <a:cs typeface="Times New Roman" panose="02020603050405020304" pitchFamily="18" charset="0"/>
              </a:rPr>
              <a:t>в 2017-2018 годах на программу переселения граждан из аварийного жилья.</a:t>
            </a:r>
          </a:p>
          <a:p>
            <a:pPr algn="just"/>
            <a:r>
              <a:rPr lang="ru-RU" sz="1100" dirty="0" smtClean="0">
                <a:latin typeface="Times New Roman" panose="02020603050405020304" pitchFamily="18" charset="0"/>
                <a:cs typeface="Times New Roman" panose="02020603050405020304" pitchFamily="18" charset="0"/>
              </a:rPr>
              <a:t> </a:t>
            </a:r>
            <a:r>
              <a:rPr lang="ru-RU" sz="1100" b="1" dirty="0" smtClean="0">
                <a:latin typeface="Times New Roman" panose="02020603050405020304" pitchFamily="18" charset="0"/>
                <a:cs typeface="Times New Roman" panose="02020603050405020304" pitchFamily="18" charset="0"/>
              </a:rPr>
              <a:t>Коммунальное хозяйство </a:t>
            </a:r>
            <a:r>
              <a:rPr lang="ru-RU" sz="1100" dirty="0" smtClean="0">
                <a:latin typeface="Times New Roman" panose="02020603050405020304" pitchFamily="18" charset="0"/>
                <a:cs typeface="Times New Roman" panose="02020603050405020304" pitchFamily="18" charset="0"/>
              </a:rPr>
              <a:t>Дополнительное выделение средств из бюджета РБ на осуществление мероприятий по переходу на поквартирные системы отопления и установке блочных котельных в 2018 году.</a:t>
            </a:r>
          </a:p>
          <a:p>
            <a:pPr algn="just"/>
            <a:r>
              <a:rPr lang="ru-RU" sz="1100" b="1" dirty="0" smtClean="0">
                <a:latin typeface="Times New Roman" panose="02020603050405020304" pitchFamily="18" charset="0"/>
                <a:cs typeface="Times New Roman" panose="02020603050405020304" pitchFamily="18" charset="0"/>
              </a:rPr>
              <a:t>Благоустройство: </a:t>
            </a:r>
            <a:r>
              <a:rPr lang="ru-RU" sz="1100" dirty="0" smtClean="0">
                <a:latin typeface="Times New Roman" panose="02020603050405020304" pitchFamily="18" charset="0"/>
                <a:cs typeface="Times New Roman" panose="02020603050405020304" pitchFamily="18" charset="0"/>
              </a:rPr>
              <a:t>Снижение объема на благоустройство в 2019-2021 годах связано с тем, что в 2017-2018 годах в течении года были выделены дополнительные средства по программе «Городская среда», исполнение наказов депутатов, благоустройство.</a:t>
            </a:r>
            <a:endParaRPr lang="ru-RU" sz="1100"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Скругленный прямоугольник 23"/>
          <p:cNvSpPr/>
          <p:nvPr/>
        </p:nvSpPr>
        <p:spPr>
          <a:xfrm>
            <a:off x="0" y="5687558"/>
            <a:ext cx="9135243" cy="794673"/>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Text Box 2">
            <a:extLst>
              <a:ext uri="{FF2B5EF4-FFF2-40B4-BE49-F238E27FC236}">
                <a16:creationId xmlns="" xmlns:a16="http://schemas.microsoft.com/office/drawing/2014/main" id="{F6D6C1C8-0C4C-4E60-86A6-8776B118D876}"/>
              </a:ext>
            </a:extLst>
          </p:cNvPr>
          <p:cNvSpPr txBox="1">
            <a:spLocks noChangeArrowheads="1"/>
          </p:cNvSpPr>
          <p:nvPr/>
        </p:nvSpPr>
        <p:spPr bwMode="auto">
          <a:xfrm>
            <a:off x="0" y="0"/>
            <a:ext cx="9144000" cy="584775"/>
          </a:xfrm>
          <a:prstGeom prst="rect">
            <a:avLst/>
          </a:prstGeom>
          <a:solidFill>
            <a:schemeClr val="bg2">
              <a:lumMod val="90000"/>
            </a:schemeClr>
          </a:solidFill>
          <a:ln>
            <a:noFill/>
          </a:ln>
          <a:effectLs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r" eaLnBrk="0" fontAlgn="base" hangingPunct="0">
              <a:spcBef>
                <a:spcPct val="0"/>
              </a:spcBef>
              <a:spcAft>
                <a:spcPct val="0"/>
              </a:spcAft>
              <a:defRPr>
                <a:solidFill>
                  <a:schemeClr val="tx1"/>
                </a:solidFill>
                <a:latin typeface="Arial" pitchFamily="34" charset="0"/>
              </a:defRPr>
            </a:lvl6pPr>
            <a:lvl7pPr marL="2971800" indent="-228600" algn="r" eaLnBrk="0" fontAlgn="base" hangingPunct="0">
              <a:spcBef>
                <a:spcPct val="0"/>
              </a:spcBef>
              <a:spcAft>
                <a:spcPct val="0"/>
              </a:spcAft>
              <a:defRPr>
                <a:solidFill>
                  <a:schemeClr val="tx1"/>
                </a:solidFill>
                <a:latin typeface="Arial" pitchFamily="34" charset="0"/>
              </a:defRPr>
            </a:lvl7pPr>
            <a:lvl8pPr marL="3429000" indent="-228600" algn="r" eaLnBrk="0" fontAlgn="base" hangingPunct="0">
              <a:spcBef>
                <a:spcPct val="0"/>
              </a:spcBef>
              <a:spcAft>
                <a:spcPct val="0"/>
              </a:spcAft>
              <a:defRPr>
                <a:solidFill>
                  <a:schemeClr val="tx1"/>
                </a:solidFill>
                <a:latin typeface="Arial" pitchFamily="34" charset="0"/>
              </a:defRPr>
            </a:lvl8pPr>
            <a:lvl9pPr marL="3886200" indent="-228600" algn="r" eaLnBrk="0" fontAlgn="base" hangingPunct="0">
              <a:spcBef>
                <a:spcPct val="0"/>
              </a:spcBef>
              <a:spcAft>
                <a:spcPct val="0"/>
              </a:spcAft>
              <a:defRPr>
                <a:solidFill>
                  <a:schemeClr val="tx1"/>
                </a:solidFill>
                <a:latin typeface="Arial" pitchFamily="34" charset="0"/>
              </a:defRPr>
            </a:lvl9pPr>
          </a:lstStyle>
          <a:p>
            <a:pPr algn="ctr" eaLnBrk="1" hangingPunct="1">
              <a:defRPr/>
            </a:pPr>
            <a:r>
              <a:rPr lang="ru-RU" sz="1600" dirty="0" smtClean="0">
                <a:latin typeface="Times New Roman" panose="02020603050405020304" pitchFamily="18" charset="0"/>
                <a:cs typeface="Times New Roman" panose="02020603050405020304" pitchFamily="18" charset="0"/>
              </a:rPr>
              <a:t>Мероприятия в рамках государственной программы </a:t>
            </a:r>
          </a:p>
          <a:p>
            <a:pPr algn="ctr" eaLnBrk="1" hangingPunct="1">
              <a:defRPr/>
            </a:pPr>
            <a:r>
              <a:rPr lang="ru-RU" sz="1600" dirty="0" smtClean="0">
                <a:latin typeface="Times New Roman" panose="02020603050405020304" pitchFamily="18" charset="0"/>
                <a:cs typeface="Times New Roman" panose="02020603050405020304" pitchFamily="18" charset="0"/>
              </a:rPr>
              <a:t>«Формирование современной городской среды»</a:t>
            </a:r>
            <a:endParaRPr lang="ru-RU" sz="1600" dirty="0">
              <a:latin typeface="Times New Roman" panose="02020603050405020304" pitchFamily="18" charset="0"/>
              <a:cs typeface="Times New Roman" panose="02020603050405020304" pitchFamily="18" charset="0"/>
            </a:endParaRPr>
          </a:p>
        </p:txBody>
      </p:sp>
      <p:pic>
        <p:nvPicPr>
          <p:cNvPr id="3" name="Picture 3">
            <a:extLst>
              <a:ext uri="{FF2B5EF4-FFF2-40B4-BE49-F238E27FC236}">
                <a16:creationId xmlns="" xmlns:a16="http://schemas.microsoft.com/office/drawing/2014/main" id="{5940820F-F1AE-49E4-A410-942CB7A1A1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04850"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descr="ÐÐ¾ÑÐ¾Ð´ÑÐºÐ°Ñ ÑÑÐµÐ´Ð°"/>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2986" y="745898"/>
            <a:ext cx="3131863" cy="172939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pic>
        <p:nvPicPr>
          <p:cNvPr id="5" name="Объект 3"/>
          <p:cNvPicPr>
            <a:picLocks noChangeAspect="1"/>
          </p:cNvPicPr>
          <p:nvPr/>
        </p:nvPicPr>
        <p:blipFill rotWithShape="1">
          <a:blip r:embed="rId4"/>
          <a:srcRect l="1" r="536" b="25402"/>
          <a:stretch/>
        </p:blipFill>
        <p:spPr>
          <a:xfrm>
            <a:off x="3461273" y="3954817"/>
            <a:ext cx="2294578" cy="134639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extBox 6"/>
          <p:cNvSpPr txBox="1">
            <a:spLocks noChangeArrowheads="1"/>
          </p:cNvSpPr>
          <p:nvPr/>
        </p:nvSpPr>
        <p:spPr bwMode="auto">
          <a:xfrm>
            <a:off x="3116043" y="5343458"/>
            <a:ext cx="2903156"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ru-RU" altLang="ru-RU" sz="1200" dirty="0"/>
          </a:p>
          <a:p>
            <a:pPr algn="ctr"/>
            <a:r>
              <a:rPr lang="ru-RU" altLang="ru-RU" sz="1400" dirty="0" smtClean="0">
                <a:latin typeface="Times New Roman" panose="02020603050405020304" pitchFamily="18" charset="0"/>
                <a:cs typeface="Times New Roman" panose="02020603050405020304" pitchFamily="18" charset="0"/>
              </a:rPr>
              <a:t>Установлена 1 детская спортивная площадка в </a:t>
            </a:r>
            <a:r>
              <a:rPr lang="ru-RU" altLang="ru-RU" sz="1400" dirty="0" err="1" smtClean="0">
                <a:latin typeface="Times New Roman" panose="02020603050405020304" pitchFamily="18" charset="0"/>
                <a:cs typeface="Times New Roman" panose="02020603050405020304" pitchFamily="18" charset="0"/>
              </a:rPr>
              <a:t>с.Воскресенское</a:t>
            </a:r>
            <a:r>
              <a:rPr lang="ru-RU" altLang="ru-RU" sz="1400" dirty="0" smtClean="0">
                <a:latin typeface="Times New Roman" panose="02020603050405020304" pitchFamily="18" charset="0"/>
                <a:cs typeface="Times New Roman" panose="02020603050405020304" pitchFamily="18" charset="0"/>
              </a:rPr>
              <a:t>, благоустроено 3 общественных территории 1,16 </a:t>
            </a:r>
            <a:r>
              <a:rPr lang="ru-RU" altLang="ru-RU" sz="1400" dirty="0" err="1" smtClean="0">
                <a:latin typeface="Times New Roman" panose="02020603050405020304" pitchFamily="18" charset="0"/>
                <a:cs typeface="Times New Roman" panose="02020603050405020304" pitchFamily="18" charset="0"/>
              </a:rPr>
              <a:t>млн.рублей</a:t>
            </a:r>
            <a:endParaRPr lang="ru-RU" altLang="ru-RU" sz="1400" dirty="0">
              <a:latin typeface="Times New Roman" panose="02020603050405020304" pitchFamily="18" charset="0"/>
              <a:cs typeface="Times New Roman" panose="02020603050405020304" pitchFamily="18" charset="0"/>
            </a:endParaRPr>
          </a:p>
        </p:txBody>
      </p:sp>
      <p:sp>
        <p:nvSpPr>
          <p:cNvPr id="7" name="Блок-схема: магнитный диск 6"/>
          <p:cNvSpPr/>
          <p:nvPr/>
        </p:nvSpPr>
        <p:spPr>
          <a:xfrm>
            <a:off x="4369863" y="3183679"/>
            <a:ext cx="1156708" cy="557261"/>
          </a:xfrm>
          <a:prstGeom prst="flowChartMagneticDisk">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dirty="0" smtClean="0">
                <a:solidFill>
                  <a:schemeClr val="tx1"/>
                </a:solidFill>
                <a:latin typeface="Arial Black" panose="020B0A04020102020204" pitchFamily="34" charset="0"/>
              </a:rPr>
              <a:t>26,75</a:t>
            </a:r>
          </a:p>
          <a:p>
            <a:pPr algn="ctr">
              <a:defRPr/>
            </a:pPr>
            <a:r>
              <a:rPr lang="ru-RU" sz="1050" dirty="0" err="1" smtClean="0">
                <a:solidFill>
                  <a:schemeClr val="tx1"/>
                </a:solidFill>
                <a:latin typeface="Arial Black" panose="020B0A04020102020204" pitchFamily="34" charset="0"/>
              </a:rPr>
              <a:t>млн.руб</a:t>
            </a:r>
            <a:r>
              <a:rPr lang="ru-RU" sz="1050" dirty="0">
                <a:solidFill>
                  <a:schemeClr val="tx1"/>
                </a:solidFill>
                <a:latin typeface="Arial Black" panose="020B0A04020102020204" pitchFamily="34" charset="0"/>
              </a:rPr>
              <a:t>.</a:t>
            </a:r>
            <a:endParaRPr lang="ru-RU" dirty="0">
              <a:solidFill>
                <a:schemeClr val="tx1"/>
              </a:solidFill>
              <a:latin typeface="Arial Black" panose="020B0A04020102020204" pitchFamily="34" charset="0"/>
            </a:endParaRPr>
          </a:p>
        </p:txBody>
      </p:sp>
      <p:sp>
        <p:nvSpPr>
          <p:cNvPr id="8" name="Стрелка вниз 7"/>
          <p:cNvSpPr/>
          <p:nvPr/>
        </p:nvSpPr>
        <p:spPr>
          <a:xfrm rot="17996916">
            <a:off x="3518450" y="2451827"/>
            <a:ext cx="456644" cy="11751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a:defRPr/>
            </a:pPr>
            <a:endParaRPr lang="ru-RU" sz="1400" dirty="0"/>
          </a:p>
        </p:txBody>
      </p:sp>
      <p:pic>
        <p:nvPicPr>
          <p:cNvPr id="9" name="Picture 4" descr="http://delovoysaratov.ru/wp-content/uploads/2016/09/dvory.jpg"/>
          <p:cNvPicPr>
            <a:picLocks noChangeAspect="1" noChangeArrowheads="1"/>
          </p:cNvPicPr>
          <p:nvPr/>
        </p:nvPicPr>
        <p:blipFill>
          <a:blip r:embed="rId5"/>
          <a:srcRect/>
          <a:stretch>
            <a:fillRect/>
          </a:stretch>
        </p:blipFill>
        <p:spPr bwMode="auto">
          <a:xfrm>
            <a:off x="259708" y="3705432"/>
            <a:ext cx="2502700" cy="147842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10" name="Прямоугольник 19"/>
          <p:cNvSpPr>
            <a:spLocks noChangeArrowheads="1"/>
          </p:cNvSpPr>
          <p:nvPr/>
        </p:nvSpPr>
        <p:spPr bwMode="auto">
          <a:xfrm>
            <a:off x="17635" y="5435791"/>
            <a:ext cx="298684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sz="1400" dirty="0">
                <a:latin typeface="Times New Roman" panose="02020603050405020304" pitchFamily="18" charset="0"/>
                <a:cs typeface="Times New Roman" panose="02020603050405020304" pitchFamily="18" charset="0"/>
              </a:rPr>
              <a:t>Отремонтировано </a:t>
            </a:r>
            <a:r>
              <a:rPr lang="ru-RU" altLang="ru-RU" sz="1400" dirty="0" smtClean="0">
                <a:latin typeface="Times New Roman" panose="02020603050405020304" pitchFamily="18" charset="0"/>
                <a:cs typeface="Times New Roman" panose="02020603050405020304" pitchFamily="18" charset="0"/>
              </a:rPr>
              <a:t>50 </a:t>
            </a:r>
            <a:r>
              <a:rPr lang="ru-RU" altLang="ru-RU" sz="1400" dirty="0">
                <a:latin typeface="Times New Roman" panose="02020603050405020304" pitchFamily="18" charset="0"/>
                <a:cs typeface="Times New Roman" panose="02020603050405020304" pitchFamily="18" charset="0"/>
              </a:rPr>
              <a:t>дворовых территории </a:t>
            </a:r>
            <a:r>
              <a:rPr lang="ru-RU" altLang="ru-RU" sz="1400" dirty="0" smtClean="0">
                <a:latin typeface="Times New Roman" panose="02020603050405020304" pitchFamily="18" charset="0"/>
                <a:cs typeface="Times New Roman" panose="02020603050405020304" pitchFamily="18" charset="0"/>
              </a:rPr>
              <a:t>у 36 многоквартирных домов в городе и 14 на селе</a:t>
            </a:r>
          </a:p>
          <a:p>
            <a:pPr algn="ctr"/>
            <a:r>
              <a:rPr lang="ru-RU" altLang="ru-RU" sz="1400" dirty="0" smtClean="0">
                <a:latin typeface="Times New Roman" panose="02020603050405020304" pitchFamily="18" charset="0"/>
                <a:cs typeface="Times New Roman" panose="02020603050405020304" pitchFamily="18" charset="0"/>
              </a:rPr>
              <a:t>16,79 </a:t>
            </a:r>
            <a:r>
              <a:rPr lang="ru-RU" altLang="ru-RU" sz="1400" dirty="0" err="1" smtClean="0">
                <a:latin typeface="Times New Roman" panose="02020603050405020304" pitchFamily="18" charset="0"/>
                <a:cs typeface="Times New Roman" panose="02020603050405020304" pitchFamily="18" charset="0"/>
              </a:rPr>
              <a:t>млн.рублей</a:t>
            </a:r>
            <a:endParaRPr lang="ru-RU" altLang="ru-RU" sz="1400" dirty="0">
              <a:latin typeface="Times New Roman" panose="02020603050405020304" pitchFamily="18" charset="0"/>
              <a:cs typeface="Times New Roman" panose="02020603050405020304" pitchFamily="18" charset="0"/>
            </a:endParaRPr>
          </a:p>
        </p:txBody>
      </p:sp>
      <p:sp>
        <p:nvSpPr>
          <p:cNvPr id="11" name="TextBox 10"/>
          <p:cNvSpPr txBox="1"/>
          <p:nvPr/>
        </p:nvSpPr>
        <p:spPr>
          <a:xfrm>
            <a:off x="520460" y="1369045"/>
            <a:ext cx="2438664" cy="584775"/>
          </a:xfrm>
          <a:prstGeom prst="rect">
            <a:avLst/>
          </a:prstGeom>
          <a:solidFill>
            <a:schemeClr val="accent2">
              <a:lumMod val="40000"/>
              <a:lumOff val="60000"/>
            </a:schemeClr>
          </a:solidFill>
          <a:effectLst>
            <a:glow rad="228600">
              <a:schemeClr val="accent2">
                <a:satMod val="175000"/>
                <a:alpha val="40000"/>
              </a:schemeClr>
            </a:glow>
          </a:effectLst>
        </p:spPr>
        <p:txBody>
          <a:bodyPr wrap="square" rtlCol="0">
            <a:spAutoFit/>
          </a:bodyPr>
          <a:lstStyle/>
          <a:p>
            <a:pPr algn="ctr"/>
            <a:r>
              <a:rPr lang="ru-RU" sz="1600" dirty="0" smtClean="0">
                <a:latin typeface="Times New Roman" panose="02020603050405020304" pitchFamily="18" charset="0"/>
                <a:cs typeface="Times New Roman" panose="02020603050405020304" pitchFamily="18" charset="0"/>
              </a:rPr>
              <a:t>Благоустройство городских дворов</a:t>
            </a:r>
            <a:endParaRPr lang="ru-RU" sz="1600" dirty="0">
              <a:latin typeface="Times New Roman" panose="02020603050405020304" pitchFamily="18" charset="0"/>
              <a:cs typeface="Times New Roman" panose="02020603050405020304" pitchFamily="18" charset="0"/>
            </a:endParaRPr>
          </a:p>
        </p:txBody>
      </p:sp>
      <p:sp>
        <p:nvSpPr>
          <p:cNvPr id="12" name="Стрелка вниз 11"/>
          <p:cNvSpPr/>
          <p:nvPr/>
        </p:nvSpPr>
        <p:spPr>
          <a:xfrm rot="2954835">
            <a:off x="5813173" y="2455342"/>
            <a:ext cx="427329" cy="115464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a:defRPr/>
            </a:pPr>
            <a:endParaRPr lang="ru-RU" sz="1100" dirty="0"/>
          </a:p>
        </p:txBody>
      </p:sp>
      <p:sp>
        <p:nvSpPr>
          <p:cNvPr id="13" name="TextBox 12"/>
          <p:cNvSpPr txBox="1"/>
          <p:nvPr/>
        </p:nvSpPr>
        <p:spPr>
          <a:xfrm>
            <a:off x="6599306" y="1290577"/>
            <a:ext cx="2408308" cy="584775"/>
          </a:xfrm>
          <a:prstGeom prst="rect">
            <a:avLst/>
          </a:prstGeom>
          <a:solidFill>
            <a:schemeClr val="accent2">
              <a:lumMod val="40000"/>
              <a:lumOff val="60000"/>
            </a:schemeClr>
          </a:solidFill>
          <a:effectLst>
            <a:glow rad="228600">
              <a:schemeClr val="accent2">
                <a:satMod val="175000"/>
                <a:alpha val="40000"/>
              </a:schemeClr>
            </a:glow>
          </a:effectLst>
        </p:spPr>
        <p:txBody>
          <a:bodyPr wrap="square" rtlCol="0">
            <a:spAutoFit/>
          </a:bodyPr>
          <a:lstStyle/>
          <a:p>
            <a:pPr algn="ctr"/>
            <a:r>
              <a:rPr lang="ru-RU" sz="1600" dirty="0" smtClean="0">
                <a:latin typeface="Times New Roman" panose="02020603050405020304" pitchFamily="18" charset="0"/>
                <a:cs typeface="Times New Roman" panose="02020603050405020304" pitchFamily="18" charset="0"/>
              </a:rPr>
              <a:t>Благоустройство парка </a:t>
            </a:r>
            <a:r>
              <a:rPr lang="ru-RU" sz="1600" dirty="0" err="1" smtClean="0">
                <a:latin typeface="Times New Roman" panose="02020603050405020304" pitchFamily="18" charset="0"/>
                <a:cs typeface="Times New Roman" panose="02020603050405020304" pitchFamily="18" charset="0"/>
              </a:rPr>
              <a:t>парка</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КиО</a:t>
            </a:r>
            <a:r>
              <a:rPr lang="ru-RU" sz="1600" dirty="0" smtClean="0">
                <a:latin typeface="Times New Roman" panose="02020603050405020304" pitchFamily="18" charset="0"/>
                <a:cs typeface="Times New Roman" panose="02020603050405020304" pitchFamily="18" charset="0"/>
              </a:rPr>
              <a:t> «Слава»</a:t>
            </a:r>
            <a:endParaRPr lang="ru-RU" sz="1600" dirty="0">
              <a:latin typeface="Times New Roman" panose="02020603050405020304" pitchFamily="18" charset="0"/>
              <a:cs typeface="Times New Roman" panose="02020603050405020304" pitchFamily="18" charset="0"/>
            </a:endParaRPr>
          </a:p>
        </p:txBody>
      </p:sp>
      <p:cxnSp>
        <p:nvCxnSpPr>
          <p:cNvPr id="15" name="Соединительная линия уступом 14"/>
          <p:cNvCxnSpPr/>
          <p:nvPr/>
        </p:nvCxnSpPr>
        <p:spPr>
          <a:xfrm rot="10800000" flipV="1">
            <a:off x="1682985" y="745898"/>
            <a:ext cx="1346872" cy="492744"/>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Соединительная линия уступом 15"/>
          <p:cNvCxnSpPr/>
          <p:nvPr/>
        </p:nvCxnSpPr>
        <p:spPr>
          <a:xfrm>
            <a:off x="6590058" y="696675"/>
            <a:ext cx="1346336" cy="554667"/>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pic>
        <p:nvPicPr>
          <p:cNvPr id="17" name="Рисунок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11304" y="3705432"/>
            <a:ext cx="2796309" cy="15237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8" name="TextBox 17"/>
          <p:cNvSpPr txBox="1"/>
          <p:nvPr/>
        </p:nvSpPr>
        <p:spPr>
          <a:xfrm>
            <a:off x="6042849" y="5643765"/>
            <a:ext cx="2980777" cy="738664"/>
          </a:xfrm>
          <a:prstGeom prst="rect">
            <a:avLst/>
          </a:prstGeom>
          <a:noFill/>
        </p:spPr>
        <p:txBody>
          <a:bodyPr wrap="square" rtlCol="0">
            <a:spAutoFit/>
          </a:bodyPr>
          <a:lstStyle/>
          <a:p>
            <a:pPr algn="ctr"/>
            <a:r>
              <a:rPr lang="ru-RU" sz="1400" dirty="0" smtClean="0">
                <a:latin typeface="Times New Roman" panose="02020603050405020304" pitchFamily="18" charset="0"/>
                <a:cs typeface="Times New Roman" panose="02020603050405020304" pitchFamily="18" charset="0"/>
              </a:rPr>
              <a:t>Благоустройство территории парка культуры и отдыха «Слава» и парка </a:t>
            </a:r>
            <a:r>
              <a:rPr lang="ru-RU" sz="1400" dirty="0" err="1" smtClean="0">
                <a:latin typeface="Times New Roman" panose="02020603050405020304" pitchFamily="18" charset="0"/>
                <a:cs typeface="Times New Roman" panose="02020603050405020304" pitchFamily="18" charset="0"/>
              </a:rPr>
              <a:t>им.Гагарина</a:t>
            </a:r>
            <a:r>
              <a:rPr lang="ru-RU" sz="1400" dirty="0" smtClean="0">
                <a:latin typeface="Times New Roman" panose="02020603050405020304" pitchFamily="18" charset="0"/>
                <a:cs typeface="Times New Roman" panose="02020603050405020304" pitchFamily="18" charset="0"/>
              </a:rPr>
              <a:t> 8,80 </a:t>
            </a:r>
            <a:r>
              <a:rPr lang="ru-RU" sz="1400" dirty="0" err="1" smtClean="0">
                <a:latin typeface="Times New Roman" panose="02020603050405020304" pitchFamily="18" charset="0"/>
                <a:cs typeface="Times New Roman" panose="02020603050405020304" pitchFamily="18" charset="0"/>
              </a:rPr>
              <a:t>млн.рублей</a:t>
            </a:r>
            <a:endParaRPr lang="ru-RU" sz="1400" dirty="0">
              <a:latin typeface="Times New Roman" panose="02020603050405020304" pitchFamily="18" charset="0"/>
              <a:cs typeface="Times New Roman" panose="02020603050405020304" pitchFamily="18" charset="0"/>
            </a:endParaRPr>
          </a:p>
        </p:txBody>
      </p:sp>
      <p:cxnSp>
        <p:nvCxnSpPr>
          <p:cNvPr id="20" name="Соединительная линия уступом 19"/>
          <p:cNvCxnSpPr/>
          <p:nvPr/>
        </p:nvCxnSpPr>
        <p:spPr>
          <a:xfrm rot="10800000" flipV="1">
            <a:off x="1664771" y="2167804"/>
            <a:ext cx="1346872" cy="492744"/>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591193" y="2618445"/>
            <a:ext cx="2438664" cy="584775"/>
          </a:xfrm>
          <a:prstGeom prst="rect">
            <a:avLst/>
          </a:prstGeom>
          <a:solidFill>
            <a:schemeClr val="accent2">
              <a:lumMod val="40000"/>
              <a:lumOff val="60000"/>
            </a:schemeClr>
          </a:solidFill>
          <a:effectLst>
            <a:glow rad="228600">
              <a:schemeClr val="accent2">
                <a:satMod val="175000"/>
                <a:alpha val="40000"/>
              </a:schemeClr>
            </a:glow>
          </a:effectLst>
        </p:spPr>
        <p:txBody>
          <a:bodyPr wrap="square" rtlCol="0">
            <a:spAutoFit/>
          </a:bodyPr>
          <a:lstStyle/>
          <a:p>
            <a:pPr algn="ctr"/>
            <a:r>
              <a:rPr lang="ru-RU" sz="1600" dirty="0" smtClean="0">
                <a:latin typeface="Times New Roman" panose="02020603050405020304" pitchFamily="18" charset="0"/>
                <a:cs typeface="Times New Roman" panose="02020603050405020304" pitchFamily="18" charset="0"/>
              </a:rPr>
              <a:t>Благоустройство сельских дворов</a:t>
            </a:r>
            <a:endParaRPr lang="ru-RU" sz="1600" dirty="0">
              <a:latin typeface="Times New Roman" panose="02020603050405020304" pitchFamily="18" charset="0"/>
              <a:cs typeface="Times New Roman" panose="02020603050405020304" pitchFamily="18" charset="0"/>
            </a:endParaRPr>
          </a:p>
        </p:txBody>
      </p:sp>
      <p:cxnSp>
        <p:nvCxnSpPr>
          <p:cNvPr id="22" name="Соединительная линия уступом 21"/>
          <p:cNvCxnSpPr/>
          <p:nvPr/>
        </p:nvCxnSpPr>
        <p:spPr>
          <a:xfrm>
            <a:off x="6457124" y="2063778"/>
            <a:ext cx="1346336" cy="554667"/>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6726935" y="2618444"/>
            <a:ext cx="2280679" cy="584775"/>
          </a:xfrm>
          <a:prstGeom prst="rect">
            <a:avLst/>
          </a:prstGeom>
          <a:solidFill>
            <a:schemeClr val="accent2">
              <a:lumMod val="40000"/>
              <a:lumOff val="60000"/>
            </a:schemeClr>
          </a:solidFill>
          <a:effectLst>
            <a:glow rad="228600">
              <a:schemeClr val="accent2">
                <a:satMod val="175000"/>
                <a:alpha val="40000"/>
              </a:schemeClr>
            </a:glow>
          </a:effectLst>
        </p:spPr>
        <p:txBody>
          <a:bodyPr wrap="square" rtlCol="0">
            <a:spAutoFit/>
          </a:bodyPr>
          <a:lstStyle/>
          <a:p>
            <a:pPr algn="ctr"/>
            <a:r>
              <a:rPr lang="ru-RU" sz="1600" dirty="0" smtClean="0">
                <a:latin typeface="Times New Roman" panose="02020603050405020304" pitchFamily="18" charset="0"/>
                <a:cs typeface="Times New Roman" panose="02020603050405020304" pitchFamily="18" charset="0"/>
              </a:rPr>
              <a:t>Установка детской спортивной площадки</a:t>
            </a:r>
            <a:endParaRPr lang="ru-RU" sz="1600" dirty="0">
              <a:latin typeface="Times New Roman" panose="02020603050405020304" pitchFamily="18" charset="0"/>
              <a:cs typeface="Times New Roman" panose="02020603050405020304" pitchFamily="18" charset="0"/>
            </a:endParaRPr>
          </a:p>
        </p:txBody>
      </p:sp>
      <p:sp>
        <p:nvSpPr>
          <p:cNvPr id="14" name="Номер слайда 13"/>
          <p:cNvSpPr>
            <a:spLocks noGrp="1"/>
          </p:cNvSpPr>
          <p:nvPr>
            <p:ph type="sldNum" sz="quarter" idx="12"/>
          </p:nvPr>
        </p:nvSpPr>
        <p:spPr>
          <a:xfrm>
            <a:off x="7025207" y="0"/>
            <a:ext cx="2133600" cy="365125"/>
          </a:xfrm>
        </p:spPr>
        <p:txBody>
          <a:bodyPr/>
          <a:lstStyle/>
          <a:p>
            <a:fld id="{434A3D7E-C280-4DCD-A7E1-93BBC7758E8E}" type="slidenum">
              <a:rPr lang="ru-RU" smtClean="0">
                <a:solidFill>
                  <a:schemeClr val="tx1"/>
                </a:solidFill>
              </a:rPr>
              <a:t>35</a:t>
            </a:fld>
            <a:endParaRPr lang="ru-RU" dirty="0">
              <a:solidFill>
                <a:schemeClr val="tx1"/>
              </a:solidFill>
            </a:endParaRPr>
          </a:p>
        </p:txBody>
      </p:sp>
    </p:spTree>
    <p:extLst>
      <p:ext uri="{BB962C8B-B14F-4D97-AF65-F5344CB8AC3E}">
        <p14:creationId xmlns:p14="http://schemas.microsoft.com/office/powerpoint/2010/main" val="142856280"/>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fill="hold" grpId="0" nodeType="afterEffect">
                                  <p:stCondLst>
                                    <p:cond delay="750"/>
                                  </p:stCondLst>
                                  <p:childTnLst>
                                    <p:animClr clrSpc="hsl" dir="cw">
                                      <p:cBhvr override="childStyle">
                                        <p:cTn id="6" dur="1000" fill="hold"/>
                                        <p:tgtEl>
                                          <p:spTgt spid="8"/>
                                        </p:tgtEl>
                                        <p:attrNameLst>
                                          <p:attrName>style.color</p:attrName>
                                        </p:attrNameLst>
                                      </p:cBhvr>
                                      <p:by>
                                        <p:hsl h="7200000" s="0" l="0"/>
                                      </p:by>
                                    </p:animClr>
                                    <p:animClr clrSpc="hsl" dir="cw">
                                      <p:cBhvr>
                                        <p:cTn id="7" dur="1000" fill="hold"/>
                                        <p:tgtEl>
                                          <p:spTgt spid="8"/>
                                        </p:tgtEl>
                                        <p:attrNameLst>
                                          <p:attrName>fillcolor</p:attrName>
                                        </p:attrNameLst>
                                      </p:cBhvr>
                                      <p:by>
                                        <p:hsl h="7200000" s="0" l="0"/>
                                      </p:by>
                                    </p:animClr>
                                    <p:animClr clrSpc="hsl" dir="cw">
                                      <p:cBhvr>
                                        <p:cTn id="8" dur="1000" fill="hold"/>
                                        <p:tgtEl>
                                          <p:spTgt spid="8"/>
                                        </p:tgtEl>
                                        <p:attrNameLst>
                                          <p:attrName>stroke.color</p:attrName>
                                        </p:attrNameLst>
                                      </p:cBhvr>
                                      <p:by>
                                        <p:hsl h="7200000" s="0" l="0"/>
                                      </p:by>
                                    </p:animClr>
                                    <p:set>
                                      <p:cBhvr>
                                        <p:cTn id="9" dur="1000" fill="hold"/>
                                        <p:tgtEl>
                                          <p:spTgt spid="8"/>
                                        </p:tgtEl>
                                        <p:attrNameLst>
                                          <p:attrName>fill.type</p:attrName>
                                        </p:attrNameLst>
                                      </p:cBhvr>
                                      <p:to>
                                        <p:strVal val="solid"/>
                                      </p:to>
                                    </p:set>
                                  </p:childTnLst>
                                </p:cTn>
                              </p:par>
                            </p:childTnLst>
                          </p:cTn>
                        </p:par>
                        <p:par>
                          <p:cTn id="10" fill="hold">
                            <p:stCondLst>
                              <p:cond delay="1750"/>
                            </p:stCondLst>
                            <p:childTnLst>
                              <p:par>
                                <p:cTn id="11" presetID="21" presetClass="emph" presetSubtype="0" fill="hold" grpId="0" nodeType="afterEffect">
                                  <p:stCondLst>
                                    <p:cond delay="750"/>
                                  </p:stCondLst>
                                  <p:childTnLst>
                                    <p:animClr clrSpc="hsl" dir="cw">
                                      <p:cBhvr override="childStyle">
                                        <p:cTn id="12" dur="1000" fill="hold"/>
                                        <p:tgtEl>
                                          <p:spTgt spid="12"/>
                                        </p:tgtEl>
                                        <p:attrNameLst>
                                          <p:attrName>style.color</p:attrName>
                                        </p:attrNameLst>
                                      </p:cBhvr>
                                      <p:by>
                                        <p:hsl h="7200000" s="0" l="0"/>
                                      </p:by>
                                    </p:animClr>
                                    <p:animClr clrSpc="hsl" dir="cw">
                                      <p:cBhvr>
                                        <p:cTn id="13" dur="1000" fill="hold"/>
                                        <p:tgtEl>
                                          <p:spTgt spid="12"/>
                                        </p:tgtEl>
                                        <p:attrNameLst>
                                          <p:attrName>fillcolor</p:attrName>
                                        </p:attrNameLst>
                                      </p:cBhvr>
                                      <p:by>
                                        <p:hsl h="7200000" s="0" l="0"/>
                                      </p:by>
                                    </p:animClr>
                                    <p:animClr clrSpc="hsl" dir="cw">
                                      <p:cBhvr>
                                        <p:cTn id="14" dur="1000" fill="hold"/>
                                        <p:tgtEl>
                                          <p:spTgt spid="12"/>
                                        </p:tgtEl>
                                        <p:attrNameLst>
                                          <p:attrName>stroke.color</p:attrName>
                                        </p:attrNameLst>
                                      </p:cBhvr>
                                      <p:by>
                                        <p:hsl h="7200000" s="0" l="0"/>
                                      </p:by>
                                    </p:animClr>
                                    <p:set>
                                      <p:cBhvr>
                                        <p:cTn id="15" dur="1000" fill="hold"/>
                                        <p:tgtEl>
                                          <p:spTgt spid="1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60" name="Picture 32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82407" y="4574730"/>
            <a:ext cx="5161593" cy="20946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0418" name="Заголовок 1">
            <a:extLst>
              <a:ext uri="{FF2B5EF4-FFF2-40B4-BE49-F238E27FC236}">
                <a16:creationId xmlns="" xmlns:a16="http://schemas.microsoft.com/office/drawing/2014/main" id="{CAE23253-2AED-403C-BFBF-9E13407A9895}"/>
              </a:ext>
            </a:extLst>
          </p:cNvPr>
          <p:cNvSpPr txBox="1">
            <a:spLocks/>
          </p:cNvSpPr>
          <p:nvPr/>
        </p:nvSpPr>
        <p:spPr bwMode="auto">
          <a:xfrm>
            <a:off x="4319588" y="5483225"/>
            <a:ext cx="41576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ru-RU" altLang="ru-RU" sz="1100">
              <a:solidFill>
                <a:srgbClr val="002060"/>
              </a:solidFill>
              <a:latin typeface="Times New Roman" panose="02020603050405020304" pitchFamily="18" charset="0"/>
              <a:cs typeface="Times New Roman" panose="02020603050405020304" pitchFamily="18" charset="0"/>
            </a:endParaRPr>
          </a:p>
        </p:txBody>
      </p:sp>
      <p:sp>
        <p:nvSpPr>
          <p:cNvPr id="60419" name="TextBox 7">
            <a:extLst>
              <a:ext uri="{FF2B5EF4-FFF2-40B4-BE49-F238E27FC236}">
                <a16:creationId xmlns="" xmlns:a16="http://schemas.microsoft.com/office/drawing/2014/main" id="{8D5EA0BF-7792-45D5-9467-8A5283FB69EB}"/>
              </a:ext>
            </a:extLst>
          </p:cNvPr>
          <p:cNvSpPr txBox="1">
            <a:spLocks noChangeArrowheads="1"/>
          </p:cNvSpPr>
          <p:nvPr/>
        </p:nvSpPr>
        <p:spPr bwMode="auto">
          <a:xfrm>
            <a:off x="8408988" y="4016375"/>
            <a:ext cx="225425"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600" b="1">
                <a:solidFill>
                  <a:srgbClr val="000000"/>
                </a:solidFill>
              </a:rPr>
              <a:t>. </a:t>
            </a:r>
          </a:p>
        </p:txBody>
      </p:sp>
      <p:sp>
        <p:nvSpPr>
          <p:cNvPr id="10" name="Заголовок 1">
            <a:extLst>
              <a:ext uri="{FF2B5EF4-FFF2-40B4-BE49-F238E27FC236}">
                <a16:creationId xmlns="" xmlns:a16="http://schemas.microsoft.com/office/drawing/2014/main" id="{6DBBA02D-C6E1-419A-87C3-4CACF1C76B83}"/>
              </a:ext>
            </a:extLst>
          </p:cNvPr>
          <p:cNvSpPr txBox="1">
            <a:spLocks/>
          </p:cNvSpPr>
          <p:nvPr/>
        </p:nvSpPr>
        <p:spPr>
          <a:xfrm>
            <a:off x="4787900" y="1401763"/>
            <a:ext cx="4157663" cy="276225"/>
          </a:xfrm>
          <a:prstGeom prst="rect">
            <a:avLst/>
          </a:prstGeom>
        </p:spPr>
        <p:txBody>
          <a:bodyPr lIns="68580" tIns="34290" rIns="68580" bIns="3429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endParaRPr lang="ru-RU" sz="1050" dirty="0">
              <a:solidFill>
                <a:srgbClr val="002060"/>
              </a:solidFill>
              <a:latin typeface="Times New Roman" panose="02020603050405020304" pitchFamily="18" charset="0"/>
              <a:cs typeface="Times New Roman" panose="02020603050405020304" pitchFamily="18" charset="0"/>
            </a:endParaRPr>
          </a:p>
        </p:txBody>
      </p:sp>
      <p:sp>
        <p:nvSpPr>
          <p:cNvPr id="60421" name="Заголовок 1">
            <a:extLst>
              <a:ext uri="{FF2B5EF4-FFF2-40B4-BE49-F238E27FC236}">
                <a16:creationId xmlns="" xmlns:a16="http://schemas.microsoft.com/office/drawing/2014/main" id="{DFBF3504-76C8-452C-810E-B9A8DC0966B2}"/>
              </a:ext>
            </a:extLst>
          </p:cNvPr>
          <p:cNvSpPr txBox="1">
            <a:spLocks/>
          </p:cNvSpPr>
          <p:nvPr/>
        </p:nvSpPr>
        <p:spPr bwMode="auto">
          <a:xfrm>
            <a:off x="-4763" y="2420938"/>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ru-RU" altLang="ru-RU" sz="1200">
              <a:solidFill>
                <a:srgbClr val="002060"/>
              </a:solidFill>
              <a:latin typeface="Times New Roman" panose="02020603050405020304" pitchFamily="18" charset="0"/>
              <a:cs typeface="Times New Roman" panose="02020603050405020304" pitchFamily="18" charset="0"/>
            </a:endParaRPr>
          </a:p>
        </p:txBody>
      </p:sp>
      <p:sp>
        <p:nvSpPr>
          <p:cNvPr id="60422" name="TextBox 2">
            <a:extLst>
              <a:ext uri="{FF2B5EF4-FFF2-40B4-BE49-F238E27FC236}">
                <a16:creationId xmlns="" xmlns:a16="http://schemas.microsoft.com/office/drawing/2014/main" id="{ABBE1B7B-3628-4443-8FA8-FF48D5F38398}"/>
              </a:ext>
            </a:extLst>
          </p:cNvPr>
          <p:cNvSpPr txBox="1">
            <a:spLocks noChangeArrowheads="1"/>
          </p:cNvSpPr>
          <p:nvPr/>
        </p:nvSpPr>
        <p:spPr bwMode="auto">
          <a:xfrm>
            <a:off x="0" y="0"/>
            <a:ext cx="9144000" cy="584200"/>
          </a:xfrm>
          <a:prstGeom prst="rect">
            <a:avLst/>
          </a:prstGeom>
          <a:solidFill>
            <a:schemeClr val="bg2">
              <a:lumMod val="90000"/>
            </a:schemeClr>
          </a:solidFill>
          <a:ln>
            <a:noFill/>
          </a:ln>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sz="1600" dirty="0">
                <a:solidFill>
                  <a:srgbClr val="002060"/>
                </a:solidFill>
                <a:latin typeface="Times New Roman" panose="02020603050405020304" pitchFamily="18" charset="0"/>
                <a:cs typeface="Times New Roman" panose="02020603050405020304" pitchFamily="18" charset="0"/>
              </a:rPr>
              <a:t>                Расходы консолидированного бюджета муниципального района Мелеузовский район </a:t>
            </a:r>
            <a:endParaRPr lang="ru-RU" altLang="ru-RU" sz="1600" dirty="0" smtClean="0">
              <a:solidFill>
                <a:srgbClr val="002060"/>
              </a:solidFill>
              <a:latin typeface="Times New Roman" panose="02020603050405020304" pitchFamily="18" charset="0"/>
              <a:cs typeface="Times New Roman" panose="02020603050405020304" pitchFamily="18" charset="0"/>
            </a:endParaRPr>
          </a:p>
          <a:p>
            <a:pPr algn="ctr"/>
            <a:r>
              <a:rPr lang="ru-RU" altLang="ru-RU" sz="1600" dirty="0" smtClean="0">
                <a:solidFill>
                  <a:srgbClr val="002060"/>
                </a:solidFill>
                <a:latin typeface="Times New Roman" panose="02020603050405020304" pitchFamily="18" charset="0"/>
                <a:cs typeface="Times New Roman" panose="02020603050405020304" pitchFamily="18" charset="0"/>
              </a:rPr>
              <a:t>на </a:t>
            </a:r>
            <a:r>
              <a:rPr lang="ru-RU" altLang="ru-RU" sz="1600" dirty="0">
                <a:solidFill>
                  <a:srgbClr val="002060"/>
                </a:solidFill>
                <a:latin typeface="Times New Roman" panose="02020603050405020304" pitchFamily="18" charset="0"/>
                <a:cs typeface="Times New Roman" panose="02020603050405020304" pitchFamily="18" charset="0"/>
              </a:rPr>
              <a:t>образование в </a:t>
            </a:r>
            <a:r>
              <a:rPr lang="ru-RU" altLang="ru-RU" sz="1600" dirty="0" smtClean="0">
                <a:solidFill>
                  <a:srgbClr val="002060"/>
                </a:solidFill>
                <a:latin typeface="Times New Roman" panose="02020603050405020304" pitchFamily="18" charset="0"/>
                <a:cs typeface="Times New Roman" panose="02020603050405020304" pitchFamily="18" charset="0"/>
              </a:rPr>
              <a:t>2017-2021 </a:t>
            </a:r>
            <a:r>
              <a:rPr lang="ru-RU" altLang="ru-RU" sz="1600" dirty="0">
                <a:solidFill>
                  <a:srgbClr val="002060"/>
                </a:solidFill>
                <a:latin typeface="Times New Roman" panose="02020603050405020304" pitchFamily="18" charset="0"/>
                <a:cs typeface="Times New Roman" panose="02020603050405020304" pitchFamily="18" charset="0"/>
              </a:rPr>
              <a:t>годах</a:t>
            </a:r>
            <a:endParaRPr lang="ru-RU" altLang="ru-RU" sz="1600" b="1" dirty="0">
              <a:solidFill>
                <a:srgbClr val="000000"/>
              </a:solidFill>
              <a:latin typeface="Times New Roman" panose="02020603050405020304" pitchFamily="18" charset="0"/>
              <a:cs typeface="Times New Roman" panose="02020603050405020304" pitchFamily="18" charset="0"/>
            </a:endParaRPr>
          </a:p>
        </p:txBody>
      </p:sp>
      <p:pic>
        <p:nvPicPr>
          <p:cNvPr id="60423" name="Picture 3">
            <a:extLst>
              <a:ext uri="{FF2B5EF4-FFF2-40B4-BE49-F238E27FC236}">
                <a16:creationId xmlns="" xmlns:a16="http://schemas.microsoft.com/office/drawing/2014/main" id="{8EEF1D2E-02E6-4616-94D4-ED47B61349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04850"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Таблица 4">
            <a:extLst>
              <a:ext uri="{FF2B5EF4-FFF2-40B4-BE49-F238E27FC236}">
                <a16:creationId xmlns="" xmlns:a16="http://schemas.microsoft.com/office/drawing/2014/main" id="{AB04B078-9BD5-4313-BD06-53423D39D481}"/>
              </a:ext>
            </a:extLst>
          </p:cNvPr>
          <p:cNvGraphicFramePr>
            <a:graphicFrameLocks noGrp="1"/>
          </p:cNvGraphicFramePr>
          <p:nvPr>
            <p:extLst>
              <p:ext uri="{D42A27DB-BD31-4B8C-83A1-F6EECF244321}">
                <p14:modId xmlns:p14="http://schemas.microsoft.com/office/powerpoint/2010/main" val="1750608175"/>
              </p:ext>
            </p:extLst>
          </p:nvPr>
        </p:nvGraphicFramePr>
        <p:xfrm>
          <a:off x="115094" y="765175"/>
          <a:ext cx="8921402" cy="2064684"/>
        </p:xfrm>
        <a:graphic>
          <a:graphicData uri="http://schemas.openxmlformats.org/drawingml/2006/table">
            <a:tbl>
              <a:tblPr firstRow="1" bandRow="1">
                <a:tableStyleId>{F5AB1C69-6EDB-4FF4-983F-18BD219EF322}</a:tableStyleId>
              </a:tblPr>
              <a:tblGrid>
                <a:gridCol w="296767">
                  <a:extLst>
                    <a:ext uri="{9D8B030D-6E8A-4147-A177-3AD203B41FA5}">
                      <a16:colId xmlns="" xmlns:a16="http://schemas.microsoft.com/office/drawing/2014/main" val="20000"/>
                    </a:ext>
                  </a:extLst>
                </a:gridCol>
                <a:gridCol w="4109525">
                  <a:extLst>
                    <a:ext uri="{9D8B030D-6E8A-4147-A177-3AD203B41FA5}">
                      <a16:colId xmlns="" xmlns:a16="http://schemas.microsoft.com/office/drawing/2014/main" val="20001"/>
                    </a:ext>
                  </a:extLst>
                </a:gridCol>
                <a:gridCol w="682212">
                  <a:extLst>
                    <a:ext uri="{9D8B030D-6E8A-4147-A177-3AD203B41FA5}">
                      <a16:colId xmlns="" xmlns:a16="http://schemas.microsoft.com/office/drawing/2014/main" val="20002"/>
                    </a:ext>
                  </a:extLst>
                </a:gridCol>
                <a:gridCol w="909617">
                  <a:extLst>
                    <a:ext uri="{9D8B030D-6E8A-4147-A177-3AD203B41FA5}">
                      <a16:colId xmlns="" xmlns:a16="http://schemas.microsoft.com/office/drawing/2014/main" val="20004"/>
                    </a:ext>
                  </a:extLst>
                </a:gridCol>
                <a:gridCol w="758013">
                  <a:extLst>
                    <a:ext uri="{9D8B030D-6E8A-4147-A177-3AD203B41FA5}">
                      <a16:colId xmlns="" xmlns:a16="http://schemas.microsoft.com/office/drawing/2014/main" val="20005"/>
                    </a:ext>
                  </a:extLst>
                </a:gridCol>
                <a:gridCol w="682212">
                  <a:extLst>
                    <a:ext uri="{9D8B030D-6E8A-4147-A177-3AD203B41FA5}">
                      <a16:colId xmlns="" xmlns:a16="http://schemas.microsoft.com/office/drawing/2014/main" val="20006"/>
                    </a:ext>
                  </a:extLst>
                </a:gridCol>
                <a:gridCol w="725043">
                  <a:extLst>
                    <a:ext uri="{9D8B030D-6E8A-4147-A177-3AD203B41FA5}">
                      <a16:colId xmlns="" xmlns:a16="http://schemas.microsoft.com/office/drawing/2014/main" val="20007"/>
                    </a:ext>
                  </a:extLst>
                </a:gridCol>
                <a:gridCol w="758013">
                  <a:extLst>
                    <a:ext uri="{9D8B030D-6E8A-4147-A177-3AD203B41FA5}">
                      <a16:colId xmlns="" xmlns:a16="http://schemas.microsoft.com/office/drawing/2014/main" val="20008"/>
                    </a:ext>
                  </a:extLst>
                </a:gridCol>
              </a:tblGrid>
              <a:tr h="548640">
                <a:tc>
                  <a:txBody>
                    <a:bodyPr/>
                    <a:lstStyle/>
                    <a:p>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a:latin typeface="Times New Roman" panose="02020603050405020304" pitchFamily="18" charset="0"/>
                          <a:cs typeface="Times New Roman" panose="02020603050405020304" pitchFamily="18" charset="0"/>
                        </a:rPr>
                        <a:t>Наименование показателя</a:t>
                      </a: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2017 </a:t>
                      </a:r>
                      <a:r>
                        <a:rPr lang="ru-RU" sz="1000" dirty="0">
                          <a:latin typeface="Times New Roman" panose="02020603050405020304" pitchFamily="18" charset="0"/>
                          <a:cs typeface="Times New Roman" panose="02020603050405020304" pitchFamily="18" charset="0"/>
                        </a:rPr>
                        <a:t>год (отчет)</a:t>
                      </a: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2018  </a:t>
                      </a:r>
                      <a:r>
                        <a:rPr lang="ru-RU" sz="1000" dirty="0">
                          <a:latin typeface="Times New Roman" panose="02020603050405020304" pitchFamily="18" charset="0"/>
                          <a:cs typeface="Times New Roman" panose="02020603050405020304" pitchFamily="18" charset="0"/>
                        </a:rPr>
                        <a:t>год (</a:t>
                      </a:r>
                      <a:r>
                        <a:rPr lang="ru-RU" sz="1000" dirty="0" err="1">
                          <a:latin typeface="Times New Roman" panose="02020603050405020304" pitchFamily="18" charset="0"/>
                          <a:cs typeface="Times New Roman" panose="02020603050405020304" pitchFamily="18" charset="0"/>
                        </a:rPr>
                        <a:t>уточн</a:t>
                      </a:r>
                      <a:r>
                        <a:rPr lang="ru-RU" sz="1000" dirty="0">
                          <a:latin typeface="Times New Roman" panose="02020603050405020304" pitchFamily="18" charset="0"/>
                          <a:cs typeface="Times New Roman" panose="02020603050405020304" pitchFamily="18" charset="0"/>
                        </a:rPr>
                        <a:t>. план)</a:t>
                      </a: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2018 </a:t>
                      </a:r>
                      <a:r>
                        <a:rPr lang="ru-RU" sz="1000" dirty="0">
                          <a:latin typeface="Times New Roman" panose="02020603050405020304" pitchFamily="18" charset="0"/>
                          <a:cs typeface="Times New Roman" panose="02020603050405020304" pitchFamily="18" charset="0"/>
                        </a:rPr>
                        <a:t>год (отчет)</a:t>
                      </a: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2019</a:t>
                      </a:r>
                      <a:r>
                        <a:rPr lang="ru-RU" sz="1000" baseline="0" dirty="0" smtClean="0">
                          <a:latin typeface="Times New Roman" panose="02020603050405020304" pitchFamily="18" charset="0"/>
                          <a:cs typeface="Times New Roman" panose="02020603050405020304" pitchFamily="18" charset="0"/>
                        </a:rPr>
                        <a:t> </a:t>
                      </a:r>
                      <a:r>
                        <a:rPr lang="ru-RU" sz="1000" baseline="0" dirty="0">
                          <a:latin typeface="Times New Roman" panose="02020603050405020304" pitchFamily="18" charset="0"/>
                          <a:cs typeface="Times New Roman" panose="02020603050405020304" pitchFamily="18" charset="0"/>
                        </a:rPr>
                        <a:t>год (план)</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2020</a:t>
                      </a:r>
                      <a:r>
                        <a:rPr lang="ru-RU" sz="1000" baseline="0" dirty="0" smtClean="0">
                          <a:latin typeface="Times New Roman" panose="02020603050405020304" pitchFamily="18" charset="0"/>
                          <a:cs typeface="Times New Roman" panose="02020603050405020304" pitchFamily="18" charset="0"/>
                        </a:rPr>
                        <a:t> </a:t>
                      </a:r>
                      <a:r>
                        <a:rPr lang="ru-RU" sz="1000" baseline="0" dirty="0">
                          <a:latin typeface="Times New Roman" panose="02020603050405020304" pitchFamily="18" charset="0"/>
                          <a:cs typeface="Times New Roman" panose="02020603050405020304" pitchFamily="18" charset="0"/>
                        </a:rPr>
                        <a:t>год (план)</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2021</a:t>
                      </a:r>
                      <a:r>
                        <a:rPr lang="ru-RU" sz="1000" baseline="0" dirty="0" smtClean="0">
                          <a:latin typeface="Times New Roman" panose="02020603050405020304" pitchFamily="18" charset="0"/>
                          <a:cs typeface="Times New Roman" panose="02020603050405020304" pitchFamily="18" charset="0"/>
                        </a:rPr>
                        <a:t> </a:t>
                      </a:r>
                      <a:r>
                        <a:rPr lang="ru-RU" sz="1000" baseline="0" dirty="0">
                          <a:latin typeface="Times New Roman" panose="02020603050405020304" pitchFamily="18" charset="0"/>
                          <a:cs typeface="Times New Roman" panose="02020603050405020304" pitchFamily="18" charset="0"/>
                        </a:rPr>
                        <a:t>год (план)</a:t>
                      </a:r>
                      <a:endParaRPr lang="ru-RU" sz="1000" dirty="0">
                        <a:latin typeface="Times New Roman" panose="02020603050405020304" pitchFamily="18" charset="0"/>
                        <a:cs typeface="Times New Roman" panose="02020603050405020304" pitchFamily="18" charset="0"/>
                      </a:endParaRPr>
                    </a:p>
                  </a:txBody>
                  <a:tcPr marL="91448" marR="91448" marT="45706" marB="45706"/>
                </a:tc>
                <a:extLst>
                  <a:ext uri="{0D108BD9-81ED-4DB2-BD59-A6C34878D82A}">
                    <a16:rowId xmlns="" xmlns:a16="http://schemas.microsoft.com/office/drawing/2014/main" val="10000"/>
                  </a:ext>
                </a:extLst>
              </a:tr>
              <a:tr h="243821">
                <a:tc>
                  <a:txBody>
                    <a:bodyPr/>
                    <a:lstStyle/>
                    <a:p>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Образование</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2" marB="0" anchor="b"/>
                </a:tc>
                <a:tc>
                  <a:txBody>
                    <a:bodyPr/>
                    <a:lstStyle/>
                    <a:p>
                      <a:r>
                        <a:rPr lang="ru-RU" sz="1000" dirty="0">
                          <a:latin typeface="Times New Roman" panose="02020603050405020304" pitchFamily="18" charset="0"/>
                          <a:cs typeface="Times New Roman" panose="02020603050405020304" pitchFamily="18" charset="0"/>
                        </a:rPr>
                        <a:t>962,43</a:t>
                      </a: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1 089,74</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1 076,13</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1 063,99</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1 108,77</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1 144,30</a:t>
                      </a:r>
                      <a:endParaRPr lang="ru-RU" sz="1000" dirty="0">
                        <a:latin typeface="Times New Roman" panose="02020603050405020304" pitchFamily="18" charset="0"/>
                        <a:cs typeface="Times New Roman" panose="02020603050405020304" pitchFamily="18" charset="0"/>
                      </a:endParaRPr>
                    </a:p>
                  </a:txBody>
                  <a:tcPr marL="91448" marR="91448" marT="45706" marB="45706"/>
                </a:tc>
                <a:extLst>
                  <a:ext uri="{0D108BD9-81ED-4DB2-BD59-A6C34878D82A}">
                    <a16:rowId xmlns="" xmlns:a16="http://schemas.microsoft.com/office/drawing/2014/main" val="10001"/>
                  </a:ext>
                </a:extLst>
              </a:tr>
              <a:tr h="280079">
                <a:tc>
                  <a:txBody>
                    <a:bodyPr/>
                    <a:lstStyle/>
                    <a:p>
                      <a:r>
                        <a:rPr lang="ru-RU" sz="1000" dirty="0">
                          <a:latin typeface="Times New Roman" panose="02020603050405020304" pitchFamily="18" charset="0"/>
                          <a:cs typeface="Times New Roman" panose="02020603050405020304" pitchFamily="18" charset="0"/>
                        </a:rPr>
                        <a:t>1</a:t>
                      </a:r>
                    </a:p>
                  </a:txBody>
                  <a:tcPr marL="91448" marR="91448" marT="45706" marB="45706"/>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Дошкольное образование</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2" marB="0" anchor="b"/>
                </a:tc>
                <a:tc>
                  <a:txBody>
                    <a:bodyPr/>
                    <a:lstStyle/>
                    <a:p>
                      <a:r>
                        <a:rPr lang="ru-RU" sz="1000" dirty="0">
                          <a:latin typeface="Times New Roman" panose="02020603050405020304" pitchFamily="18" charset="0"/>
                          <a:cs typeface="Times New Roman" panose="02020603050405020304" pitchFamily="18" charset="0"/>
                        </a:rPr>
                        <a:t>322,06</a:t>
                      </a: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381,90</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374,76</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361,65</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376,42</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387,42</a:t>
                      </a:r>
                      <a:endParaRPr lang="ru-RU" sz="1000" dirty="0">
                        <a:latin typeface="Times New Roman" panose="02020603050405020304" pitchFamily="18" charset="0"/>
                        <a:cs typeface="Times New Roman" panose="02020603050405020304" pitchFamily="18" charset="0"/>
                      </a:endParaRPr>
                    </a:p>
                  </a:txBody>
                  <a:tcPr marL="91448" marR="91448" marT="45706" marB="45706"/>
                </a:tc>
                <a:extLst>
                  <a:ext uri="{0D108BD9-81ED-4DB2-BD59-A6C34878D82A}">
                    <a16:rowId xmlns="" xmlns:a16="http://schemas.microsoft.com/office/drawing/2014/main" val="10002"/>
                  </a:ext>
                </a:extLst>
              </a:tr>
              <a:tr h="252251">
                <a:tc>
                  <a:txBody>
                    <a:bodyPr/>
                    <a:lstStyle/>
                    <a:p>
                      <a:r>
                        <a:rPr lang="ru-RU" sz="1000" dirty="0">
                          <a:latin typeface="Times New Roman" panose="02020603050405020304" pitchFamily="18" charset="0"/>
                          <a:cs typeface="Times New Roman" panose="02020603050405020304" pitchFamily="18" charset="0"/>
                        </a:rPr>
                        <a:t>2</a:t>
                      </a:r>
                    </a:p>
                  </a:txBody>
                  <a:tcPr marL="91448" marR="91448" marT="45706" marB="45706"/>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a:t>
                      </a:r>
                      <a:r>
                        <a:rPr lang="ru-RU" sz="1000" u="none" strike="noStrike" dirty="0" smtClean="0">
                          <a:effectLst/>
                          <a:latin typeface="Times New Roman" panose="02020603050405020304" pitchFamily="18" charset="0"/>
                          <a:cs typeface="Times New Roman" panose="02020603050405020304" pitchFamily="18" charset="0"/>
                        </a:rPr>
                        <a:t>Общее образование</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2" marB="0" anchor="b"/>
                </a:tc>
                <a:tc>
                  <a:txBody>
                    <a:bodyPr/>
                    <a:lstStyle/>
                    <a:p>
                      <a:r>
                        <a:rPr lang="ru-RU" sz="1000" dirty="0">
                          <a:latin typeface="Times New Roman" panose="02020603050405020304" pitchFamily="18" charset="0"/>
                          <a:cs typeface="Times New Roman" panose="02020603050405020304" pitchFamily="18" charset="0"/>
                        </a:rPr>
                        <a:t>488,02</a:t>
                      </a: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543,01</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539,48</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535,87</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560,98</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582,68</a:t>
                      </a:r>
                      <a:endParaRPr lang="ru-RU" sz="1000" dirty="0">
                        <a:latin typeface="Times New Roman" panose="02020603050405020304" pitchFamily="18" charset="0"/>
                        <a:cs typeface="Times New Roman" panose="02020603050405020304" pitchFamily="18" charset="0"/>
                      </a:endParaRPr>
                    </a:p>
                  </a:txBody>
                  <a:tcPr marL="91448" marR="91448" marT="45706" marB="45706"/>
                </a:tc>
                <a:extLst>
                  <a:ext uri="{0D108BD9-81ED-4DB2-BD59-A6C34878D82A}">
                    <a16:rowId xmlns="" xmlns:a16="http://schemas.microsoft.com/office/drawing/2014/main" val="10003"/>
                  </a:ext>
                </a:extLst>
              </a:tr>
              <a:tr h="252251">
                <a:tc>
                  <a:txBody>
                    <a:bodyPr/>
                    <a:lstStyle/>
                    <a:p>
                      <a:r>
                        <a:rPr lang="ru-RU" sz="1000" dirty="0">
                          <a:latin typeface="Times New Roman" panose="02020603050405020304" pitchFamily="18" charset="0"/>
                          <a:cs typeface="Times New Roman" panose="02020603050405020304" pitchFamily="18" charset="0"/>
                        </a:rPr>
                        <a:t>3</a:t>
                      </a:r>
                    </a:p>
                  </a:txBody>
                  <a:tcPr marL="91448" marR="91448" marT="45706" marB="45706"/>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Дополнительное образование детей</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2" marB="0" anchor="b"/>
                </a:tc>
                <a:tc>
                  <a:txBody>
                    <a:bodyPr/>
                    <a:lstStyle/>
                    <a:p>
                      <a:r>
                        <a:rPr lang="ru-RU" sz="1000" dirty="0">
                          <a:latin typeface="Times New Roman" panose="02020603050405020304" pitchFamily="18" charset="0"/>
                          <a:cs typeface="Times New Roman" panose="02020603050405020304" pitchFamily="18" charset="0"/>
                        </a:rPr>
                        <a:t>91,77</a:t>
                      </a: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98,94</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98,67</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98,95</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101,41</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102,79</a:t>
                      </a:r>
                      <a:endParaRPr lang="ru-RU" sz="1000" dirty="0">
                        <a:latin typeface="Times New Roman" panose="02020603050405020304" pitchFamily="18" charset="0"/>
                        <a:cs typeface="Times New Roman" panose="02020603050405020304" pitchFamily="18" charset="0"/>
                      </a:endParaRPr>
                    </a:p>
                  </a:txBody>
                  <a:tcPr marL="91448" marR="91448" marT="45706" marB="45706"/>
                </a:tc>
                <a:extLst>
                  <a:ext uri="{0D108BD9-81ED-4DB2-BD59-A6C34878D82A}">
                    <a16:rowId xmlns="" xmlns:a16="http://schemas.microsoft.com/office/drawing/2014/main" val="10004"/>
                  </a:ext>
                </a:extLst>
              </a:tr>
              <a:tr h="243821">
                <a:tc>
                  <a:txBody>
                    <a:bodyPr/>
                    <a:lstStyle/>
                    <a:p>
                      <a:r>
                        <a:rPr lang="ru-RU" sz="1000" dirty="0" smtClean="0">
                          <a:latin typeface="Times New Roman" panose="02020603050405020304" pitchFamily="18" charset="0"/>
                          <a:cs typeface="Times New Roman" panose="02020603050405020304" pitchFamily="18" charset="0"/>
                        </a:rPr>
                        <a:t>4</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Молодежная политика и оздоровление детей</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2" marB="0" anchor="b"/>
                </a:tc>
                <a:tc>
                  <a:txBody>
                    <a:bodyPr/>
                    <a:lstStyle/>
                    <a:p>
                      <a:r>
                        <a:rPr lang="ru-RU" sz="1000" dirty="0">
                          <a:latin typeface="Times New Roman" panose="02020603050405020304" pitchFamily="18" charset="0"/>
                          <a:cs typeface="Times New Roman" panose="02020603050405020304" pitchFamily="18" charset="0"/>
                        </a:rPr>
                        <a:t>32,58</a:t>
                      </a: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31,04</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30,98</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31,39</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33,52</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34,82</a:t>
                      </a:r>
                      <a:endParaRPr lang="ru-RU" sz="1000" dirty="0">
                        <a:latin typeface="Times New Roman" panose="02020603050405020304" pitchFamily="18" charset="0"/>
                        <a:cs typeface="Times New Roman" panose="02020603050405020304" pitchFamily="18" charset="0"/>
                      </a:endParaRPr>
                    </a:p>
                  </a:txBody>
                  <a:tcPr marL="91448" marR="91448" marT="45706" marB="45706"/>
                </a:tc>
                <a:extLst>
                  <a:ext uri="{0D108BD9-81ED-4DB2-BD59-A6C34878D82A}">
                    <a16:rowId xmlns="" xmlns:a16="http://schemas.microsoft.com/office/drawing/2014/main" val="10006"/>
                  </a:ext>
                </a:extLst>
              </a:tr>
              <a:tr h="243821">
                <a:tc>
                  <a:txBody>
                    <a:bodyPr/>
                    <a:lstStyle/>
                    <a:p>
                      <a:r>
                        <a:rPr lang="ru-RU" sz="1000" dirty="0">
                          <a:latin typeface="Times New Roman" panose="02020603050405020304" pitchFamily="18" charset="0"/>
                          <a:cs typeface="Times New Roman" panose="02020603050405020304" pitchFamily="18" charset="0"/>
                        </a:rPr>
                        <a:t>5</a:t>
                      </a:r>
                    </a:p>
                  </a:txBody>
                  <a:tcPr marL="91448" marR="91448" marT="45706" marB="45706"/>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Другие вопросы в области образования</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2" marB="0" anchor="b"/>
                </a:tc>
                <a:tc>
                  <a:txBody>
                    <a:bodyPr/>
                    <a:lstStyle/>
                    <a:p>
                      <a:r>
                        <a:rPr lang="ru-RU" sz="1000" dirty="0" smtClean="0">
                          <a:latin typeface="Times New Roman" panose="02020603050405020304" pitchFamily="18" charset="0"/>
                          <a:cs typeface="Times New Roman" panose="02020603050405020304" pitchFamily="18" charset="0"/>
                        </a:rPr>
                        <a:t>28,00</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34,85</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32,24</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36,13</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36,44</a:t>
                      </a:r>
                      <a:endParaRPr lang="ru-RU" sz="1000" dirty="0">
                        <a:latin typeface="Times New Roman" panose="02020603050405020304" pitchFamily="18" charset="0"/>
                        <a:cs typeface="Times New Roman" panose="02020603050405020304" pitchFamily="18" charset="0"/>
                      </a:endParaRPr>
                    </a:p>
                  </a:txBody>
                  <a:tcPr marL="91448" marR="91448" marT="45706" marB="45706"/>
                </a:tc>
                <a:tc>
                  <a:txBody>
                    <a:bodyPr/>
                    <a:lstStyle/>
                    <a:p>
                      <a:r>
                        <a:rPr lang="ru-RU" sz="1000" dirty="0" smtClean="0">
                          <a:latin typeface="Times New Roman" panose="02020603050405020304" pitchFamily="18" charset="0"/>
                          <a:cs typeface="Times New Roman" panose="02020603050405020304" pitchFamily="18" charset="0"/>
                        </a:rPr>
                        <a:t>36,59</a:t>
                      </a:r>
                      <a:endParaRPr lang="ru-RU" sz="1000" dirty="0">
                        <a:latin typeface="Times New Roman" panose="02020603050405020304" pitchFamily="18" charset="0"/>
                        <a:cs typeface="Times New Roman" panose="02020603050405020304" pitchFamily="18" charset="0"/>
                      </a:endParaRPr>
                    </a:p>
                  </a:txBody>
                  <a:tcPr marL="91448" marR="91448" marT="45706" marB="45706"/>
                </a:tc>
                <a:extLst>
                  <a:ext uri="{0D108BD9-81ED-4DB2-BD59-A6C34878D82A}">
                    <a16:rowId xmlns="" xmlns:a16="http://schemas.microsoft.com/office/drawing/2014/main" val="10007"/>
                  </a:ext>
                </a:extLst>
              </a:tr>
            </a:tbl>
          </a:graphicData>
        </a:graphic>
      </p:graphicFrame>
      <p:sp>
        <p:nvSpPr>
          <p:cNvPr id="60516" name="TextBox 17">
            <a:extLst>
              <a:ext uri="{FF2B5EF4-FFF2-40B4-BE49-F238E27FC236}">
                <a16:creationId xmlns="" xmlns:a16="http://schemas.microsoft.com/office/drawing/2014/main" id="{C9A00C5E-469F-4663-B9C1-CB10EE896844}"/>
              </a:ext>
            </a:extLst>
          </p:cNvPr>
          <p:cNvSpPr txBox="1">
            <a:spLocks noChangeArrowheads="1"/>
          </p:cNvSpPr>
          <p:nvPr/>
        </p:nvSpPr>
        <p:spPr bwMode="auto">
          <a:xfrm>
            <a:off x="546100" y="1038225"/>
            <a:ext cx="184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ru-RU" altLang="ru-RU" sz="1200">
              <a:solidFill>
                <a:srgbClr val="000000"/>
              </a:solidFill>
              <a:latin typeface="Times New Roman" panose="02020603050405020304" pitchFamily="18" charset="0"/>
              <a:cs typeface="Times New Roman" panose="02020603050405020304" pitchFamily="18" charset="0"/>
            </a:endParaRPr>
          </a:p>
        </p:txBody>
      </p:sp>
      <p:sp>
        <p:nvSpPr>
          <p:cNvPr id="60518" name="TextBox 19">
            <a:extLst>
              <a:ext uri="{FF2B5EF4-FFF2-40B4-BE49-F238E27FC236}">
                <a16:creationId xmlns="" xmlns:a16="http://schemas.microsoft.com/office/drawing/2014/main" id="{FE6BB3DE-AA08-45A3-A6EF-86DAA5CB233B}"/>
              </a:ext>
            </a:extLst>
          </p:cNvPr>
          <p:cNvSpPr txBox="1">
            <a:spLocks noChangeArrowheads="1"/>
          </p:cNvSpPr>
          <p:nvPr/>
        </p:nvSpPr>
        <p:spPr bwMode="auto">
          <a:xfrm>
            <a:off x="8326438" y="576263"/>
            <a:ext cx="989012"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100">
                <a:solidFill>
                  <a:srgbClr val="000000"/>
                </a:solidFill>
                <a:latin typeface="Times New Roman" panose="02020603050405020304" pitchFamily="18" charset="0"/>
                <a:cs typeface="Times New Roman" panose="02020603050405020304" pitchFamily="18" charset="0"/>
              </a:rPr>
              <a:t>млн.рублей</a:t>
            </a:r>
          </a:p>
        </p:txBody>
      </p:sp>
      <p:sp>
        <p:nvSpPr>
          <p:cNvPr id="3" name="Горизонтальный свиток 2"/>
          <p:cNvSpPr/>
          <p:nvPr/>
        </p:nvSpPr>
        <p:spPr>
          <a:xfrm>
            <a:off x="123107" y="2863850"/>
            <a:ext cx="2687101" cy="1098550"/>
          </a:xfrm>
          <a:prstGeom prst="horizontalScroll">
            <a:avLst>
              <a:gd name="adj" fmla="val 25000"/>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800" b="1" dirty="0" smtClean="0">
                <a:solidFill>
                  <a:srgbClr val="7030A0"/>
                </a:solidFill>
                <a:latin typeface="Times New Roman" panose="02020603050405020304" pitchFamily="18" charset="0"/>
                <a:cs typeface="Times New Roman" panose="02020603050405020304" pitchFamily="18" charset="0"/>
              </a:rPr>
              <a:t>Доля детей в возрасте от 1 года до 6 лет, получающих дошкольную образовательную услугу в общей численности  детей от 1 года до 6 лет -   99,3 % </a:t>
            </a:r>
            <a:endParaRPr lang="ru-RU" sz="800" b="1" dirty="0">
              <a:solidFill>
                <a:srgbClr val="7030A0"/>
              </a:solidFill>
              <a:latin typeface="Times New Roman" panose="02020603050405020304" pitchFamily="18" charset="0"/>
              <a:cs typeface="Times New Roman" panose="02020603050405020304" pitchFamily="18" charset="0"/>
            </a:endParaRPr>
          </a:p>
        </p:txBody>
      </p:sp>
      <p:sp>
        <p:nvSpPr>
          <p:cNvPr id="4" name="Номер слайда 3"/>
          <p:cNvSpPr>
            <a:spLocks noGrp="1"/>
          </p:cNvSpPr>
          <p:nvPr>
            <p:ph type="sldNum" sz="quarter" idx="17"/>
          </p:nvPr>
        </p:nvSpPr>
        <p:spPr>
          <a:xfrm>
            <a:off x="7033964" y="17462"/>
            <a:ext cx="2133600" cy="365125"/>
          </a:xfrm>
        </p:spPr>
        <p:txBody>
          <a:bodyPr/>
          <a:lstStyle/>
          <a:p>
            <a:pPr>
              <a:defRPr/>
            </a:pPr>
            <a:fld id="{1C2F39FC-F7FC-43A7-985C-4565CF06B74E}" type="slidenum">
              <a:rPr lang="en-US" smtClean="0">
                <a:solidFill>
                  <a:schemeClr val="tx1"/>
                </a:solidFill>
              </a:rPr>
              <a:pPr>
                <a:defRPr/>
              </a:pPr>
              <a:t>36</a:t>
            </a:fld>
            <a:endParaRPr lang="en-US" dirty="0">
              <a:solidFill>
                <a:schemeClr val="tx1"/>
              </a:solidFill>
            </a:endParaRPr>
          </a:p>
        </p:txBody>
      </p:sp>
      <p:graphicFrame>
        <p:nvGraphicFramePr>
          <p:cNvPr id="16" name="Диаграмма 27">
            <a:extLst>
              <a:ext uri="{FF2B5EF4-FFF2-40B4-BE49-F238E27FC236}">
                <a16:creationId xmlns="" xmlns:a16="http://schemas.microsoft.com/office/drawing/2014/main" id="{D3921C25-0148-4FE4-B08B-102E32DFEFE0}"/>
              </a:ext>
            </a:extLst>
          </p:cNvPr>
          <p:cNvGraphicFramePr>
            <a:graphicFrameLocks/>
          </p:cNvGraphicFramePr>
          <p:nvPr>
            <p:extLst>
              <p:ext uri="{D42A27DB-BD31-4B8C-83A1-F6EECF244321}">
                <p14:modId xmlns:p14="http://schemas.microsoft.com/office/powerpoint/2010/main" val="645722267"/>
              </p:ext>
            </p:extLst>
          </p:nvPr>
        </p:nvGraphicFramePr>
        <p:xfrm>
          <a:off x="0" y="4451717"/>
          <a:ext cx="3995556" cy="2217643"/>
        </p:xfrm>
        <a:graphic>
          <a:graphicData uri="http://schemas.openxmlformats.org/drawingml/2006/chart">
            <c:chart xmlns:c="http://schemas.openxmlformats.org/drawingml/2006/chart" xmlns:r="http://schemas.openxmlformats.org/officeDocument/2006/relationships" r:id="rId4"/>
          </a:graphicData>
        </a:graphic>
      </p:graphicFrame>
      <p:cxnSp>
        <p:nvCxnSpPr>
          <p:cNvPr id="17" name="Прямая со стрелкой 16"/>
          <p:cNvCxnSpPr/>
          <p:nvPr/>
        </p:nvCxnSpPr>
        <p:spPr>
          <a:xfrm flipV="1">
            <a:off x="2074067" y="4941168"/>
            <a:ext cx="220835" cy="24582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flipV="1">
            <a:off x="2699792" y="4833156"/>
            <a:ext cx="220835" cy="24582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Овал 18"/>
          <p:cNvSpPr/>
          <p:nvPr/>
        </p:nvSpPr>
        <p:spPr>
          <a:xfrm rot="10800000" flipV="1">
            <a:off x="730250" y="4811223"/>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smtClean="0">
                <a:solidFill>
                  <a:srgbClr val="7030A0"/>
                </a:solidFill>
                <a:latin typeface="Times New Roman" panose="02020603050405020304" pitchFamily="18" charset="0"/>
                <a:cs typeface="Times New Roman" panose="02020603050405020304" pitchFamily="18" charset="0"/>
              </a:rPr>
              <a:t>111,8</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20" name="Овал 19"/>
          <p:cNvSpPr/>
          <p:nvPr/>
        </p:nvSpPr>
        <p:spPr>
          <a:xfrm rot="10800000" flipV="1">
            <a:off x="2128534" y="4739805"/>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smtClean="0">
                <a:solidFill>
                  <a:srgbClr val="7030A0"/>
                </a:solidFill>
                <a:latin typeface="Times New Roman" panose="02020603050405020304" pitchFamily="18" charset="0"/>
                <a:cs typeface="Times New Roman" panose="02020603050405020304" pitchFamily="18" charset="0"/>
              </a:rPr>
              <a:t>104,2</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21" name="Овал 20"/>
          <p:cNvSpPr/>
          <p:nvPr/>
        </p:nvSpPr>
        <p:spPr>
          <a:xfrm rot="10800000" flipV="1">
            <a:off x="1392391" y="4860517"/>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smtClean="0">
                <a:solidFill>
                  <a:srgbClr val="7030A0"/>
                </a:solidFill>
                <a:latin typeface="Times New Roman" panose="02020603050405020304" pitchFamily="18" charset="0"/>
                <a:cs typeface="Times New Roman" panose="02020603050405020304" pitchFamily="18" charset="0"/>
              </a:rPr>
              <a:t>98,87</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22" name="Овал 21"/>
          <p:cNvSpPr/>
          <p:nvPr/>
        </p:nvSpPr>
        <p:spPr>
          <a:xfrm rot="10800000" flipV="1">
            <a:off x="2720694" y="4645907"/>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smtClean="0">
                <a:solidFill>
                  <a:srgbClr val="7030A0"/>
                </a:solidFill>
                <a:latin typeface="Times New Roman" panose="02020603050405020304" pitchFamily="18" charset="0"/>
                <a:cs typeface="Times New Roman" panose="02020603050405020304" pitchFamily="18" charset="0"/>
              </a:rPr>
              <a:t>103,2</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60517" name="TextBox 18">
            <a:extLst>
              <a:ext uri="{FF2B5EF4-FFF2-40B4-BE49-F238E27FC236}">
                <a16:creationId xmlns="" xmlns:a16="http://schemas.microsoft.com/office/drawing/2014/main" id="{E63DAB48-26CE-4AFD-8D8F-BE776AA13C8A}"/>
              </a:ext>
            </a:extLst>
          </p:cNvPr>
          <p:cNvSpPr txBox="1">
            <a:spLocks noChangeArrowheads="1"/>
          </p:cNvSpPr>
          <p:nvPr/>
        </p:nvSpPr>
        <p:spPr bwMode="auto">
          <a:xfrm>
            <a:off x="-4763" y="3928399"/>
            <a:ext cx="329368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200" dirty="0">
                <a:solidFill>
                  <a:srgbClr val="000000"/>
                </a:solidFill>
                <a:latin typeface="Times New Roman" panose="02020603050405020304" pitchFamily="18" charset="0"/>
                <a:cs typeface="Times New Roman" panose="02020603050405020304" pitchFamily="18" charset="0"/>
              </a:rPr>
              <a:t> </a:t>
            </a:r>
            <a:r>
              <a:rPr lang="ru-RU" altLang="ru-RU" sz="1200" dirty="0" smtClean="0">
                <a:solidFill>
                  <a:srgbClr val="000000"/>
                </a:solidFill>
                <a:latin typeface="Times New Roman" panose="02020603050405020304" pitchFamily="18" charset="0"/>
                <a:cs typeface="Times New Roman" panose="02020603050405020304" pitchFamily="18" charset="0"/>
              </a:rPr>
              <a:t> </a:t>
            </a:r>
            <a:r>
              <a:rPr lang="ru-RU" altLang="ru-RU" sz="1200" b="1" i="1" dirty="0">
                <a:solidFill>
                  <a:srgbClr val="000000"/>
                </a:solidFill>
                <a:latin typeface="Times New Roman" panose="02020603050405020304" pitchFamily="18" charset="0"/>
                <a:cs typeface="Times New Roman" panose="02020603050405020304" pitchFamily="18" charset="0"/>
              </a:rPr>
              <a:t>Динамика показателей расходов бюджета муниципального района Мелеузовский район Республики </a:t>
            </a:r>
            <a:r>
              <a:rPr lang="ru-RU" altLang="ru-RU" sz="1200" b="1" i="1" dirty="0" smtClean="0">
                <a:solidFill>
                  <a:srgbClr val="000000"/>
                </a:solidFill>
                <a:latin typeface="Times New Roman" panose="02020603050405020304" pitchFamily="18" charset="0"/>
                <a:cs typeface="Times New Roman" panose="02020603050405020304" pitchFamily="18" charset="0"/>
              </a:rPr>
              <a:t>Башкортостан на образование,%</a:t>
            </a:r>
            <a:endParaRPr lang="ru-RU" altLang="ru-RU" sz="1200" b="1" i="1" dirty="0">
              <a:solidFill>
                <a:srgbClr val="000000"/>
              </a:solidFill>
              <a:latin typeface="Times New Roman" panose="02020603050405020304" pitchFamily="18" charset="0"/>
              <a:cs typeface="Times New Roman" panose="02020603050405020304" pitchFamily="18" charset="0"/>
            </a:endParaRPr>
          </a:p>
        </p:txBody>
      </p:sp>
      <p:sp>
        <p:nvSpPr>
          <p:cNvPr id="23" name="TextBox 18">
            <a:extLst>
              <a:ext uri="{FF2B5EF4-FFF2-40B4-BE49-F238E27FC236}">
                <a16:creationId xmlns="" xmlns:a16="http://schemas.microsoft.com/office/drawing/2014/main" id="{BE0FEAF8-7FDF-4F54-9FA3-87B730C29815}"/>
              </a:ext>
            </a:extLst>
          </p:cNvPr>
          <p:cNvSpPr txBox="1">
            <a:spLocks noChangeArrowheads="1"/>
          </p:cNvSpPr>
          <p:nvPr/>
        </p:nvSpPr>
        <p:spPr bwMode="auto">
          <a:xfrm>
            <a:off x="3288921" y="2859962"/>
            <a:ext cx="5855079" cy="1969770"/>
          </a:xfrm>
          <a:prstGeom prst="rect">
            <a:avLst/>
          </a:prstGeom>
          <a:solidFill>
            <a:schemeClr val="accent5">
              <a:lumMod val="20000"/>
              <a:lumOff val="80000"/>
            </a:schemeClr>
          </a:solidFill>
          <a:ln w="3175">
            <a:solidFill>
              <a:schemeClr val="accent6">
                <a:lumMod val="50000"/>
              </a:schemeClr>
            </a:solidFill>
            <a:miter lim="800000"/>
            <a:headEnd/>
            <a:tailEnd/>
          </a:ln>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200" dirty="0" smtClean="0">
                <a:latin typeface="Times New Roman" panose="02020603050405020304" pitchFamily="18" charset="0"/>
                <a:cs typeface="Times New Roman" panose="02020603050405020304" pitchFamily="18" charset="0"/>
              </a:rPr>
              <a:t> </a:t>
            </a:r>
            <a:r>
              <a:rPr lang="ru-RU" altLang="ru-RU" sz="1100" b="1" i="1" dirty="0">
                <a:latin typeface="Times New Roman" panose="02020603050405020304" pitchFamily="18" charset="0"/>
                <a:cs typeface="Times New Roman" panose="02020603050405020304" pitchFamily="18" charset="0"/>
              </a:rPr>
              <a:t>Причины отклонения фактического выполнения по годам:</a:t>
            </a:r>
          </a:p>
          <a:p>
            <a:endParaRPr lang="ru-RU" altLang="ru-RU" sz="1100" b="1" i="1" dirty="0" smtClean="0">
              <a:latin typeface="Times New Roman" panose="02020603050405020304" pitchFamily="18" charset="0"/>
              <a:cs typeface="Times New Roman" panose="02020603050405020304" pitchFamily="18" charset="0"/>
            </a:endParaRPr>
          </a:p>
          <a:p>
            <a:pPr algn="just"/>
            <a:r>
              <a:rPr lang="ru-RU" sz="1100" b="1" dirty="0" smtClean="0">
                <a:latin typeface="Times New Roman" panose="02020603050405020304" pitchFamily="18" charset="0"/>
                <a:cs typeface="Times New Roman" panose="02020603050405020304" pitchFamily="18" charset="0"/>
              </a:rPr>
              <a:t> </a:t>
            </a:r>
            <a:r>
              <a:rPr lang="ru-RU" sz="1100" b="1" dirty="0">
                <a:latin typeface="Times New Roman" panose="02020603050405020304" pitchFamily="18" charset="0"/>
                <a:cs typeface="Times New Roman" panose="02020603050405020304" pitchFamily="18" charset="0"/>
              </a:rPr>
              <a:t>Дошкольное </a:t>
            </a:r>
            <a:r>
              <a:rPr lang="ru-RU" sz="1100" b="1" dirty="0" smtClean="0">
                <a:latin typeface="Times New Roman" panose="02020603050405020304" pitchFamily="18" charset="0"/>
                <a:cs typeface="Times New Roman" panose="02020603050405020304" pitchFamily="18" charset="0"/>
              </a:rPr>
              <a:t>образование</a:t>
            </a:r>
            <a:r>
              <a:rPr lang="ru-RU" sz="1100" dirty="0">
                <a:latin typeface="Times New Roman" panose="02020603050405020304" pitchFamily="18" charset="0"/>
                <a:cs typeface="Times New Roman" panose="02020603050405020304" pitchFamily="18" charset="0"/>
              </a:rPr>
              <a:t>: Дополнительное выделение средств из бюджета РБ на заработную плату педагогических работников </a:t>
            </a:r>
            <a:r>
              <a:rPr lang="ru-RU" sz="1100" dirty="0" smtClean="0">
                <a:latin typeface="Times New Roman" panose="02020603050405020304" pitchFamily="18" charset="0"/>
                <a:cs typeface="Times New Roman" panose="02020603050405020304" pitchFamily="18" charset="0"/>
              </a:rPr>
              <a:t>дошкольных  образовательных учреждений в 2018 году, а также текущий и капитальный ремонт зданий за счет средств местного бюджета.</a:t>
            </a:r>
          </a:p>
          <a:p>
            <a:pPr algn="just"/>
            <a:r>
              <a:rPr lang="ru-RU" sz="1100" dirty="0" smtClean="0">
                <a:latin typeface="Times New Roman" panose="02020603050405020304" pitchFamily="18" charset="0"/>
                <a:cs typeface="Times New Roman" panose="02020603050405020304" pitchFamily="18" charset="0"/>
              </a:rPr>
              <a:t> </a:t>
            </a:r>
            <a:r>
              <a:rPr lang="ru-RU" sz="1100" b="1" dirty="0" smtClean="0">
                <a:latin typeface="Times New Roman" panose="02020603050405020304" pitchFamily="18" charset="0"/>
                <a:cs typeface="Times New Roman" panose="02020603050405020304" pitchFamily="18" charset="0"/>
              </a:rPr>
              <a:t>Общее образование: </a:t>
            </a:r>
            <a:r>
              <a:rPr lang="ru-RU" sz="1100" dirty="0" smtClean="0">
                <a:latin typeface="Times New Roman" panose="02020603050405020304" pitchFamily="18" charset="0"/>
                <a:cs typeface="Times New Roman" panose="02020603050405020304" pitchFamily="18" charset="0"/>
              </a:rPr>
              <a:t>Дополнительное </a:t>
            </a:r>
            <a:r>
              <a:rPr lang="ru-RU" sz="1100" dirty="0">
                <a:latin typeface="Times New Roman" panose="02020603050405020304" pitchFamily="18" charset="0"/>
                <a:cs typeface="Times New Roman" panose="02020603050405020304" pitchFamily="18" charset="0"/>
              </a:rPr>
              <a:t>выделение средств из бюджета РБ на заработную плату педагогических работников </a:t>
            </a:r>
            <a:r>
              <a:rPr lang="ru-RU" sz="1100" dirty="0" smtClean="0">
                <a:latin typeface="Times New Roman" panose="02020603050405020304" pitchFamily="18" charset="0"/>
                <a:cs typeface="Times New Roman" panose="02020603050405020304" pitchFamily="18" charset="0"/>
              </a:rPr>
              <a:t>общеобразовательных учреждений в 2018 </a:t>
            </a:r>
            <a:r>
              <a:rPr lang="ru-RU" sz="1100" dirty="0">
                <a:latin typeface="Times New Roman" panose="02020603050405020304" pitchFamily="18" charset="0"/>
                <a:cs typeface="Times New Roman" panose="02020603050405020304" pitchFamily="18" charset="0"/>
              </a:rPr>
              <a:t>году, а также текущий и капитальный ремонт зданий за счет средств местного бюджета.</a:t>
            </a:r>
            <a:endParaRPr lang="ru-RU" sz="1100" dirty="0" smtClean="0">
              <a:latin typeface="Times New Roman" panose="02020603050405020304" pitchFamily="18" charset="0"/>
              <a:cs typeface="Times New Roman" panose="02020603050405020304" pitchFamily="18" charset="0"/>
            </a:endParaRPr>
          </a:p>
          <a:p>
            <a:pPr algn="just"/>
            <a:r>
              <a:rPr lang="ru-RU" sz="1100" b="1" dirty="0">
                <a:latin typeface="Times New Roman" panose="02020603050405020304" pitchFamily="18" charset="0"/>
                <a:cs typeface="Times New Roman" panose="02020603050405020304" pitchFamily="18" charset="0"/>
              </a:rPr>
              <a:t>Дополнительное образование </a:t>
            </a:r>
            <a:r>
              <a:rPr lang="ru-RU" sz="1100" b="1" dirty="0" smtClean="0">
                <a:latin typeface="Times New Roman" panose="02020603050405020304" pitchFamily="18" charset="0"/>
                <a:cs typeface="Times New Roman" panose="02020603050405020304" pitchFamily="18" charset="0"/>
              </a:rPr>
              <a:t>детей: </a:t>
            </a:r>
            <a:r>
              <a:rPr lang="ru-RU" sz="1100" dirty="0">
                <a:latin typeface="Times New Roman" panose="02020603050405020304" pitchFamily="18" charset="0"/>
                <a:cs typeface="Times New Roman" panose="02020603050405020304" pitchFamily="18" charset="0"/>
              </a:rPr>
              <a:t>Дополнительное выделение средств из бюджета РБ на заработную плату педагогических работников </a:t>
            </a:r>
            <a:r>
              <a:rPr lang="ru-RU" sz="1100" dirty="0" smtClean="0">
                <a:latin typeface="Times New Roman" panose="02020603050405020304" pitchFamily="18" charset="0"/>
                <a:cs typeface="Times New Roman" panose="02020603050405020304" pitchFamily="18" charset="0"/>
              </a:rPr>
              <a:t>учреждений  дополнительного образования детей в </a:t>
            </a:r>
            <a:r>
              <a:rPr lang="ru-RU" sz="1100" dirty="0">
                <a:latin typeface="Times New Roman" panose="02020603050405020304" pitchFamily="18" charset="0"/>
                <a:cs typeface="Times New Roman" panose="02020603050405020304" pitchFamily="18" charset="0"/>
              </a:rPr>
              <a:t>2018 </a:t>
            </a:r>
            <a:r>
              <a:rPr lang="ru-RU" sz="1100" dirty="0" smtClean="0">
                <a:latin typeface="Times New Roman" panose="02020603050405020304" pitchFamily="18" charset="0"/>
                <a:cs typeface="Times New Roman" panose="02020603050405020304" pitchFamily="18" charset="0"/>
              </a:rPr>
              <a:t>году.</a:t>
            </a:r>
            <a:endParaRPr lang="ru-RU" sz="1100"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Заголовок 1">
            <a:extLst>
              <a:ext uri="{FF2B5EF4-FFF2-40B4-BE49-F238E27FC236}">
                <a16:creationId xmlns="" xmlns:a16="http://schemas.microsoft.com/office/drawing/2014/main" id="{25BCCDDB-41B1-4053-BD70-8A8FD1E210B2}"/>
              </a:ext>
            </a:extLst>
          </p:cNvPr>
          <p:cNvSpPr txBox="1">
            <a:spLocks/>
          </p:cNvSpPr>
          <p:nvPr/>
        </p:nvSpPr>
        <p:spPr bwMode="auto">
          <a:xfrm>
            <a:off x="4251325" y="5445125"/>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ru-RU" altLang="ru-RU" sz="1100">
              <a:solidFill>
                <a:srgbClr val="002060"/>
              </a:solidFill>
              <a:latin typeface="Times New Roman" panose="02020603050405020304" pitchFamily="18" charset="0"/>
              <a:cs typeface="Times New Roman" panose="02020603050405020304" pitchFamily="18" charset="0"/>
            </a:endParaRPr>
          </a:p>
        </p:txBody>
      </p:sp>
      <p:sp>
        <p:nvSpPr>
          <p:cNvPr id="61443" name="TextBox 7">
            <a:extLst>
              <a:ext uri="{FF2B5EF4-FFF2-40B4-BE49-F238E27FC236}">
                <a16:creationId xmlns="" xmlns:a16="http://schemas.microsoft.com/office/drawing/2014/main" id="{53B421E3-5A36-4876-908A-115CE6201D1E}"/>
              </a:ext>
            </a:extLst>
          </p:cNvPr>
          <p:cNvSpPr txBox="1">
            <a:spLocks noChangeArrowheads="1"/>
          </p:cNvSpPr>
          <p:nvPr/>
        </p:nvSpPr>
        <p:spPr bwMode="auto">
          <a:xfrm>
            <a:off x="8408988" y="4016375"/>
            <a:ext cx="225425"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600" b="1"/>
              <a:t>. </a:t>
            </a:r>
          </a:p>
        </p:txBody>
      </p:sp>
      <p:sp>
        <p:nvSpPr>
          <p:cNvPr id="10" name="Заголовок 1">
            <a:extLst>
              <a:ext uri="{FF2B5EF4-FFF2-40B4-BE49-F238E27FC236}">
                <a16:creationId xmlns="" xmlns:a16="http://schemas.microsoft.com/office/drawing/2014/main" id="{0DA933CF-EB95-4F59-A5E9-1AB5D16BCF7A}"/>
              </a:ext>
            </a:extLst>
          </p:cNvPr>
          <p:cNvSpPr txBox="1">
            <a:spLocks/>
          </p:cNvSpPr>
          <p:nvPr/>
        </p:nvSpPr>
        <p:spPr>
          <a:xfrm>
            <a:off x="4787900" y="1401763"/>
            <a:ext cx="4157663" cy="276225"/>
          </a:xfrm>
          <a:prstGeom prst="rect">
            <a:avLst/>
          </a:prstGeom>
        </p:spPr>
        <p:txBody>
          <a:bodyPr lIns="68580" tIns="34290" rIns="68580" bIns="3429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endParaRPr lang="ru-RU" sz="1050" dirty="0">
              <a:solidFill>
                <a:srgbClr val="002060"/>
              </a:solidFill>
              <a:latin typeface="Times New Roman" panose="02020603050405020304" pitchFamily="18" charset="0"/>
              <a:cs typeface="Times New Roman" panose="02020603050405020304" pitchFamily="18" charset="0"/>
            </a:endParaRPr>
          </a:p>
        </p:txBody>
      </p:sp>
      <p:sp>
        <p:nvSpPr>
          <p:cNvPr id="61445" name="Заголовок 1">
            <a:extLst>
              <a:ext uri="{FF2B5EF4-FFF2-40B4-BE49-F238E27FC236}">
                <a16:creationId xmlns="" xmlns:a16="http://schemas.microsoft.com/office/drawing/2014/main" id="{B798FA42-F4C5-4B3B-B354-55ED130CD3B3}"/>
              </a:ext>
            </a:extLst>
          </p:cNvPr>
          <p:cNvSpPr txBox="1">
            <a:spLocks/>
          </p:cNvSpPr>
          <p:nvPr/>
        </p:nvSpPr>
        <p:spPr bwMode="auto">
          <a:xfrm>
            <a:off x="-4763" y="2420938"/>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ru-RU" altLang="ru-RU" sz="1200">
              <a:solidFill>
                <a:srgbClr val="002060"/>
              </a:solidFill>
              <a:latin typeface="Times New Roman" panose="02020603050405020304" pitchFamily="18" charset="0"/>
              <a:cs typeface="Times New Roman" panose="02020603050405020304" pitchFamily="18" charset="0"/>
            </a:endParaRPr>
          </a:p>
        </p:txBody>
      </p:sp>
      <p:sp>
        <p:nvSpPr>
          <p:cNvPr id="61446" name="TextBox 2">
            <a:extLst>
              <a:ext uri="{FF2B5EF4-FFF2-40B4-BE49-F238E27FC236}">
                <a16:creationId xmlns="" xmlns:a16="http://schemas.microsoft.com/office/drawing/2014/main" id="{DD56A469-4C2E-4219-A10E-E016C593ADB0}"/>
              </a:ext>
            </a:extLst>
          </p:cNvPr>
          <p:cNvSpPr txBox="1">
            <a:spLocks noChangeArrowheads="1"/>
          </p:cNvSpPr>
          <p:nvPr/>
        </p:nvSpPr>
        <p:spPr bwMode="auto">
          <a:xfrm>
            <a:off x="0" y="0"/>
            <a:ext cx="9144000" cy="584200"/>
          </a:xfrm>
          <a:prstGeom prst="rect">
            <a:avLst/>
          </a:prstGeom>
          <a:solidFill>
            <a:schemeClr val="bg2">
              <a:lumMod val="90000"/>
            </a:schemeClr>
          </a:solidFill>
          <a:ln>
            <a:noFill/>
          </a:ln>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sz="1600" dirty="0">
                <a:solidFill>
                  <a:srgbClr val="002060"/>
                </a:solidFill>
                <a:latin typeface="Times New Roman" panose="02020603050405020304" pitchFamily="18" charset="0"/>
                <a:cs typeface="Times New Roman" panose="02020603050405020304" pitchFamily="18" charset="0"/>
              </a:rPr>
              <a:t>                Расходы консолидированного бюджета муниципального района Мелеузовский </a:t>
            </a:r>
            <a:r>
              <a:rPr lang="ru-RU" altLang="ru-RU" sz="1600" dirty="0" smtClean="0">
                <a:solidFill>
                  <a:srgbClr val="002060"/>
                </a:solidFill>
                <a:latin typeface="Times New Roman" panose="02020603050405020304" pitchFamily="18" charset="0"/>
                <a:cs typeface="Times New Roman" panose="02020603050405020304" pitchFamily="18" charset="0"/>
              </a:rPr>
              <a:t>район</a:t>
            </a:r>
          </a:p>
          <a:p>
            <a:pPr algn="ctr"/>
            <a:r>
              <a:rPr lang="ru-RU" altLang="ru-RU" sz="1600" dirty="0" smtClean="0">
                <a:solidFill>
                  <a:srgbClr val="002060"/>
                </a:solidFill>
                <a:latin typeface="Times New Roman" panose="02020603050405020304" pitchFamily="18" charset="0"/>
                <a:cs typeface="Times New Roman" panose="02020603050405020304" pitchFamily="18" charset="0"/>
              </a:rPr>
              <a:t> </a:t>
            </a:r>
            <a:r>
              <a:rPr lang="ru-RU" altLang="ru-RU" sz="1600" dirty="0">
                <a:solidFill>
                  <a:srgbClr val="002060"/>
                </a:solidFill>
                <a:latin typeface="Times New Roman" panose="02020603050405020304" pitchFamily="18" charset="0"/>
                <a:cs typeface="Times New Roman" panose="02020603050405020304" pitchFamily="18" charset="0"/>
              </a:rPr>
              <a:t>на культуру в </a:t>
            </a:r>
            <a:r>
              <a:rPr lang="ru-RU" altLang="ru-RU" sz="1600" dirty="0" smtClean="0">
                <a:solidFill>
                  <a:srgbClr val="002060"/>
                </a:solidFill>
                <a:latin typeface="Times New Roman" panose="02020603050405020304" pitchFamily="18" charset="0"/>
                <a:cs typeface="Times New Roman" panose="02020603050405020304" pitchFamily="18" charset="0"/>
              </a:rPr>
              <a:t>2017-2021 </a:t>
            </a:r>
            <a:r>
              <a:rPr lang="ru-RU" altLang="ru-RU" sz="1600" dirty="0">
                <a:solidFill>
                  <a:srgbClr val="002060"/>
                </a:solidFill>
                <a:latin typeface="Times New Roman" panose="02020603050405020304" pitchFamily="18" charset="0"/>
                <a:cs typeface="Times New Roman" panose="02020603050405020304" pitchFamily="18" charset="0"/>
              </a:rPr>
              <a:t>годах</a:t>
            </a:r>
            <a:endParaRPr lang="ru-RU" altLang="ru-RU" sz="1600" b="1" dirty="0">
              <a:latin typeface="Times New Roman" panose="02020603050405020304" pitchFamily="18" charset="0"/>
              <a:cs typeface="Times New Roman" panose="02020603050405020304" pitchFamily="18" charset="0"/>
            </a:endParaRPr>
          </a:p>
        </p:txBody>
      </p:sp>
      <p:pic>
        <p:nvPicPr>
          <p:cNvPr id="61447" name="Picture 3">
            <a:extLst>
              <a:ext uri="{FF2B5EF4-FFF2-40B4-BE49-F238E27FC236}">
                <a16:creationId xmlns="" xmlns:a16="http://schemas.microsoft.com/office/drawing/2014/main" id="{81DC2DDE-E441-4983-8029-3168666DAC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04850"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Таблица 4">
            <a:extLst>
              <a:ext uri="{FF2B5EF4-FFF2-40B4-BE49-F238E27FC236}">
                <a16:creationId xmlns="" xmlns:a16="http://schemas.microsoft.com/office/drawing/2014/main" id="{4C19F05A-4822-4F56-A697-32A7787BB60D}"/>
              </a:ext>
            </a:extLst>
          </p:cNvPr>
          <p:cNvGraphicFramePr>
            <a:graphicFrameLocks noGrp="1"/>
          </p:cNvGraphicFramePr>
          <p:nvPr>
            <p:extLst>
              <p:ext uri="{D42A27DB-BD31-4B8C-83A1-F6EECF244321}">
                <p14:modId xmlns:p14="http://schemas.microsoft.com/office/powerpoint/2010/main" val="1403966193"/>
              </p:ext>
            </p:extLst>
          </p:nvPr>
        </p:nvGraphicFramePr>
        <p:xfrm>
          <a:off x="-4763" y="838200"/>
          <a:ext cx="8950328" cy="1858963"/>
        </p:xfrm>
        <a:graphic>
          <a:graphicData uri="http://schemas.openxmlformats.org/drawingml/2006/table">
            <a:tbl>
              <a:tblPr firstRow="1" bandRow="1">
                <a:tableStyleId>{F5AB1C69-6EDB-4FF4-983F-18BD219EF322}</a:tableStyleId>
              </a:tblPr>
              <a:tblGrid>
                <a:gridCol w="297729">
                  <a:extLst>
                    <a:ext uri="{9D8B030D-6E8A-4147-A177-3AD203B41FA5}">
                      <a16:colId xmlns="" xmlns:a16="http://schemas.microsoft.com/office/drawing/2014/main" val="20000"/>
                    </a:ext>
                  </a:extLst>
                </a:gridCol>
                <a:gridCol w="4122849">
                  <a:extLst>
                    <a:ext uri="{9D8B030D-6E8A-4147-A177-3AD203B41FA5}">
                      <a16:colId xmlns="" xmlns:a16="http://schemas.microsoft.com/office/drawing/2014/main" val="20001"/>
                    </a:ext>
                  </a:extLst>
                </a:gridCol>
                <a:gridCol w="684424">
                  <a:extLst>
                    <a:ext uri="{9D8B030D-6E8A-4147-A177-3AD203B41FA5}">
                      <a16:colId xmlns="" xmlns:a16="http://schemas.microsoft.com/office/drawing/2014/main" val="20002"/>
                    </a:ext>
                  </a:extLst>
                </a:gridCol>
                <a:gridCol w="912566">
                  <a:extLst>
                    <a:ext uri="{9D8B030D-6E8A-4147-A177-3AD203B41FA5}">
                      <a16:colId xmlns="" xmlns:a16="http://schemas.microsoft.com/office/drawing/2014/main" val="20004"/>
                    </a:ext>
                  </a:extLst>
                </a:gridCol>
                <a:gridCol w="760471">
                  <a:extLst>
                    <a:ext uri="{9D8B030D-6E8A-4147-A177-3AD203B41FA5}">
                      <a16:colId xmlns="" xmlns:a16="http://schemas.microsoft.com/office/drawing/2014/main" val="20005"/>
                    </a:ext>
                  </a:extLst>
                </a:gridCol>
                <a:gridCol w="684424">
                  <a:extLst>
                    <a:ext uri="{9D8B030D-6E8A-4147-A177-3AD203B41FA5}">
                      <a16:colId xmlns="" xmlns:a16="http://schemas.microsoft.com/office/drawing/2014/main" val="20006"/>
                    </a:ext>
                  </a:extLst>
                </a:gridCol>
                <a:gridCol w="727394">
                  <a:extLst>
                    <a:ext uri="{9D8B030D-6E8A-4147-A177-3AD203B41FA5}">
                      <a16:colId xmlns="" xmlns:a16="http://schemas.microsoft.com/office/drawing/2014/main" val="20007"/>
                    </a:ext>
                  </a:extLst>
                </a:gridCol>
                <a:gridCol w="760471">
                  <a:extLst>
                    <a:ext uri="{9D8B030D-6E8A-4147-A177-3AD203B41FA5}">
                      <a16:colId xmlns="" xmlns:a16="http://schemas.microsoft.com/office/drawing/2014/main" val="20008"/>
                    </a:ext>
                  </a:extLst>
                </a:gridCol>
              </a:tblGrid>
              <a:tr h="685118">
                <a:tc>
                  <a:txBody>
                    <a:bodyPr/>
                    <a:lstStyle/>
                    <a:p>
                      <a:endParaRPr lang="ru-RU" sz="1000" dirty="0">
                        <a:latin typeface="Times New Roman" panose="02020603050405020304" pitchFamily="18" charset="0"/>
                        <a:cs typeface="Times New Roman" panose="02020603050405020304" pitchFamily="18" charset="0"/>
                      </a:endParaRPr>
                    </a:p>
                  </a:txBody>
                  <a:tcPr marL="91448" marR="91448" marT="45727" marB="45727"/>
                </a:tc>
                <a:tc>
                  <a:txBody>
                    <a:bodyPr/>
                    <a:lstStyle/>
                    <a:p>
                      <a:r>
                        <a:rPr lang="ru-RU" sz="1000" dirty="0">
                          <a:latin typeface="Times New Roman" panose="02020603050405020304" pitchFamily="18" charset="0"/>
                          <a:cs typeface="Times New Roman" panose="02020603050405020304" pitchFamily="18" charset="0"/>
                        </a:rPr>
                        <a:t>Наименование показателя</a:t>
                      </a:r>
                    </a:p>
                  </a:txBody>
                  <a:tcPr marL="91448" marR="91448" marT="45727" marB="45727"/>
                </a:tc>
                <a:tc>
                  <a:txBody>
                    <a:bodyPr/>
                    <a:lstStyle/>
                    <a:p>
                      <a:r>
                        <a:rPr lang="ru-RU" sz="1000" dirty="0" smtClean="0">
                          <a:latin typeface="Times New Roman" panose="02020603050405020304" pitchFamily="18" charset="0"/>
                          <a:cs typeface="Times New Roman" panose="02020603050405020304" pitchFamily="18" charset="0"/>
                        </a:rPr>
                        <a:t>2017 </a:t>
                      </a:r>
                      <a:r>
                        <a:rPr lang="ru-RU" sz="1000" dirty="0">
                          <a:latin typeface="Times New Roman" panose="02020603050405020304" pitchFamily="18" charset="0"/>
                          <a:cs typeface="Times New Roman" panose="02020603050405020304" pitchFamily="18" charset="0"/>
                        </a:rPr>
                        <a:t>год (отчет)</a:t>
                      </a:r>
                    </a:p>
                  </a:txBody>
                  <a:tcPr marL="91448" marR="91448" marT="45727" marB="45727"/>
                </a:tc>
                <a:tc>
                  <a:txBody>
                    <a:bodyPr/>
                    <a:lstStyle/>
                    <a:p>
                      <a:r>
                        <a:rPr lang="ru-RU" sz="1000" dirty="0" smtClean="0">
                          <a:latin typeface="Times New Roman" panose="02020603050405020304" pitchFamily="18" charset="0"/>
                          <a:cs typeface="Times New Roman" panose="02020603050405020304" pitchFamily="18" charset="0"/>
                        </a:rPr>
                        <a:t>2018  </a:t>
                      </a:r>
                      <a:r>
                        <a:rPr lang="ru-RU" sz="1000" dirty="0">
                          <a:latin typeface="Times New Roman" panose="02020603050405020304" pitchFamily="18" charset="0"/>
                          <a:cs typeface="Times New Roman" panose="02020603050405020304" pitchFamily="18" charset="0"/>
                        </a:rPr>
                        <a:t>год (</a:t>
                      </a:r>
                      <a:r>
                        <a:rPr lang="ru-RU" sz="1000" dirty="0" err="1">
                          <a:latin typeface="Times New Roman" panose="02020603050405020304" pitchFamily="18" charset="0"/>
                          <a:cs typeface="Times New Roman" panose="02020603050405020304" pitchFamily="18" charset="0"/>
                        </a:rPr>
                        <a:t>уточн</a:t>
                      </a:r>
                      <a:r>
                        <a:rPr lang="ru-RU" sz="1000" dirty="0">
                          <a:latin typeface="Times New Roman" panose="02020603050405020304" pitchFamily="18" charset="0"/>
                          <a:cs typeface="Times New Roman" panose="02020603050405020304" pitchFamily="18" charset="0"/>
                        </a:rPr>
                        <a:t>. план)</a:t>
                      </a:r>
                    </a:p>
                  </a:txBody>
                  <a:tcPr marL="91448" marR="91448" marT="45727" marB="45727"/>
                </a:tc>
                <a:tc>
                  <a:txBody>
                    <a:bodyPr/>
                    <a:lstStyle/>
                    <a:p>
                      <a:r>
                        <a:rPr lang="ru-RU" sz="1000" dirty="0" smtClean="0">
                          <a:latin typeface="Times New Roman" panose="02020603050405020304" pitchFamily="18" charset="0"/>
                          <a:cs typeface="Times New Roman" panose="02020603050405020304" pitchFamily="18" charset="0"/>
                        </a:rPr>
                        <a:t>2018 </a:t>
                      </a:r>
                      <a:r>
                        <a:rPr lang="ru-RU" sz="1000" dirty="0">
                          <a:latin typeface="Times New Roman" panose="02020603050405020304" pitchFamily="18" charset="0"/>
                          <a:cs typeface="Times New Roman" panose="02020603050405020304" pitchFamily="18" charset="0"/>
                        </a:rPr>
                        <a:t>год (отчет)</a:t>
                      </a:r>
                    </a:p>
                  </a:txBody>
                  <a:tcPr marL="91448" marR="91448" marT="45727" marB="45727"/>
                </a:tc>
                <a:tc>
                  <a:txBody>
                    <a:bodyPr/>
                    <a:lstStyle/>
                    <a:p>
                      <a:r>
                        <a:rPr lang="ru-RU" sz="1000" dirty="0" smtClean="0">
                          <a:latin typeface="Times New Roman" panose="02020603050405020304" pitchFamily="18" charset="0"/>
                          <a:cs typeface="Times New Roman" panose="02020603050405020304" pitchFamily="18" charset="0"/>
                        </a:rPr>
                        <a:t>2019</a:t>
                      </a:r>
                      <a:r>
                        <a:rPr lang="ru-RU" sz="1000" baseline="0" dirty="0" smtClean="0">
                          <a:latin typeface="Times New Roman" panose="02020603050405020304" pitchFamily="18" charset="0"/>
                          <a:cs typeface="Times New Roman" panose="02020603050405020304" pitchFamily="18" charset="0"/>
                        </a:rPr>
                        <a:t> </a:t>
                      </a:r>
                      <a:r>
                        <a:rPr lang="ru-RU" sz="1000" baseline="0" dirty="0">
                          <a:latin typeface="Times New Roman" panose="02020603050405020304" pitchFamily="18" charset="0"/>
                          <a:cs typeface="Times New Roman" panose="02020603050405020304" pitchFamily="18" charset="0"/>
                        </a:rPr>
                        <a:t>год (план)</a:t>
                      </a:r>
                      <a:endParaRPr lang="ru-RU" sz="1000" dirty="0">
                        <a:latin typeface="Times New Roman" panose="02020603050405020304" pitchFamily="18" charset="0"/>
                        <a:cs typeface="Times New Roman" panose="02020603050405020304" pitchFamily="18" charset="0"/>
                      </a:endParaRPr>
                    </a:p>
                  </a:txBody>
                  <a:tcPr marL="91448" marR="91448" marT="45727" marB="45727"/>
                </a:tc>
                <a:tc>
                  <a:txBody>
                    <a:bodyPr/>
                    <a:lstStyle/>
                    <a:p>
                      <a:r>
                        <a:rPr lang="ru-RU" sz="1000" dirty="0" smtClean="0">
                          <a:latin typeface="Times New Roman" panose="02020603050405020304" pitchFamily="18" charset="0"/>
                          <a:cs typeface="Times New Roman" panose="02020603050405020304" pitchFamily="18" charset="0"/>
                        </a:rPr>
                        <a:t>2020</a:t>
                      </a:r>
                      <a:r>
                        <a:rPr lang="ru-RU" sz="1000" baseline="0" dirty="0" smtClean="0">
                          <a:latin typeface="Times New Roman" panose="02020603050405020304" pitchFamily="18" charset="0"/>
                          <a:cs typeface="Times New Roman" panose="02020603050405020304" pitchFamily="18" charset="0"/>
                        </a:rPr>
                        <a:t> </a:t>
                      </a:r>
                      <a:r>
                        <a:rPr lang="ru-RU" sz="1000" baseline="0" dirty="0">
                          <a:latin typeface="Times New Roman" panose="02020603050405020304" pitchFamily="18" charset="0"/>
                          <a:cs typeface="Times New Roman" panose="02020603050405020304" pitchFamily="18" charset="0"/>
                        </a:rPr>
                        <a:t>год (план)</a:t>
                      </a:r>
                      <a:endParaRPr lang="ru-RU" sz="1000" dirty="0">
                        <a:latin typeface="Times New Roman" panose="02020603050405020304" pitchFamily="18" charset="0"/>
                        <a:cs typeface="Times New Roman" panose="02020603050405020304" pitchFamily="18" charset="0"/>
                      </a:endParaRPr>
                    </a:p>
                  </a:txBody>
                  <a:tcPr marL="91448" marR="91448" marT="45727" marB="45727"/>
                </a:tc>
                <a:tc>
                  <a:txBody>
                    <a:bodyPr/>
                    <a:lstStyle/>
                    <a:p>
                      <a:r>
                        <a:rPr lang="ru-RU" sz="1000" dirty="0" smtClean="0">
                          <a:latin typeface="Times New Roman" panose="02020603050405020304" pitchFamily="18" charset="0"/>
                          <a:cs typeface="Times New Roman" panose="02020603050405020304" pitchFamily="18" charset="0"/>
                        </a:rPr>
                        <a:t>2021</a:t>
                      </a:r>
                      <a:r>
                        <a:rPr lang="ru-RU" sz="1000" baseline="0" dirty="0" smtClean="0">
                          <a:latin typeface="Times New Roman" panose="02020603050405020304" pitchFamily="18" charset="0"/>
                          <a:cs typeface="Times New Roman" panose="02020603050405020304" pitchFamily="18" charset="0"/>
                        </a:rPr>
                        <a:t> </a:t>
                      </a:r>
                      <a:r>
                        <a:rPr lang="ru-RU" sz="1000" baseline="0" dirty="0">
                          <a:latin typeface="Times New Roman" panose="02020603050405020304" pitchFamily="18" charset="0"/>
                          <a:cs typeface="Times New Roman" panose="02020603050405020304" pitchFamily="18" charset="0"/>
                        </a:rPr>
                        <a:t>год (план)</a:t>
                      </a:r>
                      <a:endParaRPr lang="ru-RU" sz="1000" dirty="0">
                        <a:latin typeface="Times New Roman" panose="02020603050405020304" pitchFamily="18" charset="0"/>
                        <a:cs typeface="Times New Roman" panose="02020603050405020304" pitchFamily="18" charset="0"/>
                      </a:endParaRPr>
                    </a:p>
                  </a:txBody>
                  <a:tcPr marL="91448" marR="91448" marT="45727" marB="45727"/>
                </a:tc>
                <a:extLst>
                  <a:ext uri="{0D108BD9-81ED-4DB2-BD59-A6C34878D82A}">
                    <a16:rowId xmlns="" xmlns:a16="http://schemas.microsoft.com/office/drawing/2014/main" val="10000"/>
                  </a:ext>
                </a:extLst>
              </a:tr>
              <a:tr h="304497">
                <a:tc>
                  <a:txBody>
                    <a:bodyPr/>
                    <a:lstStyle/>
                    <a:p>
                      <a:endParaRPr lang="ru-RU" sz="1000" dirty="0">
                        <a:latin typeface="Times New Roman" panose="02020603050405020304" pitchFamily="18" charset="0"/>
                        <a:cs typeface="Times New Roman" panose="02020603050405020304" pitchFamily="18" charset="0"/>
                      </a:endParaRPr>
                    </a:p>
                  </a:txBody>
                  <a:tcPr marL="91448" marR="91448" marT="45727" marB="45727"/>
                </a:tc>
                <a:tc>
                  <a:txBody>
                    <a:bodyPr/>
                    <a:lstStyle/>
                    <a:p>
                      <a:pPr algn="l" fontAlgn="b"/>
                      <a:r>
                        <a:rPr lang="ru-RU" sz="1000" u="none" strike="noStrike">
                          <a:effectLst/>
                          <a:latin typeface="Times New Roman" panose="02020603050405020304" pitchFamily="18" charset="0"/>
                          <a:cs typeface="Times New Roman" panose="02020603050405020304" pitchFamily="18" charset="0"/>
                        </a:rPr>
                        <a:t>Культура, кинемотография</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9526" marR="9526" marT="9526" marB="0" anchor="b"/>
                </a:tc>
                <a:tc>
                  <a:txBody>
                    <a:bodyPr/>
                    <a:lstStyle/>
                    <a:p>
                      <a:r>
                        <a:rPr lang="ru-RU" sz="1000" dirty="0">
                          <a:latin typeface="Times New Roman" panose="02020603050405020304" pitchFamily="18" charset="0"/>
                          <a:cs typeface="Times New Roman" panose="02020603050405020304" pitchFamily="18" charset="0"/>
                        </a:rPr>
                        <a:t>96,93</a:t>
                      </a:r>
                    </a:p>
                  </a:txBody>
                  <a:tcPr marL="91448" marR="91448" marT="45727" marB="45727"/>
                </a:tc>
                <a:tc>
                  <a:txBody>
                    <a:bodyPr/>
                    <a:lstStyle/>
                    <a:p>
                      <a:r>
                        <a:rPr lang="ru-RU" sz="1000" dirty="0" smtClean="0">
                          <a:latin typeface="Times New Roman" panose="02020603050405020304" pitchFamily="18" charset="0"/>
                          <a:cs typeface="Times New Roman" panose="02020603050405020304" pitchFamily="18" charset="0"/>
                        </a:rPr>
                        <a:t>128,50</a:t>
                      </a:r>
                      <a:endParaRPr lang="ru-RU" sz="1000" dirty="0">
                        <a:latin typeface="Times New Roman" panose="02020603050405020304" pitchFamily="18" charset="0"/>
                        <a:cs typeface="Times New Roman" panose="02020603050405020304" pitchFamily="18" charset="0"/>
                      </a:endParaRPr>
                    </a:p>
                  </a:txBody>
                  <a:tcPr marL="91448" marR="91448" marT="45727" marB="45727"/>
                </a:tc>
                <a:tc>
                  <a:txBody>
                    <a:bodyPr/>
                    <a:lstStyle/>
                    <a:p>
                      <a:r>
                        <a:rPr lang="ru-RU" sz="1000" dirty="0" smtClean="0">
                          <a:latin typeface="Times New Roman" panose="02020603050405020304" pitchFamily="18" charset="0"/>
                          <a:cs typeface="Times New Roman" panose="02020603050405020304" pitchFamily="18" charset="0"/>
                        </a:rPr>
                        <a:t>128,03</a:t>
                      </a:r>
                      <a:endParaRPr lang="ru-RU" sz="1000" dirty="0">
                        <a:latin typeface="Times New Roman" panose="02020603050405020304" pitchFamily="18" charset="0"/>
                        <a:cs typeface="Times New Roman" panose="02020603050405020304" pitchFamily="18" charset="0"/>
                      </a:endParaRPr>
                    </a:p>
                  </a:txBody>
                  <a:tcPr marL="91448" marR="91448" marT="45727" marB="45727"/>
                </a:tc>
                <a:tc>
                  <a:txBody>
                    <a:bodyPr/>
                    <a:lstStyle/>
                    <a:p>
                      <a:r>
                        <a:rPr lang="ru-RU" sz="1000" dirty="0" smtClean="0">
                          <a:latin typeface="Times New Roman" panose="02020603050405020304" pitchFamily="18" charset="0"/>
                          <a:cs typeface="Times New Roman" panose="02020603050405020304" pitchFamily="18" charset="0"/>
                        </a:rPr>
                        <a:t>114,83</a:t>
                      </a:r>
                      <a:endParaRPr lang="ru-RU" sz="1000" dirty="0">
                        <a:latin typeface="Times New Roman" panose="02020603050405020304" pitchFamily="18" charset="0"/>
                        <a:cs typeface="Times New Roman" panose="02020603050405020304" pitchFamily="18" charset="0"/>
                      </a:endParaRPr>
                    </a:p>
                  </a:txBody>
                  <a:tcPr marL="91448" marR="91448" marT="45727" marB="45727"/>
                </a:tc>
                <a:tc>
                  <a:txBody>
                    <a:bodyPr/>
                    <a:lstStyle/>
                    <a:p>
                      <a:r>
                        <a:rPr lang="ru-RU" sz="1000" dirty="0" smtClean="0">
                          <a:latin typeface="Times New Roman" panose="02020603050405020304" pitchFamily="18" charset="0"/>
                          <a:cs typeface="Times New Roman" panose="02020603050405020304" pitchFamily="18" charset="0"/>
                        </a:rPr>
                        <a:t>118,30</a:t>
                      </a:r>
                      <a:endParaRPr lang="ru-RU" sz="1000" dirty="0">
                        <a:latin typeface="Times New Roman" panose="02020603050405020304" pitchFamily="18" charset="0"/>
                        <a:cs typeface="Times New Roman" panose="02020603050405020304" pitchFamily="18" charset="0"/>
                      </a:endParaRPr>
                    </a:p>
                  </a:txBody>
                  <a:tcPr marL="91448" marR="91448" marT="45727" marB="45727"/>
                </a:tc>
                <a:tc>
                  <a:txBody>
                    <a:bodyPr/>
                    <a:lstStyle/>
                    <a:p>
                      <a:r>
                        <a:rPr lang="ru-RU" sz="1000" dirty="0" smtClean="0">
                          <a:latin typeface="Times New Roman" panose="02020603050405020304" pitchFamily="18" charset="0"/>
                          <a:cs typeface="Times New Roman" panose="02020603050405020304" pitchFamily="18" charset="0"/>
                        </a:rPr>
                        <a:t>121,75</a:t>
                      </a:r>
                      <a:endParaRPr lang="ru-RU" sz="1000" dirty="0">
                        <a:latin typeface="Times New Roman" panose="02020603050405020304" pitchFamily="18" charset="0"/>
                        <a:cs typeface="Times New Roman" panose="02020603050405020304" pitchFamily="18" charset="0"/>
                      </a:endParaRPr>
                    </a:p>
                  </a:txBody>
                  <a:tcPr marL="91448" marR="91448" marT="45727" marB="45727"/>
                </a:tc>
                <a:extLst>
                  <a:ext uri="{0D108BD9-81ED-4DB2-BD59-A6C34878D82A}">
                    <a16:rowId xmlns="" xmlns:a16="http://schemas.microsoft.com/office/drawing/2014/main" val="10001"/>
                  </a:ext>
                </a:extLst>
              </a:tr>
              <a:tr h="349859">
                <a:tc>
                  <a:txBody>
                    <a:bodyPr/>
                    <a:lstStyle/>
                    <a:p>
                      <a:r>
                        <a:rPr lang="ru-RU" sz="1000" dirty="0">
                          <a:latin typeface="Times New Roman" panose="02020603050405020304" pitchFamily="18" charset="0"/>
                          <a:cs typeface="Times New Roman" panose="02020603050405020304" pitchFamily="18" charset="0"/>
                        </a:rPr>
                        <a:t>1</a:t>
                      </a:r>
                    </a:p>
                  </a:txBody>
                  <a:tcPr marL="91448" marR="91448" marT="45727" marB="45727"/>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Культура</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6" marB="0" anchor="b"/>
                </a:tc>
                <a:tc>
                  <a:txBody>
                    <a:bodyPr/>
                    <a:lstStyle/>
                    <a:p>
                      <a:r>
                        <a:rPr lang="ru-RU" sz="1000" dirty="0">
                          <a:latin typeface="Times New Roman" panose="02020603050405020304" pitchFamily="18" charset="0"/>
                          <a:cs typeface="Times New Roman" panose="02020603050405020304" pitchFamily="18" charset="0"/>
                        </a:rPr>
                        <a:t>94,42</a:t>
                      </a:r>
                    </a:p>
                  </a:txBody>
                  <a:tcPr marL="91448" marR="91448" marT="45727" marB="45727"/>
                </a:tc>
                <a:tc>
                  <a:txBody>
                    <a:bodyPr/>
                    <a:lstStyle/>
                    <a:p>
                      <a:r>
                        <a:rPr lang="ru-RU" sz="1000" dirty="0" smtClean="0">
                          <a:latin typeface="Times New Roman" panose="02020603050405020304" pitchFamily="18" charset="0"/>
                          <a:cs typeface="Times New Roman" panose="02020603050405020304" pitchFamily="18" charset="0"/>
                        </a:rPr>
                        <a:t>128,04</a:t>
                      </a:r>
                      <a:endParaRPr lang="ru-RU" sz="1000" dirty="0">
                        <a:latin typeface="Times New Roman" panose="02020603050405020304" pitchFamily="18" charset="0"/>
                        <a:cs typeface="Times New Roman" panose="02020603050405020304" pitchFamily="18" charset="0"/>
                      </a:endParaRPr>
                    </a:p>
                  </a:txBody>
                  <a:tcPr marL="91448" marR="91448" marT="45727" marB="45727"/>
                </a:tc>
                <a:tc>
                  <a:txBody>
                    <a:bodyPr/>
                    <a:lstStyle/>
                    <a:p>
                      <a:r>
                        <a:rPr lang="ru-RU" sz="1000" dirty="0" smtClean="0">
                          <a:latin typeface="Times New Roman" panose="02020603050405020304" pitchFamily="18" charset="0"/>
                          <a:cs typeface="Times New Roman" panose="02020603050405020304" pitchFamily="18" charset="0"/>
                        </a:rPr>
                        <a:t>127,59</a:t>
                      </a:r>
                      <a:endParaRPr lang="ru-RU" sz="1000" dirty="0">
                        <a:latin typeface="Times New Roman" panose="02020603050405020304" pitchFamily="18" charset="0"/>
                        <a:cs typeface="Times New Roman" panose="02020603050405020304" pitchFamily="18" charset="0"/>
                      </a:endParaRPr>
                    </a:p>
                  </a:txBody>
                  <a:tcPr marL="91448" marR="91448" marT="45727" marB="45727"/>
                </a:tc>
                <a:tc>
                  <a:txBody>
                    <a:bodyPr/>
                    <a:lstStyle/>
                    <a:p>
                      <a:r>
                        <a:rPr lang="ru-RU" sz="1000" dirty="0" smtClean="0">
                          <a:latin typeface="Times New Roman" panose="02020603050405020304" pitchFamily="18" charset="0"/>
                          <a:cs typeface="Times New Roman" panose="02020603050405020304" pitchFamily="18" charset="0"/>
                        </a:rPr>
                        <a:t>114,83</a:t>
                      </a:r>
                      <a:endParaRPr lang="ru-RU" sz="1000" dirty="0">
                        <a:latin typeface="Times New Roman" panose="02020603050405020304" pitchFamily="18" charset="0"/>
                        <a:cs typeface="Times New Roman" panose="02020603050405020304" pitchFamily="18" charset="0"/>
                      </a:endParaRPr>
                    </a:p>
                  </a:txBody>
                  <a:tcPr marL="91448" marR="91448" marT="45727" marB="45727"/>
                </a:tc>
                <a:tc>
                  <a:txBody>
                    <a:bodyPr/>
                    <a:lstStyle/>
                    <a:p>
                      <a:r>
                        <a:rPr lang="ru-RU" sz="1000" dirty="0" smtClean="0">
                          <a:latin typeface="Times New Roman" panose="02020603050405020304" pitchFamily="18" charset="0"/>
                          <a:cs typeface="Times New Roman" panose="02020603050405020304" pitchFamily="18" charset="0"/>
                        </a:rPr>
                        <a:t>118,3</a:t>
                      </a:r>
                      <a:endParaRPr lang="ru-RU" sz="1000" dirty="0">
                        <a:latin typeface="Times New Roman" panose="02020603050405020304" pitchFamily="18" charset="0"/>
                        <a:cs typeface="Times New Roman" panose="02020603050405020304" pitchFamily="18" charset="0"/>
                      </a:endParaRPr>
                    </a:p>
                  </a:txBody>
                  <a:tcPr marL="91448" marR="91448" marT="45727" marB="45727"/>
                </a:tc>
                <a:tc>
                  <a:txBody>
                    <a:bodyPr/>
                    <a:lstStyle/>
                    <a:p>
                      <a:r>
                        <a:rPr lang="ru-RU" sz="1000" dirty="0" smtClean="0">
                          <a:latin typeface="Times New Roman" panose="02020603050405020304" pitchFamily="18" charset="0"/>
                          <a:cs typeface="Times New Roman" panose="02020603050405020304" pitchFamily="18" charset="0"/>
                        </a:rPr>
                        <a:t>121,75</a:t>
                      </a:r>
                      <a:endParaRPr lang="ru-RU" sz="1000" dirty="0">
                        <a:latin typeface="Times New Roman" panose="02020603050405020304" pitchFamily="18" charset="0"/>
                        <a:cs typeface="Times New Roman" panose="02020603050405020304" pitchFamily="18" charset="0"/>
                      </a:endParaRPr>
                    </a:p>
                  </a:txBody>
                  <a:tcPr marL="91448" marR="91448" marT="45727" marB="45727"/>
                </a:tc>
                <a:extLst>
                  <a:ext uri="{0D108BD9-81ED-4DB2-BD59-A6C34878D82A}">
                    <a16:rowId xmlns="" xmlns:a16="http://schemas.microsoft.com/office/drawing/2014/main" val="10002"/>
                  </a:ext>
                </a:extLst>
              </a:tr>
              <a:tr h="519489">
                <a:tc>
                  <a:txBody>
                    <a:bodyPr/>
                    <a:lstStyle/>
                    <a:p>
                      <a:r>
                        <a:rPr lang="ru-RU" sz="1000" dirty="0">
                          <a:latin typeface="Times New Roman" panose="02020603050405020304" pitchFamily="18" charset="0"/>
                          <a:cs typeface="Times New Roman" panose="02020603050405020304" pitchFamily="18" charset="0"/>
                        </a:rPr>
                        <a:t>2</a:t>
                      </a:r>
                    </a:p>
                  </a:txBody>
                  <a:tcPr marL="91448" marR="91448" marT="45727" marB="45727"/>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Другие вопросы в области культуры, кинематографии</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6" marB="0" anchor="ctr"/>
                </a:tc>
                <a:tc>
                  <a:txBody>
                    <a:bodyPr/>
                    <a:lstStyle/>
                    <a:p>
                      <a:r>
                        <a:rPr lang="ru-RU" sz="1000" dirty="0">
                          <a:latin typeface="Times New Roman" panose="02020603050405020304" pitchFamily="18" charset="0"/>
                          <a:cs typeface="Times New Roman" panose="02020603050405020304" pitchFamily="18" charset="0"/>
                        </a:rPr>
                        <a:t>0,51</a:t>
                      </a:r>
                    </a:p>
                  </a:txBody>
                  <a:tcPr marL="91448" marR="91448" marT="45727" marB="45727"/>
                </a:tc>
                <a:tc>
                  <a:txBody>
                    <a:bodyPr/>
                    <a:lstStyle/>
                    <a:p>
                      <a:r>
                        <a:rPr lang="ru-RU" sz="1000" dirty="0" smtClean="0">
                          <a:latin typeface="Times New Roman" panose="02020603050405020304" pitchFamily="18" charset="0"/>
                          <a:cs typeface="Times New Roman" panose="02020603050405020304" pitchFamily="18" charset="0"/>
                        </a:rPr>
                        <a:t>0,53</a:t>
                      </a:r>
                      <a:endParaRPr lang="ru-RU" sz="1000" dirty="0">
                        <a:latin typeface="Times New Roman" panose="02020603050405020304" pitchFamily="18" charset="0"/>
                        <a:cs typeface="Times New Roman" panose="02020603050405020304" pitchFamily="18" charset="0"/>
                      </a:endParaRPr>
                    </a:p>
                  </a:txBody>
                  <a:tcPr marL="91448" marR="91448" marT="45727" marB="45727"/>
                </a:tc>
                <a:tc>
                  <a:txBody>
                    <a:bodyPr/>
                    <a:lstStyle/>
                    <a:p>
                      <a:r>
                        <a:rPr lang="ru-RU" sz="1000" dirty="0" smtClean="0">
                          <a:latin typeface="Times New Roman" panose="02020603050405020304" pitchFamily="18" charset="0"/>
                          <a:cs typeface="Times New Roman" panose="02020603050405020304" pitchFamily="18" charset="0"/>
                        </a:rPr>
                        <a:t>0,44</a:t>
                      </a:r>
                      <a:endParaRPr lang="ru-RU" sz="1000" dirty="0">
                        <a:latin typeface="Times New Roman" panose="02020603050405020304" pitchFamily="18" charset="0"/>
                        <a:cs typeface="Times New Roman" panose="02020603050405020304" pitchFamily="18" charset="0"/>
                      </a:endParaRPr>
                    </a:p>
                  </a:txBody>
                  <a:tcPr marL="91448" marR="91448" marT="45727" marB="45727"/>
                </a:tc>
                <a:tc>
                  <a:txBody>
                    <a:bodyPr/>
                    <a:lstStyle/>
                    <a:p>
                      <a:r>
                        <a:rPr lang="ru-RU" sz="1000" dirty="0" smtClean="0">
                          <a:latin typeface="Times New Roman" panose="02020603050405020304" pitchFamily="18" charset="0"/>
                          <a:cs typeface="Times New Roman" panose="02020603050405020304" pitchFamily="18" charset="0"/>
                        </a:rPr>
                        <a:t>0,00</a:t>
                      </a:r>
                      <a:endParaRPr lang="ru-RU" sz="1000" dirty="0">
                        <a:latin typeface="Times New Roman" panose="02020603050405020304" pitchFamily="18" charset="0"/>
                        <a:cs typeface="Times New Roman" panose="02020603050405020304" pitchFamily="18" charset="0"/>
                      </a:endParaRPr>
                    </a:p>
                  </a:txBody>
                  <a:tcPr marL="91448" marR="91448" marT="45727" marB="45727"/>
                </a:tc>
                <a:tc>
                  <a:txBody>
                    <a:bodyPr/>
                    <a:lstStyle/>
                    <a:p>
                      <a:r>
                        <a:rPr lang="ru-RU" sz="1000" dirty="0" smtClean="0">
                          <a:latin typeface="Times New Roman" panose="02020603050405020304" pitchFamily="18" charset="0"/>
                          <a:cs typeface="Times New Roman" panose="02020603050405020304" pitchFamily="18" charset="0"/>
                        </a:rPr>
                        <a:t>0,00</a:t>
                      </a:r>
                      <a:endParaRPr lang="ru-RU" sz="1000" dirty="0">
                        <a:latin typeface="Times New Roman" panose="02020603050405020304" pitchFamily="18" charset="0"/>
                        <a:cs typeface="Times New Roman" panose="02020603050405020304" pitchFamily="18" charset="0"/>
                      </a:endParaRPr>
                    </a:p>
                  </a:txBody>
                  <a:tcPr marL="91448" marR="91448" marT="45727" marB="45727"/>
                </a:tc>
                <a:tc>
                  <a:txBody>
                    <a:bodyPr/>
                    <a:lstStyle/>
                    <a:p>
                      <a:r>
                        <a:rPr lang="ru-RU" sz="1000" dirty="0" smtClean="0">
                          <a:latin typeface="Times New Roman" panose="02020603050405020304" pitchFamily="18" charset="0"/>
                          <a:cs typeface="Times New Roman" panose="02020603050405020304" pitchFamily="18" charset="0"/>
                        </a:rPr>
                        <a:t>0,00</a:t>
                      </a:r>
                      <a:endParaRPr lang="ru-RU" sz="1000" dirty="0">
                        <a:latin typeface="Times New Roman" panose="02020603050405020304" pitchFamily="18" charset="0"/>
                        <a:cs typeface="Times New Roman" panose="02020603050405020304" pitchFamily="18" charset="0"/>
                      </a:endParaRPr>
                    </a:p>
                  </a:txBody>
                  <a:tcPr marL="91448" marR="91448" marT="45727" marB="45727"/>
                </a:tc>
                <a:extLst>
                  <a:ext uri="{0D108BD9-81ED-4DB2-BD59-A6C34878D82A}">
                    <a16:rowId xmlns="" xmlns:a16="http://schemas.microsoft.com/office/drawing/2014/main" val="10003"/>
                  </a:ext>
                </a:extLst>
              </a:tr>
            </a:tbl>
          </a:graphicData>
        </a:graphic>
      </p:graphicFrame>
      <p:sp>
        <p:nvSpPr>
          <p:cNvPr id="61500" name="TextBox 17">
            <a:extLst>
              <a:ext uri="{FF2B5EF4-FFF2-40B4-BE49-F238E27FC236}">
                <a16:creationId xmlns="" xmlns:a16="http://schemas.microsoft.com/office/drawing/2014/main" id="{37717E71-00AD-47FE-B279-8733C4FE791F}"/>
              </a:ext>
            </a:extLst>
          </p:cNvPr>
          <p:cNvSpPr txBox="1">
            <a:spLocks noChangeArrowheads="1"/>
          </p:cNvSpPr>
          <p:nvPr/>
        </p:nvSpPr>
        <p:spPr bwMode="auto">
          <a:xfrm>
            <a:off x="546100" y="1038225"/>
            <a:ext cx="184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ru-RU" altLang="ru-RU" sz="1200">
              <a:latin typeface="Times New Roman" panose="02020603050405020304" pitchFamily="18" charset="0"/>
              <a:cs typeface="Times New Roman" panose="02020603050405020304" pitchFamily="18" charset="0"/>
            </a:endParaRPr>
          </a:p>
        </p:txBody>
      </p:sp>
      <p:sp>
        <p:nvSpPr>
          <p:cNvPr id="61501" name="TextBox 19">
            <a:extLst>
              <a:ext uri="{FF2B5EF4-FFF2-40B4-BE49-F238E27FC236}">
                <a16:creationId xmlns="" xmlns:a16="http://schemas.microsoft.com/office/drawing/2014/main" id="{63EDE9D5-0157-4FD7-932C-F3C3CCECA027}"/>
              </a:ext>
            </a:extLst>
          </p:cNvPr>
          <p:cNvSpPr txBox="1">
            <a:spLocks noChangeArrowheads="1"/>
          </p:cNvSpPr>
          <p:nvPr/>
        </p:nvSpPr>
        <p:spPr bwMode="auto">
          <a:xfrm>
            <a:off x="8326438" y="576263"/>
            <a:ext cx="989012"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100">
                <a:latin typeface="Times New Roman" panose="02020603050405020304" pitchFamily="18" charset="0"/>
                <a:cs typeface="Times New Roman" panose="02020603050405020304" pitchFamily="18" charset="0"/>
              </a:rPr>
              <a:t>млн.рублей</a:t>
            </a:r>
          </a:p>
        </p:txBody>
      </p:sp>
      <p:sp>
        <p:nvSpPr>
          <p:cNvPr id="61506" name="Прямоугольник 1">
            <a:extLst>
              <a:ext uri="{FF2B5EF4-FFF2-40B4-BE49-F238E27FC236}">
                <a16:creationId xmlns="" xmlns:a16="http://schemas.microsoft.com/office/drawing/2014/main" id="{3F00EF8F-D287-4D04-ADAC-7590224AF4C4}"/>
              </a:ext>
            </a:extLst>
          </p:cNvPr>
          <p:cNvSpPr>
            <a:spLocks noChangeArrowheads="1"/>
          </p:cNvSpPr>
          <p:nvPr/>
        </p:nvSpPr>
        <p:spPr bwMode="auto">
          <a:xfrm>
            <a:off x="7144" y="3786078"/>
            <a:ext cx="34780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200" b="1" i="1" dirty="0">
                <a:solidFill>
                  <a:srgbClr val="000000"/>
                </a:solidFill>
                <a:latin typeface="Times New Roman" panose="02020603050405020304" pitchFamily="18" charset="0"/>
                <a:cs typeface="Times New Roman" panose="02020603050405020304" pitchFamily="18" charset="0"/>
              </a:rPr>
              <a:t>Динамика показателей расходов бюджета муниципального района Мелеузовский район Республики </a:t>
            </a:r>
            <a:r>
              <a:rPr lang="ru-RU" altLang="ru-RU" sz="1200" b="1" i="1" dirty="0" smtClean="0">
                <a:solidFill>
                  <a:srgbClr val="000000"/>
                </a:solidFill>
                <a:latin typeface="Times New Roman" panose="02020603050405020304" pitchFamily="18" charset="0"/>
                <a:cs typeface="Times New Roman" panose="02020603050405020304" pitchFamily="18" charset="0"/>
              </a:rPr>
              <a:t>Башкортостан  на культуру, в </a:t>
            </a:r>
            <a:r>
              <a:rPr lang="ru-RU" altLang="ru-RU" sz="1200" b="1" i="1" dirty="0">
                <a:solidFill>
                  <a:srgbClr val="000000"/>
                </a:solidFill>
                <a:latin typeface="Times New Roman" panose="02020603050405020304" pitchFamily="18" charset="0"/>
                <a:cs typeface="Times New Roman" panose="02020603050405020304" pitchFamily="18" charset="0"/>
              </a:rPr>
              <a:t>%</a:t>
            </a:r>
          </a:p>
        </p:txBody>
      </p:sp>
      <p:pic>
        <p:nvPicPr>
          <p:cNvPr id="19594" name="Picture 13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9993" y="2889054"/>
            <a:ext cx="976303" cy="8711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Номер слайда 2"/>
          <p:cNvSpPr>
            <a:spLocks noGrp="1"/>
          </p:cNvSpPr>
          <p:nvPr>
            <p:ph type="sldNum" sz="quarter" idx="17"/>
          </p:nvPr>
        </p:nvSpPr>
        <p:spPr>
          <a:xfrm>
            <a:off x="7010400" y="-9224"/>
            <a:ext cx="2133600" cy="365125"/>
          </a:xfrm>
        </p:spPr>
        <p:txBody>
          <a:bodyPr/>
          <a:lstStyle/>
          <a:p>
            <a:pPr>
              <a:defRPr/>
            </a:pPr>
            <a:fld id="{1C2F39FC-F7FC-43A7-985C-4565CF06B74E}" type="slidenum">
              <a:rPr lang="en-US" smtClean="0">
                <a:solidFill>
                  <a:schemeClr val="tx1"/>
                </a:solidFill>
              </a:rPr>
              <a:pPr>
                <a:defRPr/>
              </a:pPr>
              <a:t>37</a:t>
            </a:fld>
            <a:endParaRPr lang="en-US" dirty="0">
              <a:solidFill>
                <a:schemeClr val="tx1"/>
              </a:solidFill>
            </a:endParaRPr>
          </a:p>
        </p:txBody>
      </p:sp>
      <p:graphicFrame>
        <p:nvGraphicFramePr>
          <p:cNvPr id="16" name="Диаграмма 27">
            <a:extLst>
              <a:ext uri="{FF2B5EF4-FFF2-40B4-BE49-F238E27FC236}">
                <a16:creationId xmlns="" xmlns:a16="http://schemas.microsoft.com/office/drawing/2014/main" id="{D3921C25-0148-4FE4-B08B-102E32DFEFE0}"/>
              </a:ext>
            </a:extLst>
          </p:cNvPr>
          <p:cNvGraphicFramePr>
            <a:graphicFrameLocks/>
          </p:cNvGraphicFramePr>
          <p:nvPr>
            <p:extLst>
              <p:ext uri="{D42A27DB-BD31-4B8C-83A1-F6EECF244321}">
                <p14:modId xmlns:p14="http://schemas.microsoft.com/office/powerpoint/2010/main" val="3912841648"/>
              </p:ext>
            </p:extLst>
          </p:nvPr>
        </p:nvGraphicFramePr>
        <p:xfrm>
          <a:off x="-4763" y="4471189"/>
          <a:ext cx="3995556" cy="2054155"/>
        </p:xfrm>
        <a:graphic>
          <a:graphicData uri="http://schemas.openxmlformats.org/drawingml/2006/chart">
            <c:chart xmlns:c="http://schemas.openxmlformats.org/drawingml/2006/chart" xmlns:r="http://schemas.openxmlformats.org/officeDocument/2006/relationships" r:id="rId4"/>
          </a:graphicData>
        </a:graphic>
      </p:graphicFrame>
      <p:cxnSp>
        <p:nvCxnSpPr>
          <p:cNvPr id="17" name="Прямая со стрелкой 16"/>
          <p:cNvCxnSpPr/>
          <p:nvPr/>
        </p:nvCxnSpPr>
        <p:spPr>
          <a:xfrm flipV="1">
            <a:off x="2086853" y="4848171"/>
            <a:ext cx="220834" cy="2290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flipV="1">
            <a:off x="2699792" y="4848171"/>
            <a:ext cx="220834" cy="2290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Овал 18"/>
          <p:cNvSpPr/>
          <p:nvPr/>
        </p:nvSpPr>
        <p:spPr>
          <a:xfrm rot="10800000" flipV="1">
            <a:off x="2810209" y="4599487"/>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smtClean="0">
                <a:solidFill>
                  <a:srgbClr val="7030A0"/>
                </a:solidFill>
                <a:latin typeface="Times New Roman" panose="02020603050405020304" pitchFamily="18" charset="0"/>
                <a:cs typeface="Times New Roman" panose="02020603050405020304" pitchFamily="18" charset="0"/>
              </a:rPr>
              <a:t>102,9</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20" name="Овал 19"/>
          <p:cNvSpPr/>
          <p:nvPr/>
        </p:nvSpPr>
        <p:spPr>
          <a:xfrm rot="10800000" flipV="1">
            <a:off x="2158796" y="4586082"/>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smtClean="0">
                <a:solidFill>
                  <a:srgbClr val="7030A0"/>
                </a:solidFill>
                <a:latin typeface="Times New Roman" panose="02020603050405020304" pitchFamily="18" charset="0"/>
                <a:cs typeface="Times New Roman" panose="02020603050405020304" pitchFamily="18" charset="0"/>
              </a:rPr>
              <a:t>103,0</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21" name="Овал 20"/>
          <p:cNvSpPr/>
          <p:nvPr/>
        </p:nvSpPr>
        <p:spPr>
          <a:xfrm rot="10800000" flipV="1">
            <a:off x="1522343" y="4604798"/>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smtClean="0">
                <a:solidFill>
                  <a:srgbClr val="7030A0"/>
                </a:solidFill>
                <a:latin typeface="Times New Roman" panose="02020603050405020304" pitchFamily="18" charset="0"/>
                <a:cs typeface="Times New Roman" panose="02020603050405020304" pitchFamily="18" charset="0"/>
              </a:rPr>
              <a:t>89,7</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22" name="Овал 21"/>
          <p:cNvSpPr/>
          <p:nvPr/>
        </p:nvSpPr>
        <p:spPr>
          <a:xfrm rot="10800000" flipV="1">
            <a:off x="730250" y="4464878"/>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smtClean="0">
                <a:solidFill>
                  <a:srgbClr val="7030A0"/>
                </a:solidFill>
                <a:latin typeface="Times New Roman" panose="02020603050405020304" pitchFamily="18" charset="0"/>
                <a:cs typeface="Times New Roman" panose="02020603050405020304" pitchFamily="18" charset="0"/>
              </a:rPr>
              <a:t>132,1</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23" name="TextBox 18">
            <a:extLst>
              <a:ext uri="{FF2B5EF4-FFF2-40B4-BE49-F238E27FC236}">
                <a16:creationId xmlns="" xmlns:a16="http://schemas.microsoft.com/office/drawing/2014/main" id="{BE0FEAF8-7FDF-4F54-9FA3-87B730C29815}"/>
              </a:ext>
            </a:extLst>
          </p:cNvPr>
          <p:cNvSpPr txBox="1">
            <a:spLocks noChangeArrowheads="1"/>
          </p:cNvSpPr>
          <p:nvPr/>
        </p:nvSpPr>
        <p:spPr bwMode="auto">
          <a:xfrm>
            <a:off x="3288921" y="2575818"/>
            <a:ext cx="5855079" cy="784830"/>
          </a:xfrm>
          <a:prstGeom prst="rect">
            <a:avLst/>
          </a:prstGeom>
          <a:solidFill>
            <a:schemeClr val="accent5">
              <a:lumMod val="20000"/>
              <a:lumOff val="80000"/>
            </a:schemeClr>
          </a:solidFill>
          <a:ln w="3175">
            <a:solidFill>
              <a:schemeClr val="accent6">
                <a:lumMod val="50000"/>
              </a:schemeClr>
            </a:solidFill>
            <a:miter lim="800000"/>
            <a:headEnd/>
            <a:tailEnd/>
          </a:ln>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200" dirty="0" smtClean="0">
                <a:latin typeface="Times New Roman" panose="02020603050405020304" pitchFamily="18" charset="0"/>
                <a:cs typeface="Times New Roman" panose="02020603050405020304" pitchFamily="18" charset="0"/>
              </a:rPr>
              <a:t> </a:t>
            </a:r>
            <a:r>
              <a:rPr lang="ru-RU" altLang="ru-RU" sz="1100" b="1" i="1" dirty="0" smtClean="0">
                <a:latin typeface="Times New Roman" panose="02020603050405020304" pitchFamily="18" charset="0"/>
                <a:cs typeface="Times New Roman" panose="02020603050405020304" pitchFamily="18" charset="0"/>
              </a:rPr>
              <a:t>Причины отклонения фактического выполнения по годам:</a:t>
            </a:r>
          </a:p>
          <a:p>
            <a:endParaRPr lang="ru-RU" altLang="ru-RU" sz="1100" b="1" i="1" dirty="0" smtClean="0">
              <a:latin typeface="Times New Roman" panose="02020603050405020304" pitchFamily="18" charset="0"/>
              <a:cs typeface="Times New Roman" panose="02020603050405020304" pitchFamily="18" charset="0"/>
            </a:endParaRPr>
          </a:p>
          <a:p>
            <a:pPr algn="just"/>
            <a:r>
              <a:rPr lang="ru-RU" sz="1100" b="1" dirty="0" smtClean="0">
                <a:latin typeface="Times New Roman" panose="02020603050405020304" pitchFamily="18" charset="0"/>
                <a:cs typeface="Times New Roman" panose="02020603050405020304" pitchFamily="18" charset="0"/>
              </a:rPr>
              <a:t> Культура:</a:t>
            </a:r>
            <a:r>
              <a:rPr lang="ru-RU" sz="1100" dirty="0" smtClean="0">
                <a:latin typeface="Times New Roman" panose="02020603050405020304" pitchFamily="18" charset="0"/>
                <a:cs typeface="Times New Roman" panose="02020603050405020304" pitchFamily="18" charset="0"/>
              </a:rPr>
              <a:t> </a:t>
            </a:r>
            <a:r>
              <a:rPr lang="ru-RU" sz="1100" dirty="0">
                <a:latin typeface="Times New Roman" panose="02020603050405020304" pitchFamily="18" charset="0"/>
                <a:cs typeface="Times New Roman" panose="02020603050405020304" pitchFamily="18" charset="0"/>
              </a:rPr>
              <a:t>Дополнительное выделение средств из бюджета РБ на </a:t>
            </a:r>
            <a:r>
              <a:rPr lang="ru-RU" sz="1100" dirty="0" smtClean="0">
                <a:latin typeface="Times New Roman" panose="02020603050405020304" pitchFamily="18" charset="0"/>
                <a:cs typeface="Times New Roman" panose="02020603050405020304" pitchFamily="18" charset="0"/>
              </a:rPr>
              <a:t>оплату труда работников учреждений культуры в 2018 году.</a:t>
            </a:r>
            <a:endParaRPr lang="ru-RU" sz="1100" dirty="0">
              <a:latin typeface="Times New Roman" panose="02020603050405020304" pitchFamily="18" charset="0"/>
              <a:cs typeface="Times New Roman" panose="02020603050405020304" pitchFamily="18" charset="0"/>
            </a:endParaRPr>
          </a:p>
        </p:txBody>
      </p:sp>
      <p:pic>
        <p:nvPicPr>
          <p:cNvPr id="25" name="Рисунок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25331" y="3692500"/>
            <a:ext cx="792738" cy="833486"/>
          </a:xfrm>
          <a:prstGeom prst="rect">
            <a:avLst/>
          </a:prstGeom>
        </p:spPr>
      </p:pic>
      <p:pic>
        <p:nvPicPr>
          <p:cNvPr id="2050"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01475" y="4631237"/>
            <a:ext cx="4919398" cy="1884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TextBox 23"/>
          <p:cNvSpPr txBox="1"/>
          <p:nvPr/>
        </p:nvSpPr>
        <p:spPr>
          <a:xfrm>
            <a:off x="3978349" y="3326718"/>
            <a:ext cx="5165651" cy="1323439"/>
          </a:xfrm>
          <a:prstGeom prst="rect">
            <a:avLst/>
          </a:prstGeom>
          <a:noFill/>
          <a:ln>
            <a:solidFill>
              <a:schemeClr val="accent3">
                <a:lumMod val="75000"/>
              </a:schemeClr>
            </a:solidFill>
          </a:ln>
        </p:spPr>
        <p:txBody>
          <a:bodyPr wrap="square" rtlCol="0">
            <a:spAutoFit/>
          </a:bodyPr>
          <a:lstStyle/>
          <a:p>
            <a:r>
              <a:rPr lang="ru-RU" sz="1000" dirty="0" smtClean="0">
                <a:latin typeface="Times New Roman" panose="02020603050405020304" pitchFamily="18" charset="0"/>
                <a:cs typeface="Times New Roman" panose="02020603050405020304" pitchFamily="18" charset="0"/>
              </a:rPr>
              <a:t>В Мелеузовском районе функционируют:</a:t>
            </a:r>
          </a:p>
          <a:p>
            <a:r>
              <a:rPr lang="ru-RU" sz="1000" dirty="0" smtClean="0">
                <a:latin typeface="Times New Roman" panose="02020603050405020304" pitchFamily="18" charset="0"/>
                <a:cs typeface="Times New Roman" panose="02020603050405020304" pitchFamily="18" charset="0"/>
              </a:rPr>
              <a:t> </a:t>
            </a:r>
            <a:r>
              <a:rPr lang="ru-RU" sz="1000" dirty="0">
                <a:latin typeface="Times New Roman" panose="02020603050405020304" pitchFamily="18" charset="0"/>
                <a:cs typeface="Times New Roman" panose="02020603050405020304" pitchFamily="18" charset="0"/>
              </a:rPr>
              <a:t>МАУ «Городской Дворец культуры», </a:t>
            </a:r>
            <a:endParaRPr lang="ru-RU" sz="1000" dirty="0" smtClean="0">
              <a:latin typeface="Times New Roman" panose="02020603050405020304" pitchFamily="18" charset="0"/>
              <a:cs typeface="Times New Roman" panose="02020603050405020304" pitchFamily="18" charset="0"/>
            </a:endParaRPr>
          </a:p>
          <a:p>
            <a:r>
              <a:rPr lang="ru-RU" sz="1000" dirty="0" smtClean="0">
                <a:latin typeface="Times New Roman" panose="02020603050405020304" pitchFamily="18" charset="0"/>
                <a:cs typeface="Times New Roman" panose="02020603050405020304" pitchFamily="18" charset="0"/>
              </a:rPr>
              <a:t>МБУ </a:t>
            </a:r>
            <a:r>
              <a:rPr lang="ru-RU" sz="1000" dirty="0">
                <a:latin typeface="Times New Roman" panose="02020603050405020304" pitchFamily="18" charset="0"/>
                <a:cs typeface="Times New Roman" panose="02020603050405020304" pitchFamily="18" charset="0"/>
              </a:rPr>
              <a:t>«Культурно-досуговый центр» с 47 филиалами, </a:t>
            </a:r>
            <a:endParaRPr lang="ru-RU" sz="1000" dirty="0" smtClean="0">
              <a:latin typeface="Times New Roman" panose="02020603050405020304" pitchFamily="18" charset="0"/>
              <a:cs typeface="Times New Roman" panose="02020603050405020304" pitchFamily="18" charset="0"/>
            </a:endParaRPr>
          </a:p>
          <a:p>
            <a:r>
              <a:rPr lang="ru-RU" sz="1000" dirty="0" smtClean="0">
                <a:latin typeface="Times New Roman" panose="02020603050405020304" pitchFamily="18" charset="0"/>
                <a:cs typeface="Times New Roman" panose="02020603050405020304" pitchFamily="18" charset="0"/>
              </a:rPr>
              <a:t>МАУК </a:t>
            </a:r>
            <a:r>
              <a:rPr lang="ru-RU" sz="1000" dirty="0">
                <a:latin typeface="Times New Roman" panose="02020603050405020304" pitchFamily="18" charset="0"/>
                <a:cs typeface="Times New Roman" panose="02020603050405020304" pitchFamily="18" charset="0"/>
              </a:rPr>
              <a:t>«Централизованная библиотечная система» с 30 библиотеками</a:t>
            </a:r>
            <a:r>
              <a:rPr lang="ru-RU" sz="1000" dirty="0" smtClean="0">
                <a:latin typeface="Times New Roman" panose="02020603050405020304" pitchFamily="18" charset="0"/>
                <a:cs typeface="Times New Roman" panose="02020603050405020304" pitchFamily="18" charset="0"/>
              </a:rPr>
              <a:t>,</a:t>
            </a:r>
          </a:p>
          <a:p>
            <a:r>
              <a:rPr lang="ru-RU" sz="1000" dirty="0" smtClean="0">
                <a:latin typeface="Times New Roman" panose="02020603050405020304" pitchFamily="18" charset="0"/>
                <a:cs typeface="Times New Roman" panose="02020603050405020304" pitchFamily="18" charset="0"/>
              </a:rPr>
              <a:t> </a:t>
            </a:r>
            <a:r>
              <a:rPr lang="ru-RU" sz="1000" dirty="0">
                <a:latin typeface="Times New Roman" panose="02020603050405020304" pitchFamily="18" charset="0"/>
                <a:cs typeface="Times New Roman" panose="02020603050405020304" pitchFamily="18" charset="0"/>
              </a:rPr>
              <a:t>МАУ ДО «</a:t>
            </a:r>
            <a:r>
              <a:rPr lang="ru-RU" sz="1000" dirty="0" err="1">
                <a:latin typeface="Times New Roman" panose="02020603050405020304" pitchFamily="18" charset="0"/>
                <a:cs typeface="Times New Roman" panose="02020603050405020304" pitchFamily="18" charset="0"/>
              </a:rPr>
              <a:t>Мелеузовская</a:t>
            </a:r>
            <a:r>
              <a:rPr lang="ru-RU" sz="1000" dirty="0">
                <a:latin typeface="Times New Roman" panose="02020603050405020304" pitchFamily="18" charset="0"/>
                <a:cs typeface="Times New Roman" panose="02020603050405020304" pitchFamily="18" charset="0"/>
              </a:rPr>
              <a:t>  Детская школа искусств  №1», </a:t>
            </a:r>
            <a:endParaRPr lang="ru-RU" sz="1000" dirty="0" smtClean="0">
              <a:latin typeface="Times New Roman" panose="02020603050405020304" pitchFamily="18" charset="0"/>
              <a:cs typeface="Times New Roman" panose="02020603050405020304" pitchFamily="18" charset="0"/>
            </a:endParaRPr>
          </a:p>
          <a:p>
            <a:r>
              <a:rPr lang="ru-RU" sz="1000" dirty="0" smtClean="0">
                <a:latin typeface="Times New Roman" panose="02020603050405020304" pitchFamily="18" charset="0"/>
                <a:cs typeface="Times New Roman" panose="02020603050405020304" pitchFamily="18" charset="0"/>
              </a:rPr>
              <a:t>МАУ </a:t>
            </a:r>
            <a:r>
              <a:rPr lang="ru-RU" sz="1000" dirty="0">
                <a:latin typeface="Times New Roman" panose="02020603050405020304" pitchFamily="18" charset="0"/>
                <a:cs typeface="Times New Roman" panose="02020603050405020304" pitchFamily="18" charset="0"/>
              </a:rPr>
              <a:t>ДО «Детская школа искусств с. </a:t>
            </a:r>
            <a:r>
              <a:rPr lang="ru-RU" sz="1000" dirty="0" err="1">
                <a:latin typeface="Times New Roman" panose="02020603050405020304" pitchFamily="18" charset="0"/>
                <a:cs typeface="Times New Roman" panose="02020603050405020304" pitchFamily="18" charset="0"/>
              </a:rPr>
              <a:t>Зирган</a:t>
            </a:r>
            <a:r>
              <a:rPr lang="ru-RU" sz="1000" dirty="0" smtClean="0">
                <a:latin typeface="Times New Roman" panose="02020603050405020304" pitchFamily="18" charset="0"/>
                <a:cs typeface="Times New Roman" panose="02020603050405020304" pitchFamily="18" charset="0"/>
              </a:rPr>
              <a:t>»,</a:t>
            </a:r>
          </a:p>
          <a:p>
            <a:r>
              <a:rPr lang="ru-RU" sz="1000" dirty="0" smtClean="0">
                <a:latin typeface="Times New Roman" panose="02020603050405020304" pitchFamily="18" charset="0"/>
                <a:cs typeface="Times New Roman" panose="02020603050405020304" pitchFamily="18" charset="0"/>
              </a:rPr>
              <a:t> </a:t>
            </a:r>
            <a:r>
              <a:rPr lang="ru-RU" sz="1000" dirty="0">
                <a:latin typeface="Times New Roman" panose="02020603050405020304" pitchFamily="18" charset="0"/>
                <a:cs typeface="Times New Roman" panose="02020603050405020304" pitchFamily="18" charset="0"/>
              </a:rPr>
              <a:t>МАУКИ «Мелеузовский историко-краеведческий музей» с филиалом «Партизанский историко-краеведческий музей»</a:t>
            </a:r>
          </a:p>
        </p:txBody>
      </p:sp>
    </p:spTree>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Диаграмма 27">
            <a:extLst>
              <a:ext uri="{FF2B5EF4-FFF2-40B4-BE49-F238E27FC236}">
                <a16:creationId xmlns="" xmlns:a16="http://schemas.microsoft.com/office/drawing/2014/main" id="{D3921C25-0148-4FE4-B08B-102E32DFEFE0}"/>
              </a:ext>
            </a:extLst>
          </p:cNvPr>
          <p:cNvGraphicFramePr>
            <a:graphicFrameLocks/>
          </p:cNvGraphicFramePr>
          <p:nvPr>
            <p:extLst>
              <p:ext uri="{D42A27DB-BD31-4B8C-83A1-F6EECF244321}">
                <p14:modId xmlns:p14="http://schemas.microsoft.com/office/powerpoint/2010/main" val="1516417372"/>
              </p:ext>
            </p:extLst>
          </p:nvPr>
        </p:nvGraphicFramePr>
        <p:xfrm>
          <a:off x="-4763" y="4471189"/>
          <a:ext cx="3995556" cy="2126163"/>
        </p:xfrm>
        <a:graphic>
          <a:graphicData uri="http://schemas.openxmlformats.org/drawingml/2006/chart">
            <c:chart xmlns:c="http://schemas.openxmlformats.org/drawingml/2006/chart" xmlns:r="http://schemas.openxmlformats.org/officeDocument/2006/relationships" r:id="rId2"/>
          </a:graphicData>
        </a:graphic>
      </p:graphicFrame>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7904" y="3693209"/>
            <a:ext cx="5460121" cy="2976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2466" name="Заголовок 1">
            <a:extLst>
              <a:ext uri="{FF2B5EF4-FFF2-40B4-BE49-F238E27FC236}">
                <a16:creationId xmlns="" xmlns:a16="http://schemas.microsoft.com/office/drawing/2014/main" id="{E6504F1E-8E5F-4BDC-9B1B-647E8558B30A}"/>
              </a:ext>
            </a:extLst>
          </p:cNvPr>
          <p:cNvSpPr txBox="1">
            <a:spLocks/>
          </p:cNvSpPr>
          <p:nvPr/>
        </p:nvSpPr>
        <p:spPr bwMode="auto">
          <a:xfrm>
            <a:off x="4218781" y="5402262"/>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ru-RU" altLang="ru-RU" sz="1100">
              <a:solidFill>
                <a:srgbClr val="002060"/>
              </a:solidFill>
              <a:latin typeface="Times New Roman" panose="02020603050405020304" pitchFamily="18" charset="0"/>
              <a:cs typeface="Times New Roman" panose="02020603050405020304" pitchFamily="18" charset="0"/>
            </a:endParaRPr>
          </a:p>
        </p:txBody>
      </p:sp>
      <p:sp>
        <p:nvSpPr>
          <p:cNvPr id="62467" name="TextBox 7">
            <a:extLst>
              <a:ext uri="{FF2B5EF4-FFF2-40B4-BE49-F238E27FC236}">
                <a16:creationId xmlns="" xmlns:a16="http://schemas.microsoft.com/office/drawing/2014/main" id="{2C44D4C3-FEF1-4AF9-89AC-C14C5F58CEEA}"/>
              </a:ext>
            </a:extLst>
          </p:cNvPr>
          <p:cNvSpPr txBox="1">
            <a:spLocks noChangeArrowheads="1"/>
          </p:cNvSpPr>
          <p:nvPr/>
        </p:nvSpPr>
        <p:spPr bwMode="auto">
          <a:xfrm>
            <a:off x="8408988" y="4016375"/>
            <a:ext cx="225425"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600" b="1"/>
              <a:t>. </a:t>
            </a:r>
          </a:p>
        </p:txBody>
      </p:sp>
      <p:sp>
        <p:nvSpPr>
          <p:cNvPr id="10" name="Заголовок 1">
            <a:extLst>
              <a:ext uri="{FF2B5EF4-FFF2-40B4-BE49-F238E27FC236}">
                <a16:creationId xmlns="" xmlns:a16="http://schemas.microsoft.com/office/drawing/2014/main" id="{2D550CA6-F631-410E-BD4A-331C2590646E}"/>
              </a:ext>
            </a:extLst>
          </p:cNvPr>
          <p:cNvSpPr txBox="1">
            <a:spLocks/>
          </p:cNvSpPr>
          <p:nvPr/>
        </p:nvSpPr>
        <p:spPr>
          <a:xfrm>
            <a:off x="4787900" y="1401763"/>
            <a:ext cx="4157663" cy="276225"/>
          </a:xfrm>
          <a:prstGeom prst="rect">
            <a:avLst/>
          </a:prstGeom>
        </p:spPr>
        <p:txBody>
          <a:bodyPr lIns="68580" tIns="34290" rIns="68580" bIns="3429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endParaRPr lang="ru-RU" sz="1050" dirty="0">
              <a:solidFill>
                <a:srgbClr val="002060"/>
              </a:solidFill>
              <a:latin typeface="Times New Roman" panose="02020603050405020304" pitchFamily="18" charset="0"/>
              <a:cs typeface="Times New Roman" panose="02020603050405020304" pitchFamily="18" charset="0"/>
            </a:endParaRPr>
          </a:p>
        </p:txBody>
      </p:sp>
      <p:sp>
        <p:nvSpPr>
          <p:cNvPr id="62469" name="Заголовок 1">
            <a:extLst>
              <a:ext uri="{FF2B5EF4-FFF2-40B4-BE49-F238E27FC236}">
                <a16:creationId xmlns="" xmlns:a16="http://schemas.microsoft.com/office/drawing/2014/main" id="{5354C702-F9D6-4283-9DAB-DA8A1259ABD5}"/>
              </a:ext>
            </a:extLst>
          </p:cNvPr>
          <p:cNvSpPr txBox="1">
            <a:spLocks/>
          </p:cNvSpPr>
          <p:nvPr/>
        </p:nvSpPr>
        <p:spPr bwMode="auto">
          <a:xfrm>
            <a:off x="-4763" y="2420938"/>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ru-RU" altLang="ru-RU" sz="1200">
              <a:solidFill>
                <a:srgbClr val="002060"/>
              </a:solidFill>
              <a:latin typeface="Times New Roman" panose="02020603050405020304" pitchFamily="18" charset="0"/>
              <a:cs typeface="Times New Roman" panose="02020603050405020304" pitchFamily="18" charset="0"/>
            </a:endParaRPr>
          </a:p>
        </p:txBody>
      </p:sp>
      <p:sp>
        <p:nvSpPr>
          <p:cNvPr id="62470" name="TextBox 2">
            <a:extLst>
              <a:ext uri="{FF2B5EF4-FFF2-40B4-BE49-F238E27FC236}">
                <a16:creationId xmlns="" xmlns:a16="http://schemas.microsoft.com/office/drawing/2014/main" id="{39B6552C-CF31-499B-961C-C26EF0F2EC20}"/>
              </a:ext>
            </a:extLst>
          </p:cNvPr>
          <p:cNvSpPr txBox="1">
            <a:spLocks noChangeArrowheads="1"/>
          </p:cNvSpPr>
          <p:nvPr/>
        </p:nvSpPr>
        <p:spPr bwMode="auto">
          <a:xfrm>
            <a:off x="0" y="0"/>
            <a:ext cx="9144000" cy="584200"/>
          </a:xfrm>
          <a:prstGeom prst="rect">
            <a:avLst/>
          </a:prstGeom>
          <a:solidFill>
            <a:schemeClr val="bg2">
              <a:lumMod val="90000"/>
            </a:schemeClr>
          </a:solidFill>
          <a:ln>
            <a:noFill/>
          </a:ln>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sz="1600" dirty="0">
                <a:solidFill>
                  <a:srgbClr val="002060"/>
                </a:solidFill>
                <a:latin typeface="Trebuchet MS" panose="020B0603020202020204" pitchFamily="34" charset="0"/>
              </a:rPr>
              <a:t>                </a:t>
            </a:r>
            <a:r>
              <a:rPr lang="ru-RU" altLang="ru-RU" sz="1600" dirty="0">
                <a:solidFill>
                  <a:srgbClr val="002060"/>
                </a:solidFill>
                <a:latin typeface="Times New Roman" panose="02020603050405020304" pitchFamily="18" charset="0"/>
                <a:cs typeface="Times New Roman" panose="02020603050405020304" pitchFamily="18" charset="0"/>
              </a:rPr>
              <a:t>Расходы консолидированного бюджета муниципального района Мелеузовский район </a:t>
            </a:r>
            <a:endParaRPr lang="ru-RU" altLang="ru-RU" sz="1600" dirty="0" smtClean="0">
              <a:solidFill>
                <a:srgbClr val="002060"/>
              </a:solidFill>
              <a:latin typeface="Times New Roman" panose="02020603050405020304" pitchFamily="18" charset="0"/>
              <a:cs typeface="Times New Roman" panose="02020603050405020304" pitchFamily="18" charset="0"/>
            </a:endParaRPr>
          </a:p>
          <a:p>
            <a:pPr algn="ctr"/>
            <a:r>
              <a:rPr lang="ru-RU" altLang="ru-RU" sz="1600" dirty="0" smtClean="0">
                <a:solidFill>
                  <a:srgbClr val="002060"/>
                </a:solidFill>
                <a:latin typeface="Times New Roman" panose="02020603050405020304" pitchFamily="18" charset="0"/>
                <a:cs typeface="Times New Roman" panose="02020603050405020304" pitchFamily="18" charset="0"/>
              </a:rPr>
              <a:t>на </a:t>
            </a:r>
            <a:r>
              <a:rPr lang="ru-RU" altLang="ru-RU" sz="1600" dirty="0">
                <a:solidFill>
                  <a:srgbClr val="002060"/>
                </a:solidFill>
                <a:latin typeface="Times New Roman" panose="02020603050405020304" pitchFamily="18" charset="0"/>
                <a:cs typeface="Times New Roman" panose="02020603050405020304" pitchFamily="18" charset="0"/>
              </a:rPr>
              <a:t>социальную политику в </a:t>
            </a:r>
            <a:r>
              <a:rPr lang="ru-RU" altLang="ru-RU" sz="1600" dirty="0" smtClean="0">
                <a:solidFill>
                  <a:srgbClr val="002060"/>
                </a:solidFill>
                <a:latin typeface="Times New Roman" panose="02020603050405020304" pitchFamily="18" charset="0"/>
                <a:cs typeface="Times New Roman" panose="02020603050405020304" pitchFamily="18" charset="0"/>
              </a:rPr>
              <a:t>2017-2021 </a:t>
            </a:r>
            <a:r>
              <a:rPr lang="ru-RU" altLang="ru-RU" sz="1600" dirty="0">
                <a:solidFill>
                  <a:srgbClr val="002060"/>
                </a:solidFill>
                <a:latin typeface="Times New Roman" panose="02020603050405020304" pitchFamily="18" charset="0"/>
                <a:cs typeface="Times New Roman" panose="02020603050405020304" pitchFamily="18" charset="0"/>
              </a:rPr>
              <a:t>годах</a:t>
            </a:r>
            <a:endParaRPr lang="ru-RU" altLang="ru-RU" sz="1600" b="1" dirty="0">
              <a:latin typeface="Times New Roman" panose="02020603050405020304" pitchFamily="18" charset="0"/>
              <a:cs typeface="Times New Roman" panose="02020603050405020304" pitchFamily="18" charset="0"/>
            </a:endParaRPr>
          </a:p>
        </p:txBody>
      </p:sp>
      <p:pic>
        <p:nvPicPr>
          <p:cNvPr id="62471" name="Picture 3">
            <a:extLst>
              <a:ext uri="{FF2B5EF4-FFF2-40B4-BE49-F238E27FC236}">
                <a16:creationId xmlns="" xmlns:a16="http://schemas.microsoft.com/office/drawing/2014/main" id="{D23B9732-BB0C-41D5-8175-8CBEA9A656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704850"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Таблица 4">
            <a:extLst>
              <a:ext uri="{FF2B5EF4-FFF2-40B4-BE49-F238E27FC236}">
                <a16:creationId xmlns="" xmlns:a16="http://schemas.microsoft.com/office/drawing/2014/main" id="{59CD34EA-A4FF-4F68-8608-51C711A55786}"/>
              </a:ext>
            </a:extLst>
          </p:cNvPr>
          <p:cNvGraphicFramePr>
            <a:graphicFrameLocks noGrp="1"/>
          </p:cNvGraphicFramePr>
          <p:nvPr>
            <p:extLst>
              <p:ext uri="{D42A27DB-BD31-4B8C-83A1-F6EECF244321}">
                <p14:modId xmlns:p14="http://schemas.microsoft.com/office/powerpoint/2010/main" val="3749736999"/>
              </p:ext>
            </p:extLst>
          </p:nvPr>
        </p:nvGraphicFramePr>
        <p:xfrm>
          <a:off x="-4764" y="736600"/>
          <a:ext cx="9041259" cy="1964375"/>
        </p:xfrm>
        <a:graphic>
          <a:graphicData uri="http://schemas.openxmlformats.org/drawingml/2006/table">
            <a:tbl>
              <a:tblPr firstRow="1" bandRow="1">
                <a:tableStyleId>{F5AB1C69-6EDB-4FF4-983F-18BD219EF322}</a:tableStyleId>
              </a:tblPr>
              <a:tblGrid>
                <a:gridCol w="300754">
                  <a:extLst>
                    <a:ext uri="{9D8B030D-6E8A-4147-A177-3AD203B41FA5}">
                      <a16:colId xmlns="" xmlns:a16="http://schemas.microsoft.com/office/drawing/2014/main" val="20000"/>
                    </a:ext>
                  </a:extLst>
                </a:gridCol>
                <a:gridCol w="4164736">
                  <a:extLst>
                    <a:ext uri="{9D8B030D-6E8A-4147-A177-3AD203B41FA5}">
                      <a16:colId xmlns="" xmlns:a16="http://schemas.microsoft.com/office/drawing/2014/main" val="20001"/>
                    </a:ext>
                  </a:extLst>
                </a:gridCol>
                <a:gridCol w="691377">
                  <a:extLst>
                    <a:ext uri="{9D8B030D-6E8A-4147-A177-3AD203B41FA5}">
                      <a16:colId xmlns="" xmlns:a16="http://schemas.microsoft.com/office/drawing/2014/main" val="20002"/>
                    </a:ext>
                  </a:extLst>
                </a:gridCol>
                <a:gridCol w="921837">
                  <a:extLst>
                    <a:ext uri="{9D8B030D-6E8A-4147-A177-3AD203B41FA5}">
                      <a16:colId xmlns="" xmlns:a16="http://schemas.microsoft.com/office/drawing/2014/main" val="20004"/>
                    </a:ext>
                  </a:extLst>
                </a:gridCol>
                <a:gridCol w="768197">
                  <a:extLst>
                    <a:ext uri="{9D8B030D-6E8A-4147-A177-3AD203B41FA5}">
                      <a16:colId xmlns="" xmlns:a16="http://schemas.microsoft.com/office/drawing/2014/main" val="20005"/>
                    </a:ext>
                  </a:extLst>
                </a:gridCol>
                <a:gridCol w="691377">
                  <a:extLst>
                    <a:ext uri="{9D8B030D-6E8A-4147-A177-3AD203B41FA5}">
                      <a16:colId xmlns="" xmlns:a16="http://schemas.microsoft.com/office/drawing/2014/main" val="20006"/>
                    </a:ext>
                  </a:extLst>
                </a:gridCol>
                <a:gridCol w="734784">
                  <a:extLst>
                    <a:ext uri="{9D8B030D-6E8A-4147-A177-3AD203B41FA5}">
                      <a16:colId xmlns="" xmlns:a16="http://schemas.microsoft.com/office/drawing/2014/main" val="20007"/>
                    </a:ext>
                  </a:extLst>
                </a:gridCol>
                <a:gridCol w="768197">
                  <a:extLst>
                    <a:ext uri="{9D8B030D-6E8A-4147-A177-3AD203B41FA5}">
                      <a16:colId xmlns="" xmlns:a16="http://schemas.microsoft.com/office/drawing/2014/main" val="20008"/>
                    </a:ext>
                  </a:extLst>
                </a:gridCol>
              </a:tblGrid>
              <a:tr h="548551">
                <a:tc>
                  <a:txBody>
                    <a:bodyPr/>
                    <a:lstStyle/>
                    <a:p>
                      <a:endParaRPr lang="ru-RU" sz="1100" dirty="0">
                        <a:latin typeface="Times New Roman" panose="02020603050405020304" pitchFamily="18" charset="0"/>
                        <a:cs typeface="Times New Roman" panose="02020603050405020304" pitchFamily="18" charset="0"/>
                      </a:endParaRPr>
                    </a:p>
                  </a:txBody>
                  <a:tcPr marL="91448" marR="91448" marT="45676" marB="45676"/>
                </a:tc>
                <a:tc>
                  <a:txBody>
                    <a:bodyPr/>
                    <a:lstStyle/>
                    <a:p>
                      <a:r>
                        <a:rPr lang="ru-RU" sz="1100" dirty="0">
                          <a:latin typeface="Times New Roman" panose="02020603050405020304" pitchFamily="18" charset="0"/>
                          <a:cs typeface="Times New Roman" panose="02020603050405020304" pitchFamily="18" charset="0"/>
                        </a:rPr>
                        <a:t>Наименование показателя</a:t>
                      </a: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2017</a:t>
                      </a:r>
                      <a:r>
                        <a:rPr lang="ru-RU" sz="1100" baseline="0" dirty="0" smtClean="0">
                          <a:latin typeface="Times New Roman" panose="02020603050405020304" pitchFamily="18" charset="0"/>
                          <a:cs typeface="Times New Roman" panose="02020603050405020304" pitchFamily="18" charset="0"/>
                        </a:rPr>
                        <a:t> </a:t>
                      </a:r>
                      <a:r>
                        <a:rPr lang="ru-RU" sz="1100" dirty="0">
                          <a:latin typeface="Times New Roman" panose="02020603050405020304" pitchFamily="18" charset="0"/>
                          <a:cs typeface="Times New Roman" panose="02020603050405020304" pitchFamily="18" charset="0"/>
                        </a:rPr>
                        <a:t>год (отчет)</a:t>
                      </a: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2018  </a:t>
                      </a:r>
                      <a:r>
                        <a:rPr lang="ru-RU" sz="1100" dirty="0">
                          <a:latin typeface="Times New Roman" panose="02020603050405020304" pitchFamily="18" charset="0"/>
                          <a:cs typeface="Times New Roman" panose="02020603050405020304" pitchFamily="18" charset="0"/>
                        </a:rPr>
                        <a:t>год (</a:t>
                      </a:r>
                      <a:r>
                        <a:rPr lang="ru-RU" sz="1100" dirty="0" err="1">
                          <a:latin typeface="Times New Roman" panose="02020603050405020304" pitchFamily="18" charset="0"/>
                          <a:cs typeface="Times New Roman" panose="02020603050405020304" pitchFamily="18" charset="0"/>
                        </a:rPr>
                        <a:t>уточн</a:t>
                      </a:r>
                      <a:r>
                        <a:rPr lang="ru-RU" sz="1100" dirty="0">
                          <a:latin typeface="Times New Roman" panose="02020603050405020304" pitchFamily="18" charset="0"/>
                          <a:cs typeface="Times New Roman" panose="02020603050405020304" pitchFamily="18" charset="0"/>
                        </a:rPr>
                        <a:t>. план)</a:t>
                      </a: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2018 </a:t>
                      </a:r>
                      <a:r>
                        <a:rPr lang="ru-RU" sz="1100" dirty="0">
                          <a:latin typeface="Times New Roman" panose="02020603050405020304" pitchFamily="18" charset="0"/>
                          <a:cs typeface="Times New Roman" panose="02020603050405020304" pitchFamily="18" charset="0"/>
                        </a:rPr>
                        <a:t>год (отчет)</a:t>
                      </a: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2019</a:t>
                      </a:r>
                      <a:r>
                        <a:rPr lang="ru-RU" sz="1100" baseline="0" dirty="0" smtClean="0">
                          <a:latin typeface="Times New Roman" panose="02020603050405020304" pitchFamily="18" charset="0"/>
                          <a:cs typeface="Times New Roman" panose="02020603050405020304" pitchFamily="18" charset="0"/>
                        </a:rPr>
                        <a:t> </a:t>
                      </a:r>
                      <a:r>
                        <a:rPr lang="ru-RU" sz="1100" baseline="0" dirty="0">
                          <a:latin typeface="Times New Roman" panose="02020603050405020304" pitchFamily="18" charset="0"/>
                          <a:cs typeface="Times New Roman" panose="02020603050405020304" pitchFamily="18" charset="0"/>
                        </a:rPr>
                        <a:t>год (план)</a:t>
                      </a:r>
                      <a:endParaRPr lang="ru-RU" sz="1100" dirty="0">
                        <a:latin typeface="Times New Roman" panose="02020603050405020304" pitchFamily="18" charset="0"/>
                        <a:cs typeface="Times New Roman" panose="02020603050405020304" pitchFamily="18" charset="0"/>
                      </a:endParaRP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2020</a:t>
                      </a:r>
                      <a:r>
                        <a:rPr lang="ru-RU" sz="1100" baseline="0" dirty="0" smtClean="0">
                          <a:latin typeface="Times New Roman" panose="02020603050405020304" pitchFamily="18" charset="0"/>
                          <a:cs typeface="Times New Roman" panose="02020603050405020304" pitchFamily="18" charset="0"/>
                        </a:rPr>
                        <a:t> </a:t>
                      </a:r>
                      <a:r>
                        <a:rPr lang="ru-RU" sz="1100" baseline="0" dirty="0">
                          <a:latin typeface="Times New Roman" panose="02020603050405020304" pitchFamily="18" charset="0"/>
                          <a:cs typeface="Times New Roman" panose="02020603050405020304" pitchFamily="18" charset="0"/>
                        </a:rPr>
                        <a:t>год (план)</a:t>
                      </a:r>
                      <a:endParaRPr lang="ru-RU" sz="1100" dirty="0">
                        <a:latin typeface="Times New Roman" panose="02020603050405020304" pitchFamily="18" charset="0"/>
                        <a:cs typeface="Times New Roman" panose="02020603050405020304" pitchFamily="18" charset="0"/>
                      </a:endParaRP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2021</a:t>
                      </a:r>
                      <a:r>
                        <a:rPr lang="ru-RU" sz="1100" baseline="0" dirty="0" smtClean="0">
                          <a:latin typeface="Times New Roman" panose="02020603050405020304" pitchFamily="18" charset="0"/>
                          <a:cs typeface="Times New Roman" panose="02020603050405020304" pitchFamily="18" charset="0"/>
                        </a:rPr>
                        <a:t> </a:t>
                      </a:r>
                      <a:r>
                        <a:rPr lang="ru-RU" sz="1100" baseline="0" dirty="0">
                          <a:latin typeface="Times New Roman" panose="02020603050405020304" pitchFamily="18" charset="0"/>
                          <a:cs typeface="Times New Roman" panose="02020603050405020304" pitchFamily="18" charset="0"/>
                        </a:rPr>
                        <a:t>год (план)</a:t>
                      </a:r>
                      <a:endParaRPr lang="ru-RU" sz="1100" dirty="0">
                        <a:latin typeface="Times New Roman" panose="02020603050405020304" pitchFamily="18" charset="0"/>
                        <a:cs typeface="Times New Roman" panose="02020603050405020304" pitchFamily="18" charset="0"/>
                      </a:endParaRPr>
                    </a:p>
                  </a:txBody>
                  <a:tcPr marL="91448" marR="91448" marT="45676" marB="45676"/>
                </a:tc>
                <a:extLst>
                  <a:ext uri="{0D108BD9-81ED-4DB2-BD59-A6C34878D82A}">
                    <a16:rowId xmlns="" xmlns:a16="http://schemas.microsoft.com/office/drawing/2014/main" val="10000"/>
                  </a:ext>
                </a:extLst>
              </a:tr>
              <a:tr h="243752">
                <a:tc>
                  <a:txBody>
                    <a:bodyPr/>
                    <a:lstStyle/>
                    <a:p>
                      <a:endParaRPr lang="ru-RU" sz="1100" dirty="0">
                        <a:latin typeface="Times New Roman" panose="02020603050405020304" pitchFamily="18" charset="0"/>
                        <a:cs typeface="Times New Roman" panose="02020603050405020304" pitchFamily="18" charset="0"/>
                      </a:endParaRPr>
                    </a:p>
                  </a:txBody>
                  <a:tcPr marL="91448" marR="91448" marT="45676" marB="45676"/>
                </a:tc>
                <a:tc>
                  <a:txBody>
                    <a:bodyPr/>
                    <a:lstStyle/>
                    <a:p>
                      <a:pPr algn="l" fontAlgn="b"/>
                      <a:r>
                        <a:rPr lang="ru-RU" sz="1100" u="none" strike="noStrike" dirty="0">
                          <a:effectLst/>
                          <a:latin typeface="Times New Roman" panose="02020603050405020304" pitchFamily="18" charset="0"/>
                          <a:cs typeface="Times New Roman" panose="02020603050405020304" pitchFamily="18" charset="0"/>
                        </a:rPr>
                        <a:t>Социальная политика</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16" marB="0" anchor="b"/>
                </a:tc>
                <a:tc>
                  <a:txBody>
                    <a:bodyPr/>
                    <a:lstStyle/>
                    <a:p>
                      <a:r>
                        <a:rPr lang="ru-RU" sz="1100" dirty="0">
                          <a:latin typeface="Times New Roman" panose="02020603050405020304" pitchFamily="18" charset="0"/>
                          <a:cs typeface="Times New Roman" panose="02020603050405020304" pitchFamily="18" charset="0"/>
                        </a:rPr>
                        <a:t>96,14</a:t>
                      </a: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115,43</a:t>
                      </a:r>
                      <a:endParaRPr lang="ru-RU" sz="1100" dirty="0">
                        <a:latin typeface="Times New Roman" panose="02020603050405020304" pitchFamily="18" charset="0"/>
                        <a:cs typeface="Times New Roman" panose="02020603050405020304" pitchFamily="18" charset="0"/>
                      </a:endParaRP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103,97</a:t>
                      </a:r>
                      <a:endParaRPr lang="ru-RU" sz="1100" dirty="0">
                        <a:latin typeface="Times New Roman" panose="02020603050405020304" pitchFamily="18" charset="0"/>
                        <a:cs typeface="Times New Roman" panose="02020603050405020304" pitchFamily="18" charset="0"/>
                      </a:endParaRP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114,19</a:t>
                      </a:r>
                      <a:endParaRPr lang="ru-RU" sz="1100" dirty="0">
                        <a:latin typeface="Times New Roman" panose="02020603050405020304" pitchFamily="18" charset="0"/>
                        <a:cs typeface="Times New Roman" panose="02020603050405020304" pitchFamily="18" charset="0"/>
                      </a:endParaRP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114,64</a:t>
                      </a:r>
                      <a:endParaRPr lang="ru-RU" sz="1100" dirty="0">
                        <a:latin typeface="Times New Roman" panose="02020603050405020304" pitchFamily="18" charset="0"/>
                        <a:cs typeface="Times New Roman" panose="02020603050405020304" pitchFamily="18" charset="0"/>
                      </a:endParaRP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116,09</a:t>
                      </a:r>
                      <a:endParaRPr lang="ru-RU" sz="1100" dirty="0">
                        <a:latin typeface="Times New Roman" panose="02020603050405020304" pitchFamily="18" charset="0"/>
                        <a:cs typeface="Times New Roman" panose="02020603050405020304" pitchFamily="18" charset="0"/>
                      </a:endParaRPr>
                    </a:p>
                  </a:txBody>
                  <a:tcPr marL="91448" marR="91448" marT="45676" marB="45676"/>
                </a:tc>
                <a:extLst>
                  <a:ext uri="{0D108BD9-81ED-4DB2-BD59-A6C34878D82A}">
                    <a16:rowId xmlns="" xmlns:a16="http://schemas.microsoft.com/office/drawing/2014/main" val="10001"/>
                  </a:ext>
                </a:extLst>
              </a:tr>
              <a:tr h="279899">
                <a:tc>
                  <a:txBody>
                    <a:bodyPr/>
                    <a:lstStyle/>
                    <a:p>
                      <a:r>
                        <a:rPr lang="ru-RU" sz="1100" dirty="0">
                          <a:latin typeface="Times New Roman" panose="02020603050405020304" pitchFamily="18" charset="0"/>
                          <a:cs typeface="Times New Roman" panose="02020603050405020304" pitchFamily="18" charset="0"/>
                        </a:rPr>
                        <a:t>1</a:t>
                      </a:r>
                    </a:p>
                  </a:txBody>
                  <a:tcPr marL="91448" marR="91448" marT="45676" marB="45676"/>
                </a:tc>
                <a:tc>
                  <a:txBody>
                    <a:bodyPr/>
                    <a:lstStyle/>
                    <a:p>
                      <a:pPr algn="l" fontAlgn="b"/>
                      <a:r>
                        <a:rPr lang="ru-RU" sz="1100" u="none" strike="noStrike" dirty="0">
                          <a:effectLst/>
                          <a:latin typeface="Times New Roman" panose="02020603050405020304" pitchFamily="18" charset="0"/>
                          <a:cs typeface="Times New Roman" panose="02020603050405020304" pitchFamily="18" charset="0"/>
                        </a:rPr>
                        <a:t>Пенсионное обеспечение</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16" marB="0" anchor="ctr"/>
                </a:tc>
                <a:tc>
                  <a:txBody>
                    <a:bodyPr/>
                    <a:lstStyle/>
                    <a:p>
                      <a:r>
                        <a:rPr lang="ru-RU" sz="1100" dirty="0" smtClean="0">
                          <a:latin typeface="Times New Roman" panose="02020603050405020304" pitchFamily="18" charset="0"/>
                          <a:cs typeface="Times New Roman" panose="02020603050405020304" pitchFamily="18" charset="0"/>
                        </a:rPr>
                        <a:t>0,52</a:t>
                      </a:r>
                      <a:endParaRPr lang="ru-RU" sz="1100" dirty="0">
                        <a:latin typeface="Times New Roman" panose="02020603050405020304" pitchFamily="18" charset="0"/>
                        <a:cs typeface="Times New Roman" panose="02020603050405020304" pitchFamily="18" charset="0"/>
                      </a:endParaRP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0,81</a:t>
                      </a:r>
                      <a:endParaRPr lang="ru-RU" sz="1100" dirty="0">
                        <a:latin typeface="Times New Roman" panose="02020603050405020304" pitchFamily="18" charset="0"/>
                        <a:cs typeface="Times New Roman" panose="02020603050405020304" pitchFamily="18" charset="0"/>
                      </a:endParaRP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0,77</a:t>
                      </a:r>
                      <a:endParaRPr lang="ru-RU" sz="1100" dirty="0">
                        <a:latin typeface="Times New Roman" panose="02020603050405020304" pitchFamily="18" charset="0"/>
                        <a:cs typeface="Times New Roman" panose="02020603050405020304" pitchFamily="18" charset="0"/>
                      </a:endParaRP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0,58</a:t>
                      </a:r>
                      <a:endParaRPr lang="ru-RU" sz="1100" dirty="0">
                        <a:latin typeface="Times New Roman" panose="02020603050405020304" pitchFamily="18" charset="0"/>
                        <a:cs typeface="Times New Roman" panose="02020603050405020304" pitchFamily="18" charset="0"/>
                      </a:endParaRP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0,60</a:t>
                      </a:r>
                      <a:endParaRPr lang="ru-RU" sz="1100" dirty="0">
                        <a:latin typeface="Times New Roman" panose="02020603050405020304" pitchFamily="18" charset="0"/>
                        <a:cs typeface="Times New Roman" panose="02020603050405020304" pitchFamily="18" charset="0"/>
                      </a:endParaRP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0,62</a:t>
                      </a:r>
                      <a:endParaRPr lang="ru-RU" sz="1100" dirty="0">
                        <a:latin typeface="Times New Roman" panose="02020603050405020304" pitchFamily="18" charset="0"/>
                        <a:cs typeface="Times New Roman" panose="02020603050405020304" pitchFamily="18" charset="0"/>
                      </a:endParaRPr>
                    </a:p>
                  </a:txBody>
                  <a:tcPr marL="91448" marR="91448" marT="45676" marB="45676"/>
                </a:tc>
                <a:extLst>
                  <a:ext uri="{0D108BD9-81ED-4DB2-BD59-A6C34878D82A}">
                    <a16:rowId xmlns="" xmlns:a16="http://schemas.microsoft.com/office/drawing/2014/main" val="10002"/>
                  </a:ext>
                </a:extLst>
              </a:tr>
              <a:tr h="415606">
                <a:tc>
                  <a:txBody>
                    <a:bodyPr/>
                    <a:lstStyle/>
                    <a:p>
                      <a:r>
                        <a:rPr lang="ru-RU" sz="1100" dirty="0">
                          <a:latin typeface="Times New Roman" panose="02020603050405020304" pitchFamily="18" charset="0"/>
                          <a:cs typeface="Times New Roman" panose="02020603050405020304" pitchFamily="18" charset="0"/>
                        </a:rPr>
                        <a:t>2</a:t>
                      </a:r>
                    </a:p>
                  </a:txBody>
                  <a:tcPr marL="91448" marR="91448" marT="45676" marB="45676"/>
                </a:tc>
                <a:tc>
                  <a:txBody>
                    <a:bodyPr/>
                    <a:lstStyle/>
                    <a:p>
                      <a:pPr algn="l" fontAlgn="b"/>
                      <a:r>
                        <a:rPr lang="ru-RU" sz="1100" u="none" strike="noStrike" dirty="0">
                          <a:effectLst/>
                          <a:latin typeface="Times New Roman" panose="02020603050405020304" pitchFamily="18" charset="0"/>
                          <a:cs typeface="Times New Roman" panose="02020603050405020304" pitchFamily="18" charset="0"/>
                        </a:rPr>
                        <a:t>Социальное обеспечение населения</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16" marB="0" anchor="ctr"/>
                </a:tc>
                <a:tc>
                  <a:txBody>
                    <a:bodyPr/>
                    <a:lstStyle/>
                    <a:p>
                      <a:r>
                        <a:rPr lang="ru-RU" sz="1100" dirty="0">
                          <a:latin typeface="Times New Roman" panose="02020603050405020304" pitchFamily="18" charset="0"/>
                          <a:cs typeface="Times New Roman" panose="02020603050405020304" pitchFamily="18" charset="0"/>
                        </a:rPr>
                        <a:t>33,71</a:t>
                      </a: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35,96</a:t>
                      </a:r>
                      <a:endParaRPr lang="ru-RU" sz="1100" dirty="0">
                        <a:latin typeface="Times New Roman" panose="02020603050405020304" pitchFamily="18" charset="0"/>
                        <a:cs typeface="Times New Roman" panose="02020603050405020304" pitchFamily="18" charset="0"/>
                      </a:endParaRP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26,09</a:t>
                      </a:r>
                      <a:endParaRPr lang="ru-RU" sz="1100" dirty="0">
                        <a:latin typeface="Times New Roman" panose="02020603050405020304" pitchFamily="18" charset="0"/>
                        <a:cs typeface="Times New Roman" panose="02020603050405020304" pitchFamily="18" charset="0"/>
                      </a:endParaRP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19,93</a:t>
                      </a:r>
                      <a:endParaRPr lang="ru-RU" sz="1100" dirty="0">
                        <a:latin typeface="Times New Roman" panose="02020603050405020304" pitchFamily="18" charset="0"/>
                        <a:cs typeface="Times New Roman" panose="02020603050405020304" pitchFamily="18" charset="0"/>
                      </a:endParaRP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17,82</a:t>
                      </a:r>
                      <a:endParaRPr lang="ru-RU" sz="1100" dirty="0">
                        <a:latin typeface="Times New Roman" panose="02020603050405020304" pitchFamily="18" charset="0"/>
                        <a:cs typeface="Times New Roman" panose="02020603050405020304" pitchFamily="18" charset="0"/>
                      </a:endParaRP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16,59</a:t>
                      </a:r>
                      <a:endParaRPr lang="ru-RU" sz="1100" dirty="0">
                        <a:latin typeface="Times New Roman" panose="02020603050405020304" pitchFamily="18" charset="0"/>
                        <a:cs typeface="Times New Roman" panose="02020603050405020304" pitchFamily="18" charset="0"/>
                      </a:endParaRPr>
                    </a:p>
                  </a:txBody>
                  <a:tcPr marL="91448" marR="91448" marT="45676" marB="45676"/>
                </a:tc>
                <a:extLst>
                  <a:ext uri="{0D108BD9-81ED-4DB2-BD59-A6C34878D82A}">
                    <a16:rowId xmlns="" xmlns:a16="http://schemas.microsoft.com/office/drawing/2014/main" val="10003"/>
                  </a:ext>
                </a:extLst>
              </a:tr>
              <a:tr h="415606">
                <a:tc>
                  <a:txBody>
                    <a:bodyPr/>
                    <a:lstStyle/>
                    <a:p>
                      <a:r>
                        <a:rPr lang="ru-RU" sz="1100" dirty="0">
                          <a:latin typeface="Times New Roman" panose="02020603050405020304" pitchFamily="18" charset="0"/>
                          <a:cs typeface="Times New Roman" panose="02020603050405020304" pitchFamily="18" charset="0"/>
                        </a:rPr>
                        <a:t>3</a:t>
                      </a:r>
                    </a:p>
                  </a:txBody>
                  <a:tcPr marL="91448" marR="91448" marT="45676" marB="45676"/>
                </a:tc>
                <a:tc>
                  <a:txBody>
                    <a:bodyPr/>
                    <a:lstStyle/>
                    <a:p>
                      <a:pPr algn="l" fontAlgn="b"/>
                      <a:r>
                        <a:rPr lang="ru-RU" sz="1100" u="none" strike="noStrike" dirty="0">
                          <a:effectLst/>
                          <a:latin typeface="Times New Roman" panose="02020603050405020304" pitchFamily="18" charset="0"/>
                          <a:cs typeface="Times New Roman" panose="02020603050405020304" pitchFamily="18" charset="0"/>
                        </a:rPr>
                        <a:t>Охрана семьи и детства</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16" marB="0" anchor="ctr"/>
                </a:tc>
                <a:tc>
                  <a:txBody>
                    <a:bodyPr/>
                    <a:lstStyle/>
                    <a:p>
                      <a:r>
                        <a:rPr lang="ru-RU" sz="1100" dirty="0">
                          <a:latin typeface="Times New Roman" panose="02020603050405020304" pitchFamily="18" charset="0"/>
                          <a:cs typeface="Times New Roman" panose="02020603050405020304" pitchFamily="18" charset="0"/>
                        </a:rPr>
                        <a:t>61,91</a:t>
                      </a: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78,66</a:t>
                      </a:r>
                      <a:endParaRPr lang="ru-RU" sz="1100" dirty="0">
                        <a:latin typeface="Times New Roman" panose="02020603050405020304" pitchFamily="18" charset="0"/>
                        <a:cs typeface="Times New Roman" panose="02020603050405020304" pitchFamily="18" charset="0"/>
                      </a:endParaRP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77,11</a:t>
                      </a:r>
                      <a:endParaRPr lang="ru-RU" sz="1100" dirty="0">
                        <a:latin typeface="Times New Roman" panose="02020603050405020304" pitchFamily="18" charset="0"/>
                        <a:cs typeface="Times New Roman" panose="02020603050405020304" pitchFamily="18" charset="0"/>
                      </a:endParaRP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93,68</a:t>
                      </a:r>
                      <a:endParaRPr lang="ru-RU" sz="1100" dirty="0">
                        <a:latin typeface="Times New Roman" panose="02020603050405020304" pitchFamily="18" charset="0"/>
                        <a:cs typeface="Times New Roman" panose="02020603050405020304" pitchFamily="18" charset="0"/>
                      </a:endParaRP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96,22</a:t>
                      </a:r>
                      <a:endParaRPr lang="ru-RU" sz="1100" dirty="0">
                        <a:latin typeface="Times New Roman" panose="02020603050405020304" pitchFamily="18" charset="0"/>
                        <a:cs typeface="Times New Roman" panose="02020603050405020304" pitchFamily="18" charset="0"/>
                      </a:endParaRPr>
                    </a:p>
                  </a:txBody>
                  <a:tcPr marL="91448" marR="91448" marT="45676" marB="45676"/>
                </a:tc>
                <a:tc>
                  <a:txBody>
                    <a:bodyPr/>
                    <a:lstStyle/>
                    <a:p>
                      <a:r>
                        <a:rPr lang="ru-RU" sz="1100" dirty="0" smtClean="0">
                          <a:latin typeface="Times New Roman" panose="02020603050405020304" pitchFamily="18" charset="0"/>
                          <a:cs typeface="Times New Roman" panose="02020603050405020304" pitchFamily="18" charset="0"/>
                        </a:rPr>
                        <a:t>98,88</a:t>
                      </a:r>
                      <a:endParaRPr lang="ru-RU" sz="1100" dirty="0">
                        <a:latin typeface="Times New Roman" panose="02020603050405020304" pitchFamily="18" charset="0"/>
                        <a:cs typeface="Times New Roman" panose="02020603050405020304" pitchFamily="18" charset="0"/>
                      </a:endParaRPr>
                    </a:p>
                  </a:txBody>
                  <a:tcPr marL="91448" marR="91448" marT="45676" marB="45676"/>
                </a:tc>
                <a:extLst>
                  <a:ext uri="{0D108BD9-81ED-4DB2-BD59-A6C34878D82A}">
                    <a16:rowId xmlns="" xmlns:a16="http://schemas.microsoft.com/office/drawing/2014/main" val="10004"/>
                  </a:ext>
                </a:extLst>
              </a:tr>
            </a:tbl>
          </a:graphicData>
        </a:graphic>
      </p:graphicFrame>
      <p:sp>
        <p:nvSpPr>
          <p:cNvPr id="62534" name="TextBox 17">
            <a:extLst>
              <a:ext uri="{FF2B5EF4-FFF2-40B4-BE49-F238E27FC236}">
                <a16:creationId xmlns="" xmlns:a16="http://schemas.microsoft.com/office/drawing/2014/main" id="{F5FCDD1D-2935-4593-A4F5-ACC082AEF203}"/>
              </a:ext>
            </a:extLst>
          </p:cNvPr>
          <p:cNvSpPr txBox="1">
            <a:spLocks noChangeArrowheads="1"/>
          </p:cNvSpPr>
          <p:nvPr/>
        </p:nvSpPr>
        <p:spPr bwMode="auto">
          <a:xfrm>
            <a:off x="546100" y="1038225"/>
            <a:ext cx="184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ru-RU" altLang="ru-RU" sz="1200">
              <a:latin typeface="Times New Roman" panose="02020603050405020304" pitchFamily="18" charset="0"/>
              <a:cs typeface="Times New Roman" panose="02020603050405020304" pitchFamily="18" charset="0"/>
            </a:endParaRPr>
          </a:p>
        </p:txBody>
      </p:sp>
      <p:sp>
        <p:nvSpPr>
          <p:cNvPr id="62535" name="TextBox 18">
            <a:extLst>
              <a:ext uri="{FF2B5EF4-FFF2-40B4-BE49-F238E27FC236}">
                <a16:creationId xmlns="" xmlns:a16="http://schemas.microsoft.com/office/drawing/2014/main" id="{4F2547AC-2FFE-4B33-A409-6846C8E1C3EB}"/>
              </a:ext>
            </a:extLst>
          </p:cNvPr>
          <p:cNvSpPr txBox="1">
            <a:spLocks noChangeArrowheads="1"/>
          </p:cNvSpPr>
          <p:nvPr/>
        </p:nvSpPr>
        <p:spPr bwMode="auto">
          <a:xfrm>
            <a:off x="29281" y="3693209"/>
            <a:ext cx="289134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200" b="1" i="1" dirty="0">
                <a:latin typeface="Times New Roman" panose="02020603050405020304" pitchFamily="18" charset="0"/>
                <a:cs typeface="Times New Roman" panose="02020603050405020304" pitchFamily="18" charset="0"/>
              </a:rPr>
              <a:t> </a:t>
            </a:r>
            <a:r>
              <a:rPr lang="ru-RU" altLang="ru-RU" sz="1200" b="1" i="1" dirty="0" smtClean="0">
                <a:latin typeface="Times New Roman" panose="02020603050405020304" pitchFamily="18" charset="0"/>
                <a:cs typeface="Times New Roman" panose="02020603050405020304" pitchFamily="18" charset="0"/>
              </a:rPr>
              <a:t> </a:t>
            </a:r>
            <a:r>
              <a:rPr lang="ru-RU" altLang="ru-RU" sz="1200" b="1" i="1" dirty="0">
                <a:latin typeface="Times New Roman" panose="02020603050405020304" pitchFamily="18" charset="0"/>
                <a:cs typeface="Times New Roman" panose="02020603050405020304" pitchFamily="18" charset="0"/>
              </a:rPr>
              <a:t>Динамика показателей расходов бюджета муниципального района Мелеузовский район Республики </a:t>
            </a:r>
            <a:r>
              <a:rPr lang="ru-RU" altLang="ru-RU" sz="1200" b="1" i="1" dirty="0" smtClean="0">
                <a:latin typeface="Times New Roman" panose="02020603050405020304" pitchFamily="18" charset="0"/>
                <a:cs typeface="Times New Roman" panose="02020603050405020304" pitchFamily="18" charset="0"/>
              </a:rPr>
              <a:t>Башкортостан на социальную политику, </a:t>
            </a:r>
            <a:r>
              <a:rPr lang="ru-RU" altLang="ru-RU" sz="1200" b="1" i="1" dirty="0">
                <a:latin typeface="Times New Roman" panose="02020603050405020304" pitchFamily="18" charset="0"/>
                <a:cs typeface="Times New Roman" panose="02020603050405020304" pitchFamily="18" charset="0"/>
              </a:rPr>
              <a:t>в %</a:t>
            </a:r>
          </a:p>
        </p:txBody>
      </p:sp>
      <p:sp>
        <p:nvSpPr>
          <p:cNvPr id="62536" name="TextBox 19">
            <a:extLst>
              <a:ext uri="{FF2B5EF4-FFF2-40B4-BE49-F238E27FC236}">
                <a16:creationId xmlns="" xmlns:a16="http://schemas.microsoft.com/office/drawing/2014/main" id="{91CFCB3D-100F-4E43-BBD9-D8CE57F84631}"/>
              </a:ext>
            </a:extLst>
          </p:cNvPr>
          <p:cNvSpPr txBox="1">
            <a:spLocks noChangeArrowheads="1"/>
          </p:cNvSpPr>
          <p:nvPr/>
        </p:nvSpPr>
        <p:spPr bwMode="auto">
          <a:xfrm>
            <a:off x="8326438" y="519113"/>
            <a:ext cx="989012"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100" dirty="0" err="1">
                <a:latin typeface="Times New Roman" panose="02020603050405020304" pitchFamily="18" charset="0"/>
                <a:cs typeface="Times New Roman" panose="02020603050405020304" pitchFamily="18" charset="0"/>
              </a:rPr>
              <a:t>млн.рублей</a:t>
            </a:r>
            <a:endParaRPr lang="ru-RU" altLang="ru-RU" sz="1100" dirty="0">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7"/>
          </p:nvPr>
        </p:nvSpPr>
        <p:spPr>
          <a:xfrm>
            <a:off x="7018978" y="17462"/>
            <a:ext cx="2133600" cy="365125"/>
          </a:xfrm>
        </p:spPr>
        <p:txBody>
          <a:bodyPr/>
          <a:lstStyle/>
          <a:p>
            <a:pPr>
              <a:defRPr/>
            </a:pPr>
            <a:fld id="{1C2F39FC-F7FC-43A7-985C-4565CF06B74E}" type="slidenum">
              <a:rPr lang="en-US" smtClean="0">
                <a:solidFill>
                  <a:schemeClr val="tx1"/>
                </a:solidFill>
              </a:rPr>
              <a:pPr>
                <a:defRPr/>
              </a:pPr>
              <a:t>38</a:t>
            </a:fld>
            <a:endParaRPr lang="en-US" dirty="0">
              <a:solidFill>
                <a:schemeClr val="tx1"/>
              </a:solidFill>
            </a:endParaRPr>
          </a:p>
        </p:txBody>
      </p:sp>
      <p:cxnSp>
        <p:nvCxnSpPr>
          <p:cNvPr id="16" name="Прямая со стрелкой 15"/>
          <p:cNvCxnSpPr/>
          <p:nvPr/>
        </p:nvCxnSpPr>
        <p:spPr>
          <a:xfrm flipV="1">
            <a:off x="2699792" y="4818359"/>
            <a:ext cx="220834" cy="22903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p:cNvCxnSpPr/>
          <p:nvPr/>
        </p:nvCxnSpPr>
        <p:spPr>
          <a:xfrm flipV="1">
            <a:off x="2074068" y="4869160"/>
            <a:ext cx="220834" cy="22903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Овал 17"/>
          <p:cNvSpPr/>
          <p:nvPr/>
        </p:nvSpPr>
        <p:spPr>
          <a:xfrm rot="10800000" flipV="1">
            <a:off x="730250" y="4869160"/>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smtClean="0">
                <a:solidFill>
                  <a:srgbClr val="7030A0"/>
                </a:solidFill>
                <a:latin typeface="Times New Roman" panose="02020603050405020304" pitchFamily="18" charset="0"/>
                <a:cs typeface="Times New Roman" panose="02020603050405020304" pitchFamily="18" charset="0"/>
              </a:rPr>
              <a:t>108,1</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19" name="Овал 18"/>
          <p:cNvSpPr/>
          <p:nvPr/>
        </p:nvSpPr>
        <p:spPr>
          <a:xfrm rot="10800000" flipV="1">
            <a:off x="1412339" y="4749298"/>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smtClean="0">
                <a:solidFill>
                  <a:srgbClr val="7030A0"/>
                </a:solidFill>
                <a:latin typeface="Times New Roman" panose="02020603050405020304" pitchFamily="18" charset="0"/>
                <a:cs typeface="Times New Roman" panose="02020603050405020304" pitchFamily="18" charset="0"/>
              </a:rPr>
              <a:t>109,8</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20" name="Овал 19"/>
          <p:cNvSpPr/>
          <p:nvPr/>
        </p:nvSpPr>
        <p:spPr>
          <a:xfrm rot="10800000" flipV="1">
            <a:off x="2068542" y="4749297"/>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smtClean="0">
                <a:solidFill>
                  <a:srgbClr val="7030A0"/>
                </a:solidFill>
                <a:latin typeface="Times New Roman" panose="02020603050405020304" pitchFamily="18" charset="0"/>
                <a:cs typeface="Times New Roman" panose="02020603050405020304" pitchFamily="18" charset="0"/>
              </a:rPr>
              <a:t>100,4</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21" name="Овал 20"/>
          <p:cNvSpPr/>
          <p:nvPr/>
        </p:nvSpPr>
        <p:spPr>
          <a:xfrm rot="10800000" flipV="1">
            <a:off x="2699792" y="4725980"/>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smtClean="0">
                <a:solidFill>
                  <a:srgbClr val="7030A0"/>
                </a:solidFill>
                <a:latin typeface="Times New Roman" panose="02020603050405020304" pitchFamily="18" charset="0"/>
                <a:cs typeface="Times New Roman" panose="02020603050405020304" pitchFamily="18" charset="0"/>
              </a:rPr>
              <a:t>101,3</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22" name="TextBox 18">
            <a:extLst>
              <a:ext uri="{FF2B5EF4-FFF2-40B4-BE49-F238E27FC236}">
                <a16:creationId xmlns="" xmlns:a16="http://schemas.microsoft.com/office/drawing/2014/main" id="{BE0FEAF8-7FDF-4F54-9FA3-87B730C29815}"/>
              </a:ext>
            </a:extLst>
          </p:cNvPr>
          <p:cNvSpPr txBox="1">
            <a:spLocks noChangeArrowheads="1"/>
          </p:cNvSpPr>
          <p:nvPr/>
        </p:nvSpPr>
        <p:spPr bwMode="auto">
          <a:xfrm>
            <a:off x="2555776" y="2570897"/>
            <a:ext cx="6588224" cy="1631216"/>
          </a:xfrm>
          <a:prstGeom prst="rect">
            <a:avLst/>
          </a:prstGeom>
          <a:solidFill>
            <a:schemeClr val="accent5">
              <a:lumMod val="20000"/>
              <a:lumOff val="80000"/>
            </a:schemeClr>
          </a:solidFill>
          <a:ln w="3175">
            <a:solidFill>
              <a:schemeClr val="accent6">
                <a:lumMod val="50000"/>
              </a:schemeClr>
            </a:solidFill>
            <a:miter lim="800000"/>
            <a:headEnd/>
            <a:tailEnd/>
          </a:ln>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200" dirty="0" smtClean="0">
                <a:latin typeface="Times New Roman" panose="02020603050405020304" pitchFamily="18" charset="0"/>
                <a:cs typeface="Times New Roman" panose="02020603050405020304" pitchFamily="18" charset="0"/>
              </a:rPr>
              <a:t> </a:t>
            </a:r>
            <a:r>
              <a:rPr lang="ru-RU" altLang="ru-RU" sz="1100" b="1" i="1" dirty="0" smtClean="0">
                <a:latin typeface="Times New Roman" panose="02020603050405020304" pitchFamily="18" charset="0"/>
                <a:cs typeface="Times New Roman" panose="02020603050405020304" pitchFamily="18" charset="0"/>
              </a:rPr>
              <a:t>Причины отклонения фактического выполнения по годам:</a:t>
            </a:r>
          </a:p>
          <a:p>
            <a:endParaRPr lang="ru-RU" altLang="ru-RU" sz="1100" b="1" i="1" dirty="0" smtClean="0">
              <a:latin typeface="Times New Roman" panose="02020603050405020304" pitchFamily="18" charset="0"/>
              <a:cs typeface="Times New Roman" panose="02020603050405020304" pitchFamily="18" charset="0"/>
            </a:endParaRPr>
          </a:p>
          <a:p>
            <a:pPr algn="just"/>
            <a:r>
              <a:rPr lang="ru-RU" sz="1100" b="1" dirty="0" smtClean="0">
                <a:latin typeface="Times New Roman" panose="02020603050405020304" pitchFamily="18" charset="0"/>
                <a:cs typeface="Times New Roman" panose="02020603050405020304" pitchFamily="18" charset="0"/>
              </a:rPr>
              <a:t> Пенсионное обеспечение:</a:t>
            </a:r>
            <a:r>
              <a:rPr lang="ru-RU" sz="1100" dirty="0" smtClean="0">
                <a:latin typeface="Times New Roman" panose="02020603050405020304" pitchFamily="18" charset="0"/>
                <a:cs typeface="Times New Roman" panose="02020603050405020304" pitchFamily="18" charset="0"/>
              </a:rPr>
              <a:t> Проведение перерасчета в 2018 году доплаты к пенсии за выслугу лет гражданам, ушедшим на пенсию с муниципальной службы.</a:t>
            </a:r>
          </a:p>
          <a:p>
            <a:pPr algn="just"/>
            <a:r>
              <a:rPr lang="ru-RU" sz="1100" b="1" dirty="0" smtClean="0">
                <a:latin typeface="Times New Roman" panose="02020603050405020304" pitchFamily="18" charset="0"/>
                <a:cs typeface="Times New Roman" panose="02020603050405020304" pitchFamily="18" charset="0"/>
              </a:rPr>
              <a:t>Социальное обеспечение населения: </a:t>
            </a:r>
            <a:r>
              <a:rPr lang="ru-RU" sz="1100" dirty="0" smtClean="0">
                <a:latin typeface="Times New Roman" panose="02020603050405020304" pitchFamily="18" charset="0"/>
                <a:cs typeface="Times New Roman" panose="02020603050405020304" pitchFamily="18" charset="0"/>
              </a:rPr>
              <a:t>Сокращение субсидий за счет средств РБ в 2019-2021 годах в связи с отражением в разделе «Охрана семьи и детства» расходов на социальную поддержку учащихся из многодетных семей на обеспечение льготным питанием и школьной формой.</a:t>
            </a:r>
          </a:p>
          <a:p>
            <a:pPr algn="just"/>
            <a:r>
              <a:rPr lang="ru-RU" sz="1100" b="1" dirty="0" smtClean="0">
                <a:latin typeface="Times New Roman" panose="02020603050405020304" pitchFamily="18" charset="0"/>
                <a:cs typeface="Times New Roman" panose="02020603050405020304" pitchFamily="18" charset="0"/>
              </a:rPr>
              <a:t>Охрана семьи и детства: </a:t>
            </a:r>
            <a:r>
              <a:rPr lang="ru-RU" sz="1100" dirty="0" smtClean="0">
                <a:latin typeface="Times New Roman" panose="02020603050405020304" pitchFamily="18" charset="0"/>
                <a:cs typeface="Times New Roman" panose="02020603050405020304" pitchFamily="18" charset="0"/>
              </a:rPr>
              <a:t>Увеличение расходов в связи с отражением расходов по социальной поддержке, ранее планируемых в подразделе «Социальное обеспечение населения».</a:t>
            </a:r>
            <a:endParaRPr lang="ru-RU" sz="1100"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Box 7">
            <a:extLst>
              <a:ext uri="{FF2B5EF4-FFF2-40B4-BE49-F238E27FC236}">
                <a16:creationId xmlns="" xmlns:a16="http://schemas.microsoft.com/office/drawing/2014/main" id="{A5BA45F7-3C2E-4549-80C4-C3695C27DEAE}"/>
              </a:ext>
            </a:extLst>
          </p:cNvPr>
          <p:cNvSpPr txBox="1">
            <a:spLocks noChangeArrowheads="1"/>
          </p:cNvSpPr>
          <p:nvPr/>
        </p:nvSpPr>
        <p:spPr bwMode="auto">
          <a:xfrm>
            <a:off x="8408988" y="4016375"/>
            <a:ext cx="225425"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600" b="1"/>
              <a:t>. </a:t>
            </a:r>
          </a:p>
        </p:txBody>
      </p:sp>
      <p:sp>
        <p:nvSpPr>
          <p:cNvPr id="10" name="Заголовок 1">
            <a:extLst>
              <a:ext uri="{FF2B5EF4-FFF2-40B4-BE49-F238E27FC236}">
                <a16:creationId xmlns="" xmlns:a16="http://schemas.microsoft.com/office/drawing/2014/main" id="{117DFD20-3343-4E7A-AEC2-D0FD5A427CEE}"/>
              </a:ext>
            </a:extLst>
          </p:cNvPr>
          <p:cNvSpPr txBox="1">
            <a:spLocks/>
          </p:cNvSpPr>
          <p:nvPr/>
        </p:nvSpPr>
        <p:spPr>
          <a:xfrm>
            <a:off x="4787900" y="1401763"/>
            <a:ext cx="4157663" cy="276225"/>
          </a:xfrm>
          <a:prstGeom prst="rect">
            <a:avLst/>
          </a:prstGeom>
        </p:spPr>
        <p:txBody>
          <a:bodyPr lIns="68580" tIns="34290" rIns="68580" bIns="3429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endParaRPr lang="ru-RU" sz="1050" dirty="0">
              <a:solidFill>
                <a:srgbClr val="002060"/>
              </a:solidFill>
              <a:latin typeface="Times New Roman" panose="02020603050405020304" pitchFamily="18" charset="0"/>
              <a:cs typeface="Times New Roman" panose="02020603050405020304" pitchFamily="18" charset="0"/>
            </a:endParaRPr>
          </a:p>
        </p:txBody>
      </p:sp>
      <p:sp>
        <p:nvSpPr>
          <p:cNvPr id="63492" name="Заголовок 1">
            <a:extLst>
              <a:ext uri="{FF2B5EF4-FFF2-40B4-BE49-F238E27FC236}">
                <a16:creationId xmlns="" xmlns:a16="http://schemas.microsoft.com/office/drawing/2014/main" id="{E6E899C6-C3B5-4D50-A339-1208851AAAE2}"/>
              </a:ext>
            </a:extLst>
          </p:cNvPr>
          <p:cNvSpPr txBox="1">
            <a:spLocks/>
          </p:cNvSpPr>
          <p:nvPr/>
        </p:nvSpPr>
        <p:spPr bwMode="auto">
          <a:xfrm>
            <a:off x="-4763" y="2420938"/>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ru-RU" altLang="ru-RU" sz="1200">
              <a:solidFill>
                <a:srgbClr val="002060"/>
              </a:solidFill>
              <a:latin typeface="Times New Roman" panose="02020603050405020304" pitchFamily="18" charset="0"/>
              <a:cs typeface="Times New Roman" panose="02020603050405020304" pitchFamily="18" charset="0"/>
            </a:endParaRPr>
          </a:p>
        </p:txBody>
      </p:sp>
      <p:sp>
        <p:nvSpPr>
          <p:cNvPr id="63493" name="TextBox 2">
            <a:extLst>
              <a:ext uri="{FF2B5EF4-FFF2-40B4-BE49-F238E27FC236}">
                <a16:creationId xmlns="" xmlns:a16="http://schemas.microsoft.com/office/drawing/2014/main" id="{9DF96FF5-78A1-41BD-8336-8B0F95E07938}"/>
              </a:ext>
            </a:extLst>
          </p:cNvPr>
          <p:cNvSpPr txBox="1">
            <a:spLocks noChangeArrowheads="1"/>
          </p:cNvSpPr>
          <p:nvPr/>
        </p:nvSpPr>
        <p:spPr bwMode="auto">
          <a:xfrm>
            <a:off x="0" y="0"/>
            <a:ext cx="9144000" cy="584200"/>
          </a:xfrm>
          <a:prstGeom prst="rect">
            <a:avLst/>
          </a:prstGeom>
          <a:solidFill>
            <a:schemeClr val="bg2">
              <a:lumMod val="90000"/>
            </a:schemeClr>
          </a:solidFill>
          <a:ln>
            <a:noFill/>
          </a:ln>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sz="1600" dirty="0">
                <a:solidFill>
                  <a:srgbClr val="002060"/>
                </a:solidFill>
                <a:latin typeface="Times New Roman" panose="02020603050405020304" pitchFamily="18" charset="0"/>
                <a:cs typeface="Times New Roman" panose="02020603050405020304" pitchFamily="18" charset="0"/>
              </a:rPr>
              <a:t>                Расходы консолидированного бюджета муниципального района Мелеузовский район </a:t>
            </a:r>
            <a:endParaRPr lang="ru-RU" altLang="ru-RU" sz="1600" dirty="0" smtClean="0">
              <a:solidFill>
                <a:srgbClr val="002060"/>
              </a:solidFill>
              <a:latin typeface="Times New Roman" panose="02020603050405020304" pitchFamily="18" charset="0"/>
              <a:cs typeface="Times New Roman" panose="02020603050405020304" pitchFamily="18" charset="0"/>
            </a:endParaRPr>
          </a:p>
          <a:p>
            <a:pPr algn="ctr"/>
            <a:r>
              <a:rPr lang="ru-RU" altLang="ru-RU" sz="1600" dirty="0" smtClean="0">
                <a:solidFill>
                  <a:srgbClr val="002060"/>
                </a:solidFill>
                <a:latin typeface="Times New Roman" panose="02020603050405020304" pitchFamily="18" charset="0"/>
                <a:cs typeface="Times New Roman" panose="02020603050405020304" pitchFamily="18" charset="0"/>
              </a:rPr>
              <a:t>на </a:t>
            </a:r>
            <a:r>
              <a:rPr lang="ru-RU" altLang="ru-RU" sz="1600" dirty="0">
                <a:solidFill>
                  <a:srgbClr val="002060"/>
                </a:solidFill>
                <a:latin typeface="Times New Roman" panose="02020603050405020304" pitchFamily="18" charset="0"/>
                <a:cs typeface="Times New Roman" panose="02020603050405020304" pitchFamily="18" charset="0"/>
              </a:rPr>
              <a:t>физическую культуру и спорт в </a:t>
            </a:r>
            <a:r>
              <a:rPr lang="ru-RU" altLang="ru-RU" sz="1600" dirty="0" smtClean="0">
                <a:solidFill>
                  <a:srgbClr val="002060"/>
                </a:solidFill>
                <a:latin typeface="Times New Roman" panose="02020603050405020304" pitchFamily="18" charset="0"/>
                <a:cs typeface="Times New Roman" panose="02020603050405020304" pitchFamily="18" charset="0"/>
              </a:rPr>
              <a:t>2017-2021 </a:t>
            </a:r>
            <a:r>
              <a:rPr lang="ru-RU" altLang="ru-RU" sz="1600" dirty="0">
                <a:solidFill>
                  <a:srgbClr val="002060"/>
                </a:solidFill>
                <a:latin typeface="Times New Roman" panose="02020603050405020304" pitchFamily="18" charset="0"/>
                <a:cs typeface="Times New Roman" panose="02020603050405020304" pitchFamily="18" charset="0"/>
              </a:rPr>
              <a:t>годах</a:t>
            </a:r>
            <a:endParaRPr lang="ru-RU" altLang="ru-RU" sz="1600" b="1" dirty="0">
              <a:latin typeface="Times New Roman" panose="02020603050405020304" pitchFamily="18" charset="0"/>
              <a:cs typeface="Times New Roman" panose="02020603050405020304" pitchFamily="18" charset="0"/>
            </a:endParaRPr>
          </a:p>
        </p:txBody>
      </p:sp>
      <p:pic>
        <p:nvPicPr>
          <p:cNvPr id="63494" name="Picture 3">
            <a:extLst>
              <a:ext uri="{FF2B5EF4-FFF2-40B4-BE49-F238E27FC236}">
                <a16:creationId xmlns="" xmlns:a16="http://schemas.microsoft.com/office/drawing/2014/main" id="{6BB9EE9C-591B-4F8F-8F62-BC631FE2F3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04850"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Таблица 4">
            <a:extLst>
              <a:ext uri="{FF2B5EF4-FFF2-40B4-BE49-F238E27FC236}">
                <a16:creationId xmlns="" xmlns:a16="http://schemas.microsoft.com/office/drawing/2014/main" id="{977B6683-5A80-4248-B4F2-A1AAB0F8D757}"/>
              </a:ext>
            </a:extLst>
          </p:cNvPr>
          <p:cNvGraphicFramePr>
            <a:graphicFrameLocks noGrp="1"/>
          </p:cNvGraphicFramePr>
          <p:nvPr>
            <p:extLst>
              <p:ext uri="{D42A27DB-BD31-4B8C-83A1-F6EECF244321}">
                <p14:modId xmlns:p14="http://schemas.microsoft.com/office/powerpoint/2010/main" val="3637190251"/>
              </p:ext>
            </p:extLst>
          </p:nvPr>
        </p:nvGraphicFramePr>
        <p:xfrm>
          <a:off x="-4764" y="868363"/>
          <a:ext cx="9041259" cy="1397000"/>
        </p:xfrm>
        <a:graphic>
          <a:graphicData uri="http://schemas.openxmlformats.org/drawingml/2006/table">
            <a:tbl>
              <a:tblPr firstRow="1" bandRow="1">
                <a:tableStyleId>{F5AB1C69-6EDB-4FF4-983F-18BD219EF322}</a:tableStyleId>
              </a:tblPr>
              <a:tblGrid>
                <a:gridCol w="273494">
                  <a:extLst>
                    <a:ext uri="{9D8B030D-6E8A-4147-A177-3AD203B41FA5}">
                      <a16:colId xmlns="" xmlns:a16="http://schemas.microsoft.com/office/drawing/2014/main" val="20000"/>
                    </a:ext>
                  </a:extLst>
                </a:gridCol>
                <a:gridCol w="4191996">
                  <a:extLst>
                    <a:ext uri="{9D8B030D-6E8A-4147-A177-3AD203B41FA5}">
                      <a16:colId xmlns="" xmlns:a16="http://schemas.microsoft.com/office/drawing/2014/main" val="20001"/>
                    </a:ext>
                  </a:extLst>
                </a:gridCol>
                <a:gridCol w="691377">
                  <a:extLst>
                    <a:ext uri="{9D8B030D-6E8A-4147-A177-3AD203B41FA5}">
                      <a16:colId xmlns="" xmlns:a16="http://schemas.microsoft.com/office/drawing/2014/main" val="20002"/>
                    </a:ext>
                  </a:extLst>
                </a:gridCol>
                <a:gridCol w="921837">
                  <a:extLst>
                    <a:ext uri="{9D8B030D-6E8A-4147-A177-3AD203B41FA5}">
                      <a16:colId xmlns="" xmlns:a16="http://schemas.microsoft.com/office/drawing/2014/main" val="20004"/>
                    </a:ext>
                  </a:extLst>
                </a:gridCol>
                <a:gridCol w="768197">
                  <a:extLst>
                    <a:ext uri="{9D8B030D-6E8A-4147-A177-3AD203B41FA5}">
                      <a16:colId xmlns="" xmlns:a16="http://schemas.microsoft.com/office/drawing/2014/main" val="20005"/>
                    </a:ext>
                  </a:extLst>
                </a:gridCol>
                <a:gridCol w="691377">
                  <a:extLst>
                    <a:ext uri="{9D8B030D-6E8A-4147-A177-3AD203B41FA5}">
                      <a16:colId xmlns="" xmlns:a16="http://schemas.microsoft.com/office/drawing/2014/main" val="20006"/>
                    </a:ext>
                  </a:extLst>
                </a:gridCol>
                <a:gridCol w="734784">
                  <a:extLst>
                    <a:ext uri="{9D8B030D-6E8A-4147-A177-3AD203B41FA5}">
                      <a16:colId xmlns="" xmlns:a16="http://schemas.microsoft.com/office/drawing/2014/main" val="20007"/>
                    </a:ext>
                  </a:extLst>
                </a:gridCol>
                <a:gridCol w="768197">
                  <a:extLst>
                    <a:ext uri="{9D8B030D-6E8A-4147-A177-3AD203B41FA5}">
                      <a16:colId xmlns="" xmlns:a16="http://schemas.microsoft.com/office/drawing/2014/main" val="20008"/>
                    </a:ext>
                  </a:extLst>
                </a:gridCol>
              </a:tblGrid>
              <a:tr h="714541">
                <a:tc>
                  <a:txBody>
                    <a:bodyPr/>
                    <a:lstStyle/>
                    <a:p>
                      <a:endParaRPr lang="ru-RU" sz="1100" dirty="0">
                        <a:latin typeface="Times New Roman" panose="02020603050405020304" pitchFamily="18" charset="0"/>
                        <a:cs typeface="Times New Roman" panose="02020603050405020304" pitchFamily="18" charset="0"/>
                      </a:endParaRPr>
                    </a:p>
                  </a:txBody>
                  <a:tcPr marL="91448" marR="91448" marT="45721" marB="45721"/>
                </a:tc>
                <a:tc>
                  <a:txBody>
                    <a:bodyPr/>
                    <a:lstStyle/>
                    <a:p>
                      <a:r>
                        <a:rPr lang="ru-RU" sz="1100" dirty="0">
                          <a:latin typeface="Times New Roman" panose="02020603050405020304" pitchFamily="18" charset="0"/>
                          <a:cs typeface="Times New Roman" panose="02020603050405020304" pitchFamily="18" charset="0"/>
                        </a:rPr>
                        <a:t>Наименование показателя</a:t>
                      </a:r>
                    </a:p>
                  </a:txBody>
                  <a:tcPr marL="91448" marR="91448" marT="45721" marB="45721"/>
                </a:tc>
                <a:tc>
                  <a:txBody>
                    <a:bodyPr/>
                    <a:lstStyle/>
                    <a:p>
                      <a:r>
                        <a:rPr lang="ru-RU" sz="1100" dirty="0" smtClean="0">
                          <a:latin typeface="Times New Roman" panose="02020603050405020304" pitchFamily="18" charset="0"/>
                          <a:cs typeface="Times New Roman" panose="02020603050405020304" pitchFamily="18" charset="0"/>
                        </a:rPr>
                        <a:t>2017 </a:t>
                      </a:r>
                      <a:r>
                        <a:rPr lang="ru-RU" sz="1100" dirty="0">
                          <a:latin typeface="Times New Roman" panose="02020603050405020304" pitchFamily="18" charset="0"/>
                          <a:cs typeface="Times New Roman" panose="02020603050405020304" pitchFamily="18" charset="0"/>
                        </a:rPr>
                        <a:t>год (отчет)</a:t>
                      </a:r>
                    </a:p>
                  </a:txBody>
                  <a:tcPr marL="91448" marR="91448" marT="45721" marB="45721"/>
                </a:tc>
                <a:tc>
                  <a:txBody>
                    <a:bodyPr/>
                    <a:lstStyle/>
                    <a:p>
                      <a:r>
                        <a:rPr lang="ru-RU" sz="1100" dirty="0" smtClean="0">
                          <a:latin typeface="Times New Roman" panose="02020603050405020304" pitchFamily="18" charset="0"/>
                          <a:cs typeface="Times New Roman" panose="02020603050405020304" pitchFamily="18" charset="0"/>
                        </a:rPr>
                        <a:t>2018  </a:t>
                      </a:r>
                      <a:r>
                        <a:rPr lang="ru-RU" sz="1100" dirty="0">
                          <a:latin typeface="Times New Roman" panose="02020603050405020304" pitchFamily="18" charset="0"/>
                          <a:cs typeface="Times New Roman" panose="02020603050405020304" pitchFamily="18" charset="0"/>
                        </a:rPr>
                        <a:t>год (</a:t>
                      </a:r>
                      <a:r>
                        <a:rPr lang="ru-RU" sz="1100" dirty="0" err="1">
                          <a:latin typeface="Times New Roman" panose="02020603050405020304" pitchFamily="18" charset="0"/>
                          <a:cs typeface="Times New Roman" panose="02020603050405020304" pitchFamily="18" charset="0"/>
                        </a:rPr>
                        <a:t>уточн</a:t>
                      </a:r>
                      <a:r>
                        <a:rPr lang="ru-RU" sz="1100" dirty="0">
                          <a:latin typeface="Times New Roman" panose="02020603050405020304" pitchFamily="18" charset="0"/>
                          <a:cs typeface="Times New Roman" panose="02020603050405020304" pitchFamily="18" charset="0"/>
                        </a:rPr>
                        <a:t>. план)</a:t>
                      </a:r>
                    </a:p>
                  </a:txBody>
                  <a:tcPr marL="91448" marR="91448" marT="45721" marB="45721"/>
                </a:tc>
                <a:tc>
                  <a:txBody>
                    <a:bodyPr/>
                    <a:lstStyle/>
                    <a:p>
                      <a:r>
                        <a:rPr lang="ru-RU" sz="1100" dirty="0" smtClean="0">
                          <a:latin typeface="Times New Roman" panose="02020603050405020304" pitchFamily="18" charset="0"/>
                          <a:cs typeface="Times New Roman" panose="02020603050405020304" pitchFamily="18" charset="0"/>
                        </a:rPr>
                        <a:t>2018 </a:t>
                      </a:r>
                      <a:r>
                        <a:rPr lang="ru-RU" sz="1100" dirty="0">
                          <a:latin typeface="Times New Roman" panose="02020603050405020304" pitchFamily="18" charset="0"/>
                          <a:cs typeface="Times New Roman" panose="02020603050405020304" pitchFamily="18" charset="0"/>
                        </a:rPr>
                        <a:t>год (отчет)</a:t>
                      </a:r>
                    </a:p>
                  </a:txBody>
                  <a:tcPr marL="91448" marR="91448" marT="45721" marB="45721"/>
                </a:tc>
                <a:tc>
                  <a:txBody>
                    <a:bodyPr/>
                    <a:lstStyle/>
                    <a:p>
                      <a:r>
                        <a:rPr lang="ru-RU" sz="1100" dirty="0" smtClean="0">
                          <a:latin typeface="Times New Roman" panose="02020603050405020304" pitchFamily="18" charset="0"/>
                          <a:cs typeface="Times New Roman" panose="02020603050405020304" pitchFamily="18" charset="0"/>
                        </a:rPr>
                        <a:t>2019</a:t>
                      </a:r>
                      <a:r>
                        <a:rPr lang="ru-RU" sz="1100" baseline="0" dirty="0" smtClean="0">
                          <a:latin typeface="Times New Roman" panose="02020603050405020304" pitchFamily="18" charset="0"/>
                          <a:cs typeface="Times New Roman" panose="02020603050405020304" pitchFamily="18" charset="0"/>
                        </a:rPr>
                        <a:t> </a:t>
                      </a:r>
                      <a:r>
                        <a:rPr lang="ru-RU" sz="1100" baseline="0" dirty="0">
                          <a:latin typeface="Times New Roman" panose="02020603050405020304" pitchFamily="18" charset="0"/>
                          <a:cs typeface="Times New Roman" panose="02020603050405020304" pitchFamily="18" charset="0"/>
                        </a:rPr>
                        <a:t>год (план)</a:t>
                      </a:r>
                      <a:endParaRPr lang="ru-RU" sz="1100" dirty="0">
                        <a:latin typeface="Times New Roman" panose="02020603050405020304" pitchFamily="18" charset="0"/>
                        <a:cs typeface="Times New Roman" panose="02020603050405020304" pitchFamily="18" charset="0"/>
                      </a:endParaRPr>
                    </a:p>
                  </a:txBody>
                  <a:tcPr marL="91448" marR="91448" marT="45721" marB="45721"/>
                </a:tc>
                <a:tc>
                  <a:txBody>
                    <a:bodyPr/>
                    <a:lstStyle/>
                    <a:p>
                      <a:r>
                        <a:rPr lang="ru-RU" sz="1100" dirty="0" smtClean="0">
                          <a:latin typeface="Times New Roman" panose="02020603050405020304" pitchFamily="18" charset="0"/>
                          <a:cs typeface="Times New Roman" panose="02020603050405020304" pitchFamily="18" charset="0"/>
                        </a:rPr>
                        <a:t>2020</a:t>
                      </a:r>
                      <a:r>
                        <a:rPr lang="ru-RU" sz="1100" baseline="0" dirty="0" smtClean="0">
                          <a:latin typeface="Times New Roman" panose="02020603050405020304" pitchFamily="18" charset="0"/>
                          <a:cs typeface="Times New Roman" panose="02020603050405020304" pitchFamily="18" charset="0"/>
                        </a:rPr>
                        <a:t> </a:t>
                      </a:r>
                      <a:r>
                        <a:rPr lang="ru-RU" sz="1100" baseline="0" dirty="0">
                          <a:latin typeface="Times New Roman" panose="02020603050405020304" pitchFamily="18" charset="0"/>
                          <a:cs typeface="Times New Roman" panose="02020603050405020304" pitchFamily="18" charset="0"/>
                        </a:rPr>
                        <a:t>год (план)</a:t>
                      </a:r>
                      <a:endParaRPr lang="ru-RU" sz="1100" dirty="0">
                        <a:latin typeface="Times New Roman" panose="02020603050405020304" pitchFamily="18" charset="0"/>
                        <a:cs typeface="Times New Roman" panose="02020603050405020304" pitchFamily="18" charset="0"/>
                      </a:endParaRPr>
                    </a:p>
                  </a:txBody>
                  <a:tcPr marL="91448" marR="91448" marT="45721" marB="45721"/>
                </a:tc>
                <a:tc>
                  <a:txBody>
                    <a:bodyPr/>
                    <a:lstStyle/>
                    <a:p>
                      <a:r>
                        <a:rPr lang="ru-RU" sz="1100" dirty="0" smtClean="0">
                          <a:latin typeface="Times New Roman" panose="02020603050405020304" pitchFamily="18" charset="0"/>
                          <a:cs typeface="Times New Roman" panose="02020603050405020304" pitchFamily="18" charset="0"/>
                        </a:rPr>
                        <a:t>2021</a:t>
                      </a:r>
                      <a:r>
                        <a:rPr lang="ru-RU" sz="1100" baseline="0" dirty="0" smtClean="0">
                          <a:latin typeface="Times New Roman" panose="02020603050405020304" pitchFamily="18" charset="0"/>
                          <a:cs typeface="Times New Roman" panose="02020603050405020304" pitchFamily="18" charset="0"/>
                        </a:rPr>
                        <a:t> </a:t>
                      </a:r>
                      <a:r>
                        <a:rPr lang="ru-RU" sz="1100" baseline="0" dirty="0">
                          <a:latin typeface="Times New Roman" panose="02020603050405020304" pitchFamily="18" charset="0"/>
                          <a:cs typeface="Times New Roman" panose="02020603050405020304" pitchFamily="18" charset="0"/>
                        </a:rPr>
                        <a:t>год (план)</a:t>
                      </a:r>
                      <a:endParaRPr lang="ru-RU" sz="1100" dirty="0">
                        <a:latin typeface="Times New Roman" panose="02020603050405020304" pitchFamily="18" charset="0"/>
                        <a:cs typeface="Times New Roman" panose="02020603050405020304" pitchFamily="18" charset="0"/>
                      </a:endParaRPr>
                    </a:p>
                  </a:txBody>
                  <a:tcPr marL="91448" marR="91448" marT="45721" marB="45721"/>
                </a:tc>
                <a:extLst>
                  <a:ext uri="{0D108BD9-81ED-4DB2-BD59-A6C34878D82A}">
                    <a16:rowId xmlns="" xmlns:a16="http://schemas.microsoft.com/office/drawing/2014/main" val="10000"/>
                  </a:ext>
                </a:extLst>
              </a:tr>
              <a:tr h="317574">
                <a:tc>
                  <a:txBody>
                    <a:bodyPr/>
                    <a:lstStyle/>
                    <a:p>
                      <a:endParaRPr lang="ru-RU" sz="1100" dirty="0">
                        <a:latin typeface="Times New Roman" panose="02020603050405020304" pitchFamily="18" charset="0"/>
                        <a:cs typeface="Times New Roman" panose="02020603050405020304" pitchFamily="18" charset="0"/>
                      </a:endParaRPr>
                    </a:p>
                  </a:txBody>
                  <a:tcPr marL="91448" marR="91448" marT="45721" marB="45721"/>
                </a:tc>
                <a:tc>
                  <a:txBody>
                    <a:bodyPr/>
                    <a:lstStyle/>
                    <a:p>
                      <a:pPr algn="l" fontAlgn="b"/>
                      <a:r>
                        <a:rPr lang="ru-RU" sz="1100" u="none" strike="noStrike">
                          <a:effectLst/>
                          <a:latin typeface="Times New Roman" panose="02020603050405020304" pitchFamily="18" charset="0"/>
                          <a:cs typeface="Times New Roman" panose="02020603050405020304" pitchFamily="18" charset="0"/>
                        </a:rPr>
                        <a:t>Физическая культура и спорт</a:t>
                      </a:r>
                      <a:endParaRPr lang="ru-RU" sz="1100" b="1" i="0" u="none" strike="noStrike">
                        <a:solidFill>
                          <a:srgbClr val="000000"/>
                        </a:solidFill>
                        <a:effectLst/>
                        <a:latin typeface="Times New Roman" panose="02020603050405020304" pitchFamily="18" charset="0"/>
                        <a:cs typeface="Times New Roman" panose="02020603050405020304" pitchFamily="18" charset="0"/>
                      </a:endParaRPr>
                    </a:p>
                  </a:txBody>
                  <a:tcPr marL="9526" marR="9526" marT="9525" marB="0" anchor="b"/>
                </a:tc>
                <a:tc>
                  <a:txBody>
                    <a:bodyPr/>
                    <a:lstStyle/>
                    <a:p>
                      <a:r>
                        <a:rPr lang="ru-RU" sz="1100" dirty="0" smtClean="0">
                          <a:latin typeface="Times New Roman" panose="02020603050405020304" pitchFamily="18" charset="0"/>
                          <a:cs typeface="Times New Roman" panose="02020603050405020304" pitchFamily="18" charset="0"/>
                        </a:rPr>
                        <a:t>40,01</a:t>
                      </a:r>
                      <a:endParaRPr lang="ru-RU" sz="1100" dirty="0">
                        <a:latin typeface="Times New Roman" panose="02020603050405020304" pitchFamily="18" charset="0"/>
                        <a:cs typeface="Times New Roman" panose="02020603050405020304" pitchFamily="18" charset="0"/>
                      </a:endParaRPr>
                    </a:p>
                  </a:txBody>
                  <a:tcPr marL="91448" marR="91448" marT="45721" marB="45721"/>
                </a:tc>
                <a:tc>
                  <a:txBody>
                    <a:bodyPr/>
                    <a:lstStyle/>
                    <a:p>
                      <a:r>
                        <a:rPr lang="ru-RU" sz="1100" dirty="0" smtClean="0">
                          <a:latin typeface="Times New Roman" panose="02020603050405020304" pitchFamily="18" charset="0"/>
                          <a:cs typeface="Times New Roman" panose="02020603050405020304" pitchFamily="18" charset="0"/>
                        </a:rPr>
                        <a:t>47,04</a:t>
                      </a:r>
                      <a:endParaRPr lang="ru-RU" sz="1100" dirty="0">
                        <a:latin typeface="Times New Roman" panose="02020603050405020304" pitchFamily="18" charset="0"/>
                        <a:cs typeface="Times New Roman" panose="02020603050405020304" pitchFamily="18" charset="0"/>
                      </a:endParaRPr>
                    </a:p>
                  </a:txBody>
                  <a:tcPr marL="91448" marR="91448" marT="45721" marB="45721"/>
                </a:tc>
                <a:tc>
                  <a:txBody>
                    <a:bodyPr/>
                    <a:lstStyle/>
                    <a:p>
                      <a:r>
                        <a:rPr lang="ru-RU" sz="1100" dirty="0" smtClean="0">
                          <a:latin typeface="Times New Roman" panose="02020603050405020304" pitchFamily="18" charset="0"/>
                          <a:cs typeface="Times New Roman" panose="02020603050405020304" pitchFamily="18" charset="0"/>
                        </a:rPr>
                        <a:t>46,97</a:t>
                      </a:r>
                      <a:endParaRPr lang="ru-RU" sz="1100" dirty="0">
                        <a:latin typeface="Times New Roman" panose="02020603050405020304" pitchFamily="18" charset="0"/>
                        <a:cs typeface="Times New Roman" panose="02020603050405020304" pitchFamily="18" charset="0"/>
                      </a:endParaRPr>
                    </a:p>
                  </a:txBody>
                  <a:tcPr marL="91448" marR="91448" marT="45721" marB="45721"/>
                </a:tc>
                <a:tc>
                  <a:txBody>
                    <a:bodyPr/>
                    <a:lstStyle/>
                    <a:p>
                      <a:r>
                        <a:rPr lang="ru-RU" sz="1100" dirty="0" smtClean="0">
                          <a:latin typeface="Times New Roman" panose="02020603050405020304" pitchFamily="18" charset="0"/>
                          <a:cs typeface="Times New Roman" panose="02020603050405020304" pitchFamily="18" charset="0"/>
                        </a:rPr>
                        <a:t>39,54</a:t>
                      </a:r>
                      <a:endParaRPr lang="ru-RU" sz="1100" dirty="0">
                        <a:latin typeface="Times New Roman" panose="02020603050405020304" pitchFamily="18" charset="0"/>
                        <a:cs typeface="Times New Roman" panose="02020603050405020304" pitchFamily="18" charset="0"/>
                      </a:endParaRPr>
                    </a:p>
                  </a:txBody>
                  <a:tcPr marL="91448" marR="91448" marT="45721" marB="45721"/>
                </a:tc>
                <a:tc>
                  <a:txBody>
                    <a:bodyPr/>
                    <a:lstStyle/>
                    <a:p>
                      <a:r>
                        <a:rPr lang="ru-RU" sz="1100" dirty="0" smtClean="0">
                          <a:latin typeface="Times New Roman" panose="02020603050405020304" pitchFamily="18" charset="0"/>
                          <a:cs typeface="Times New Roman" panose="02020603050405020304" pitchFamily="18" charset="0"/>
                        </a:rPr>
                        <a:t>41,04</a:t>
                      </a:r>
                      <a:endParaRPr lang="ru-RU" sz="1100" dirty="0">
                        <a:latin typeface="Times New Roman" panose="02020603050405020304" pitchFamily="18" charset="0"/>
                        <a:cs typeface="Times New Roman" panose="02020603050405020304" pitchFamily="18" charset="0"/>
                      </a:endParaRPr>
                    </a:p>
                  </a:txBody>
                  <a:tcPr marL="91448" marR="91448" marT="45721" marB="45721"/>
                </a:tc>
                <a:tc>
                  <a:txBody>
                    <a:bodyPr/>
                    <a:lstStyle/>
                    <a:p>
                      <a:r>
                        <a:rPr lang="ru-RU" sz="1100" dirty="0" smtClean="0">
                          <a:latin typeface="Times New Roman" panose="02020603050405020304" pitchFamily="18" charset="0"/>
                          <a:cs typeface="Times New Roman" panose="02020603050405020304" pitchFamily="18" charset="0"/>
                        </a:rPr>
                        <a:t>42,54</a:t>
                      </a:r>
                      <a:endParaRPr lang="ru-RU" sz="1100" dirty="0">
                        <a:latin typeface="Times New Roman" panose="02020603050405020304" pitchFamily="18" charset="0"/>
                        <a:cs typeface="Times New Roman" panose="02020603050405020304" pitchFamily="18" charset="0"/>
                      </a:endParaRPr>
                    </a:p>
                  </a:txBody>
                  <a:tcPr marL="91448" marR="91448" marT="45721" marB="45721"/>
                </a:tc>
                <a:extLst>
                  <a:ext uri="{0D108BD9-81ED-4DB2-BD59-A6C34878D82A}">
                    <a16:rowId xmlns="" xmlns:a16="http://schemas.microsoft.com/office/drawing/2014/main" val="10001"/>
                  </a:ext>
                </a:extLst>
              </a:tr>
              <a:tr h="364885">
                <a:tc>
                  <a:txBody>
                    <a:bodyPr/>
                    <a:lstStyle/>
                    <a:p>
                      <a:r>
                        <a:rPr lang="ru-RU" sz="1100" dirty="0">
                          <a:latin typeface="Times New Roman" panose="02020603050405020304" pitchFamily="18" charset="0"/>
                          <a:cs typeface="Times New Roman" panose="02020603050405020304" pitchFamily="18" charset="0"/>
                        </a:rPr>
                        <a:t>1</a:t>
                      </a:r>
                    </a:p>
                  </a:txBody>
                  <a:tcPr marL="91448" marR="91448" marT="45721" marB="45721"/>
                </a:tc>
                <a:tc>
                  <a:txBody>
                    <a:bodyPr/>
                    <a:lstStyle/>
                    <a:p>
                      <a:pPr algn="l" fontAlgn="b"/>
                      <a:r>
                        <a:rPr lang="ru-RU" sz="1100" u="none" strike="noStrike" dirty="0">
                          <a:effectLst/>
                          <a:latin typeface="Times New Roman" panose="02020603050405020304" pitchFamily="18" charset="0"/>
                          <a:cs typeface="Times New Roman" panose="02020603050405020304" pitchFamily="18" charset="0"/>
                        </a:rPr>
                        <a:t>Физическая культура</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25" marB="0" anchor="b"/>
                </a:tc>
                <a:tc>
                  <a:txBody>
                    <a:bodyPr/>
                    <a:lstStyle/>
                    <a:p>
                      <a:r>
                        <a:rPr lang="ru-RU" sz="1100" dirty="0" smtClean="0">
                          <a:latin typeface="Times New Roman" panose="02020603050405020304" pitchFamily="18" charset="0"/>
                          <a:cs typeface="Times New Roman" panose="02020603050405020304" pitchFamily="18" charset="0"/>
                        </a:rPr>
                        <a:t>40,01</a:t>
                      </a:r>
                      <a:endParaRPr lang="ru-RU" sz="1100" dirty="0">
                        <a:latin typeface="Times New Roman" panose="02020603050405020304" pitchFamily="18" charset="0"/>
                        <a:cs typeface="Times New Roman" panose="02020603050405020304" pitchFamily="18" charset="0"/>
                      </a:endParaRPr>
                    </a:p>
                  </a:txBody>
                  <a:tcPr marL="91448" marR="91448" marT="45721" marB="45721"/>
                </a:tc>
                <a:tc>
                  <a:txBody>
                    <a:bodyPr/>
                    <a:lstStyle/>
                    <a:p>
                      <a:r>
                        <a:rPr lang="ru-RU" sz="1100" dirty="0" smtClean="0">
                          <a:latin typeface="Times New Roman" panose="02020603050405020304" pitchFamily="18" charset="0"/>
                          <a:cs typeface="Times New Roman" panose="02020603050405020304" pitchFamily="18" charset="0"/>
                        </a:rPr>
                        <a:t>47,04</a:t>
                      </a:r>
                      <a:endParaRPr lang="ru-RU" sz="1100" dirty="0">
                        <a:latin typeface="Times New Roman" panose="02020603050405020304" pitchFamily="18" charset="0"/>
                        <a:cs typeface="Times New Roman" panose="02020603050405020304" pitchFamily="18" charset="0"/>
                      </a:endParaRPr>
                    </a:p>
                  </a:txBody>
                  <a:tcPr marL="91448" marR="91448" marT="45721" marB="45721"/>
                </a:tc>
                <a:tc>
                  <a:txBody>
                    <a:bodyPr/>
                    <a:lstStyle/>
                    <a:p>
                      <a:r>
                        <a:rPr lang="ru-RU" sz="1100" dirty="0" smtClean="0">
                          <a:latin typeface="Times New Roman" panose="02020603050405020304" pitchFamily="18" charset="0"/>
                          <a:cs typeface="Times New Roman" panose="02020603050405020304" pitchFamily="18" charset="0"/>
                        </a:rPr>
                        <a:t>46,97</a:t>
                      </a:r>
                      <a:endParaRPr lang="ru-RU" sz="1100" dirty="0">
                        <a:latin typeface="Times New Roman" panose="02020603050405020304" pitchFamily="18" charset="0"/>
                        <a:cs typeface="Times New Roman" panose="02020603050405020304" pitchFamily="18" charset="0"/>
                      </a:endParaRPr>
                    </a:p>
                  </a:txBody>
                  <a:tcPr marL="91448" marR="91448" marT="45721" marB="45721"/>
                </a:tc>
                <a:tc>
                  <a:txBody>
                    <a:bodyPr/>
                    <a:lstStyle/>
                    <a:p>
                      <a:r>
                        <a:rPr lang="ru-RU" sz="1100" dirty="0" smtClean="0">
                          <a:latin typeface="Times New Roman" panose="02020603050405020304" pitchFamily="18" charset="0"/>
                          <a:cs typeface="Times New Roman" panose="02020603050405020304" pitchFamily="18" charset="0"/>
                        </a:rPr>
                        <a:t>39,54</a:t>
                      </a:r>
                      <a:endParaRPr lang="ru-RU" sz="1100" dirty="0">
                        <a:latin typeface="Times New Roman" panose="02020603050405020304" pitchFamily="18" charset="0"/>
                        <a:cs typeface="Times New Roman" panose="02020603050405020304" pitchFamily="18" charset="0"/>
                      </a:endParaRPr>
                    </a:p>
                  </a:txBody>
                  <a:tcPr marL="91448" marR="91448" marT="45721" marB="45721"/>
                </a:tc>
                <a:tc>
                  <a:txBody>
                    <a:bodyPr/>
                    <a:lstStyle/>
                    <a:p>
                      <a:r>
                        <a:rPr lang="ru-RU" sz="1100" dirty="0" smtClean="0">
                          <a:latin typeface="Times New Roman" panose="02020603050405020304" pitchFamily="18" charset="0"/>
                          <a:cs typeface="Times New Roman" panose="02020603050405020304" pitchFamily="18" charset="0"/>
                        </a:rPr>
                        <a:t>41,04</a:t>
                      </a:r>
                      <a:endParaRPr lang="ru-RU" sz="1100" dirty="0">
                        <a:latin typeface="Times New Roman" panose="02020603050405020304" pitchFamily="18" charset="0"/>
                        <a:cs typeface="Times New Roman" panose="02020603050405020304" pitchFamily="18" charset="0"/>
                      </a:endParaRPr>
                    </a:p>
                  </a:txBody>
                  <a:tcPr marL="91448" marR="91448" marT="45721" marB="45721"/>
                </a:tc>
                <a:tc>
                  <a:txBody>
                    <a:bodyPr/>
                    <a:lstStyle/>
                    <a:p>
                      <a:r>
                        <a:rPr lang="ru-RU" sz="1100" dirty="0" smtClean="0">
                          <a:latin typeface="Times New Roman" panose="02020603050405020304" pitchFamily="18" charset="0"/>
                          <a:cs typeface="Times New Roman" panose="02020603050405020304" pitchFamily="18" charset="0"/>
                        </a:rPr>
                        <a:t>42,54</a:t>
                      </a:r>
                      <a:endParaRPr lang="ru-RU" sz="1100" dirty="0">
                        <a:latin typeface="Times New Roman" panose="02020603050405020304" pitchFamily="18" charset="0"/>
                        <a:cs typeface="Times New Roman" panose="02020603050405020304" pitchFamily="18" charset="0"/>
                      </a:endParaRPr>
                    </a:p>
                  </a:txBody>
                  <a:tcPr marL="91448" marR="91448" marT="45721" marB="45721"/>
                </a:tc>
                <a:extLst>
                  <a:ext uri="{0D108BD9-81ED-4DB2-BD59-A6C34878D82A}">
                    <a16:rowId xmlns="" xmlns:a16="http://schemas.microsoft.com/office/drawing/2014/main" val="10002"/>
                  </a:ext>
                </a:extLst>
              </a:tr>
            </a:tbl>
          </a:graphicData>
        </a:graphic>
      </p:graphicFrame>
      <p:sp>
        <p:nvSpPr>
          <p:cNvPr id="63537" name="TextBox 17">
            <a:extLst>
              <a:ext uri="{FF2B5EF4-FFF2-40B4-BE49-F238E27FC236}">
                <a16:creationId xmlns="" xmlns:a16="http://schemas.microsoft.com/office/drawing/2014/main" id="{D98E5091-C699-405E-BAAA-4C5A8F531F2D}"/>
              </a:ext>
            </a:extLst>
          </p:cNvPr>
          <p:cNvSpPr txBox="1">
            <a:spLocks noChangeArrowheads="1"/>
          </p:cNvSpPr>
          <p:nvPr/>
        </p:nvSpPr>
        <p:spPr bwMode="auto">
          <a:xfrm>
            <a:off x="546100" y="1038225"/>
            <a:ext cx="184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ru-RU" altLang="ru-RU" sz="1200">
              <a:latin typeface="Times New Roman" panose="02020603050405020304" pitchFamily="18" charset="0"/>
              <a:cs typeface="Times New Roman" panose="02020603050405020304" pitchFamily="18" charset="0"/>
            </a:endParaRPr>
          </a:p>
        </p:txBody>
      </p:sp>
      <p:sp>
        <p:nvSpPr>
          <p:cNvPr id="63538" name="TextBox 18">
            <a:extLst>
              <a:ext uri="{FF2B5EF4-FFF2-40B4-BE49-F238E27FC236}">
                <a16:creationId xmlns="" xmlns:a16="http://schemas.microsoft.com/office/drawing/2014/main" id="{E89DA018-4CCB-4FF8-A27F-A12B0F92606F}"/>
              </a:ext>
            </a:extLst>
          </p:cNvPr>
          <p:cNvSpPr txBox="1">
            <a:spLocks noChangeArrowheads="1"/>
          </p:cNvSpPr>
          <p:nvPr/>
        </p:nvSpPr>
        <p:spPr bwMode="auto">
          <a:xfrm>
            <a:off x="123652" y="2996952"/>
            <a:ext cx="309634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200" dirty="0">
                <a:latin typeface="Times New Roman" panose="02020603050405020304" pitchFamily="18" charset="0"/>
                <a:cs typeface="Times New Roman" panose="02020603050405020304" pitchFamily="18" charset="0"/>
              </a:rPr>
              <a:t> </a:t>
            </a:r>
            <a:r>
              <a:rPr lang="ru-RU" altLang="ru-RU" sz="1200" b="1" i="1" dirty="0" smtClean="0">
                <a:latin typeface="Times New Roman" panose="02020603050405020304" pitchFamily="18" charset="0"/>
                <a:cs typeface="Times New Roman" panose="02020603050405020304" pitchFamily="18" charset="0"/>
              </a:rPr>
              <a:t>Динамика </a:t>
            </a:r>
            <a:r>
              <a:rPr lang="ru-RU" altLang="ru-RU" sz="1200" b="1" i="1" dirty="0">
                <a:latin typeface="Times New Roman" panose="02020603050405020304" pitchFamily="18" charset="0"/>
                <a:cs typeface="Times New Roman" panose="02020603050405020304" pitchFamily="18" charset="0"/>
              </a:rPr>
              <a:t>показателей расходов бюджета муниципального </a:t>
            </a:r>
            <a:r>
              <a:rPr lang="ru-RU" altLang="ru-RU" sz="1200" b="1" i="1" dirty="0" smtClean="0">
                <a:latin typeface="Times New Roman" panose="02020603050405020304" pitchFamily="18" charset="0"/>
                <a:cs typeface="Times New Roman" panose="02020603050405020304" pitchFamily="18" charset="0"/>
              </a:rPr>
              <a:t> </a:t>
            </a:r>
            <a:r>
              <a:rPr lang="ru-RU" altLang="ru-RU" sz="1200" b="1" i="1" dirty="0">
                <a:latin typeface="Times New Roman" panose="02020603050405020304" pitchFamily="18" charset="0"/>
                <a:cs typeface="Times New Roman" panose="02020603050405020304" pitchFamily="18" charset="0"/>
              </a:rPr>
              <a:t>района Мелеузовский район Республики </a:t>
            </a:r>
            <a:r>
              <a:rPr lang="ru-RU" altLang="ru-RU" sz="1200" b="1" i="1" dirty="0" smtClean="0">
                <a:latin typeface="Times New Roman" panose="02020603050405020304" pitchFamily="18" charset="0"/>
                <a:cs typeface="Times New Roman" panose="02020603050405020304" pitchFamily="18" charset="0"/>
              </a:rPr>
              <a:t>Башкортостан на физическую культуру и спорт, </a:t>
            </a:r>
            <a:r>
              <a:rPr lang="ru-RU" altLang="ru-RU" sz="1200" b="1" i="1" dirty="0">
                <a:latin typeface="Times New Roman" panose="02020603050405020304" pitchFamily="18" charset="0"/>
                <a:cs typeface="Times New Roman" panose="02020603050405020304" pitchFamily="18" charset="0"/>
              </a:rPr>
              <a:t>в %</a:t>
            </a:r>
          </a:p>
        </p:txBody>
      </p:sp>
      <p:sp>
        <p:nvSpPr>
          <p:cNvPr id="63539" name="TextBox 19">
            <a:extLst>
              <a:ext uri="{FF2B5EF4-FFF2-40B4-BE49-F238E27FC236}">
                <a16:creationId xmlns="" xmlns:a16="http://schemas.microsoft.com/office/drawing/2014/main" id="{DA580D69-06D6-4A2D-9714-048FCED65B63}"/>
              </a:ext>
            </a:extLst>
          </p:cNvPr>
          <p:cNvSpPr txBox="1">
            <a:spLocks noChangeArrowheads="1"/>
          </p:cNvSpPr>
          <p:nvPr/>
        </p:nvSpPr>
        <p:spPr bwMode="auto">
          <a:xfrm>
            <a:off x="8326438" y="576263"/>
            <a:ext cx="989012"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100">
                <a:latin typeface="Times New Roman" panose="02020603050405020304" pitchFamily="18" charset="0"/>
                <a:cs typeface="Times New Roman" panose="02020603050405020304" pitchFamily="18" charset="0"/>
              </a:rPr>
              <a:t>млн.рублей</a:t>
            </a:r>
          </a:p>
        </p:txBody>
      </p:sp>
      <p:graphicFrame>
        <p:nvGraphicFramePr>
          <p:cNvPr id="25" name="Схема 24">
            <a:extLst>
              <a:ext uri="{FF2B5EF4-FFF2-40B4-BE49-F238E27FC236}">
                <a16:creationId xmlns="" xmlns:a16="http://schemas.microsoft.com/office/drawing/2014/main" id="{BB309828-DA8B-494E-A979-FB8E481111CA}"/>
              </a:ext>
            </a:extLst>
          </p:cNvPr>
          <p:cNvGraphicFramePr/>
          <p:nvPr/>
        </p:nvGraphicFramePr>
        <p:xfrm>
          <a:off x="0" y="0"/>
          <a:ext cx="0" cy="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Номер слайда 2"/>
          <p:cNvSpPr>
            <a:spLocks noGrp="1"/>
          </p:cNvSpPr>
          <p:nvPr>
            <p:ph type="sldNum" sz="quarter" idx="17"/>
          </p:nvPr>
        </p:nvSpPr>
        <p:spPr>
          <a:xfrm>
            <a:off x="7010400" y="-22225"/>
            <a:ext cx="2133600" cy="365125"/>
          </a:xfrm>
        </p:spPr>
        <p:txBody>
          <a:bodyPr/>
          <a:lstStyle/>
          <a:p>
            <a:pPr>
              <a:defRPr/>
            </a:pPr>
            <a:fld id="{1C2F39FC-F7FC-43A7-985C-4565CF06B74E}" type="slidenum">
              <a:rPr lang="en-US" smtClean="0">
                <a:solidFill>
                  <a:schemeClr val="tx1"/>
                </a:solidFill>
              </a:rPr>
              <a:pPr>
                <a:defRPr/>
              </a:pPr>
              <a:t>39</a:t>
            </a:fld>
            <a:endParaRPr lang="en-US" dirty="0">
              <a:solidFill>
                <a:schemeClr val="tx1"/>
              </a:solidFill>
            </a:endParaRPr>
          </a:p>
        </p:txBody>
      </p:sp>
      <p:graphicFrame>
        <p:nvGraphicFramePr>
          <p:cNvPr id="15" name="Диаграмма 27">
            <a:extLst>
              <a:ext uri="{FF2B5EF4-FFF2-40B4-BE49-F238E27FC236}">
                <a16:creationId xmlns="" xmlns:a16="http://schemas.microsoft.com/office/drawing/2014/main" id="{D3921C25-0148-4FE4-B08B-102E32DFEFE0}"/>
              </a:ext>
            </a:extLst>
          </p:cNvPr>
          <p:cNvGraphicFramePr>
            <a:graphicFrameLocks/>
          </p:cNvGraphicFramePr>
          <p:nvPr>
            <p:extLst>
              <p:ext uri="{D42A27DB-BD31-4B8C-83A1-F6EECF244321}">
                <p14:modId xmlns:p14="http://schemas.microsoft.com/office/powerpoint/2010/main" val="2533136461"/>
              </p:ext>
            </p:extLst>
          </p:nvPr>
        </p:nvGraphicFramePr>
        <p:xfrm>
          <a:off x="-4763" y="4109245"/>
          <a:ext cx="3784675" cy="2128067"/>
        </p:xfrm>
        <a:graphic>
          <a:graphicData uri="http://schemas.openxmlformats.org/drawingml/2006/chart">
            <c:chart xmlns:c="http://schemas.openxmlformats.org/drawingml/2006/chart" xmlns:r="http://schemas.openxmlformats.org/officeDocument/2006/relationships" r:id="rId8"/>
          </a:graphicData>
        </a:graphic>
      </p:graphicFrame>
      <p:cxnSp>
        <p:nvCxnSpPr>
          <p:cNvPr id="16" name="Прямая со стрелкой 15"/>
          <p:cNvCxnSpPr/>
          <p:nvPr/>
        </p:nvCxnSpPr>
        <p:spPr>
          <a:xfrm flipV="1">
            <a:off x="1995763" y="4590815"/>
            <a:ext cx="240743" cy="3042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p:cNvCxnSpPr/>
          <p:nvPr/>
        </p:nvCxnSpPr>
        <p:spPr>
          <a:xfrm flipV="1">
            <a:off x="2515747" y="4590814"/>
            <a:ext cx="240743" cy="3042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Овал 17"/>
          <p:cNvSpPr/>
          <p:nvPr/>
        </p:nvSpPr>
        <p:spPr>
          <a:xfrm rot="10800000" flipV="1">
            <a:off x="753995" y="4167540"/>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smtClean="0">
                <a:solidFill>
                  <a:srgbClr val="7030A0"/>
                </a:solidFill>
                <a:latin typeface="Times New Roman" panose="02020603050405020304" pitchFamily="18" charset="0"/>
                <a:cs typeface="Times New Roman" panose="02020603050405020304" pitchFamily="18" charset="0"/>
              </a:rPr>
              <a:t>117,4</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19" name="Овал 18"/>
          <p:cNvSpPr/>
          <p:nvPr/>
        </p:nvSpPr>
        <p:spPr>
          <a:xfrm rot="10800000" flipV="1">
            <a:off x="1430057" y="4416480"/>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smtClean="0">
                <a:solidFill>
                  <a:srgbClr val="7030A0"/>
                </a:solidFill>
                <a:latin typeface="Times New Roman" panose="02020603050405020304" pitchFamily="18" charset="0"/>
                <a:cs typeface="Times New Roman" panose="02020603050405020304" pitchFamily="18" charset="0"/>
              </a:rPr>
              <a:t>84,2</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20" name="Овал 19"/>
          <p:cNvSpPr/>
          <p:nvPr/>
        </p:nvSpPr>
        <p:spPr>
          <a:xfrm rot="10800000" flipV="1">
            <a:off x="2074068" y="4341616"/>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smtClean="0">
                <a:solidFill>
                  <a:srgbClr val="7030A0"/>
                </a:solidFill>
                <a:latin typeface="Times New Roman" panose="02020603050405020304" pitchFamily="18" charset="0"/>
                <a:cs typeface="Times New Roman" panose="02020603050405020304" pitchFamily="18" charset="0"/>
              </a:rPr>
              <a:t>103,8</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21" name="Овал 20"/>
          <p:cNvSpPr/>
          <p:nvPr/>
        </p:nvSpPr>
        <p:spPr>
          <a:xfrm rot="10800000" flipV="1">
            <a:off x="2754834" y="4341617"/>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smtClean="0">
                <a:solidFill>
                  <a:srgbClr val="7030A0"/>
                </a:solidFill>
                <a:latin typeface="Times New Roman" panose="02020603050405020304" pitchFamily="18" charset="0"/>
                <a:cs typeface="Times New Roman" panose="02020603050405020304" pitchFamily="18" charset="0"/>
              </a:rPr>
              <a:t>103,7</a:t>
            </a:r>
            <a:endParaRPr lang="ru-RU" sz="800" dirty="0">
              <a:solidFill>
                <a:srgbClr val="7030A0"/>
              </a:solidFill>
              <a:latin typeface="Times New Roman" panose="02020603050405020304" pitchFamily="18" charset="0"/>
              <a:cs typeface="Times New Roman" panose="02020603050405020304" pitchFamily="18" charset="0"/>
            </a:endParaRPr>
          </a:p>
        </p:txBody>
      </p:sp>
      <p:pic>
        <p:nvPicPr>
          <p:cNvPr id="4098"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07904" y="3212976"/>
            <a:ext cx="5436096" cy="2736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TextBox 18">
            <a:extLst>
              <a:ext uri="{FF2B5EF4-FFF2-40B4-BE49-F238E27FC236}">
                <a16:creationId xmlns="" xmlns:a16="http://schemas.microsoft.com/office/drawing/2014/main" id="{BE0FEAF8-7FDF-4F54-9FA3-87B730C29815}"/>
              </a:ext>
            </a:extLst>
          </p:cNvPr>
          <p:cNvSpPr txBox="1">
            <a:spLocks noChangeArrowheads="1"/>
          </p:cNvSpPr>
          <p:nvPr/>
        </p:nvSpPr>
        <p:spPr bwMode="auto">
          <a:xfrm>
            <a:off x="2763286" y="2559050"/>
            <a:ext cx="6298604" cy="784830"/>
          </a:xfrm>
          <a:prstGeom prst="rect">
            <a:avLst/>
          </a:prstGeom>
          <a:solidFill>
            <a:schemeClr val="accent5">
              <a:lumMod val="20000"/>
              <a:lumOff val="80000"/>
            </a:schemeClr>
          </a:solidFill>
          <a:ln w="3175">
            <a:solidFill>
              <a:schemeClr val="accent6">
                <a:lumMod val="50000"/>
              </a:schemeClr>
            </a:solidFill>
            <a:miter lim="800000"/>
            <a:headEnd/>
            <a:tailEnd/>
          </a:ln>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200" dirty="0" smtClean="0">
                <a:latin typeface="Times New Roman" panose="02020603050405020304" pitchFamily="18" charset="0"/>
                <a:cs typeface="Times New Roman" panose="02020603050405020304" pitchFamily="18" charset="0"/>
              </a:rPr>
              <a:t> </a:t>
            </a:r>
            <a:r>
              <a:rPr lang="ru-RU" altLang="ru-RU" sz="1100" b="1" i="1" dirty="0" smtClean="0">
                <a:latin typeface="Times New Roman" panose="02020603050405020304" pitchFamily="18" charset="0"/>
                <a:cs typeface="Times New Roman" panose="02020603050405020304" pitchFamily="18" charset="0"/>
              </a:rPr>
              <a:t>Причины отклонения фактического выполнения по годам:</a:t>
            </a:r>
          </a:p>
          <a:p>
            <a:endParaRPr lang="ru-RU" altLang="ru-RU" sz="1100" b="1" i="1" dirty="0" smtClean="0">
              <a:latin typeface="Times New Roman" panose="02020603050405020304" pitchFamily="18" charset="0"/>
              <a:cs typeface="Times New Roman" panose="02020603050405020304" pitchFamily="18" charset="0"/>
            </a:endParaRPr>
          </a:p>
          <a:p>
            <a:pPr algn="just"/>
            <a:r>
              <a:rPr lang="ru-RU" sz="1100" b="1" dirty="0" smtClean="0">
                <a:latin typeface="Times New Roman" panose="02020603050405020304" pitchFamily="18" charset="0"/>
                <a:cs typeface="Times New Roman" panose="02020603050405020304" pitchFamily="18" charset="0"/>
              </a:rPr>
              <a:t> Физическая культура:</a:t>
            </a:r>
            <a:r>
              <a:rPr lang="ru-RU" sz="1100" dirty="0" smtClean="0">
                <a:latin typeface="Times New Roman" panose="02020603050405020304" pitchFamily="18" charset="0"/>
                <a:cs typeface="Times New Roman" panose="02020603050405020304" pitchFamily="18" charset="0"/>
              </a:rPr>
              <a:t> Дополнительное выделение средств из бюджета муниципального района Мелеузовский район  в 2018 году на капитальный ремонт  МАУ «Дворец спорта»</a:t>
            </a:r>
            <a:endParaRPr lang="ru-RU" sz="1100"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676" name="Picture 14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9968817">
            <a:off x="4680865" y="3707254"/>
            <a:ext cx="1831099" cy="856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4514" name="Заголовок 1">
            <a:extLst>
              <a:ext uri="{FF2B5EF4-FFF2-40B4-BE49-F238E27FC236}">
                <a16:creationId xmlns="" xmlns:a16="http://schemas.microsoft.com/office/drawing/2014/main" id="{CCC07422-E607-4611-8393-99B32292F7BA}"/>
              </a:ext>
            </a:extLst>
          </p:cNvPr>
          <p:cNvSpPr txBox="1">
            <a:spLocks/>
          </p:cNvSpPr>
          <p:nvPr/>
        </p:nvSpPr>
        <p:spPr bwMode="auto">
          <a:xfrm>
            <a:off x="4251325" y="5445125"/>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ru-RU" altLang="ru-RU" sz="1100">
              <a:solidFill>
                <a:srgbClr val="002060"/>
              </a:solidFill>
              <a:latin typeface="Times New Roman" panose="02020603050405020304" pitchFamily="18" charset="0"/>
              <a:cs typeface="Times New Roman" panose="02020603050405020304" pitchFamily="18" charset="0"/>
            </a:endParaRPr>
          </a:p>
        </p:txBody>
      </p:sp>
      <p:sp>
        <p:nvSpPr>
          <p:cNvPr id="64515" name="TextBox 7">
            <a:extLst>
              <a:ext uri="{FF2B5EF4-FFF2-40B4-BE49-F238E27FC236}">
                <a16:creationId xmlns="" xmlns:a16="http://schemas.microsoft.com/office/drawing/2014/main" id="{72D3749A-6ED1-4ECE-9F5C-0131C0F66163}"/>
              </a:ext>
            </a:extLst>
          </p:cNvPr>
          <p:cNvSpPr txBox="1">
            <a:spLocks noChangeArrowheads="1"/>
          </p:cNvSpPr>
          <p:nvPr/>
        </p:nvSpPr>
        <p:spPr bwMode="auto">
          <a:xfrm>
            <a:off x="8408988" y="4016375"/>
            <a:ext cx="225425"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600" b="1"/>
              <a:t>. </a:t>
            </a:r>
          </a:p>
        </p:txBody>
      </p:sp>
      <p:sp>
        <p:nvSpPr>
          <p:cNvPr id="10" name="Заголовок 1">
            <a:extLst>
              <a:ext uri="{FF2B5EF4-FFF2-40B4-BE49-F238E27FC236}">
                <a16:creationId xmlns="" xmlns:a16="http://schemas.microsoft.com/office/drawing/2014/main" id="{AEA1548B-803D-4EEA-AF5A-C7392D0560E8}"/>
              </a:ext>
            </a:extLst>
          </p:cNvPr>
          <p:cNvSpPr txBox="1">
            <a:spLocks/>
          </p:cNvSpPr>
          <p:nvPr/>
        </p:nvSpPr>
        <p:spPr>
          <a:xfrm>
            <a:off x="4787900" y="1401763"/>
            <a:ext cx="4157663" cy="276225"/>
          </a:xfrm>
          <a:prstGeom prst="rect">
            <a:avLst/>
          </a:prstGeom>
        </p:spPr>
        <p:txBody>
          <a:bodyPr lIns="68580" tIns="34290" rIns="68580" bIns="3429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endParaRPr lang="ru-RU" sz="1050" dirty="0">
              <a:solidFill>
                <a:srgbClr val="002060"/>
              </a:solidFill>
              <a:latin typeface="Times New Roman" panose="02020603050405020304" pitchFamily="18" charset="0"/>
              <a:cs typeface="Times New Roman" panose="02020603050405020304" pitchFamily="18" charset="0"/>
            </a:endParaRPr>
          </a:p>
        </p:txBody>
      </p:sp>
      <p:sp>
        <p:nvSpPr>
          <p:cNvPr id="64517" name="Заголовок 1">
            <a:extLst>
              <a:ext uri="{FF2B5EF4-FFF2-40B4-BE49-F238E27FC236}">
                <a16:creationId xmlns="" xmlns:a16="http://schemas.microsoft.com/office/drawing/2014/main" id="{7A10E8AB-939A-4453-AD94-DF4CC435F252}"/>
              </a:ext>
            </a:extLst>
          </p:cNvPr>
          <p:cNvSpPr txBox="1">
            <a:spLocks/>
          </p:cNvSpPr>
          <p:nvPr/>
        </p:nvSpPr>
        <p:spPr bwMode="auto">
          <a:xfrm>
            <a:off x="-4763" y="2420938"/>
            <a:ext cx="4157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pPr>
            <a:endParaRPr lang="ru-RU" altLang="ru-RU" sz="1200">
              <a:solidFill>
                <a:srgbClr val="002060"/>
              </a:solidFill>
              <a:latin typeface="Times New Roman" panose="02020603050405020304" pitchFamily="18" charset="0"/>
              <a:cs typeface="Times New Roman" panose="02020603050405020304" pitchFamily="18" charset="0"/>
            </a:endParaRPr>
          </a:p>
        </p:txBody>
      </p:sp>
      <p:sp>
        <p:nvSpPr>
          <p:cNvPr id="64518" name="TextBox 2">
            <a:extLst>
              <a:ext uri="{FF2B5EF4-FFF2-40B4-BE49-F238E27FC236}">
                <a16:creationId xmlns="" xmlns:a16="http://schemas.microsoft.com/office/drawing/2014/main" id="{4AD1A66A-403A-4E89-AC73-39798FFE4434}"/>
              </a:ext>
            </a:extLst>
          </p:cNvPr>
          <p:cNvSpPr txBox="1">
            <a:spLocks noChangeArrowheads="1"/>
          </p:cNvSpPr>
          <p:nvPr/>
        </p:nvSpPr>
        <p:spPr bwMode="auto">
          <a:xfrm>
            <a:off x="0" y="0"/>
            <a:ext cx="9144000" cy="584200"/>
          </a:xfrm>
          <a:prstGeom prst="rect">
            <a:avLst/>
          </a:prstGeom>
          <a:solidFill>
            <a:schemeClr val="bg2">
              <a:lumMod val="90000"/>
            </a:schemeClr>
          </a:solidFill>
          <a:ln>
            <a:noFill/>
          </a:ln>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sz="1600" dirty="0">
                <a:solidFill>
                  <a:srgbClr val="002060"/>
                </a:solidFill>
                <a:latin typeface="Times New Roman" panose="02020603050405020304" pitchFamily="18" charset="0"/>
                <a:cs typeface="Times New Roman" panose="02020603050405020304" pitchFamily="18" charset="0"/>
              </a:rPr>
              <a:t>                Расходы консолидированного бюджета муниципального района Мелеузовский район </a:t>
            </a:r>
            <a:endParaRPr lang="ru-RU" altLang="ru-RU" sz="1600" dirty="0" smtClean="0">
              <a:solidFill>
                <a:srgbClr val="002060"/>
              </a:solidFill>
              <a:latin typeface="Times New Roman" panose="02020603050405020304" pitchFamily="18" charset="0"/>
              <a:cs typeface="Times New Roman" panose="02020603050405020304" pitchFamily="18" charset="0"/>
            </a:endParaRPr>
          </a:p>
          <a:p>
            <a:pPr algn="ctr"/>
            <a:r>
              <a:rPr lang="ru-RU" altLang="ru-RU" sz="1600" dirty="0" smtClean="0">
                <a:solidFill>
                  <a:srgbClr val="002060"/>
                </a:solidFill>
                <a:latin typeface="Times New Roman" panose="02020603050405020304" pitchFamily="18" charset="0"/>
                <a:cs typeface="Times New Roman" panose="02020603050405020304" pitchFamily="18" charset="0"/>
              </a:rPr>
              <a:t>на </a:t>
            </a:r>
            <a:r>
              <a:rPr lang="ru-RU" altLang="ru-RU" sz="1600" dirty="0">
                <a:solidFill>
                  <a:srgbClr val="002060"/>
                </a:solidFill>
                <a:latin typeface="Times New Roman" panose="02020603050405020304" pitchFamily="18" charset="0"/>
                <a:cs typeface="Times New Roman" panose="02020603050405020304" pitchFamily="18" charset="0"/>
              </a:rPr>
              <a:t>средства массовой информации в </a:t>
            </a:r>
            <a:r>
              <a:rPr lang="ru-RU" altLang="ru-RU" sz="1600" dirty="0" smtClean="0">
                <a:solidFill>
                  <a:srgbClr val="002060"/>
                </a:solidFill>
                <a:latin typeface="Times New Roman" panose="02020603050405020304" pitchFamily="18" charset="0"/>
                <a:cs typeface="Times New Roman" panose="02020603050405020304" pitchFamily="18" charset="0"/>
              </a:rPr>
              <a:t>2017-2021 </a:t>
            </a:r>
            <a:r>
              <a:rPr lang="ru-RU" altLang="ru-RU" sz="1600" dirty="0">
                <a:solidFill>
                  <a:srgbClr val="002060"/>
                </a:solidFill>
                <a:latin typeface="Times New Roman" panose="02020603050405020304" pitchFamily="18" charset="0"/>
                <a:cs typeface="Times New Roman" panose="02020603050405020304" pitchFamily="18" charset="0"/>
              </a:rPr>
              <a:t>годах</a:t>
            </a:r>
            <a:endParaRPr lang="ru-RU" altLang="ru-RU" sz="1600" b="1" dirty="0">
              <a:latin typeface="Times New Roman" panose="02020603050405020304" pitchFamily="18" charset="0"/>
              <a:cs typeface="Times New Roman" panose="02020603050405020304" pitchFamily="18" charset="0"/>
            </a:endParaRPr>
          </a:p>
        </p:txBody>
      </p:sp>
      <p:pic>
        <p:nvPicPr>
          <p:cNvPr id="64519" name="Picture 3">
            <a:extLst>
              <a:ext uri="{FF2B5EF4-FFF2-40B4-BE49-F238E27FC236}">
                <a16:creationId xmlns="" xmlns:a16="http://schemas.microsoft.com/office/drawing/2014/main" id="{628D157A-7020-43DF-BCEA-4EC084A999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04850"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Таблица 4">
            <a:extLst>
              <a:ext uri="{FF2B5EF4-FFF2-40B4-BE49-F238E27FC236}">
                <a16:creationId xmlns="" xmlns:a16="http://schemas.microsoft.com/office/drawing/2014/main" id="{B7CE9E52-7AC7-4C2B-8962-27CD08D5A158}"/>
              </a:ext>
            </a:extLst>
          </p:cNvPr>
          <p:cNvGraphicFramePr>
            <a:graphicFrameLocks noGrp="1"/>
          </p:cNvGraphicFramePr>
          <p:nvPr>
            <p:extLst>
              <p:ext uri="{D42A27DB-BD31-4B8C-83A1-F6EECF244321}">
                <p14:modId xmlns:p14="http://schemas.microsoft.com/office/powerpoint/2010/main" val="944961712"/>
              </p:ext>
            </p:extLst>
          </p:nvPr>
        </p:nvGraphicFramePr>
        <p:xfrm>
          <a:off x="-4764" y="736600"/>
          <a:ext cx="9148763" cy="1487489"/>
        </p:xfrm>
        <a:graphic>
          <a:graphicData uri="http://schemas.openxmlformats.org/drawingml/2006/table">
            <a:tbl>
              <a:tblPr firstRow="1" bandRow="1">
                <a:tableStyleId>{F5AB1C69-6EDB-4FF4-983F-18BD219EF322}</a:tableStyleId>
              </a:tblPr>
              <a:tblGrid>
                <a:gridCol w="304330">
                  <a:extLst>
                    <a:ext uri="{9D8B030D-6E8A-4147-A177-3AD203B41FA5}">
                      <a16:colId xmlns="" xmlns:a16="http://schemas.microsoft.com/office/drawing/2014/main" val="20000"/>
                    </a:ext>
                  </a:extLst>
                </a:gridCol>
                <a:gridCol w="4214256">
                  <a:extLst>
                    <a:ext uri="{9D8B030D-6E8A-4147-A177-3AD203B41FA5}">
                      <a16:colId xmlns="" xmlns:a16="http://schemas.microsoft.com/office/drawing/2014/main" val="20001"/>
                    </a:ext>
                  </a:extLst>
                </a:gridCol>
                <a:gridCol w="699598">
                  <a:extLst>
                    <a:ext uri="{9D8B030D-6E8A-4147-A177-3AD203B41FA5}">
                      <a16:colId xmlns="" xmlns:a16="http://schemas.microsoft.com/office/drawing/2014/main" val="20002"/>
                    </a:ext>
                  </a:extLst>
                </a:gridCol>
                <a:gridCol w="932798">
                  <a:extLst>
                    <a:ext uri="{9D8B030D-6E8A-4147-A177-3AD203B41FA5}">
                      <a16:colId xmlns="" xmlns:a16="http://schemas.microsoft.com/office/drawing/2014/main" val="20004"/>
                    </a:ext>
                  </a:extLst>
                </a:gridCol>
                <a:gridCol w="777331">
                  <a:extLst>
                    <a:ext uri="{9D8B030D-6E8A-4147-A177-3AD203B41FA5}">
                      <a16:colId xmlns="" xmlns:a16="http://schemas.microsoft.com/office/drawing/2014/main" val="20005"/>
                    </a:ext>
                  </a:extLst>
                </a:gridCol>
                <a:gridCol w="699598">
                  <a:extLst>
                    <a:ext uri="{9D8B030D-6E8A-4147-A177-3AD203B41FA5}">
                      <a16:colId xmlns="" xmlns:a16="http://schemas.microsoft.com/office/drawing/2014/main" val="20006"/>
                    </a:ext>
                  </a:extLst>
                </a:gridCol>
                <a:gridCol w="743521">
                  <a:extLst>
                    <a:ext uri="{9D8B030D-6E8A-4147-A177-3AD203B41FA5}">
                      <a16:colId xmlns="" xmlns:a16="http://schemas.microsoft.com/office/drawing/2014/main" val="20007"/>
                    </a:ext>
                  </a:extLst>
                </a:gridCol>
                <a:gridCol w="777331">
                  <a:extLst>
                    <a:ext uri="{9D8B030D-6E8A-4147-A177-3AD203B41FA5}">
                      <a16:colId xmlns="" xmlns:a16="http://schemas.microsoft.com/office/drawing/2014/main" val="20008"/>
                    </a:ext>
                  </a:extLst>
                </a:gridCol>
              </a:tblGrid>
              <a:tr h="548520">
                <a:tc>
                  <a:txBody>
                    <a:bodyPr/>
                    <a:lstStyle/>
                    <a:p>
                      <a:endParaRPr lang="ru-RU" sz="1800" dirty="0"/>
                    </a:p>
                  </a:txBody>
                  <a:tcPr marL="91448" marR="91448" marT="45660" marB="45660"/>
                </a:tc>
                <a:tc>
                  <a:txBody>
                    <a:bodyPr/>
                    <a:lstStyle/>
                    <a:p>
                      <a:r>
                        <a:rPr lang="ru-RU" sz="1000" dirty="0">
                          <a:latin typeface="Times New Roman" panose="02020603050405020304" pitchFamily="18" charset="0"/>
                          <a:cs typeface="Times New Roman" panose="02020603050405020304" pitchFamily="18" charset="0"/>
                        </a:rPr>
                        <a:t>Наименование показателя</a:t>
                      </a:r>
                    </a:p>
                  </a:txBody>
                  <a:tcPr marL="91448" marR="91448" marT="45660" marB="45660"/>
                </a:tc>
                <a:tc>
                  <a:txBody>
                    <a:bodyPr/>
                    <a:lstStyle/>
                    <a:p>
                      <a:r>
                        <a:rPr lang="ru-RU" sz="1000" dirty="0" smtClean="0">
                          <a:latin typeface="Times New Roman" panose="02020603050405020304" pitchFamily="18" charset="0"/>
                          <a:cs typeface="Times New Roman" panose="02020603050405020304" pitchFamily="18" charset="0"/>
                        </a:rPr>
                        <a:t>2017 </a:t>
                      </a:r>
                      <a:r>
                        <a:rPr lang="ru-RU" sz="1000" dirty="0">
                          <a:latin typeface="Times New Roman" panose="02020603050405020304" pitchFamily="18" charset="0"/>
                          <a:cs typeface="Times New Roman" panose="02020603050405020304" pitchFamily="18" charset="0"/>
                        </a:rPr>
                        <a:t>год (отчет)</a:t>
                      </a:r>
                    </a:p>
                  </a:txBody>
                  <a:tcPr marL="91448" marR="91448" marT="45660" marB="45660"/>
                </a:tc>
                <a:tc>
                  <a:txBody>
                    <a:bodyPr/>
                    <a:lstStyle/>
                    <a:p>
                      <a:r>
                        <a:rPr lang="ru-RU" sz="1000" dirty="0" smtClean="0">
                          <a:latin typeface="Times New Roman" panose="02020603050405020304" pitchFamily="18" charset="0"/>
                          <a:cs typeface="Times New Roman" panose="02020603050405020304" pitchFamily="18" charset="0"/>
                        </a:rPr>
                        <a:t>2018  </a:t>
                      </a:r>
                      <a:r>
                        <a:rPr lang="ru-RU" sz="1000" dirty="0">
                          <a:latin typeface="Times New Roman" panose="02020603050405020304" pitchFamily="18" charset="0"/>
                          <a:cs typeface="Times New Roman" panose="02020603050405020304" pitchFamily="18" charset="0"/>
                        </a:rPr>
                        <a:t>год (</a:t>
                      </a:r>
                      <a:r>
                        <a:rPr lang="ru-RU" sz="1000" dirty="0" err="1">
                          <a:latin typeface="Times New Roman" panose="02020603050405020304" pitchFamily="18" charset="0"/>
                          <a:cs typeface="Times New Roman" panose="02020603050405020304" pitchFamily="18" charset="0"/>
                        </a:rPr>
                        <a:t>уточн</a:t>
                      </a:r>
                      <a:r>
                        <a:rPr lang="ru-RU" sz="1000" dirty="0">
                          <a:latin typeface="Times New Roman" panose="02020603050405020304" pitchFamily="18" charset="0"/>
                          <a:cs typeface="Times New Roman" panose="02020603050405020304" pitchFamily="18" charset="0"/>
                        </a:rPr>
                        <a:t>. план)</a:t>
                      </a:r>
                    </a:p>
                  </a:txBody>
                  <a:tcPr marL="91448" marR="91448" marT="45660" marB="45660"/>
                </a:tc>
                <a:tc>
                  <a:txBody>
                    <a:bodyPr/>
                    <a:lstStyle/>
                    <a:p>
                      <a:r>
                        <a:rPr lang="ru-RU" sz="1000" dirty="0" smtClean="0">
                          <a:latin typeface="Times New Roman" panose="02020603050405020304" pitchFamily="18" charset="0"/>
                          <a:cs typeface="Times New Roman" panose="02020603050405020304" pitchFamily="18" charset="0"/>
                        </a:rPr>
                        <a:t>2018</a:t>
                      </a:r>
                      <a:r>
                        <a:rPr lang="ru-RU" sz="1000" baseline="0" dirty="0" smtClean="0">
                          <a:latin typeface="Times New Roman" panose="02020603050405020304" pitchFamily="18" charset="0"/>
                          <a:cs typeface="Times New Roman" panose="02020603050405020304" pitchFamily="18" charset="0"/>
                        </a:rPr>
                        <a:t> </a:t>
                      </a:r>
                      <a:r>
                        <a:rPr lang="ru-RU" sz="1000" dirty="0">
                          <a:latin typeface="Times New Roman" panose="02020603050405020304" pitchFamily="18" charset="0"/>
                          <a:cs typeface="Times New Roman" panose="02020603050405020304" pitchFamily="18" charset="0"/>
                        </a:rPr>
                        <a:t>год (отчет)</a:t>
                      </a:r>
                    </a:p>
                  </a:txBody>
                  <a:tcPr marL="91448" marR="91448" marT="45660" marB="45660"/>
                </a:tc>
                <a:tc>
                  <a:txBody>
                    <a:bodyPr/>
                    <a:lstStyle/>
                    <a:p>
                      <a:r>
                        <a:rPr lang="ru-RU" sz="1000" dirty="0" smtClean="0">
                          <a:latin typeface="Times New Roman" panose="02020603050405020304" pitchFamily="18" charset="0"/>
                          <a:cs typeface="Times New Roman" panose="02020603050405020304" pitchFamily="18" charset="0"/>
                        </a:rPr>
                        <a:t>2019</a:t>
                      </a:r>
                      <a:r>
                        <a:rPr lang="ru-RU" sz="1000" baseline="0" dirty="0" smtClean="0">
                          <a:latin typeface="Times New Roman" panose="02020603050405020304" pitchFamily="18" charset="0"/>
                          <a:cs typeface="Times New Roman" panose="02020603050405020304" pitchFamily="18" charset="0"/>
                        </a:rPr>
                        <a:t> </a:t>
                      </a:r>
                      <a:r>
                        <a:rPr lang="ru-RU" sz="1000" baseline="0" dirty="0">
                          <a:latin typeface="Times New Roman" panose="02020603050405020304" pitchFamily="18" charset="0"/>
                          <a:cs typeface="Times New Roman" panose="02020603050405020304" pitchFamily="18" charset="0"/>
                        </a:rPr>
                        <a:t>год (план)</a:t>
                      </a:r>
                      <a:endParaRPr lang="ru-RU" sz="1000" dirty="0">
                        <a:latin typeface="Times New Roman" panose="02020603050405020304" pitchFamily="18" charset="0"/>
                        <a:cs typeface="Times New Roman" panose="02020603050405020304" pitchFamily="18" charset="0"/>
                      </a:endParaRPr>
                    </a:p>
                  </a:txBody>
                  <a:tcPr marL="91448" marR="91448" marT="45660" marB="45660"/>
                </a:tc>
                <a:tc>
                  <a:txBody>
                    <a:bodyPr/>
                    <a:lstStyle/>
                    <a:p>
                      <a:r>
                        <a:rPr lang="ru-RU" sz="1000" dirty="0" smtClean="0">
                          <a:latin typeface="Times New Roman" panose="02020603050405020304" pitchFamily="18" charset="0"/>
                          <a:cs typeface="Times New Roman" panose="02020603050405020304" pitchFamily="18" charset="0"/>
                        </a:rPr>
                        <a:t>2020</a:t>
                      </a:r>
                      <a:r>
                        <a:rPr lang="ru-RU" sz="1000" baseline="0" dirty="0" smtClean="0">
                          <a:latin typeface="Times New Roman" panose="02020603050405020304" pitchFamily="18" charset="0"/>
                          <a:cs typeface="Times New Roman" panose="02020603050405020304" pitchFamily="18" charset="0"/>
                        </a:rPr>
                        <a:t> </a:t>
                      </a:r>
                      <a:r>
                        <a:rPr lang="ru-RU" sz="1000" baseline="0" dirty="0">
                          <a:latin typeface="Times New Roman" panose="02020603050405020304" pitchFamily="18" charset="0"/>
                          <a:cs typeface="Times New Roman" panose="02020603050405020304" pitchFamily="18" charset="0"/>
                        </a:rPr>
                        <a:t>год (план)</a:t>
                      </a:r>
                      <a:endParaRPr lang="ru-RU" sz="1000" dirty="0">
                        <a:latin typeface="Times New Roman" panose="02020603050405020304" pitchFamily="18" charset="0"/>
                        <a:cs typeface="Times New Roman" panose="02020603050405020304" pitchFamily="18" charset="0"/>
                      </a:endParaRPr>
                    </a:p>
                  </a:txBody>
                  <a:tcPr marL="91448" marR="91448" marT="45660" marB="45660"/>
                </a:tc>
                <a:tc>
                  <a:txBody>
                    <a:bodyPr/>
                    <a:lstStyle/>
                    <a:p>
                      <a:r>
                        <a:rPr lang="ru-RU" sz="1000" dirty="0" smtClean="0">
                          <a:latin typeface="Times New Roman" panose="02020603050405020304" pitchFamily="18" charset="0"/>
                          <a:cs typeface="Times New Roman" panose="02020603050405020304" pitchFamily="18" charset="0"/>
                        </a:rPr>
                        <a:t>2021</a:t>
                      </a:r>
                      <a:r>
                        <a:rPr lang="ru-RU" sz="1000" baseline="0" dirty="0" smtClean="0">
                          <a:latin typeface="Times New Roman" panose="02020603050405020304" pitchFamily="18" charset="0"/>
                          <a:cs typeface="Times New Roman" panose="02020603050405020304" pitchFamily="18" charset="0"/>
                        </a:rPr>
                        <a:t> </a:t>
                      </a:r>
                      <a:r>
                        <a:rPr lang="ru-RU" sz="1000" baseline="0" dirty="0">
                          <a:latin typeface="Times New Roman" panose="02020603050405020304" pitchFamily="18" charset="0"/>
                          <a:cs typeface="Times New Roman" panose="02020603050405020304" pitchFamily="18" charset="0"/>
                        </a:rPr>
                        <a:t>год (план)</a:t>
                      </a:r>
                      <a:endParaRPr lang="ru-RU" sz="1000" dirty="0">
                        <a:latin typeface="Times New Roman" panose="02020603050405020304" pitchFamily="18" charset="0"/>
                        <a:cs typeface="Times New Roman" panose="02020603050405020304" pitchFamily="18" charset="0"/>
                      </a:endParaRPr>
                    </a:p>
                  </a:txBody>
                  <a:tcPr marL="91448" marR="91448" marT="45660" marB="45660"/>
                </a:tc>
                <a:extLst>
                  <a:ext uri="{0D108BD9-81ED-4DB2-BD59-A6C34878D82A}">
                    <a16:rowId xmlns="" xmlns:a16="http://schemas.microsoft.com/office/drawing/2014/main" val="10000"/>
                  </a:ext>
                </a:extLst>
              </a:tr>
              <a:tr h="243720">
                <a:tc>
                  <a:txBody>
                    <a:bodyPr/>
                    <a:lstStyle/>
                    <a:p>
                      <a:endParaRPr lang="ru-RU" sz="1000" dirty="0"/>
                    </a:p>
                  </a:txBody>
                  <a:tcPr marL="91448" marR="91448" marT="45660" marB="45660"/>
                </a:tc>
                <a:tc>
                  <a:txBody>
                    <a:bodyPr/>
                    <a:lstStyle/>
                    <a:p>
                      <a:pPr algn="l" fontAlgn="b"/>
                      <a:r>
                        <a:rPr lang="ru-RU" sz="1000" u="none" strike="noStrike">
                          <a:effectLst/>
                          <a:latin typeface="Times New Roman" panose="02020603050405020304" pitchFamily="18" charset="0"/>
                          <a:cs typeface="Times New Roman" panose="02020603050405020304" pitchFamily="18" charset="0"/>
                        </a:rPr>
                        <a:t>Средство массовой информации</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9526" marR="9526" marT="9513" marB="0" anchor="b"/>
                </a:tc>
                <a:tc>
                  <a:txBody>
                    <a:bodyPr/>
                    <a:lstStyle/>
                    <a:p>
                      <a:r>
                        <a:rPr lang="ru-RU" sz="1000" dirty="0">
                          <a:latin typeface="Times New Roman" panose="02020603050405020304" pitchFamily="18" charset="0"/>
                          <a:cs typeface="Times New Roman" panose="02020603050405020304" pitchFamily="18" charset="0"/>
                        </a:rPr>
                        <a:t>2,56</a:t>
                      </a:r>
                    </a:p>
                  </a:txBody>
                  <a:tcPr marL="91448" marR="91448" marT="45660" marB="45660"/>
                </a:tc>
                <a:tc>
                  <a:txBody>
                    <a:bodyPr/>
                    <a:lstStyle/>
                    <a:p>
                      <a:r>
                        <a:rPr lang="ru-RU" sz="1000" dirty="0" smtClean="0">
                          <a:latin typeface="Times New Roman" panose="02020603050405020304" pitchFamily="18" charset="0"/>
                          <a:cs typeface="Times New Roman" panose="02020603050405020304" pitchFamily="18" charset="0"/>
                        </a:rPr>
                        <a:t>3,87</a:t>
                      </a:r>
                      <a:endParaRPr lang="ru-RU" sz="1000" dirty="0">
                        <a:latin typeface="Times New Roman" panose="02020603050405020304" pitchFamily="18" charset="0"/>
                        <a:cs typeface="Times New Roman" panose="02020603050405020304" pitchFamily="18" charset="0"/>
                      </a:endParaRPr>
                    </a:p>
                  </a:txBody>
                  <a:tcPr marL="91448" marR="91448" marT="45660" marB="45660"/>
                </a:tc>
                <a:tc>
                  <a:txBody>
                    <a:bodyPr/>
                    <a:lstStyle/>
                    <a:p>
                      <a:r>
                        <a:rPr lang="ru-RU" sz="1000" dirty="0" smtClean="0">
                          <a:latin typeface="Times New Roman" panose="02020603050405020304" pitchFamily="18" charset="0"/>
                          <a:cs typeface="Times New Roman" panose="02020603050405020304" pitchFamily="18" charset="0"/>
                        </a:rPr>
                        <a:t>3,87</a:t>
                      </a:r>
                      <a:endParaRPr lang="ru-RU" sz="1000" dirty="0">
                        <a:latin typeface="Times New Roman" panose="02020603050405020304" pitchFamily="18" charset="0"/>
                        <a:cs typeface="Times New Roman" panose="02020603050405020304" pitchFamily="18" charset="0"/>
                      </a:endParaRPr>
                    </a:p>
                  </a:txBody>
                  <a:tcPr marL="91448" marR="91448" marT="45660" marB="45660"/>
                </a:tc>
                <a:tc>
                  <a:txBody>
                    <a:bodyPr/>
                    <a:lstStyle/>
                    <a:p>
                      <a:r>
                        <a:rPr lang="ru-RU" sz="1000" dirty="0" smtClean="0">
                          <a:latin typeface="Times New Roman" panose="02020603050405020304" pitchFamily="18" charset="0"/>
                          <a:cs typeface="Times New Roman" panose="02020603050405020304" pitchFamily="18" charset="0"/>
                        </a:rPr>
                        <a:t>4,57</a:t>
                      </a:r>
                      <a:endParaRPr lang="ru-RU" sz="1000" dirty="0">
                        <a:latin typeface="Times New Roman" panose="02020603050405020304" pitchFamily="18" charset="0"/>
                        <a:cs typeface="Times New Roman" panose="02020603050405020304" pitchFamily="18" charset="0"/>
                      </a:endParaRPr>
                    </a:p>
                  </a:txBody>
                  <a:tcPr marL="91448" marR="91448" marT="45660" marB="45660"/>
                </a:tc>
                <a:tc>
                  <a:txBody>
                    <a:bodyPr/>
                    <a:lstStyle/>
                    <a:p>
                      <a:r>
                        <a:rPr lang="ru-RU" sz="1000" dirty="0" smtClean="0">
                          <a:latin typeface="Times New Roman" panose="02020603050405020304" pitchFamily="18" charset="0"/>
                          <a:cs typeface="Times New Roman" panose="02020603050405020304" pitchFamily="18" charset="0"/>
                        </a:rPr>
                        <a:t>4,81</a:t>
                      </a:r>
                      <a:endParaRPr lang="ru-RU" sz="1000" dirty="0">
                        <a:latin typeface="Times New Roman" panose="02020603050405020304" pitchFamily="18" charset="0"/>
                        <a:cs typeface="Times New Roman" panose="02020603050405020304" pitchFamily="18" charset="0"/>
                      </a:endParaRPr>
                    </a:p>
                  </a:txBody>
                  <a:tcPr marL="91448" marR="91448" marT="45660" marB="45660"/>
                </a:tc>
                <a:tc>
                  <a:txBody>
                    <a:bodyPr/>
                    <a:lstStyle/>
                    <a:p>
                      <a:r>
                        <a:rPr lang="ru-RU" sz="1000" dirty="0" smtClean="0">
                          <a:latin typeface="Times New Roman" panose="02020603050405020304" pitchFamily="18" charset="0"/>
                          <a:cs typeface="Times New Roman" panose="02020603050405020304" pitchFamily="18" charset="0"/>
                        </a:rPr>
                        <a:t>5,00</a:t>
                      </a:r>
                      <a:endParaRPr lang="ru-RU" sz="1000" dirty="0">
                        <a:latin typeface="Times New Roman" panose="02020603050405020304" pitchFamily="18" charset="0"/>
                        <a:cs typeface="Times New Roman" panose="02020603050405020304" pitchFamily="18" charset="0"/>
                      </a:endParaRPr>
                    </a:p>
                  </a:txBody>
                  <a:tcPr marL="91448" marR="91448" marT="45660" marB="45660"/>
                </a:tc>
                <a:extLst>
                  <a:ext uri="{0D108BD9-81ED-4DB2-BD59-A6C34878D82A}">
                    <a16:rowId xmlns="" xmlns:a16="http://schemas.microsoft.com/office/drawing/2014/main" val="10001"/>
                  </a:ext>
                </a:extLst>
              </a:tr>
              <a:tr h="279795">
                <a:tc>
                  <a:txBody>
                    <a:bodyPr/>
                    <a:lstStyle/>
                    <a:p>
                      <a:r>
                        <a:rPr lang="ru-RU" sz="1000" dirty="0"/>
                        <a:t>1</a:t>
                      </a:r>
                    </a:p>
                  </a:txBody>
                  <a:tcPr marL="91448" marR="91448" marT="45660" marB="45660"/>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Телевидение и радиовещание</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13" marB="0" anchor="b"/>
                </a:tc>
                <a:tc>
                  <a:txBody>
                    <a:bodyPr/>
                    <a:lstStyle/>
                    <a:p>
                      <a:r>
                        <a:rPr lang="ru-RU" sz="1000" dirty="0">
                          <a:latin typeface="Times New Roman" panose="02020603050405020304" pitchFamily="18" charset="0"/>
                          <a:cs typeface="Times New Roman" panose="02020603050405020304" pitchFamily="18" charset="0"/>
                        </a:rPr>
                        <a:t>1,23</a:t>
                      </a:r>
                    </a:p>
                  </a:txBody>
                  <a:tcPr marL="91448" marR="91448" marT="45660" marB="45660"/>
                </a:tc>
                <a:tc>
                  <a:txBody>
                    <a:bodyPr/>
                    <a:lstStyle/>
                    <a:p>
                      <a:r>
                        <a:rPr lang="ru-RU" sz="1000" dirty="0" smtClean="0">
                          <a:latin typeface="Times New Roman" panose="02020603050405020304" pitchFamily="18" charset="0"/>
                          <a:cs typeface="Times New Roman" panose="02020603050405020304" pitchFamily="18" charset="0"/>
                        </a:rPr>
                        <a:t>2,50</a:t>
                      </a:r>
                      <a:endParaRPr lang="ru-RU" sz="1000" dirty="0">
                        <a:latin typeface="Times New Roman" panose="02020603050405020304" pitchFamily="18" charset="0"/>
                        <a:cs typeface="Times New Roman" panose="02020603050405020304" pitchFamily="18" charset="0"/>
                      </a:endParaRPr>
                    </a:p>
                  </a:txBody>
                  <a:tcPr marL="91448" marR="91448" marT="45660" marB="45660"/>
                </a:tc>
                <a:tc>
                  <a:txBody>
                    <a:bodyPr/>
                    <a:lstStyle/>
                    <a:p>
                      <a:r>
                        <a:rPr lang="ru-RU" sz="1000" dirty="0" smtClean="0">
                          <a:latin typeface="Times New Roman" panose="02020603050405020304" pitchFamily="18" charset="0"/>
                          <a:cs typeface="Times New Roman" panose="02020603050405020304" pitchFamily="18" charset="0"/>
                        </a:rPr>
                        <a:t>2,50</a:t>
                      </a:r>
                      <a:endParaRPr lang="ru-RU" sz="1000" dirty="0">
                        <a:latin typeface="Times New Roman" panose="02020603050405020304" pitchFamily="18" charset="0"/>
                        <a:cs typeface="Times New Roman" panose="02020603050405020304" pitchFamily="18" charset="0"/>
                      </a:endParaRPr>
                    </a:p>
                  </a:txBody>
                  <a:tcPr marL="91448" marR="91448" marT="45660" marB="45660"/>
                </a:tc>
                <a:tc>
                  <a:txBody>
                    <a:bodyPr/>
                    <a:lstStyle/>
                    <a:p>
                      <a:r>
                        <a:rPr lang="ru-RU" sz="1000" dirty="0" smtClean="0">
                          <a:latin typeface="Times New Roman" panose="02020603050405020304" pitchFamily="18" charset="0"/>
                          <a:cs typeface="Times New Roman" panose="02020603050405020304" pitchFamily="18" charset="0"/>
                        </a:rPr>
                        <a:t>3,15</a:t>
                      </a:r>
                      <a:endParaRPr lang="ru-RU" sz="1000" dirty="0">
                        <a:latin typeface="Times New Roman" panose="02020603050405020304" pitchFamily="18" charset="0"/>
                        <a:cs typeface="Times New Roman" panose="02020603050405020304" pitchFamily="18" charset="0"/>
                      </a:endParaRPr>
                    </a:p>
                  </a:txBody>
                  <a:tcPr marL="91448" marR="91448" marT="45660" marB="45660"/>
                </a:tc>
                <a:tc>
                  <a:txBody>
                    <a:bodyPr/>
                    <a:lstStyle/>
                    <a:p>
                      <a:r>
                        <a:rPr lang="ru-RU" sz="1000" dirty="0" smtClean="0">
                          <a:latin typeface="Times New Roman" panose="02020603050405020304" pitchFamily="18" charset="0"/>
                          <a:cs typeface="Times New Roman" panose="02020603050405020304" pitchFamily="18" charset="0"/>
                        </a:rPr>
                        <a:t>3,35</a:t>
                      </a:r>
                      <a:endParaRPr lang="ru-RU" sz="1000" dirty="0">
                        <a:latin typeface="Times New Roman" panose="02020603050405020304" pitchFamily="18" charset="0"/>
                        <a:cs typeface="Times New Roman" panose="02020603050405020304" pitchFamily="18" charset="0"/>
                      </a:endParaRPr>
                    </a:p>
                  </a:txBody>
                  <a:tcPr marL="91448" marR="91448" marT="45660" marB="45660"/>
                </a:tc>
                <a:tc>
                  <a:txBody>
                    <a:bodyPr/>
                    <a:lstStyle/>
                    <a:p>
                      <a:r>
                        <a:rPr lang="ru-RU" sz="1000" dirty="0" smtClean="0">
                          <a:latin typeface="Times New Roman" panose="02020603050405020304" pitchFamily="18" charset="0"/>
                          <a:cs typeface="Times New Roman" panose="02020603050405020304" pitchFamily="18" charset="0"/>
                        </a:rPr>
                        <a:t>3,50</a:t>
                      </a:r>
                      <a:endParaRPr lang="ru-RU" sz="1000" dirty="0">
                        <a:latin typeface="Times New Roman" panose="02020603050405020304" pitchFamily="18" charset="0"/>
                        <a:cs typeface="Times New Roman" panose="02020603050405020304" pitchFamily="18" charset="0"/>
                      </a:endParaRPr>
                    </a:p>
                  </a:txBody>
                  <a:tcPr marL="91448" marR="91448" marT="45660" marB="45660"/>
                </a:tc>
                <a:extLst>
                  <a:ext uri="{0D108BD9-81ED-4DB2-BD59-A6C34878D82A}">
                    <a16:rowId xmlns="" xmlns:a16="http://schemas.microsoft.com/office/drawing/2014/main" val="10002"/>
                  </a:ext>
                </a:extLst>
              </a:tr>
              <a:tr h="415454">
                <a:tc>
                  <a:txBody>
                    <a:bodyPr/>
                    <a:lstStyle/>
                    <a:p>
                      <a:r>
                        <a:rPr lang="ru-RU" sz="1000" dirty="0"/>
                        <a:t>2</a:t>
                      </a:r>
                    </a:p>
                  </a:txBody>
                  <a:tcPr marL="91448" marR="91448" marT="45660" marB="45660"/>
                </a:tc>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Периодическая печать и издательства</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6" marR="9526" marT="9513" marB="0" anchor="ctr"/>
                </a:tc>
                <a:tc>
                  <a:txBody>
                    <a:bodyPr/>
                    <a:lstStyle/>
                    <a:p>
                      <a:r>
                        <a:rPr lang="ru-RU" sz="1000" dirty="0">
                          <a:latin typeface="Times New Roman" panose="02020603050405020304" pitchFamily="18" charset="0"/>
                          <a:cs typeface="Times New Roman" panose="02020603050405020304" pitchFamily="18" charset="0"/>
                        </a:rPr>
                        <a:t>1,33</a:t>
                      </a:r>
                    </a:p>
                  </a:txBody>
                  <a:tcPr marL="91448" marR="91448" marT="45660" marB="45660"/>
                </a:tc>
                <a:tc>
                  <a:txBody>
                    <a:bodyPr/>
                    <a:lstStyle/>
                    <a:p>
                      <a:r>
                        <a:rPr lang="ru-RU" sz="1000" dirty="0" smtClean="0">
                          <a:latin typeface="Times New Roman" panose="02020603050405020304" pitchFamily="18" charset="0"/>
                          <a:cs typeface="Times New Roman" panose="02020603050405020304" pitchFamily="18" charset="0"/>
                        </a:rPr>
                        <a:t>1,37</a:t>
                      </a:r>
                      <a:endParaRPr lang="ru-RU" sz="1000" dirty="0">
                        <a:latin typeface="Times New Roman" panose="02020603050405020304" pitchFamily="18" charset="0"/>
                        <a:cs typeface="Times New Roman" panose="02020603050405020304" pitchFamily="18" charset="0"/>
                      </a:endParaRPr>
                    </a:p>
                  </a:txBody>
                  <a:tcPr marL="91448" marR="91448" marT="45660" marB="45660"/>
                </a:tc>
                <a:tc>
                  <a:txBody>
                    <a:bodyPr/>
                    <a:lstStyle/>
                    <a:p>
                      <a:r>
                        <a:rPr lang="ru-RU" sz="1000" dirty="0" smtClean="0">
                          <a:latin typeface="Times New Roman" panose="02020603050405020304" pitchFamily="18" charset="0"/>
                          <a:cs typeface="Times New Roman" panose="02020603050405020304" pitchFamily="18" charset="0"/>
                        </a:rPr>
                        <a:t>1,37</a:t>
                      </a:r>
                      <a:endParaRPr lang="ru-RU" sz="1000" dirty="0">
                        <a:latin typeface="Times New Roman" panose="02020603050405020304" pitchFamily="18" charset="0"/>
                        <a:cs typeface="Times New Roman" panose="02020603050405020304" pitchFamily="18" charset="0"/>
                      </a:endParaRPr>
                    </a:p>
                  </a:txBody>
                  <a:tcPr marL="91448" marR="91448" marT="45660" marB="45660"/>
                </a:tc>
                <a:tc>
                  <a:txBody>
                    <a:bodyPr/>
                    <a:lstStyle/>
                    <a:p>
                      <a:r>
                        <a:rPr lang="ru-RU" sz="1000" dirty="0" smtClean="0">
                          <a:latin typeface="Times New Roman" panose="02020603050405020304" pitchFamily="18" charset="0"/>
                          <a:cs typeface="Times New Roman" panose="02020603050405020304" pitchFamily="18" charset="0"/>
                        </a:rPr>
                        <a:t>1,42</a:t>
                      </a:r>
                      <a:endParaRPr lang="ru-RU" sz="1000" dirty="0">
                        <a:latin typeface="Times New Roman" panose="02020603050405020304" pitchFamily="18" charset="0"/>
                        <a:cs typeface="Times New Roman" panose="02020603050405020304" pitchFamily="18" charset="0"/>
                      </a:endParaRPr>
                    </a:p>
                  </a:txBody>
                  <a:tcPr marL="91448" marR="91448" marT="45660" marB="45660"/>
                </a:tc>
                <a:tc>
                  <a:txBody>
                    <a:bodyPr/>
                    <a:lstStyle/>
                    <a:p>
                      <a:r>
                        <a:rPr lang="ru-RU" sz="1000" dirty="0" smtClean="0">
                          <a:latin typeface="Times New Roman" panose="02020603050405020304" pitchFamily="18" charset="0"/>
                          <a:cs typeface="Times New Roman" panose="02020603050405020304" pitchFamily="18" charset="0"/>
                        </a:rPr>
                        <a:t>1,46</a:t>
                      </a:r>
                      <a:endParaRPr lang="ru-RU" sz="1000" dirty="0">
                        <a:latin typeface="Times New Roman" panose="02020603050405020304" pitchFamily="18" charset="0"/>
                        <a:cs typeface="Times New Roman" panose="02020603050405020304" pitchFamily="18" charset="0"/>
                      </a:endParaRPr>
                    </a:p>
                  </a:txBody>
                  <a:tcPr marL="91448" marR="91448" marT="45660" marB="45660"/>
                </a:tc>
                <a:tc>
                  <a:txBody>
                    <a:bodyPr/>
                    <a:lstStyle/>
                    <a:p>
                      <a:r>
                        <a:rPr lang="ru-RU" sz="1000" dirty="0" smtClean="0">
                          <a:latin typeface="Times New Roman" panose="02020603050405020304" pitchFamily="18" charset="0"/>
                          <a:cs typeface="Times New Roman" panose="02020603050405020304" pitchFamily="18" charset="0"/>
                        </a:rPr>
                        <a:t>1,50</a:t>
                      </a:r>
                      <a:endParaRPr lang="ru-RU" sz="1000" dirty="0">
                        <a:latin typeface="Times New Roman" panose="02020603050405020304" pitchFamily="18" charset="0"/>
                        <a:cs typeface="Times New Roman" panose="02020603050405020304" pitchFamily="18" charset="0"/>
                      </a:endParaRPr>
                    </a:p>
                  </a:txBody>
                  <a:tcPr marL="91448" marR="91448" marT="45660" marB="45660"/>
                </a:tc>
                <a:extLst>
                  <a:ext uri="{0D108BD9-81ED-4DB2-BD59-A6C34878D82A}">
                    <a16:rowId xmlns="" xmlns:a16="http://schemas.microsoft.com/office/drawing/2014/main" val="10003"/>
                  </a:ext>
                </a:extLst>
              </a:tr>
            </a:tbl>
          </a:graphicData>
        </a:graphic>
      </p:graphicFrame>
      <p:sp>
        <p:nvSpPr>
          <p:cNvPr id="64572" name="TextBox 17">
            <a:extLst>
              <a:ext uri="{FF2B5EF4-FFF2-40B4-BE49-F238E27FC236}">
                <a16:creationId xmlns="" xmlns:a16="http://schemas.microsoft.com/office/drawing/2014/main" id="{A87D8F07-46C4-432E-A47D-A93DCAA21F3B}"/>
              </a:ext>
            </a:extLst>
          </p:cNvPr>
          <p:cNvSpPr txBox="1">
            <a:spLocks noChangeArrowheads="1"/>
          </p:cNvSpPr>
          <p:nvPr/>
        </p:nvSpPr>
        <p:spPr bwMode="auto">
          <a:xfrm>
            <a:off x="546100" y="1038225"/>
            <a:ext cx="184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ru-RU" altLang="ru-RU" sz="1200">
              <a:latin typeface="Times New Roman" panose="02020603050405020304" pitchFamily="18" charset="0"/>
              <a:cs typeface="Times New Roman" panose="02020603050405020304" pitchFamily="18" charset="0"/>
            </a:endParaRPr>
          </a:p>
        </p:txBody>
      </p:sp>
      <p:sp>
        <p:nvSpPr>
          <p:cNvPr id="64573" name="TextBox 18">
            <a:extLst>
              <a:ext uri="{FF2B5EF4-FFF2-40B4-BE49-F238E27FC236}">
                <a16:creationId xmlns="" xmlns:a16="http://schemas.microsoft.com/office/drawing/2014/main" id="{E771E1DC-C0A2-40DF-9DF2-96761B799194}"/>
              </a:ext>
            </a:extLst>
          </p:cNvPr>
          <p:cNvSpPr txBox="1">
            <a:spLocks noChangeArrowheads="1"/>
          </p:cNvSpPr>
          <p:nvPr/>
        </p:nvSpPr>
        <p:spPr bwMode="auto">
          <a:xfrm>
            <a:off x="0" y="2953851"/>
            <a:ext cx="3606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200" b="1" i="1" dirty="0">
                <a:latin typeface="Times New Roman" panose="02020603050405020304" pitchFamily="18" charset="0"/>
                <a:cs typeface="Times New Roman" panose="02020603050405020304" pitchFamily="18" charset="0"/>
              </a:rPr>
              <a:t> </a:t>
            </a:r>
            <a:r>
              <a:rPr lang="ru-RU" altLang="ru-RU" sz="1200" b="1" i="1" dirty="0" smtClean="0">
                <a:latin typeface="Times New Roman" panose="02020603050405020304" pitchFamily="18" charset="0"/>
                <a:cs typeface="Times New Roman" panose="02020603050405020304" pitchFamily="18" charset="0"/>
              </a:rPr>
              <a:t> </a:t>
            </a:r>
            <a:r>
              <a:rPr lang="ru-RU" altLang="ru-RU" sz="1200" b="1" i="1" dirty="0">
                <a:latin typeface="Times New Roman" panose="02020603050405020304" pitchFamily="18" charset="0"/>
                <a:cs typeface="Times New Roman" panose="02020603050405020304" pitchFamily="18" charset="0"/>
              </a:rPr>
              <a:t>Динамика показателей расходов бюджета муниципального района Мелеузовский район Республики </a:t>
            </a:r>
            <a:r>
              <a:rPr lang="ru-RU" altLang="ru-RU" sz="1200" b="1" i="1" dirty="0" smtClean="0">
                <a:latin typeface="Times New Roman" panose="02020603050405020304" pitchFamily="18" charset="0"/>
                <a:cs typeface="Times New Roman" panose="02020603050405020304" pitchFamily="18" charset="0"/>
              </a:rPr>
              <a:t>Башкортостан на средства массовой информации, </a:t>
            </a:r>
            <a:r>
              <a:rPr lang="ru-RU" altLang="ru-RU" sz="1200" b="1" i="1" dirty="0">
                <a:latin typeface="Times New Roman" panose="02020603050405020304" pitchFamily="18" charset="0"/>
                <a:cs typeface="Times New Roman" panose="02020603050405020304" pitchFamily="18" charset="0"/>
              </a:rPr>
              <a:t>в %</a:t>
            </a:r>
          </a:p>
        </p:txBody>
      </p:sp>
      <p:sp>
        <p:nvSpPr>
          <p:cNvPr id="64574" name="TextBox 19">
            <a:extLst>
              <a:ext uri="{FF2B5EF4-FFF2-40B4-BE49-F238E27FC236}">
                <a16:creationId xmlns="" xmlns:a16="http://schemas.microsoft.com/office/drawing/2014/main" id="{009CCEFF-6BF8-4A5D-B6A9-AD5F8B3584E1}"/>
              </a:ext>
            </a:extLst>
          </p:cNvPr>
          <p:cNvSpPr txBox="1">
            <a:spLocks noChangeArrowheads="1"/>
          </p:cNvSpPr>
          <p:nvPr/>
        </p:nvSpPr>
        <p:spPr bwMode="auto">
          <a:xfrm>
            <a:off x="8326438" y="576263"/>
            <a:ext cx="989012"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100">
                <a:latin typeface="Times New Roman" panose="02020603050405020304" pitchFamily="18" charset="0"/>
                <a:cs typeface="Times New Roman" panose="02020603050405020304" pitchFamily="18" charset="0"/>
              </a:rPr>
              <a:t>млн.рублей</a:t>
            </a:r>
          </a:p>
        </p:txBody>
      </p:sp>
      <p:pic>
        <p:nvPicPr>
          <p:cNvPr id="22671" name="Picture 14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66731" y="3459813"/>
            <a:ext cx="2226543" cy="10533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672" name="Picture 14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29107" y="4767069"/>
            <a:ext cx="5114893" cy="1368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Номер слайда 2"/>
          <p:cNvSpPr>
            <a:spLocks noGrp="1"/>
          </p:cNvSpPr>
          <p:nvPr>
            <p:ph type="sldNum" sz="quarter" idx="17"/>
          </p:nvPr>
        </p:nvSpPr>
        <p:spPr>
          <a:xfrm>
            <a:off x="7011211" y="-1886"/>
            <a:ext cx="2133600" cy="365125"/>
          </a:xfrm>
        </p:spPr>
        <p:txBody>
          <a:bodyPr/>
          <a:lstStyle/>
          <a:p>
            <a:pPr>
              <a:defRPr/>
            </a:pPr>
            <a:fld id="{1C2F39FC-F7FC-43A7-985C-4565CF06B74E}" type="slidenum">
              <a:rPr lang="en-US" smtClean="0">
                <a:solidFill>
                  <a:schemeClr val="tx1"/>
                </a:solidFill>
              </a:rPr>
              <a:pPr>
                <a:defRPr/>
              </a:pPr>
              <a:t>40</a:t>
            </a:fld>
            <a:endParaRPr lang="en-US" dirty="0">
              <a:solidFill>
                <a:schemeClr val="tx1"/>
              </a:solidFill>
            </a:endParaRPr>
          </a:p>
        </p:txBody>
      </p:sp>
      <p:sp>
        <p:nvSpPr>
          <p:cNvPr id="17" name="TextBox 18">
            <a:extLst>
              <a:ext uri="{FF2B5EF4-FFF2-40B4-BE49-F238E27FC236}">
                <a16:creationId xmlns="" xmlns:a16="http://schemas.microsoft.com/office/drawing/2014/main" id="{BE0FEAF8-7FDF-4F54-9FA3-87B730C29815}"/>
              </a:ext>
            </a:extLst>
          </p:cNvPr>
          <p:cNvSpPr txBox="1">
            <a:spLocks noChangeArrowheads="1"/>
          </p:cNvSpPr>
          <p:nvPr/>
        </p:nvSpPr>
        <p:spPr bwMode="auto">
          <a:xfrm>
            <a:off x="3491880" y="2420938"/>
            <a:ext cx="5601394" cy="784830"/>
          </a:xfrm>
          <a:prstGeom prst="rect">
            <a:avLst/>
          </a:prstGeom>
          <a:solidFill>
            <a:schemeClr val="accent5">
              <a:lumMod val="20000"/>
              <a:lumOff val="80000"/>
            </a:schemeClr>
          </a:solidFill>
          <a:ln w="3175">
            <a:solidFill>
              <a:schemeClr val="accent6">
                <a:lumMod val="50000"/>
              </a:schemeClr>
            </a:solidFill>
            <a:miter lim="800000"/>
            <a:headEnd/>
            <a:tailEnd/>
          </a:ln>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200" dirty="0" smtClean="0">
                <a:latin typeface="Times New Roman" panose="02020603050405020304" pitchFamily="18" charset="0"/>
                <a:cs typeface="Times New Roman" panose="02020603050405020304" pitchFamily="18" charset="0"/>
              </a:rPr>
              <a:t> </a:t>
            </a:r>
            <a:r>
              <a:rPr lang="ru-RU" altLang="ru-RU" sz="1100" b="1" i="1" dirty="0" smtClean="0">
                <a:latin typeface="Times New Roman" panose="02020603050405020304" pitchFamily="18" charset="0"/>
                <a:cs typeface="Times New Roman" panose="02020603050405020304" pitchFamily="18" charset="0"/>
              </a:rPr>
              <a:t>Причины отклонения фактического выполнения по годам:</a:t>
            </a:r>
          </a:p>
          <a:p>
            <a:endParaRPr lang="ru-RU" altLang="ru-RU" sz="1100" b="1" i="1" dirty="0" smtClean="0">
              <a:latin typeface="Times New Roman" panose="02020603050405020304" pitchFamily="18" charset="0"/>
              <a:cs typeface="Times New Roman" panose="02020603050405020304" pitchFamily="18" charset="0"/>
            </a:endParaRPr>
          </a:p>
          <a:p>
            <a:pPr algn="just"/>
            <a:r>
              <a:rPr lang="ru-RU" sz="1100" b="1" dirty="0" smtClean="0">
                <a:latin typeface="Times New Roman" panose="02020603050405020304" pitchFamily="18" charset="0"/>
                <a:cs typeface="Times New Roman" panose="02020603050405020304" pitchFamily="18" charset="0"/>
              </a:rPr>
              <a:t> Телевидение и радиовещание:</a:t>
            </a:r>
            <a:r>
              <a:rPr lang="ru-RU" sz="1100" dirty="0" smtClean="0">
                <a:latin typeface="Times New Roman" panose="02020603050405020304" pitchFamily="18" charset="0"/>
                <a:cs typeface="Times New Roman" panose="02020603050405020304" pitchFamily="18" charset="0"/>
              </a:rPr>
              <a:t> Увеличение расходов в связи с удорожанием стоимости одной минуты вещания в 2018-2019 годах.</a:t>
            </a:r>
            <a:endParaRPr lang="ru-RU" sz="1100" dirty="0">
              <a:latin typeface="Times New Roman" panose="02020603050405020304" pitchFamily="18" charset="0"/>
              <a:cs typeface="Times New Roman" panose="02020603050405020304" pitchFamily="18" charset="0"/>
            </a:endParaRPr>
          </a:p>
        </p:txBody>
      </p:sp>
      <p:graphicFrame>
        <p:nvGraphicFramePr>
          <p:cNvPr id="18" name="Диаграмма 27">
            <a:extLst>
              <a:ext uri="{FF2B5EF4-FFF2-40B4-BE49-F238E27FC236}">
                <a16:creationId xmlns="" xmlns:a16="http://schemas.microsoft.com/office/drawing/2014/main" id="{D3921C25-0148-4FE4-B08B-102E32DFEFE0}"/>
              </a:ext>
            </a:extLst>
          </p:cNvPr>
          <p:cNvGraphicFramePr>
            <a:graphicFrameLocks/>
          </p:cNvGraphicFramePr>
          <p:nvPr>
            <p:extLst>
              <p:ext uri="{D42A27DB-BD31-4B8C-83A1-F6EECF244321}">
                <p14:modId xmlns:p14="http://schemas.microsoft.com/office/powerpoint/2010/main" val="841847111"/>
              </p:ext>
            </p:extLst>
          </p:nvPr>
        </p:nvGraphicFramePr>
        <p:xfrm>
          <a:off x="1710" y="3866274"/>
          <a:ext cx="3784675" cy="2128067"/>
        </p:xfrm>
        <a:graphic>
          <a:graphicData uri="http://schemas.openxmlformats.org/drawingml/2006/chart">
            <c:chart xmlns:c="http://schemas.openxmlformats.org/drawingml/2006/chart" xmlns:r="http://schemas.openxmlformats.org/officeDocument/2006/relationships" r:id="rId6"/>
          </a:graphicData>
        </a:graphic>
      </p:graphicFrame>
      <p:cxnSp>
        <p:nvCxnSpPr>
          <p:cNvPr id="19" name="Прямая со стрелкой 18"/>
          <p:cNvCxnSpPr/>
          <p:nvPr/>
        </p:nvCxnSpPr>
        <p:spPr>
          <a:xfrm flipV="1">
            <a:off x="2555776" y="4309182"/>
            <a:ext cx="360040" cy="25585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Прямая со стрелкой 19"/>
          <p:cNvCxnSpPr/>
          <p:nvPr/>
        </p:nvCxnSpPr>
        <p:spPr>
          <a:xfrm flipV="1">
            <a:off x="1894048" y="4437112"/>
            <a:ext cx="360040" cy="25585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1" name="Овал 20"/>
          <p:cNvSpPr/>
          <p:nvPr/>
        </p:nvSpPr>
        <p:spPr>
          <a:xfrm rot="10800000" flipV="1">
            <a:off x="2699787" y="4186670"/>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smtClean="0">
                <a:solidFill>
                  <a:srgbClr val="7030A0"/>
                </a:solidFill>
                <a:latin typeface="Times New Roman" panose="02020603050405020304" pitchFamily="18" charset="0"/>
                <a:cs typeface="Times New Roman" panose="02020603050405020304" pitchFamily="18" charset="0"/>
              </a:rPr>
              <a:t>104,0</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22" name="Овал 21"/>
          <p:cNvSpPr/>
          <p:nvPr/>
        </p:nvSpPr>
        <p:spPr>
          <a:xfrm rot="10800000" flipV="1">
            <a:off x="1991767" y="4219835"/>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smtClean="0">
                <a:solidFill>
                  <a:srgbClr val="7030A0"/>
                </a:solidFill>
                <a:latin typeface="Times New Roman" panose="02020603050405020304" pitchFamily="18" charset="0"/>
                <a:cs typeface="Times New Roman" panose="02020603050405020304" pitchFamily="18" charset="0"/>
              </a:rPr>
              <a:t>103,9</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23" name="Овал 22"/>
          <p:cNvSpPr/>
          <p:nvPr/>
        </p:nvSpPr>
        <p:spPr>
          <a:xfrm rot="10800000" flipV="1">
            <a:off x="1407353" y="4330778"/>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smtClean="0">
                <a:solidFill>
                  <a:srgbClr val="7030A0"/>
                </a:solidFill>
                <a:latin typeface="Times New Roman" panose="02020603050405020304" pitchFamily="18" charset="0"/>
                <a:cs typeface="Times New Roman" panose="02020603050405020304" pitchFamily="18" charset="0"/>
              </a:rPr>
              <a:t>120,9</a:t>
            </a:r>
            <a:endParaRPr lang="ru-RU" sz="800" dirty="0">
              <a:solidFill>
                <a:srgbClr val="7030A0"/>
              </a:solidFill>
              <a:latin typeface="Times New Roman" panose="02020603050405020304" pitchFamily="18" charset="0"/>
              <a:cs typeface="Times New Roman" panose="02020603050405020304" pitchFamily="18" charset="0"/>
            </a:endParaRPr>
          </a:p>
        </p:txBody>
      </p:sp>
      <p:sp>
        <p:nvSpPr>
          <p:cNvPr id="24" name="Овал 23"/>
          <p:cNvSpPr/>
          <p:nvPr/>
        </p:nvSpPr>
        <p:spPr>
          <a:xfrm rot="10800000" flipV="1">
            <a:off x="638175" y="4603831"/>
            <a:ext cx="792093" cy="32647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800" dirty="0" smtClean="0">
                <a:solidFill>
                  <a:srgbClr val="7030A0"/>
                </a:solidFill>
                <a:latin typeface="Times New Roman" panose="02020603050405020304" pitchFamily="18" charset="0"/>
                <a:cs typeface="Times New Roman" panose="02020603050405020304" pitchFamily="18" charset="0"/>
              </a:rPr>
              <a:t>151,2</a:t>
            </a:r>
            <a:endParaRPr lang="ru-RU" sz="800" dirty="0">
              <a:solidFill>
                <a:srgbClr val="7030A0"/>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Овал 8">
            <a:extLst>
              <a:ext uri="{FF2B5EF4-FFF2-40B4-BE49-F238E27FC236}">
                <a16:creationId xmlns="" xmlns:a16="http://schemas.microsoft.com/office/drawing/2014/main" id="{FB1107B1-3BAB-49B3-A6EE-353243F7D35A}"/>
              </a:ext>
            </a:extLst>
          </p:cNvPr>
          <p:cNvSpPr/>
          <p:nvPr/>
        </p:nvSpPr>
        <p:spPr>
          <a:xfrm>
            <a:off x="4418013" y="3189288"/>
            <a:ext cx="4681537" cy="863600"/>
          </a:xfrm>
          <a:prstGeom prst="ellipse">
            <a:avLst/>
          </a:prstGeom>
          <a:solidFill>
            <a:srgbClr val="FFFF99"/>
          </a:solidFill>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1400" dirty="0">
                <a:solidFill>
                  <a:schemeClr val="accent4">
                    <a:lumMod val="75000"/>
                  </a:schemeClr>
                </a:solidFill>
                <a:latin typeface="Times New Roman" panose="02020603050405020304" pitchFamily="18" charset="0"/>
                <a:cs typeface="Times New Roman" panose="02020603050405020304" pitchFamily="18" charset="0"/>
              </a:rPr>
              <a:t>Средства населения и спонсоров 2,56 млн. рублей</a:t>
            </a:r>
          </a:p>
        </p:txBody>
      </p:sp>
      <p:sp>
        <p:nvSpPr>
          <p:cNvPr id="8" name="Овал 7">
            <a:extLst>
              <a:ext uri="{FF2B5EF4-FFF2-40B4-BE49-F238E27FC236}">
                <a16:creationId xmlns="" xmlns:a16="http://schemas.microsoft.com/office/drawing/2014/main" id="{F56388E4-33F6-4EAA-9ECC-812AD5F7CF99}"/>
              </a:ext>
            </a:extLst>
          </p:cNvPr>
          <p:cNvSpPr/>
          <p:nvPr/>
        </p:nvSpPr>
        <p:spPr>
          <a:xfrm>
            <a:off x="4465638" y="2241549"/>
            <a:ext cx="4678362" cy="1038225"/>
          </a:xfrm>
          <a:prstGeom prst="ellipse">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r>
              <a:rPr lang="ru-RU" sz="1400" dirty="0">
                <a:solidFill>
                  <a:schemeClr val="tx1"/>
                </a:solidFill>
                <a:latin typeface="Times New Roman" panose="02020603050405020304" pitchFamily="18" charset="0"/>
                <a:cs typeface="Times New Roman" panose="02020603050405020304" pitchFamily="18" charset="0"/>
              </a:rPr>
              <a:t>Средства местных  бюджетов 3,86 млн. рублей</a:t>
            </a:r>
          </a:p>
        </p:txBody>
      </p:sp>
      <p:sp>
        <p:nvSpPr>
          <p:cNvPr id="2" name="Заголовок 1">
            <a:extLst>
              <a:ext uri="{FF2B5EF4-FFF2-40B4-BE49-F238E27FC236}">
                <a16:creationId xmlns="" xmlns:a16="http://schemas.microsoft.com/office/drawing/2014/main" id="{2413165D-CECF-42F1-88F8-BC0B78596133}"/>
              </a:ext>
            </a:extLst>
          </p:cNvPr>
          <p:cNvSpPr txBox="1">
            <a:spLocks/>
          </p:cNvSpPr>
          <p:nvPr/>
        </p:nvSpPr>
        <p:spPr>
          <a:xfrm>
            <a:off x="7938" y="0"/>
            <a:ext cx="9136062" cy="720725"/>
          </a:xfrm>
          <a:prstGeom prst="rect">
            <a:avLst/>
          </a:prstGeom>
          <a:solidFill>
            <a:schemeClr val="bg2">
              <a:lumMod val="90000"/>
            </a:schemeClr>
          </a:solidFill>
          <a:effectLst/>
        </p:spPr>
        <p:txBody>
          <a:bodyPr/>
          <a:lstStyle>
            <a:lvl1pPr marL="319088" indent="-319088" algn="r" rtl="0" eaLnBrk="0" fontAlgn="base" hangingPunct="0">
              <a:spcBef>
                <a:spcPct val="0"/>
              </a:spcBef>
              <a:spcAft>
                <a:spcPct val="0"/>
              </a:spcAft>
              <a:buClr>
                <a:srgbClr val="C3260C"/>
              </a:buClr>
              <a:buSzPct val="128000"/>
              <a:buFont typeface="Georgia" pitchFamily="18" charset="0"/>
              <a:buChar char="*"/>
              <a:defRPr sz="4600" b="1"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marL="319088" indent="-319088"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2pPr>
            <a:lvl3pPr marL="319088" indent="-319088"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3pPr>
            <a:lvl4pPr marL="319088" indent="-319088"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4pPr>
            <a:lvl5pPr marL="319088" indent="-319088"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a:buClrTx/>
              <a:buSzTx/>
              <a:buFont typeface="Georgia" pitchFamily="18" charset="0"/>
              <a:buNone/>
              <a:defRPr/>
            </a:pPr>
            <a:r>
              <a:rPr lang="ru-RU" altLang="ru-RU" sz="1600" b="0" dirty="0">
                <a:solidFill>
                  <a:prstClr val="black"/>
                </a:solidFill>
                <a:effectLst/>
                <a:latin typeface="Arial" panose="020B0604020202020204" pitchFamily="34" charset="0"/>
                <a:ea typeface="+mn-ea"/>
                <a:cs typeface="Times New Roman" panose="02020603050405020304" pitchFamily="18" charset="0"/>
              </a:rPr>
              <a:t>         </a:t>
            </a:r>
            <a:r>
              <a:rPr lang="ru-RU" altLang="ru-RU" sz="1600" b="0" dirty="0" smtClean="0">
                <a:solidFill>
                  <a:prstClr val="black"/>
                </a:solidFill>
                <a:effectLst/>
                <a:latin typeface="Times New Roman" panose="02020603050405020304" pitchFamily="18" charset="0"/>
                <a:ea typeface="+mn-ea"/>
                <a:cs typeface="Times New Roman" panose="02020603050405020304" pitchFamily="18" charset="0"/>
              </a:rPr>
              <a:t>Мероприятия в рамках программы </a:t>
            </a:r>
            <a:r>
              <a:rPr lang="ru-RU" altLang="ru-RU" sz="1600" b="0" dirty="0">
                <a:solidFill>
                  <a:prstClr val="black"/>
                </a:solidFill>
                <a:effectLst/>
                <a:latin typeface="Times New Roman" panose="02020603050405020304" pitchFamily="18" charset="0"/>
                <a:ea typeface="+mn-ea"/>
                <a:cs typeface="Times New Roman" panose="02020603050405020304" pitchFamily="18" charset="0"/>
              </a:rPr>
              <a:t>поддержки местных инициатив (ППМИ) в </a:t>
            </a:r>
            <a:endParaRPr lang="ru-RU" altLang="ru-RU" sz="1600" b="0" dirty="0" smtClean="0">
              <a:solidFill>
                <a:prstClr val="black"/>
              </a:solidFill>
              <a:effectLst/>
              <a:latin typeface="Times New Roman" panose="02020603050405020304" pitchFamily="18" charset="0"/>
              <a:ea typeface="+mn-ea"/>
              <a:cs typeface="Times New Roman" panose="02020603050405020304" pitchFamily="18" charset="0"/>
            </a:endParaRPr>
          </a:p>
          <a:p>
            <a:pPr marL="0" indent="0" algn="ctr">
              <a:buClrTx/>
              <a:buSzTx/>
              <a:buFont typeface="Georgia" pitchFamily="18" charset="0"/>
              <a:buNone/>
              <a:defRPr/>
            </a:pPr>
            <a:r>
              <a:rPr lang="ru-RU" altLang="ru-RU" sz="1600" b="0" dirty="0" smtClean="0">
                <a:solidFill>
                  <a:prstClr val="black"/>
                </a:solidFill>
                <a:effectLst/>
                <a:latin typeface="Times New Roman" panose="02020603050405020304" pitchFamily="18" charset="0"/>
                <a:ea typeface="+mn-ea"/>
                <a:cs typeface="Times New Roman" panose="02020603050405020304" pitchFamily="18" charset="0"/>
              </a:rPr>
              <a:t>муниципальном </a:t>
            </a:r>
            <a:r>
              <a:rPr lang="ru-RU" altLang="ru-RU" sz="1600" b="0" dirty="0">
                <a:solidFill>
                  <a:prstClr val="black"/>
                </a:solidFill>
                <a:effectLst/>
                <a:latin typeface="Times New Roman" panose="02020603050405020304" pitchFamily="18" charset="0"/>
                <a:ea typeface="+mn-ea"/>
                <a:cs typeface="Times New Roman" panose="02020603050405020304" pitchFamily="18" charset="0"/>
              </a:rPr>
              <a:t>районе </a:t>
            </a:r>
            <a:r>
              <a:rPr lang="ru-RU" altLang="ru-RU" sz="1600" b="0" dirty="0" smtClean="0">
                <a:solidFill>
                  <a:prstClr val="black"/>
                </a:solidFill>
                <a:effectLst/>
                <a:latin typeface="Times New Roman" panose="02020603050405020304" pitchFamily="18" charset="0"/>
                <a:ea typeface="+mn-ea"/>
                <a:cs typeface="Times New Roman" panose="02020603050405020304" pitchFamily="18" charset="0"/>
              </a:rPr>
              <a:t>Мелеузовский </a:t>
            </a:r>
            <a:r>
              <a:rPr lang="ru-RU" altLang="ru-RU" sz="1600" b="0" dirty="0">
                <a:solidFill>
                  <a:prstClr val="black"/>
                </a:solidFill>
                <a:effectLst/>
                <a:latin typeface="Times New Roman" panose="02020603050405020304" pitchFamily="18" charset="0"/>
                <a:ea typeface="+mn-ea"/>
                <a:cs typeface="Times New Roman" panose="02020603050405020304" pitchFamily="18" charset="0"/>
              </a:rPr>
              <a:t>район Республики Башкортостан за 2018 год</a:t>
            </a:r>
          </a:p>
        </p:txBody>
      </p:sp>
      <p:pic>
        <p:nvPicPr>
          <p:cNvPr id="177157" name="Picture 3">
            <a:extLst>
              <a:ext uri="{FF2B5EF4-FFF2-40B4-BE49-F238E27FC236}">
                <a16:creationId xmlns="" xmlns:a16="http://schemas.microsoft.com/office/drawing/2014/main" id="{7B97BA73-A0C4-46D8-AA11-2D02BB586B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288"/>
            <a:ext cx="704850" cy="876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7158" name="TextBox 3">
            <a:extLst>
              <a:ext uri="{FF2B5EF4-FFF2-40B4-BE49-F238E27FC236}">
                <a16:creationId xmlns="" xmlns:a16="http://schemas.microsoft.com/office/drawing/2014/main" id="{3611BB61-512D-4540-8446-E1744C15C4DB}"/>
              </a:ext>
            </a:extLst>
          </p:cNvPr>
          <p:cNvSpPr txBox="1">
            <a:spLocks noChangeArrowheads="1"/>
          </p:cNvSpPr>
          <p:nvPr/>
        </p:nvSpPr>
        <p:spPr bwMode="auto">
          <a:xfrm>
            <a:off x="0" y="862013"/>
            <a:ext cx="8893175"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r>
              <a:rPr lang="ru-RU" altLang="ru-RU" sz="1600" dirty="0">
                <a:latin typeface="Times New Roman" panose="02020603050405020304" pitchFamily="18" charset="0"/>
                <a:cs typeface="Times New Roman" panose="02020603050405020304" pitchFamily="18" charset="0"/>
              </a:rPr>
              <a:t>       В 2018 году на территории муниципального района Мелеузовский район Республики Башкортостан реализовалось 12 проектов по </a:t>
            </a:r>
            <a:r>
              <a:rPr lang="ru-RU" altLang="ru-RU" sz="1600" dirty="0" smtClean="0">
                <a:latin typeface="Times New Roman" panose="02020603050405020304" pitchFamily="18" charset="0"/>
                <a:cs typeface="Times New Roman" panose="02020603050405020304" pitchFamily="18" charset="0"/>
              </a:rPr>
              <a:t>программе поддержки </a:t>
            </a:r>
            <a:r>
              <a:rPr lang="ru-RU" altLang="ru-RU" sz="1600" dirty="0">
                <a:latin typeface="Times New Roman" panose="02020603050405020304" pitchFamily="18" charset="0"/>
                <a:cs typeface="Times New Roman" panose="02020603050405020304" pitchFamily="18" charset="0"/>
              </a:rPr>
              <a:t>местных инициатив и 3 проекта, выигравшие в дополнительном отборе 2017 года на сумму 13,61 млн. рублей</a:t>
            </a:r>
            <a:r>
              <a:rPr lang="ru-RU" altLang="ru-RU" dirty="0"/>
              <a:t>.</a:t>
            </a:r>
          </a:p>
        </p:txBody>
      </p:sp>
      <p:sp>
        <p:nvSpPr>
          <p:cNvPr id="7" name="Овал 6">
            <a:extLst>
              <a:ext uri="{FF2B5EF4-FFF2-40B4-BE49-F238E27FC236}">
                <a16:creationId xmlns="" xmlns:a16="http://schemas.microsoft.com/office/drawing/2014/main" id="{D3158C17-70BE-4F7E-87C1-44FE4258CCD9}"/>
              </a:ext>
            </a:extLst>
          </p:cNvPr>
          <p:cNvSpPr/>
          <p:nvPr/>
        </p:nvSpPr>
        <p:spPr>
          <a:xfrm>
            <a:off x="4643438" y="1662113"/>
            <a:ext cx="4681537" cy="787400"/>
          </a:xfrm>
          <a:prstGeom prst="ellipse">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r>
              <a:rPr lang="ru-RU" sz="1400" dirty="0">
                <a:solidFill>
                  <a:schemeClr val="tx1"/>
                </a:solidFill>
                <a:latin typeface="Times New Roman" panose="02020603050405020304" pitchFamily="18" charset="0"/>
                <a:cs typeface="Times New Roman" panose="02020603050405020304" pitchFamily="18" charset="0"/>
              </a:rPr>
              <a:t>Средства бюджета Республики Башкортостан</a:t>
            </a:r>
          </a:p>
          <a:p>
            <a:pPr algn="ctr">
              <a:defRPr/>
            </a:pPr>
            <a:r>
              <a:rPr lang="ru-RU" sz="1400" dirty="0">
                <a:solidFill>
                  <a:schemeClr val="tx1"/>
                </a:solidFill>
                <a:latin typeface="Times New Roman" panose="02020603050405020304" pitchFamily="18" charset="0"/>
                <a:cs typeface="Times New Roman" panose="02020603050405020304" pitchFamily="18" charset="0"/>
              </a:rPr>
              <a:t>7,19 млн. рублей</a:t>
            </a:r>
          </a:p>
        </p:txBody>
      </p:sp>
      <p:pic>
        <p:nvPicPr>
          <p:cNvPr id="177165" name="Рисунок 27">
            <a:extLst>
              <a:ext uri="{FF2B5EF4-FFF2-40B4-BE49-F238E27FC236}">
                <a16:creationId xmlns="" xmlns:a16="http://schemas.microsoft.com/office/drawing/2014/main" id="{AA5AAD84-4FA5-4F18-A4EB-A93761B524C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61185" y="5191273"/>
            <a:ext cx="2244725" cy="126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7166" name="Рисунок 29">
            <a:extLst>
              <a:ext uri="{FF2B5EF4-FFF2-40B4-BE49-F238E27FC236}">
                <a16:creationId xmlns="" xmlns:a16="http://schemas.microsoft.com/office/drawing/2014/main" id="{E33B4FBA-612F-48E7-85AC-4B6C9EED8D7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19950" y="4005264"/>
            <a:ext cx="1889125" cy="1173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7167" name="Рисунок 36">
            <a:extLst>
              <a:ext uri="{FF2B5EF4-FFF2-40B4-BE49-F238E27FC236}">
                <a16:creationId xmlns="" xmlns:a16="http://schemas.microsoft.com/office/drawing/2014/main" id="{C6D624E7-86B5-4F81-AB56-6AECBE02F5A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65800" y="4169569"/>
            <a:ext cx="1357312" cy="170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7168" name="Рисунок 38">
            <a:extLst>
              <a:ext uri="{FF2B5EF4-FFF2-40B4-BE49-F238E27FC236}">
                <a16:creationId xmlns="" xmlns:a16="http://schemas.microsoft.com/office/drawing/2014/main" id="{620BDE72-A6E7-4ED5-9703-9F5A9F072F2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04522" y="4010025"/>
            <a:ext cx="1558053" cy="1169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7169" name="Рисунок 40">
            <a:extLst>
              <a:ext uri="{FF2B5EF4-FFF2-40B4-BE49-F238E27FC236}">
                <a16:creationId xmlns="" xmlns:a16="http://schemas.microsoft.com/office/drawing/2014/main" id="{68544129-2E75-4B84-BE8F-1DFFEEB28EA5}"/>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24750" y="5359400"/>
            <a:ext cx="1558925" cy="1093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Овал 5">
            <a:extLst>
              <a:ext uri="{FF2B5EF4-FFF2-40B4-BE49-F238E27FC236}">
                <a16:creationId xmlns="" xmlns:a16="http://schemas.microsoft.com/office/drawing/2014/main" id="{51432542-C0FE-4A19-AECD-794D790C24B0}"/>
              </a:ext>
            </a:extLst>
          </p:cNvPr>
          <p:cNvSpPr/>
          <p:nvPr/>
        </p:nvSpPr>
        <p:spPr>
          <a:xfrm>
            <a:off x="2520280" y="1755775"/>
            <a:ext cx="2397125" cy="1798638"/>
          </a:xfrm>
          <a:prstGeom prst="ellipse">
            <a:avLst/>
          </a:prstGeom>
        </p:spPr>
        <p:style>
          <a:lnRef idx="1">
            <a:schemeClr val="accent3"/>
          </a:lnRef>
          <a:fillRef idx="2">
            <a:schemeClr val="accent3"/>
          </a:fillRef>
          <a:effectRef idx="1">
            <a:schemeClr val="accent3"/>
          </a:effectRef>
          <a:fontRef idx="minor">
            <a:schemeClr val="dk1"/>
          </a:fontRef>
        </p:style>
        <p:txBody>
          <a:bodyPr anchor="ctr"/>
          <a:lstStyle/>
          <a:p>
            <a:pPr algn="ctr">
              <a:defRPr/>
            </a:pPr>
            <a:r>
              <a:rPr lang="ru-RU" sz="1600" b="1" dirty="0">
                <a:solidFill>
                  <a:schemeClr val="accent2">
                    <a:lumMod val="75000"/>
                  </a:schemeClr>
                </a:solidFill>
                <a:latin typeface="Times New Roman" panose="02020603050405020304" pitchFamily="18" charset="0"/>
                <a:cs typeface="Times New Roman" panose="02020603050405020304" pitchFamily="18" charset="0"/>
              </a:rPr>
              <a:t>Всего </a:t>
            </a:r>
          </a:p>
          <a:p>
            <a:pPr algn="ctr">
              <a:defRPr/>
            </a:pPr>
            <a:r>
              <a:rPr lang="ru-RU" sz="1600" b="1" dirty="0">
                <a:solidFill>
                  <a:schemeClr val="accent2">
                    <a:lumMod val="75000"/>
                  </a:schemeClr>
                </a:solidFill>
                <a:latin typeface="Times New Roman" panose="02020603050405020304" pitchFamily="18" charset="0"/>
                <a:cs typeface="Times New Roman" panose="02020603050405020304" pitchFamily="18" charset="0"/>
              </a:rPr>
              <a:t>13,61 млн. рублей</a:t>
            </a:r>
          </a:p>
        </p:txBody>
      </p:sp>
      <p:sp>
        <p:nvSpPr>
          <p:cNvPr id="3" name="Номер слайда 2"/>
          <p:cNvSpPr>
            <a:spLocks noGrp="1"/>
          </p:cNvSpPr>
          <p:nvPr>
            <p:ph type="sldNum" sz="quarter" idx="12"/>
          </p:nvPr>
        </p:nvSpPr>
        <p:spPr>
          <a:xfrm>
            <a:off x="6993706" y="6052"/>
            <a:ext cx="2133600" cy="365125"/>
          </a:xfrm>
        </p:spPr>
        <p:txBody>
          <a:bodyPr/>
          <a:lstStyle/>
          <a:p>
            <a:fld id="{434A3D7E-C280-4DCD-A7E1-93BBC7758E8E}" type="slidenum">
              <a:rPr lang="ru-RU" smtClean="0">
                <a:solidFill>
                  <a:schemeClr val="tx1"/>
                </a:solidFill>
              </a:rPr>
              <a:t>41</a:t>
            </a:fld>
            <a:endParaRPr lang="ru-RU" dirty="0">
              <a:solidFill>
                <a:schemeClr val="tx1"/>
              </a:solidFill>
            </a:endParaRPr>
          </a:p>
        </p:txBody>
      </p:sp>
      <p:sp>
        <p:nvSpPr>
          <p:cNvPr id="4" name="Скругленный прямоугольник 3"/>
          <p:cNvSpPr/>
          <p:nvPr/>
        </p:nvSpPr>
        <p:spPr>
          <a:xfrm>
            <a:off x="3942" y="1708944"/>
            <a:ext cx="2352427" cy="693738"/>
          </a:xfrm>
          <a:prstGeom prst="roundRect">
            <a:avLst/>
          </a:prstGeom>
          <a:gradFill flip="none" rotWithShape="1">
            <a:gsLst>
              <a:gs pos="0">
                <a:schemeClr val="accent6">
                  <a:lumMod val="40000"/>
                  <a:lumOff val="60000"/>
                  <a:tint val="66000"/>
                  <a:satMod val="160000"/>
                </a:schemeClr>
              </a:gs>
              <a:gs pos="50000">
                <a:schemeClr val="accent6">
                  <a:lumMod val="40000"/>
                  <a:lumOff val="60000"/>
                  <a:tint val="44500"/>
                  <a:satMod val="160000"/>
                </a:schemeClr>
              </a:gs>
              <a:gs pos="100000">
                <a:schemeClr val="accent6">
                  <a:lumMod val="40000"/>
                  <a:lumOff val="60000"/>
                  <a:tint val="23500"/>
                  <a:satMod val="160000"/>
                </a:schemeClr>
              </a:gs>
            </a:gsLst>
            <a:lin ang="13500000" scaled="1"/>
            <a:tileRect/>
          </a:gra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ru-RU" sz="1400" dirty="0">
                <a:solidFill>
                  <a:srgbClr val="7030A0"/>
                </a:solidFill>
                <a:latin typeface="Times New Roman" panose="02020603050405020304" pitchFamily="18" charset="0"/>
                <a:cs typeface="Times New Roman" panose="02020603050405020304" pitchFamily="18" charset="0"/>
              </a:rPr>
              <a:t>Ремонт дорог </a:t>
            </a:r>
            <a:endParaRPr lang="ru-RU" sz="1400" dirty="0" smtClean="0">
              <a:solidFill>
                <a:srgbClr val="7030A0"/>
              </a:solidFill>
              <a:latin typeface="Times New Roman" panose="02020603050405020304" pitchFamily="18" charset="0"/>
              <a:cs typeface="Times New Roman" panose="02020603050405020304" pitchFamily="18" charset="0"/>
            </a:endParaRPr>
          </a:p>
          <a:p>
            <a:pPr algn="ctr">
              <a:defRPr/>
            </a:pPr>
            <a:r>
              <a:rPr lang="ru-RU" sz="1400" dirty="0" smtClean="0">
                <a:solidFill>
                  <a:srgbClr val="7030A0"/>
                </a:solidFill>
                <a:latin typeface="Times New Roman" panose="02020603050405020304" pitchFamily="18" charset="0"/>
                <a:cs typeface="Times New Roman" panose="02020603050405020304" pitchFamily="18" charset="0"/>
              </a:rPr>
              <a:t>6,65 </a:t>
            </a:r>
            <a:r>
              <a:rPr lang="ru-RU" sz="1400" dirty="0" err="1">
                <a:solidFill>
                  <a:srgbClr val="7030A0"/>
                </a:solidFill>
                <a:latin typeface="Times New Roman" panose="02020603050405020304" pitchFamily="18" charset="0"/>
                <a:cs typeface="Times New Roman" panose="02020603050405020304" pitchFamily="18" charset="0"/>
              </a:rPr>
              <a:t>млн.рублей</a:t>
            </a:r>
            <a:endParaRPr lang="ru-RU" sz="1400" dirty="0">
              <a:solidFill>
                <a:srgbClr val="7030A0"/>
              </a:solidFill>
              <a:latin typeface="Times New Roman" panose="02020603050405020304" pitchFamily="18" charset="0"/>
              <a:cs typeface="Times New Roman" panose="02020603050405020304" pitchFamily="18" charset="0"/>
            </a:endParaRPr>
          </a:p>
        </p:txBody>
      </p:sp>
      <p:sp>
        <p:nvSpPr>
          <p:cNvPr id="21" name="Скругленный прямоугольник 20"/>
          <p:cNvSpPr/>
          <p:nvPr/>
        </p:nvSpPr>
        <p:spPr>
          <a:xfrm>
            <a:off x="0" y="2413792"/>
            <a:ext cx="3033167" cy="693738"/>
          </a:xfrm>
          <a:prstGeom prst="roundRect">
            <a:avLst/>
          </a:prstGeom>
          <a:gradFill flip="none" rotWithShape="1">
            <a:gsLst>
              <a:gs pos="0">
                <a:schemeClr val="accent6">
                  <a:lumMod val="40000"/>
                  <a:lumOff val="60000"/>
                  <a:tint val="66000"/>
                  <a:satMod val="160000"/>
                </a:schemeClr>
              </a:gs>
              <a:gs pos="50000">
                <a:schemeClr val="accent6">
                  <a:lumMod val="40000"/>
                  <a:lumOff val="60000"/>
                  <a:tint val="44500"/>
                  <a:satMod val="160000"/>
                </a:schemeClr>
              </a:gs>
              <a:gs pos="100000">
                <a:schemeClr val="accent6">
                  <a:lumMod val="40000"/>
                  <a:lumOff val="60000"/>
                  <a:tint val="23500"/>
                  <a:satMod val="160000"/>
                </a:schemeClr>
              </a:gs>
            </a:gsLst>
            <a:lin ang="13500000" scaled="1"/>
            <a:tileRect/>
          </a:gra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ru-RU" sz="1400" dirty="0" err="1">
                <a:solidFill>
                  <a:srgbClr val="7030A0"/>
                </a:solidFill>
                <a:latin typeface="Times New Roman" panose="02020603050405020304" pitchFamily="18" charset="0"/>
                <a:cs typeface="Times New Roman" panose="02020603050405020304" pitchFamily="18" charset="0"/>
              </a:rPr>
              <a:t>Кап.ремонт</a:t>
            </a:r>
            <a:r>
              <a:rPr lang="ru-RU" sz="1400" dirty="0">
                <a:solidFill>
                  <a:srgbClr val="7030A0"/>
                </a:solidFill>
                <a:latin typeface="Times New Roman" panose="02020603050405020304" pitchFamily="18" charset="0"/>
                <a:cs typeface="Times New Roman" panose="02020603050405020304" pitchFamily="18" charset="0"/>
              </a:rPr>
              <a:t> водопровода, приобретение пожарного прицепа 2,69 </a:t>
            </a:r>
            <a:r>
              <a:rPr lang="ru-RU" sz="1400" dirty="0" err="1">
                <a:solidFill>
                  <a:srgbClr val="7030A0"/>
                </a:solidFill>
                <a:latin typeface="Times New Roman" panose="02020603050405020304" pitchFamily="18" charset="0"/>
                <a:cs typeface="Times New Roman" panose="02020603050405020304" pitchFamily="18" charset="0"/>
              </a:rPr>
              <a:t>млн.рублей</a:t>
            </a:r>
            <a:endParaRPr lang="ru-RU" sz="1400" dirty="0">
              <a:solidFill>
                <a:srgbClr val="7030A0"/>
              </a:solidFill>
              <a:latin typeface="Times New Roman" panose="02020603050405020304" pitchFamily="18" charset="0"/>
              <a:cs typeface="Times New Roman" panose="02020603050405020304" pitchFamily="18" charset="0"/>
            </a:endParaRPr>
          </a:p>
        </p:txBody>
      </p:sp>
      <p:sp>
        <p:nvSpPr>
          <p:cNvPr id="22" name="Скругленный прямоугольник 21"/>
          <p:cNvSpPr/>
          <p:nvPr/>
        </p:nvSpPr>
        <p:spPr>
          <a:xfrm>
            <a:off x="-25896" y="4674394"/>
            <a:ext cx="3339926" cy="693738"/>
          </a:xfrm>
          <a:prstGeom prst="roundRect">
            <a:avLst/>
          </a:prstGeom>
          <a:gradFill flip="none" rotWithShape="1">
            <a:gsLst>
              <a:gs pos="0">
                <a:schemeClr val="accent6">
                  <a:lumMod val="40000"/>
                  <a:lumOff val="60000"/>
                  <a:tint val="66000"/>
                  <a:satMod val="160000"/>
                </a:schemeClr>
              </a:gs>
              <a:gs pos="50000">
                <a:schemeClr val="accent6">
                  <a:lumMod val="40000"/>
                  <a:lumOff val="60000"/>
                  <a:tint val="44500"/>
                  <a:satMod val="160000"/>
                </a:schemeClr>
              </a:gs>
              <a:gs pos="100000">
                <a:schemeClr val="accent6">
                  <a:lumMod val="40000"/>
                  <a:lumOff val="60000"/>
                  <a:tint val="23500"/>
                  <a:satMod val="160000"/>
                </a:schemeClr>
              </a:gs>
            </a:gsLst>
            <a:lin ang="13500000" scaled="1"/>
            <a:tileRect/>
          </a:gra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ru-RU" sz="1400" dirty="0">
                <a:solidFill>
                  <a:srgbClr val="7030A0"/>
                </a:solidFill>
                <a:latin typeface="Times New Roman" panose="02020603050405020304" pitchFamily="18" charset="0"/>
                <a:cs typeface="Times New Roman" panose="02020603050405020304" pitchFamily="18" charset="0"/>
              </a:rPr>
              <a:t>Приобретение спортивных площадок 1,05 </a:t>
            </a:r>
            <a:r>
              <a:rPr lang="ru-RU" sz="1400" dirty="0" err="1">
                <a:solidFill>
                  <a:srgbClr val="7030A0"/>
                </a:solidFill>
                <a:latin typeface="Times New Roman" panose="02020603050405020304" pitchFamily="18" charset="0"/>
                <a:cs typeface="Times New Roman" panose="02020603050405020304" pitchFamily="18" charset="0"/>
              </a:rPr>
              <a:t>млн.рублей</a:t>
            </a:r>
            <a:endParaRPr lang="ru-RU" sz="1400" dirty="0">
              <a:solidFill>
                <a:srgbClr val="7030A0"/>
              </a:solidFill>
              <a:latin typeface="Times New Roman" panose="02020603050405020304" pitchFamily="18" charset="0"/>
              <a:cs typeface="Times New Roman" panose="02020603050405020304" pitchFamily="18" charset="0"/>
            </a:endParaRPr>
          </a:p>
        </p:txBody>
      </p:sp>
      <p:sp>
        <p:nvSpPr>
          <p:cNvPr id="23" name="Скругленный прямоугольник 22"/>
          <p:cNvSpPr/>
          <p:nvPr/>
        </p:nvSpPr>
        <p:spPr>
          <a:xfrm>
            <a:off x="-8260" y="3900884"/>
            <a:ext cx="3287291" cy="693738"/>
          </a:xfrm>
          <a:prstGeom prst="roundRect">
            <a:avLst/>
          </a:prstGeom>
          <a:gradFill flip="none" rotWithShape="1">
            <a:gsLst>
              <a:gs pos="0">
                <a:schemeClr val="accent6">
                  <a:lumMod val="40000"/>
                  <a:lumOff val="60000"/>
                  <a:tint val="66000"/>
                  <a:satMod val="160000"/>
                </a:schemeClr>
              </a:gs>
              <a:gs pos="50000">
                <a:schemeClr val="accent6">
                  <a:lumMod val="40000"/>
                  <a:lumOff val="60000"/>
                  <a:tint val="44500"/>
                  <a:satMod val="160000"/>
                </a:schemeClr>
              </a:gs>
              <a:gs pos="100000">
                <a:schemeClr val="accent6">
                  <a:lumMod val="40000"/>
                  <a:lumOff val="60000"/>
                  <a:tint val="23500"/>
                  <a:satMod val="160000"/>
                </a:schemeClr>
              </a:gs>
            </a:gsLst>
            <a:lin ang="13500000" scaled="1"/>
            <a:tileRect/>
          </a:gra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ru-RU" sz="1400" dirty="0">
                <a:solidFill>
                  <a:srgbClr val="7030A0"/>
                </a:solidFill>
                <a:latin typeface="Times New Roman" panose="02020603050405020304" pitchFamily="18" charset="0"/>
                <a:cs typeface="Times New Roman" panose="02020603050405020304" pitchFamily="18" charset="0"/>
              </a:rPr>
              <a:t>Благоустройство территорий поселений 1,49 </a:t>
            </a:r>
            <a:r>
              <a:rPr lang="ru-RU" sz="1400" dirty="0" err="1">
                <a:solidFill>
                  <a:srgbClr val="7030A0"/>
                </a:solidFill>
                <a:latin typeface="Times New Roman" panose="02020603050405020304" pitchFamily="18" charset="0"/>
                <a:cs typeface="Times New Roman" panose="02020603050405020304" pitchFamily="18" charset="0"/>
              </a:rPr>
              <a:t>млн.рублей</a:t>
            </a:r>
            <a:endParaRPr lang="ru-RU" sz="1400" dirty="0">
              <a:solidFill>
                <a:srgbClr val="7030A0"/>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2406" y="3157934"/>
            <a:ext cx="3177183" cy="693738"/>
          </a:xfrm>
          <a:prstGeom prst="roundRect">
            <a:avLst/>
          </a:prstGeom>
          <a:gradFill flip="none" rotWithShape="1">
            <a:gsLst>
              <a:gs pos="0">
                <a:schemeClr val="accent6">
                  <a:lumMod val="40000"/>
                  <a:lumOff val="60000"/>
                  <a:tint val="66000"/>
                  <a:satMod val="160000"/>
                </a:schemeClr>
              </a:gs>
              <a:gs pos="50000">
                <a:schemeClr val="accent6">
                  <a:lumMod val="40000"/>
                  <a:lumOff val="60000"/>
                  <a:tint val="44500"/>
                  <a:satMod val="160000"/>
                </a:schemeClr>
              </a:gs>
              <a:gs pos="100000">
                <a:schemeClr val="accent6">
                  <a:lumMod val="40000"/>
                  <a:lumOff val="60000"/>
                  <a:tint val="23500"/>
                  <a:satMod val="160000"/>
                </a:schemeClr>
              </a:gs>
            </a:gsLst>
            <a:lin ang="13500000" scaled="1"/>
            <a:tileRect/>
          </a:gra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ru-RU" sz="1400" dirty="0">
                <a:solidFill>
                  <a:srgbClr val="7030A0"/>
                </a:solidFill>
                <a:latin typeface="Times New Roman" panose="02020603050405020304" pitchFamily="18" charset="0"/>
                <a:cs typeface="Times New Roman" panose="02020603050405020304" pitchFamily="18" charset="0"/>
              </a:rPr>
              <a:t>Ремонт муниципальных учреждений 1,73 </a:t>
            </a:r>
            <a:r>
              <a:rPr lang="ru-RU" sz="1400" dirty="0" err="1">
                <a:solidFill>
                  <a:srgbClr val="7030A0"/>
                </a:solidFill>
                <a:latin typeface="Times New Roman" panose="02020603050405020304" pitchFamily="18" charset="0"/>
                <a:cs typeface="Times New Roman" panose="02020603050405020304" pitchFamily="18" charset="0"/>
              </a:rPr>
              <a:t>млн.рублей</a:t>
            </a:r>
            <a:endParaRPr lang="ru-RU" sz="1400" dirty="0">
              <a:solidFill>
                <a:srgbClr val="7030A0"/>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47" name="Рисунок 5">
            <a:extLst>
              <a:ext uri="{FF2B5EF4-FFF2-40B4-BE49-F238E27FC236}">
                <a16:creationId xmlns="" xmlns:a16="http://schemas.microsoft.com/office/drawing/2014/main" id="{CAA448AD-B590-4D92-B819-6C2D1FA33D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692696"/>
            <a:ext cx="1888902" cy="1561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Заголовок 1">
            <a:extLst>
              <a:ext uri="{FF2B5EF4-FFF2-40B4-BE49-F238E27FC236}">
                <a16:creationId xmlns="" xmlns:a16="http://schemas.microsoft.com/office/drawing/2014/main" id="{9A82D76A-CB30-49A7-A4C1-1B5E8317AD66}"/>
              </a:ext>
            </a:extLst>
          </p:cNvPr>
          <p:cNvSpPr txBox="1">
            <a:spLocks/>
          </p:cNvSpPr>
          <p:nvPr/>
        </p:nvSpPr>
        <p:spPr>
          <a:xfrm>
            <a:off x="8434" y="-1"/>
            <a:ext cx="9135566" cy="692697"/>
          </a:xfrm>
          <a:prstGeom prst="rect">
            <a:avLst/>
          </a:prstGeom>
          <a:solidFill>
            <a:schemeClr val="bg2">
              <a:lumMod val="90000"/>
            </a:schemeClr>
          </a:solidFill>
          <a:ln>
            <a:noFill/>
          </a:ln>
        </p:spPr>
        <p:txBody>
          <a:bodyPr/>
          <a:lstStyle>
            <a:lvl1pPr marL="319088" indent="-319088" algn="r" rtl="0" eaLnBrk="0" fontAlgn="base" hangingPunct="0">
              <a:spcBef>
                <a:spcPct val="0"/>
              </a:spcBef>
              <a:spcAft>
                <a:spcPct val="0"/>
              </a:spcAft>
              <a:buClr>
                <a:srgbClr val="C3260C"/>
              </a:buClr>
              <a:buSzPct val="128000"/>
              <a:buFont typeface="Georgia" pitchFamily="18" charset="0"/>
              <a:buChar char="*"/>
              <a:defRPr sz="4600" b="1"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marL="319088" indent="-319088"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2pPr>
            <a:lvl3pPr marL="319088" indent="-319088"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3pPr>
            <a:lvl4pPr marL="319088" indent="-319088"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4pPr>
            <a:lvl5pPr marL="319088" indent="-319088"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eaLnBrk="1" fontAlgn="auto" hangingPunct="1">
              <a:spcAft>
                <a:spcPts val="0"/>
              </a:spcAft>
              <a:buFont typeface="Georgia" pitchFamily="18" charset="0"/>
              <a:buNone/>
              <a:defRPr/>
            </a:pPr>
            <a:r>
              <a:rPr lang="ru-RU" sz="1600" dirty="0">
                <a:solidFill>
                  <a:schemeClr val="bg1"/>
                </a:solidFill>
                <a:latin typeface="Times New Roman" panose="02020603050405020304" pitchFamily="18" charset="0"/>
                <a:cs typeface="Times New Roman" panose="02020603050405020304" pitchFamily="18" charset="0"/>
              </a:rPr>
              <a:t>                   </a:t>
            </a:r>
            <a:r>
              <a:rPr lang="ru-RU" sz="1600" b="0" dirty="0">
                <a:ln w="0">
                  <a:noFill/>
                </a:ln>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Исполнение наказов избирателей, адресованных</a:t>
            </a:r>
          </a:p>
          <a:p>
            <a:pPr marL="0" indent="0" algn="ctr" eaLnBrk="1" fontAlgn="auto" hangingPunct="1">
              <a:spcAft>
                <a:spcPts val="0"/>
              </a:spcAft>
              <a:buFont typeface="Georgia" pitchFamily="18" charset="0"/>
              <a:buNone/>
              <a:defRPr/>
            </a:pPr>
            <a:r>
              <a:rPr lang="ru-RU" sz="1600" b="0" dirty="0">
                <a:ln w="0">
                  <a:noFill/>
                </a:ln>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депутатам Госсобрания – Курултая РБ в 2018 году</a:t>
            </a:r>
          </a:p>
        </p:txBody>
      </p:sp>
      <p:pic>
        <p:nvPicPr>
          <p:cNvPr id="179203" name="Picture 3">
            <a:extLst>
              <a:ext uri="{FF2B5EF4-FFF2-40B4-BE49-F238E27FC236}">
                <a16:creationId xmlns="" xmlns:a16="http://schemas.microsoft.com/office/drawing/2014/main" id="{F1D2BEA9-B4D4-4637-82F6-BCF236B573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4" y="-15876"/>
            <a:ext cx="704850"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Таблица 4">
            <a:extLst>
              <a:ext uri="{FF2B5EF4-FFF2-40B4-BE49-F238E27FC236}">
                <a16:creationId xmlns="" xmlns:a16="http://schemas.microsoft.com/office/drawing/2014/main" id="{48A4A7F2-ED11-4DEE-8BE4-025D1D675655}"/>
              </a:ext>
            </a:extLst>
          </p:cNvPr>
          <p:cNvGraphicFramePr>
            <a:graphicFrameLocks noGrp="1"/>
          </p:cNvGraphicFramePr>
          <p:nvPr>
            <p:extLst>
              <p:ext uri="{D42A27DB-BD31-4B8C-83A1-F6EECF244321}">
                <p14:modId xmlns:p14="http://schemas.microsoft.com/office/powerpoint/2010/main" val="3686667475"/>
              </p:ext>
            </p:extLst>
          </p:nvPr>
        </p:nvGraphicFramePr>
        <p:xfrm>
          <a:off x="2496468" y="959288"/>
          <a:ext cx="6647532" cy="4773968"/>
        </p:xfrm>
        <a:graphic>
          <a:graphicData uri="http://schemas.openxmlformats.org/drawingml/2006/table">
            <a:tbl>
              <a:tblPr firstRow="1" bandRow="1">
                <a:tableStyleId>{C4B1156A-380E-4F78-BDF5-A606A8083BF9}</a:tableStyleId>
              </a:tblPr>
              <a:tblGrid>
                <a:gridCol w="3461726">
                  <a:extLst>
                    <a:ext uri="{9D8B030D-6E8A-4147-A177-3AD203B41FA5}">
                      <a16:colId xmlns="" xmlns:a16="http://schemas.microsoft.com/office/drawing/2014/main" val="20000"/>
                    </a:ext>
                  </a:extLst>
                </a:gridCol>
                <a:gridCol w="944107">
                  <a:extLst>
                    <a:ext uri="{9D8B030D-6E8A-4147-A177-3AD203B41FA5}">
                      <a16:colId xmlns="" xmlns:a16="http://schemas.microsoft.com/office/drawing/2014/main" val="20001"/>
                    </a:ext>
                  </a:extLst>
                </a:gridCol>
                <a:gridCol w="1258809">
                  <a:extLst>
                    <a:ext uri="{9D8B030D-6E8A-4147-A177-3AD203B41FA5}">
                      <a16:colId xmlns="" xmlns:a16="http://schemas.microsoft.com/office/drawing/2014/main" val="20002"/>
                    </a:ext>
                  </a:extLst>
                </a:gridCol>
                <a:gridCol w="982890">
                  <a:extLst>
                    <a:ext uri="{9D8B030D-6E8A-4147-A177-3AD203B41FA5}">
                      <a16:colId xmlns="" xmlns:a16="http://schemas.microsoft.com/office/drawing/2014/main" val="20003"/>
                    </a:ext>
                  </a:extLst>
                </a:gridCol>
              </a:tblGrid>
              <a:tr h="878289">
                <a:tc>
                  <a:txBody>
                    <a:bodyPr/>
                    <a:lstStyle/>
                    <a:p>
                      <a:pPr algn="ctr"/>
                      <a:r>
                        <a:rPr lang="ru-RU" sz="1200" dirty="0" smtClean="0">
                          <a:latin typeface="Times New Roman" panose="02020603050405020304" pitchFamily="18" charset="0"/>
                          <a:cs typeface="Times New Roman" panose="02020603050405020304" pitchFamily="18" charset="0"/>
                        </a:rPr>
                        <a:t>   </a:t>
                      </a:r>
                      <a:r>
                        <a:rPr lang="ru-RU" sz="1200" dirty="0">
                          <a:latin typeface="Times New Roman" panose="02020603050405020304" pitchFamily="18" charset="0"/>
                          <a:cs typeface="Times New Roman" panose="02020603050405020304" pitchFamily="18" charset="0"/>
                        </a:rPr>
                        <a:t>Наименование</a:t>
                      </a:r>
                      <a:r>
                        <a:rPr lang="ru-RU" sz="1200" baseline="0" dirty="0">
                          <a:latin typeface="Times New Roman" panose="02020603050405020304" pitchFamily="18" charset="0"/>
                          <a:cs typeface="Times New Roman" panose="02020603050405020304" pitchFamily="18" charset="0"/>
                        </a:rPr>
                        <a:t> работ</a:t>
                      </a:r>
                      <a:endParaRPr lang="ru-RU" sz="1200" dirty="0">
                        <a:solidFill>
                          <a:schemeClr val="tx1"/>
                        </a:solidFill>
                        <a:latin typeface="Times New Roman" panose="02020603050405020304" pitchFamily="18" charset="0"/>
                        <a:cs typeface="Times New Roman" panose="02020603050405020304" pitchFamily="18" charset="0"/>
                      </a:endParaRPr>
                    </a:p>
                  </a:txBody>
                  <a:tcPr marL="91451" marR="91451" marT="45707" marB="45707"/>
                </a:tc>
                <a:tc>
                  <a:txBody>
                    <a:bodyPr/>
                    <a:lstStyle/>
                    <a:p>
                      <a:pPr algn="ctr"/>
                      <a:r>
                        <a:rPr lang="ru-RU" sz="1200" dirty="0">
                          <a:latin typeface="Times New Roman" panose="02020603050405020304" pitchFamily="18" charset="0"/>
                          <a:cs typeface="Times New Roman" panose="02020603050405020304" pitchFamily="18" charset="0"/>
                        </a:rPr>
                        <a:t>Всего, в  том числе:</a:t>
                      </a:r>
                      <a:endParaRPr lang="ru-RU" sz="1200" dirty="0">
                        <a:solidFill>
                          <a:schemeClr val="tx1"/>
                        </a:solidFill>
                        <a:latin typeface="Times New Roman" panose="02020603050405020304" pitchFamily="18" charset="0"/>
                        <a:cs typeface="Times New Roman" panose="02020603050405020304" pitchFamily="18" charset="0"/>
                      </a:endParaRPr>
                    </a:p>
                  </a:txBody>
                  <a:tcPr marL="91451" marR="91451" marT="45707" marB="45707"/>
                </a:tc>
                <a:tc>
                  <a:txBody>
                    <a:bodyPr/>
                    <a:lstStyle/>
                    <a:p>
                      <a:pPr algn="ctr"/>
                      <a:r>
                        <a:rPr lang="ru-RU" sz="1200" dirty="0">
                          <a:latin typeface="Times New Roman" panose="02020603050405020304" pitchFamily="18" charset="0"/>
                          <a:cs typeface="Times New Roman" panose="02020603050405020304" pitchFamily="18" charset="0"/>
                        </a:rPr>
                        <a:t>бюджет Республики </a:t>
                      </a:r>
                      <a:r>
                        <a:rPr lang="ru-RU" sz="1200" dirty="0" smtClean="0">
                          <a:latin typeface="Times New Roman" panose="02020603050405020304" pitchFamily="18" charset="0"/>
                          <a:cs typeface="Times New Roman" panose="02020603050405020304" pitchFamily="18" charset="0"/>
                        </a:rPr>
                        <a:t>Башкортостан</a:t>
                      </a:r>
                      <a:endParaRPr lang="ru-RU" sz="1200" dirty="0">
                        <a:solidFill>
                          <a:schemeClr val="tx1"/>
                        </a:solidFill>
                        <a:latin typeface="Times New Roman" panose="02020603050405020304" pitchFamily="18" charset="0"/>
                        <a:cs typeface="Times New Roman" panose="02020603050405020304" pitchFamily="18" charset="0"/>
                      </a:endParaRPr>
                    </a:p>
                  </a:txBody>
                  <a:tcPr marL="91451" marR="91451" marT="45707" marB="45707"/>
                </a:tc>
                <a:tc>
                  <a:txBody>
                    <a:bodyPr/>
                    <a:lstStyle/>
                    <a:p>
                      <a:pPr algn="ctr"/>
                      <a:r>
                        <a:rPr lang="ru-RU" sz="1200" dirty="0">
                          <a:latin typeface="Times New Roman" panose="02020603050405020304" pitchFamily="18" charset="0"/>
                          <a:cs typeface="Times New Roman" panose="02020603050405020304" pitchFamily="18" charset="0"/>
                        </a:rPr>
                        <a:t>местные бюджеты</a:t>
                      </a:r>
                      <a:endParaRPr lang="ru-RU" sz="1200" dirty="0">
                        <a:solidFill>
                          <a:schemeClr val="tx1"/>
                        </a:solidFill>
                        <a:latin typeface="Times New Roman" panose="02020603050405020304" pitchFamily="18" charset="0"/>
                        <a:cs typeface="Times New Roman" panose="02020603050405020304" pitchFamily="18" charset="0"/>
                      </a:endParaRPr>
                    </a:p>
                  </a:txBody>
                  <a:tcPr marL="91451" marR="91451" marT="45707" marB="45707"/>
                </a:tc>
                <a:extLst>
                  <a:ext uri="{0D108BD9-81ED-4DB2-BD59-A6C34878D82A}">
                    <a16:rowId xmlns="" xmlns:a16="http://schemas.microsoft.com/office/drawing/2014/main" val="10000"/>
                  </a:ext>
                </a:extLst>
              </a:tr>
              <a:tr h="509352">
                <a:tc>
                  <a:txBody>
                    <a:bodyPr/>
                    <a:lstStyle/>
                    <a:p>
                      <a:r>
                        <a:rPr lang="ru-RU" sz="1400" dirty="0">
                          <a:latin typeface="Times New Roman" panose="02020603050405020304" pitchFamily="18" charset="0"/>
                          <a:cs typeface="Times New Roman" panose="02020603050405020304" pitchFamily="18" charset="0"/>
                        </a:rPr>
                        <a:t>Монтаж уличного освещения в сельских населенных пунктах</a:t>
                      </a:r>
                    </a:p>
                  </a:txBody>
                  <a:tcPr marL="91451" marR="91451" marT="45707" marB="45707"/>
                </a:tc>
                <a:tc>
                  <a:txBody>
                    <a:bodyPr/>
                    <a:lstStyle/>
                    <a:p>
                      <a:pPr algn="ctr"/>
                      <a:r>
                        <a:rPr lang="ru-RU" sz="1400" dirty="0">
                          <a:latin typeface="Times New Roman" panose="02020603050405020304" pitchFamily="18" charset="0"/>
                          <a:cs typeface="Times New Roman" panose="02020603050405020304" pitchFamily="18" charset="0"/>
                        </a:rPr>
                        <a:t>220,0</a:t>
                      </a:r>
                    </a:p>
                  </a:txBody>
                  <a:tcPr marL="91451" marR="91451" marT="45707" marB="45707"/>
                </a:tc>
                <a:tc>
                  <a:txBody>
                    <a:bodyPr/>
                    <a:lstStyle/>
                    <a:p>
                      <a:pPr algn="ctr"/>
                      <a:r>
                        <a:rPr lang="ru-RU" sz="1400" dirty="0">
                          <a:latin typeface="Times New Roman" panose="02020603050405020304" pitchFamily="18" charset="0"/>
                          <a:cs typeface="Times New Roman" panose="02020603050405020304" pitchFamily="18" charset="0"/>
                        </a:rPr>
                        <a:t>200,0</a:t>
                      </a:r>
                    </a:p>
                  </a:txBody>
                  <a:tcPr marL="91451" marR="91451" marT="45707" marB="45707"/>
                </a:tc>
                <a:tc>
                  <a:txBody>
                    <a:bodyPr/>
                    <a:lstStyle/>
                    <a:p>
                      <a:pPr algn="ctr"/>
                      <a:r>
                        <a:rPr lang="ru-RU" sz="1400" dirty="0">
                          <a:latin typeface="Times New Roman" panose="02020603050405020304" pitchFamily="18" charset="0"/>
                          <a:cs typeface="Times New Roman" panose="02020603050405020304" pitchFamily="18" charset="0"/>
                        </a:rPr>
                        <a:t>20,0</a:t>
                      </a:r>
                    </a:p>
                  </a:txBody>
                  <a:tcPr marL="91451" marR="91451" marT="45707" marB="45707"/>
                </a:tc>
                <a:extLst>
                  <a:ext uri="{0D108BD9-81ED-4DB2-BD59-A6C34878D82A}">
                    <a16:rowId xmlns="" xmlns:a16="http://schemas.microsoft.com/office/drawing/2014/main" val="10001"/>
                  </a:ext>
                </a:extLst>
              </a:tr>
              <a:tr h="878289">
                <a:tc>
                  <a:txBody>
                    <a:bodyPr/>
                    <a:lstStyle/>
                    <a:p>
                      <a:r>
                        <a:rPr lang="ru-RU" sz="1400" dirty="0">
                          <a:latin typeface="Times New Roman" panose="02020603050405020304" pitchFamily="18" charset="0"/>
                          <a:cs typeface="Times New Roman" panose="02020603050405020304" pitchFamily="18" charset="0"/>
                        </a:rPr>
                        <a:t>Приобретение и обустройство детских</a:t>
                      </a:r>
                      <a:r>
                        <a:rPr lang="ru-RU" sz="1400" baseline="0" dirty="0">
                          <a:latin typeface="Times New Roman" panose="02020603050405020304" pitchFamily="18" charset="0"/>
                          <a:cs typeface="Times New Roman" panose="02020603050405020304" pitchFamily="18" charset="0"/>
                        </a:rPr>
                        <a:t> игровых и спортивных площадок, спортивных тренажеров и оборудования</a:t>
                      </a:r>
                      <a:endParaRPr lang="ru-RU" sz="1400" dirty="0">
                        <a:latin typeface="Times New Roman" panose="02020603050405020304" pitchFamily="18" charset="0"/>
                        <a:cs typeface="Times New Roman" panose="02020603050405020304" pitchFamily="18" charset="0"/>
                      </a:endParaRPr>
                    </a:p>
                  </a:txBody>
                  <a:tcPr marL="91451" marR="91451" marT="45707" marB="45707"/>
                </a:tc>
                <a:tc>
                  <a:txBody>
                    <a:bodyPr/>
                    <a:lstStyle/>
                    <a:p>
                      <a:pPr algn="ctr"/>
                      <a:r>
                        <a:rPr lang="ru-RU" sz="1400" dirty="0">
                          <a:latin typeface="Times New Roman" panose="02020603050405020304" pitchFamily="18" charset="0"/>
                          <a:cs typeface="Times New Roman" panose="02020603050405020304" pitchFamily="18" charset="0"/>
                        </a:rPr>
                        <a:t>937,0</a:t>
                      </a:r>
                    </a:p>
                  </a:txBody>
                  <a:tcPr marL="91451" marR="91451" marT="45707" marB="45707"/>
                </a:tc>
                <a:tc>
                  <a:txBody>
                    <a:bodyPr/>
                    <a:lstStyle/>
                    <a:p>
                      <a:pPr algn="ctr"/>
                      <a:r>
                        <a:rPr lang="ru-RU" sz="1400" dirty="0">
                          <a:latin typeface="Times New Roman" panose="02020603050405020304" pitchFamily="18" charset="0"/>
                          <a:cs typeface="Times New Roman" panose="02020603050405020304" pitchFamily="18" charset="0"/>
                        </a:rPr>
                        <a:t>757,9</a:t>
                      </a:r>
                    </a:p>
                  </a:txBody>
                  <a:tcPr marL="91451" marR="91451" marT="45707" marB="45707"/>
                </a:tc>
                <a:tc>
                  <a:txBody>
                    <a:bodyPr/>
                    <a:lstStyle/>
                    <a:p>
                      <a:pPr algn="ctr"/>
                      <a:r>
                        <a:rPr lang="ru-RU" sz="1400" dirty="0">
                          <a:latin typeface="Times New Roman" panose="02020603050405020304" pitchFamily="18" charset="0"/>
                          <a:cs typeface="Times New Roman" panose="02020603050405020304" pitchFamily="18" charset="0"/>
                        </a:rPr>
                        <a:t>179,1</a:t>
                      </a:r>
                    </a:p>
                  </a:txBody>
                  <a:tcPr marL="91451" marR="91451" marT="45707" marB="45707"/>
                </a:tc>
                <a:extLst>
                  <a:ext uri="{0D108BD9-81ED-4DB2-BD59-A6C34878D82A}">
                    <a16:rowId xmlns="" xmlns:a16="http://schemas.microsoft.com/office/drawing/2014/main" val="10002"/>
                  </a:ext>
                </a:extLst>
              </a:tr>
              <a:tr h="719095">
                <a:tc>
                  <a:txBody>
                    <a:bodyPr/>
                    <a:lstStyle/>
                    <a:p>
                      <a:r>
                        <a:rPr lang="ru-RU" sz="1400" dirty="0">
                          <a:latin typeface="Times New Roman" panose="02020603050405020304" pitchFamily="18" charset="0"/>
                          <a:cs typeface="Times New Roman" panose="02020603050405020304" pitchFamily="18" charset="0"/>
                        </a:rPr>
                        <a:t>Ограждение общественной территории, территории кладбища, благоустройство территории родника</a:t>
                      </a:r>
                    </a:p>
                  </a:txBody>
                  <a:tcPr marL="91451" marR="91451" marT="45707" marB="45707"/>
                </a:tc>
                <a:tc>
                  <a:txBody>
                    <a:bodyPr/>
                    <a:lstStyle/>
                    <a:p>
                      <a:pPr algn="ctr"/>
                      <a:r>
                        <a:rPr lang="ru-RU" sz="1400" dirty="0">
                          <a:latin typeface="Times New Roman" panose="02020603050405020304" pitchFamily="18" charset="0"/>
                          <a:cs typeface="Times New Roman" panose="02020603050405020304" pitchFamily="18" charset="0"/>
                        </a:rPr>
                        <a:t>390,6</a:t>
                      </a:r>
                    </a:p>
                  </a:txBody>
                  <a:tcPr marL="91451" marR="91451" marT="45707" marB="45707"/>
                </a:tc>
                <a:tc>
                  <a:txBody>
                    <a:bodyPr/>
                    <a:lstStyle/>
                    <a:p>
                      <a:pPr algn="ctr"/>
                      <a:r>
                        <a:rPr lang="ru-RU" sz="1400" dirty="0">
                          <a:latin typeface="Times New Roman" panose="02020603050405020304" pitchFamily="18" charset="0"/>
                          <a:cs typeface="Times New Roman" panose="02020603050405020304" pitchFamily="18" charset="0"/>
                        </a:rPr>
                        <a:t>360,0</a:t>
                      </a:r>
                    </a:p>
                  </a:txBody>
                  <a:tcPr marL="91451" marR="91451" marT="45707" marB="45707"/>
                </a:tc>
                <a:tc>
                  <a:txBody>
                    <a:bodyPr/>
                    <a:lstStyle/>
                    <a:p>
                      <a:pPr algn="ctr"/>
                      <a:r>
                        <a:rPr lang="ru-RU" sz="1400" dirty="0">
                          <a:latin typeface="Times New Roman" panose="02020603050405020304" pitchFamily="18" charset="0"/>
                          <a:cs typeface="Times New Roman" panose="02020603050405020304" pitchFamily="18" charset="0"/>
                        </a:rPr>
                        <a:t>30,6</a:t>
                      </a:r>
                    </a:p>
                  </a:txBody>
                  <a:tcPr marL="91451" marR="91451" marT="45707" marB="45707"/>
                </a:tc>
                <a:extLst>
                  <a:ext uri="{0D108BD9-81ED-4DB2-BD59-A6C34878D82A}">
                    <a16:rowId xmlns="" xmlns:a16="http://schemas.microsoft.com/office/drawing/2014/main" val="10003"/>
                  </a:ext>
                </a:extLst>
              </a:tr>
              <a:tr h="928839">
                <a:tc>
                  <a:txBody>
                    <a:bodyPr/>
                    <a:lstStyle/>
                    <a:p>
                      <a:r>
                        <a:rPr lang="ru-RU" sz="1400" dirty="0">
                          <a:latin typeface="Times New Roman" panose="02020603050405020304" pitchFamily="18" charset="0"/>
                          <a:cs typeface="Times New Roman" panose="02020603050405020304" pitchFamily="18" charset="0"/>
                        </a:rPr>
                        <a:t>Монтаж теневых навесов, монтаж ограждения территории, приобретение оборудования для пищеблока в учреждениях образования</a:t>
                      </a:r>
                    </a:p>
                  </a:txBody>
                  <a:tcPr marL="91451" marR="91451" marT="45707" marB="45707"/>
                </a:tc>
                <a:tc>
                  <a:txBody>
                    <a:bodyPr/>
                    <a:lstStyle/>
                    <a:p>
                      <a:pPr algn="ctr"/>
                      <a:r>
                        <a:rPr lang="ru-RU" sz="1400" dirty="0">
                          <a:latin typeface="Times New Roman" panose="02020603050405020304" pitchFamily="18" charset="0"/>
                          <a:cs typeface="Times New Roman" panose="02020603050405020304" pitchFamily="18" charset="0"/>
                        </a:rPr>
                        <a:t>595,0</a:t>
                      </a:r>
                    </a:p>
                  </a:txBody>
                  <a:tcPr marL="91451" marR="91451" marT="45707" marB="45707"/>
                </a:tc>
                <a:tc>
                  <a:txBody>
                    <a:bodyPr/>
                    <a:lstStyle/>
                    <a:p>
                      <a:pPr algn="ctr"/>
                      <a:r>
                        <a:rPr lang="ru-RU" sz="1400" dirty="0">
                          <a:latin typeface="Times New Roman" panose="02020603050405020304" pitchFamily="18" charset="0"/>
                          <a:cs typeface="Times New Roman" panose="02020603050405020304" pitchFamily="18" charset="0"/>
                        </a:rPr>
                        <a:t>515,0</a:t>
                      </a:r>
                    </a:p>
                  </a:txBody>
                  <a:tcPr marL="91451" marR="91451" marT="45707" marB="45707"/>
                </a:tc>
                <a:tc>
                  <a:txBody>
                    <a:bodyPr/>
                    <a:lstStyle/>
                    <a:p>
                      <a:pPr algn="ctr"/>
                      <a:r>
                        <a:rPr lang="ru-RU" sz="1400" dirty="0">
                          <a:latin typeface="Times New Roman" panose="02020603050405020304" pitchFamily="18" charset="0"/>
                          <a:cs typeface="Times New Roman" panose="02020603050405020304" pitchFamily="18" charset="0"/>
                        </a:rPr>
                        <a:t>80,0</a:t>
                      </a:r>
                    </a:p>
                  </a:txBody>
                  <a:tcPr marL="91451" marR="91451" marT="45707" marB="45707"/>
                </a:tc>
                <a:extLst>
                  <a:ext uri="{0D108BD9-81ED-4DB2-BD59-A6C34878D82A}">
                    <a16:rowId xmlns="" xmlns:a16="http://schemas.microsoft.com/office/drawing/2014/main" val="10004"/>
                  </a:ext>
                </a:extLst>
              </a:tr>
              <a:tr h="509352">
                <a:tc>
                  <a:txBody>
                    <a:bodyPr/>
                    <a:lstStyle/>
                    <a:p>
                      <a:r>
                        <a:rPr lang="ru-RU" sz="1400" dirty="0">
                          <a:latin typeface="Times New Roman" panose="02020603050405020304" pitchFamily="18" charset="0"/>
                          <a:cs typeface="Times New Roman" panose="02020603050405020304" pitchFamily="18" charset="0"/>
                        </a:rPr>
                        <a:t>Текущий ремонт</a:t>
                      </a:r>
                      <a:r>
                        <a:rPr lang="ru-RU" sz="1400" baseline="0" dirty="0">
                          <a:latin typeface="Times New Roman" panose="02020603050405020304" pitchFamily="18" charset="0"/>
                          <a:cs typeface="Times New Roman" panose="02020603050405020304" pitchFamily="18" charset="0"/>
                        </a:rPr>
                        <a:t> зданий сельских домов культуры</a:t>
                      </a:r>
                      <a:endParaRPr lang="ru-RU" sz="1400" dirty="0">
                        <a:latin typeface="Times New Roman" panose="02020603050405020304" pitchFamily="18" charset="0"/>
                        <a:cs typeface="Times New Roman" panose="02020603050405020304" pitchFamily="18" charset="0"/>
                      </a:endParaRPr>
                    </a:p>
                  </a:txBody>
                  <a:tcPr marL="91451" marR="91451" marT="45707" marB="45707"/>
                </a:tc>
                <a:tc>
                  <a:txBody>
                    <a:bodyPr/>
                    <a:lstStyle/>
                    <a:p>
                      <a:pPr algn="ctr"/>
                      <a:r>
                        <a:rPr lang="ru-RU" sz="1400" dirty="0">
                          <a:latin typeface="Times New Roman" panose="02020603050405020304" pitchFamily="18" charset="0"/>
                          <a:cs typeface="Times New Roman" panose="02020603050405020304" pitchFamily="18" charset="0"/>
                        </a:rPr>
                        <a:t>1 680,6</a:t>
                      </a:r>
                    </a:p>
                  </a:txBody>
                  <a:tcPr marL="91451" marR="91451" marT="45707" marB="45707"/>
                </a:tc>
                <a:tc>
                  <a:txBody>
                    <a:bodyPr/>
                    <a:lstStyle/>
                    <a:p>
                      <a:pPr algn="ctr"/>
                      <a:r>
                        <a:rPr lang="ru-RU" sz="1400" dirty="0">
                          <a:latin typeface="Times New Roman" panose="02020603050405020304" pitchFamily="18" charset="0"/>
                          <a:cs typeface="Times New Roman" panose="02020603050405020304" pitchFamily="18" charset="0"/>
                        </a:rPr>
                        <a:t>1 350,0</a:t>
                      </a:r>
                    </a:p>
                  </a:txBody>
                  <a:tcPr marL="91451" marR="91451" marT="45707" marB="45707"/>
                </a:tc>
                <a:tc>
                  <a:txBody>
                    <a:bodyPr/>
                    <a:lstStyle/>
                    <a:p>
                      <a:pPr algn="ctr"/>
                      <a:r>
                        <a:rPr lang="ru-RU" sz="1400" dirty="0">
                          <a:latin typeface="Times New Roman" panose="02020603050405020304" pitchFamily="18" charset="0"/>
                          <a:cs typeface="Times New Roman" panose="02020603050405020304" pitchFamily="18" charset="0"/>
                        </a:rPr>
                        <a:t>330,6</a:t>
                      </a:r>
                    </a:p>
                  </a:txBody>
                  <a:tcPr marL="91451" marR="91451" marT="45707" marB="45707"/>
                </a:tc>
                <a:extLst>
                  <a:ext uri="{0D108BD9-81ED-4DB2-BD59-A6C34878D82A}">
                    <a16:rowId xmlns="" xmlns:a16="http://schemas.microsoft.com/office/drawing/2014/main" val="10005"/>
                  </a:ext>
                </a:extLst>
              </a:tr>
              <a:tr h="126639">
                <a:tc>
                  <a:txBody>
                    <a:bodyPr/>
                    <a:lstStyle/>
                    <a:p>
                      <a:r>
                        <a:rPr lang="ru-RU" sz="1400" dirty="0">
                          <a:latin typeface="Times New Roman" panose="02020603050405020304" pitchFamily="18" charset="0"/>
                          <a:cs typeface="Times New Roman" panose="02020603050405020304" pitchFamily="18" charset="0"/>
                        </a:rPr>
                        <a:t>Всего</a:t>
                      </a:r>
                      <a:endParaRPr lang="ru-RU" sz="1400" b="1" dirty="0">
                        <a:latin typeface="Times New Roman" panose="02020603050405020304" pitchFamily="18" charset="0"/>
                        <a:cs typeface="Times New Roman" panose="02020603050405020304" pitchFamily="18" charset="0"/>
                      </a:endParaRPr>
                    </a:p>
                  </a:txBody>
                  <a:tcPr marL="91451" marR="91451" marT="45707" marB="45707"/>
                </a:tc>
                <a:tc>
                  <a:txBody>
                    <a:bodyPr/>
                    <a:lstStyle/>
                    <a:p>
                      <a:pPr algn="ctr"/>
                      <a:r>
                        <a:rPr lang="ru-RU" sz="1400" dirty="0">
                          <a:latin typeface="Times New Roman" panose="02020603050405020304" pitchFamily="18" charset="0"/>
                          <a:cs typeface="Times New Roman" panose="02020603050405020304" pitchFamily="18" charset="0"/>
                        </a:rPr>
                        <a:t>3 823,2</a:t>
                      </a:r>
                      <a:endParaRPr lang="ru-RU" sz="1400" b="1" dirty="0">
                        <a:latin typeface="Times New Roman" panose="02020603050405020304" pitchFamily="18" charset="0"/>
                        <a:cs typeface="Times New Roman" panose="02020603050405020304" pitchFamily="18" charset="0"/>
                      </a:endParaRPr>
                    </a:p>
                  </a:txBody>
                  <a:tcPr marL="91451" marR="91451" marT="45707" marB="45707"/>
                </a:tc>
                <a:tc>
                  <a:txBody>
                    <a:bodyPr/>
                    <a:lstStyle/>
                    <a:p>
                      <a:pPr algn="ctr"/>
                      <a:r>
                        <a:rPr lang="ru-RU" sz="1400" dirty="0">
                          <a:latin typeface="Times New Roman" panose="02020603050405020304" pitchFamily="18" charset="0"/>
                          <a:cs typeface="Times New Roman" panose="02020603050405020304" pitchFamily="18" charset="0"/>
                        </a:rPr>
                        <a:t>3 182,9</a:t>
                      </a:r>
                      <a:endParaRPr lang="ru-RU" sz="1400" b="1" dirty="0">
                        <a:latin typeface="Times New Roman" panose="02020603050405020304" pitchFamily="18" charset="0"/>
                        <a:cs typeface="Times New Roman" panose="02020603050405020304" pitchFamily="18" charset="0"/>
                      </a:endParaRPr>
                    </a:p>
                  </a:txBody>
                  <a:tcPr marL="91451" marR="91451" marT="45707" marB="45707"/>
                </a:tc>
                <a:tc>
                  <a:txBody>
                    <a:bodyPr/>
                    <a:lstStyle/>
                    <a:p>
                      <a:pPr algn="ctr"/>
                      <a:r>
                        <a:rPr lang="ru-RU" sz="1400" dirty="0">
                          <a:latin typeface="Times New Roman" panose="02020603050405020304" pitchFamily="18" charset="0"/>
                          <a:cs typeface="Times New Roman" panose="02020603050405020304" pitchFamily="18" charset="0"/>
                        </a:rPr>
                        <a:t>640,3</a:t>
                      </a:r>
                      <a:endParaRPr lang="ru-RU" sz="1400" b="1" dirty="0">
                        <a:latin typeface="Times New Roman" panose="02020603050405020304" pitchFamily="18" charset="0"/>
                        <a:cs typeface="Times New Roman" panose="02020603050405020304" pitchFamily="18" charset="0"/>
                      </a:endParaRPr>
                    </a:p>
                  </a:txBody>
                  <a:tcPr marL="91451" marR="91451" marT="45707" marB="45707"/>
                </a:tc>
                <a:extLst>
                  <a:ext uri="{0D108BD9-81ED-4DB2-BD59-A6C34878D82A}">
                    <a16:rowId xmlns="" xmlns:a16="http://schemas.microsoft.com/office/drawing/2014/main" val="10007"/>
                  </a:ext>
                </a:extLst>
              </a:tr>
            </a:tbl>
          </a:graphicData>
        </a:graphic>
      </p:graphicFrame>
      <p:sp>
        <p:nvSpPr>
          <p:cNvPr id="179246" name="TextBox 1">
            <a:extLst>
              <a:ext uri="{FF2B5EF4-FFF2-40B4-BE49-F238E27FC236}">
                <a16:creationId xmlns="" xmlns:a16="http://schemas.microsoft.com/office/drawing/2014/main" id="{CDCCDA1D-84CC-4400-97C1-29CD19BB082A}"/>
              </a:ext>
            </a:extLst>
          </p:cNvPr>
          <p:cNvSpPr txBox="1">
            <a:spLocks noChangeArrowheads="1"/>
          </p:cNvSpPr>
          <p:nvPr/>
        </p:nvSpPr>
        <p:spPr bwMode="auto">
          <a:xfrm>
            <a:off x="7920042" y="860424"/>
            <a:ext cx="15827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1000" dirty="0" smtClean="0">
                <a:latin typeface="Times New Roman" panose="02020603050405020304" pitchFamily="18" charset="0"/>
                <a:cs typeface="Times New Roman" panose="02020603050405020304" pitchFamily="18" charset="0"/>
              </a:rPr>
              <a:t>в тыс</a:t>
            </a:r>
            <a:r>
              <a:rPr lang="ru-RU" altLang="ru-RU" sz="1000" dirty="0">
                <a:latin typeface="Times New Roman" panose="02020603050405020304" pitchFamily="18" charset="0"/>
                <a:cs typeface="Times New Roman" panose="02020603050405020304" pitchFamily="18" charset="0"/>
              </a:rPr>
              <a:t>. руб</a:t>
            </a:r>
            <a:r>
              <a:rPr lang="ru-RU" altLang="ru-RU" sz="1200" dirty="0"/>
              <a:t>.</a:t>
            </a:r>
          </a:p>
        </p:txBody>
      </p:sp>
      <p:pic>
        <p:nvPicPr>
          <p:cNvPr id="276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0312" y="4663019"/>
            <a:ext cx="1775826" cy="1254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4245" y="3365263"/>
            <a:ext cx="2162547"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3"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9511" y="1988840"/>
            <a:ext cx="2209157" cy="13764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Номер слайда 1"/>
          <p:cNvSpPr>
            <a:spLocks noGrp="1"/>
          </p:cNvSpPr>
          <p:nvPr>
            <p:ph type="sldNum" sz="quarter" idx="12"/>
          </p:nvPr>
        </p:nvSpPr>
        <p:spPr>
          <a:xfrm>
            <a:off x="7010400" y="-6649"/>
            <a:ext cx="2133600" cy="365125"/>
          </a:xfrm>
        </p:spPr>
        <p:txBody>
          <a:bodyPr/>
          <a:lstStyle/>
          <a:p>
            <a:fld id="{434A3D7E-C280-4DCD-A7E1-93BBC7758E8E}" type="slidenum">
              <a:rPr lang="ru-RU" smtClean="0">
                <a:solidFill>
                  <a:schemeClr val="tx1"/>
                </a:solidFill>
              </a:rPr>
              <a:t>42</a:t>
            </a:fld>
            <a:endParaRPr lang="ru-RU"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 xmlns:a16="http://schemas.microsoft.com/office/drawing/2014/main" id="{B40E64AB-AC05-42FA-AE9D-5D765768E41B}"/>
              </a:ext>
            </a:extLst>
          </p:cNvPr>
          <p:cNvSpPr>
            <a:spLocks noGrp="1" noRot="1" noChangeArrowheads="1"/>
          </p:cNvSpPr>
          <p:nvPr>
            <p:ph type="title"/>
          </p:nvPr>
        </p:nvSpPr>
        <p:spPr>
          <a:xfrm>
            <a:off x="0" y="0"/>
            <a:ext cx="9144000" cy="692696"/>
          </a:xfrm>
          <a:solidFill>
            <a:schemeClr val="bg2">
              <a:lumMod val="90000"/>
            </a:schemeClr>
          </a:solidFill>
          <a:ln>
            <a:noFill/>
          </a:ln>
        </p:spPr>
        <p:txBody>
          <a:bodyPr/>
          <a:lstStyle/>
          <a:p>
            <a:pPr algn="ctr" eaLnBrk="1" fontAlgn="auto" hangingPunct="1">
              <a:spcAft>
                <a:spcPts val="0"/>
              </a:spcAft>
              <a:buFont typeface="Georgia" panose="02040502050405020303" pitchFamily="18" charset="0"/>
              <a:buNone/>
              <a:defRPr/>
            </a:pPr>
            <a:r>
              <a:rPr lang="ru-RU" altLang="ru-RU" sz="1600" dirty="0">
                <a:solidFill>
                  <a:schemeClr val="tx1">
                    <a:lumMod val="95000"/>
                    <a:lumOff val="5000"/>
                  </a:schemeClr>
                </a:solidFill>
                <a:latin typeface="+mn-lt"/>
              </a:rPr>
              <a:t>                  </a:t>
            </a:r>
            <a:r>
              <a:rPr lang="ru-RU" altLang="ru-RU" sz="1600" dirty="0">
                <a:solidFill>
                  <a:schemeClr val="tx1"/>
                </a:solidFill>
                <a:latin typeface="Times New Roman" panose="02020603050405020304" pitchFamily="18" charset="0"/>
                <a:cs typeface="Times New Roman" panose="02020603050405020304" pitchFamily="18" charset="0"/>
              </a:rPr>
              <a:t>Перечень муниципальных программ муниципального района Мелеузовский </a:t>
            </a:r>
            <a:br>
              <a:rPr lang="ru-RU" altLang="ru-RU" sz="1600" dirty="0">
                <a:solidFill>
                  <a:schemeClr val="tx1"/>
                </a:solidFill>
                <a:latin typeface="Times New Roman" panose="02020603050405020304" pitchFamily="18" charset="0"/>
                <a:cs typeface="Times New Roman" panose="02020603050405020304" pitchFamily="18" charset="0"/>
              </a:rPr>
            </a:br>
            <a:r>
              <a:rPr lang="ru-RU" altLang="ru-RU" sz="1600" dirty="0">
                <a:solidFill>
                  <a:schemeClr val="tx1"/>
                </a:solidFill>
                <a:latin typeface="Times New Roman" panose="02020603050405020304" pitchFamily="18" charset="0"/>
                <a:cs typeface="Times New Roman" panose="02020603050405020304" pitchFamily="18" charset="0"/>
              </a:rPr>
              <a:t>              район Республики Башкортостан на </a:t>
            </a:r>
            <a:r>
              <a:rPr lang="ru-RU" altLang="ru-RU" sz="1600" dirty="0" smtClean="0">
                <a:solidFill>
                  <a:schemeClr val="tx1"/>
                </a:solidFill>
                <a:latin typeface="Times New Roman" panose="02020603050405020304" pitchFamily="18" charset="0"/>
                <a:cs typeface="Times New Roman" panose="02020603050405020304" pitchFamily="18" charset="0"/>
              </a:rPr>
              <a:t>2018 год</a:t>
            </a:r>
            <a:endParaRPr lang="ru-RU" altLang="ru-RU" sz="1600" dirty="0">
              <a:solidFill>
                <a:schemeClr val="tx1"/>
              </a:solidFill>
              <a:latin typeface="Times New Roman" panose="02020603050405020304" pitchFamily="18" charset="0"/>
              <a:cs typeface="Times New Roman" panose="02020603050405020304" pitchFamily="18" charset="0"/>
            </a:endParaRPr>
          </a:p>
        </p:txBody>
      </p:sp>
      <p:pic>
        <p:nvPicPr>
          <p:cNvPr id="66638" name="Picture 3">
            <a:extLst>
              <a:ext uri="{FF2B5EF4-FFF2-40B4-BE49-F238E27FC236}">
                <a16:creationId xmlns="" xmlns:a16="http://schemas.microsoft.com/office/drawing/2014/main" id="{D6DBCFD5-F1EB-4441-98FC-DEA5FBCD3A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04850" cy="820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Скругленный прямоугольник 4"/>
          <p:cNvSpPr/>
          <p:nvPr/>
        </p:nvSpPr>
        <p:spPr>
          <a:xfrm rot="10800000" flipV="1">
            <a:off x="7164288" y="726606"/>
            <a:ext cx="1979712" cy="1115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dirty="0" smtClean="0">
                <a:solidFill>
                  <a:schemeClr val="tx1"/>
                </a:solidFill>
                <a:latin typeface="Times New Roman" panose="02020603050405020304" pitchFamily="18" charset="0"/>
                <a:cs typeface="Times New Roman" panose="02020603050405020304" pitchFamily="18" charset="0"/>
              </a:rPr>
              <a:t>в </a:t>
            </a:r>
            <a:r>
              <a:rPr lang="ru-RU" sz="1000" dirty="0" err="1" smtClean="0">
                <a:solidFill>
                  <a:schemeClr val="tx1"/>
                </a:solidFill>
                <a:latin typeface="Times New Roman" panose="02020603050405020304" pitchFamily="18" charset="0"/>
                <a:cs typeface="Times New Roman" panose="02020603050405020304" pitchFamily="18" charset="0"/>
              </a:rPr>
              <a:t>тыс.рублей</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6"/>
          </p:nvPr>
        </p:nvSpPr>
        <p:spPr>
          <a:xfrm>
            <a:off x="7010400" y="0"/>
            <a:ext cx="2133600" cy="365125"/>
          </a:xfrm>
        </p:spPr>
        <p:txBody>
          <a:bodyPr/>
          <a:lstStyle/>
          <a:p>
            <a:pPr>
              <a:defRPr/>
            </a:pPr>
            <a:fld id="{2D8E93F0-7722-4565-A6A6-DA02C6FE3922}" type="slidenum">
              <a:rPr lang="en-US" smtClean="0">
                <a:solidFill>
                  <a:schemeClr val="tx1"/>
                </a:solidFill>
              </a:rPr>
              <a:pPr>
                <a:defRPr/>
              </a:pPr>
              <a:t>43</a:t>
            </a:fld>
            <a:endParaRPr lang="en-US" dirty="0">
              <a:solidFill>
                <a:schemeClr val="tx1"/>
              </a:solidFill>
            </a:endParaRPr>
          </a:p>
        </p:txBody>
      </p:sp>
      <p:graphicFrame>
        <p:nvGraphicFramePr>
          <p:cNvPr id="3" name="Таблица 2"/>
          <p:cNvGraphicFramePr>
            <a:graphicFrameLocks noGrp="1"/>
          </p:cNvGraphicFramePr>
          <p:nvPr>
            <p:extLst>
              <p:ext uri="{D42A27DB-BD31-4B8C-83A1-F6EECF244321}">
                <p14:modId xmlns:p14="http://schemas.microsoft.com/office/powerpoint/2010/main" val="2085444585"/>
              </p:ext>
            </p:extLst>
          </p:nvPr>
        </p:nvGraphicFramePr>
        <p:xfrm>
          <a:off x="539552" y="872359"/>
          <a:ext cx="8504557" cy="5300217"/>
        </p:xfrm>
        <a:graphic>
          <a:graphicData uri="http://schemas.openxmlformats.org/drawingml/2006/table">
            <a:tbl>
              <a:tblPr>
                <a:tableStyleId>{69CF1AB2-1976-4502-BF36-3FF5EA218861}</a:tableStyleId>
              </a:tblPr>
              <a:tblGrid>
                <a:gridCol w="3813254"/>
                <a:gridCol w="1347541"/>
                <a:gridCol w="1193432"/>
                <a:gridCol w="1046493"/>
                <a:gridCol w="1103837"/>
              </a:tblGrid>
              <a:tr h="463816">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Наименование муниципальной программы</a:t>
                      </a:r>
                      <a:endParaRPr lang="ru-RU" sz="1100" b="1" i="0" u="none" strike="noStrike" dirty="0">
                        <a:solidFill>
                          <a:srgbClr val="212745"/>
                        </a:solidFill>
                        <a:effectLst/>
                        <a:latin typeface="Times New Roman" panose="02020603050405020304" pitchFamily="18" charset="0"/>
                        <a:cs typeface="Times New Roman" panose="02020603050405020304" pitchFamily="18" charset="0"/>
                      </a:endParaRPr>
                    </a:p>
                  </a:txBody>
                  <a:tcPr marL="6627" marR="6627" marT="6627" marB="0" anchor="ctr"/>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Утвержденный план</a:t>
                      </a:r>
                      <a:endParaRPr lang="ru-RU" sz="1100" b="1" i="0" u="none" strike="noStrike" dirty="0">
                        <a:solidFill>
                          <a:srgbClr val="212745"/>
                        </a:solidFill>
                        <a:effectLst/>
                        <a:latin typeface="Times New Roman" panose="02020603050405020304" pitchFamily="18" charset="0"/>
                        <a:cs typeface="Times New Roman" panose="02020603050405020304" pitchFamily="18" charset="0"/>
                      </a:endParaRPr>
                    </a:p>
                  </a:txBody>
                  <a:tcPr marL="6627" marR="6627" marT="6627" marB="0"/>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Уточненный план </a:t>
                      </a:r>
                      <a:endParaRPr lang="ru-RU" sz="1100" b="1" i="0" u="none" strike="noStrike" dirty="0">
                        <a:solidFill>
                          <a:srgbClr val="212745"/>
                        </a:solidFill>
                        <a:effectLst/>
                        <a:latin typeface="Times New Roman" panose="02020603050405020304" pitchFamily="18" charset="0"/>
                        <a:cs typeface="Times New Roman" panose="02020603050405020304" pitchFamily="18" charset="0"/>
                      </a:endParaRPr>
                    </a:p>
                  </a:txBody>
                  <a:tcPr marL="6627" marR="6627" marT="6627" marB="0"/>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Исполнено </a:t>
                      </a:r>
                      <a:endParaRPr lang="ru-RU" sz="1100" b="1" i="0" u="none" strike="noStrike" dirty="0">
                        <a:solidFill>
                          <a:srgbClr val="212745"/>
                        </a:solidFill>
                        <a:effectLst/>
                        <a:latin typeface="Times New Roman" panose="02020603050405020304" pitchFamily="18" charset="0"/>
                        <a:cs typeface="Times New Roman" panose="02020603050405020304" pitchFamily="18" charset="0"/>
                      </a:endParaRPr>
                    </a:p>
                  </a:txBody>
                  <a:tcPr marL="6627" marR="6627" marT="6627" marB="0"/>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 исполнения уточненного плана </a:t>
                      </a:r>
                      <a:endParaRPr lang="ru-RU" sz="1100" b="1" i="0" u="none" strike="noStrike" dirty="0">
                        <a:solidFill>
                          <a:srgbClr val="212745"/>
                        </a:solidFill>
                        <a:effectLst/>
                        <a:latin typeface="Times New Roman" panose="02020603050405020304" pitchFamily="18" charset="0"/>
                        <a:cs typeface="Times New Roman" panose="02020603050405020304" pitchFamily="18" charset="0"/>
                      </a:endParaRPr>
                    </a:p>
                  </a:txBody>
                  <a:tcPr marL="6627" marR="6627" marT="6627" marB="0"/>
                </a:tc>
              </a:tr>
              <a:tr h="422200">
                <a:tc>
                  <a:txBody>
                    <a:bodyPr/>
                    <a:lstStyle/>
                    <a:p>
                      <a:pPr algn="l" fontAlgn="t"/>
                      <a:r>
                        <a:rPr lang="ru-RU" sz="1000" u="none" strike="noStrike">
                          <a:effectLst/>
                          <a:latin typeface="Times New Roman" panose="02020603050405020304" pitchFamily="18" charset="0"/>
                          <a:cs typeface="Times New Roman" panose="02020603050405020304" pitchFamily="18" charset="0"/>
                        </a:rPr>
                        <a:t>Муниципальная программа "Развитие системы образования муниципального района Мелеузовский район Республики Башкортостан"</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6627" marR="6627" marT="6627" marB="0"/>
                </a:tc>
                <a:tc>
                  <a:txBody>
                    <a:bodyPr/>
                    <a:lstStyle/>
                    <a:p>
                      <a:pPr algn="ctr" fontAlgn="b"/>
                      <a:r>
                        <a:rPr lang="ru-RU" sz="1000" u="none" strike="noStrike" dirty="0">
                          <a:effectLst/>
                          <a:latin typeface="Times New Roman" panose="02020603050405020304" pitchFamily="18" charset="0"/>
                          <a:cs typeface="Times New Roman" panose="02020603050405020304" pitchFamily="18" charset="0"/>
                        </a:rPr>
                        <a:t>969 875,60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27" marR="6627" marT="6627" marB="0" anchor="b"/>
                </a:tc>
                <a:tc>
                  <a:txBody>
                    <a:bodyPr/>
                    <a:lstStyle/>
                    <a:p>
                      <a:pPr algn="ctr" fontAlgn="b"/>
                      <a:r>
                        <a:rPr lang="ru-RU" sz="1000" u="none" strike="noStrike" dirty="0">
                          <a:effectLst/>
                          <a:latin typeface="Times New Roman" panose="02020603050405020304" pitchFamily="18" charset="0"/>
                          <a:cs typeface="Times New Roman" panose="02020603050405020304" pitchFamily="18" charset="0"/>
                        </a:rPr>
                        <a:t>1 123 415,54</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27" marR="6627" marT="6627" marB="0" anchor="b"/>
                </a:tc>
                <a:tc>
                  <a:txBody>
                    <a:bodyPr/>
                    <a:lstStyle/>
                    <a:p>
                      <a:pPr algn="ctr" fontAlgn="b"/>
                      <a:r>
                        <a:rPr lang="ru-RU" sz="1000" u="none" strike="noStrike" dirty="0">
                          <a:effectLst/>
                          <a:latin typeface="Times New Roman" panose="02020603050405020304" pitchFamily="18" charset="0"/>
                          <a:cs typeface="Times New Roman" panose="02020603050405020304" pitchFamily="18" charset="0"/>
                        </a:rPr>
                        <a:t>1 106 359,64</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27" marR="6627" marT="6627" marB="0" anchor="b"/>
                </a:tc>
                <a:tc>
                  <a:txBody>
                    <a:bodyPr/>
                    <a:lstStyle/>
                    <a:p>
                      <a:pPr algn="ctr" fontAlgn="b"/>
                      <a:r>
                        <a:rPr lang="ru-RU" sz="1000" u="none" strike="noStrike">
                          <a:effectLst/>
                          <a:latin typeface="Times New Roman" panose="02020603050405020304" pitchFamily="18" charset="0"/>
                          <a:cs typeface="Times New Roman" panose="02020603050405020304" pitchFamily="18" charset="0"/>
                        </a:rPr>
                        <a:t>98,5</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6627" marR="6627" marT="6627" marB="0" anchor="b"/>
                </a:tc>
              </a:tr>
              <a:tr h="422200">
                <a:tc>
                  <a:txBody>
                    <a:bodyPr/>
                    <a:lstStyle/>
                    <a:p>
                      <a:pPr algn="l" fontAlgn="t"/>
                      <a:r>
                        <a:rPr lang="ru-RU" sz="1000" u="none" strike="noStrike">
                          <a:effectLst/>
                          <a:latin typeface="Times New Roman" panose="02020603050405020304" pitchFamily="18" charset="0"/>
                          <a:cs typeface="Times New Roman" panose="02020603050405020304" pitchFamily="18" charset="0"/>
                        </a:rPr>
                        <a:t>Муниципальная программа "Управление муниципальными финансами и муниципальным долгом муниципального района Мелеузовский район Республики Башкортостан"</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6627" marR="6627" marT="6627" marB="0"/>
                </a:tc>
                <a:tc>
                  <a:txBody>
                    <a:bodyPr/>
                    <a:lstStyle/>
                    <a:p>
                      <a:pPr algn="ctr" fontAlgn="b"/>
                      <a:r>
                        <a:rPr lang="ru-RU" sz="1000" u="none" strike="noStrike" dirty="0">
                          <a:effectLst/>
                          <a:latin typeface="Times New Roman" panose="02020603050405020304" pitchFamily="18" charset="0"/>
                          <a:cs typeface="Times New Roman" panose="02020603050405020304" pitchFamily="18" charset="0"/>
                        </a:rPr>
                        <a:t>61 788,00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27" marR="6627" marT="6627" marB="0" anchor="b"/>
                </a:tc>
                <a:tc>
                  <a:txBody>
                    <a:bodyPr/>
                    <a:lstStyle/>
                    <a:p>
                      <a:pPr algn="ctr" fontAlgn="b"/>
                      <a:r>
                        <a:rPr lang="ru-RU" sz="1000" u="none" strike="noStrike" dirty="0">
                          <a:effectLst/>
                          <a:latin typeface="Times New Roman" panose="02020603050405020304" pitchFamily="18" charset="0"/>
                          <a:cs typeface="Times New Roman" panose="02020603050405020304" pitchFamily="18" charset="0"/>
                        </a:rPr>
                        <a:t>81 169,80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27" marR="6627" marT="6627" marB="0" anchor="b"/>
                </a:tc>
                <a:tc>
                  <a:txBody>
                    <a:bodyPr/>
                    <a:lstStyle/>
                    <a:p>
                      <a:pPr algn="ctr" fontAlgn="b"/>
                      <a:r>
                        <a:rPr lang="ru-RU" sz="1000" u="none" strike="noStrike" dirty="0">
                          <a:effectLst/>
                          <a:latin typeface="Times New Roman" panose="02020603050405020304" pitchFamily="18" charset="0"/>
                          <a:cs typeface="Times New Roman" panose="02020603050405020304" pitchFamily="18" charset="0"/>
                        </a:rPr>
                        <a:t>80 953,98</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27" marR="6627" marT="6627" marB="0" anchor="b"/>
                </a:tc>
                <a:tc>
                  <a:txBody>
                    <a:bodyPr/>
                    <a:lstStyle/>
                    <a:p>
                      <a:pPr algn="ctr" fontAlgn="b"/>
                      <a:r>
                        <a:rPr lang="ru-RU" sz="1000" u="none" strike="noStrike">
                          <a:effectLst/>
                          <a:latin typeface="Times New Roman" panose="02020603050405020304" pitchFamily="18" charset="0"/>
                          <a:cs typeface="Times New Roman" panose="02020603050405020304" pitchFamily="18" charset="0"/>
                        </a:rPr>
                        <a:t>99,7</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6627" marR="6627" marT="6627" marB="0" anchor="b"/>
                </a:tc>
              </a:tr>
              <a:tr h="422200">
                <a:tc>
                  <a:txBody>
                    <a:bodyPr/>
                    <a:lstStyle/>
                    <a:p>
                      <a:pPr algn="l" fontAlgn="t"/>
                      <a:r>
                        <a:rPr lang="ru-RU" sz="1000" u="none" strike="noStrike">
                          <a:effectLst/>
                          <a:latin typeface="Times New Roman" panose="02020603050405020304" pitchFamily="18" charset="0"/>
                          <a:cs typeface="Times New Roman" panose="02020603050405020304" pitchFamily="18" charset="0"/>
                        </a:rPr>
                        <a:t>Муниципальная программа "Развитие молодежной политики, физкультуры и спорта в муниципальном районе Мелеузовский район Республики Башкортостан"</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6627" marR="6627" marT="6627" marB="0"/>
                </a:tc>
                <a:tc>
                  <a:txBody>
                    <a:bodyPr/>
                    <a:lstStyle/>
                    <a:p>
                      <a:pPr algn="ctr" fontAlgn="b"/>
                      <a:r>
                        <a:rPr lang="ru-RU" sz="1000" u="none" strike="noStrike" dirty="0">
                          <a:effectLst/>
                          <a:latin typeface="Times New Roman" panose="02020603050405020304" pitchFamily="18" charset="0"/>
                          <a:cs typeface="Times New Roman" panose="02020603050405020304" pitchFamily="18" charset="0"/>
                        </a:rPr>
                        <a:t>47 872,00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27" marR="6627" marT="6627" marB="0" anchor="b"/>
                </a:tc>
                <a:tc>
                  <a:txBody>
                    <a:bodyPr/>
                    <a:lstStyle/>
                    <a:p>
                      <a:pPr algn="ctr" fontAlgn="b"/>
                      <a:r>
                        <a:rPr lang="ru-RU" sz="1000" u="none" strike="noStrike" dirty="0">
                          <a:effectLst/>
                          <a:latin typeface="Times New Roman" panose="02020603050405020304" pitchFamily="18" charset="0"/>
                          <a:cs typeface="Times New Roman" panose="02020603050405020304" pitchFamily="18" charset="0"/>
                        </a:rPr>
                        <a:t>57 796,50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27" marR="6627" marT="6627" marB="0" anchor="b"/>
                </a:tc>
                <a:tc>
                  <a:txBody>
                    <a:bodyPr/>
                    <a:lstStyle/>
                    <a:p>
                      <a:pPr algn="ctr" fontAlgn="b"/>
                      <a:r>
                        <a:rPr lang="ru-RU" sz="1000" u="none" strike="noStrike" dirty="0">
                          <a:effectLst/>
                          <a:latin typeface="Times New Roman" panose="02020603050405020304" pitchFamily="18" charset="0"/>
                          <a:cs typeface="Times New Roman" panose="02020603050405020304" pitchFamily="18" charset="0"/>
                        </a:rPr>
                        <a:t>57 792,39</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27" marR="6627" marT="6627" marB="0" anchor="b"/>
                </a:tc>
                <a:tc>
                  <a:txBody>
                    <a:bodyPr/>
                    <a:lstStyle/>
                    <a:p>
                      <a:pPr algn="ctr" fontAlgn="b"/>
                      <a:r>
                        <a:rPr lang="ru-RU" sz="1000" u="none" strike="noStrike" dirty="0">
                          <a:effectLst/>
                          <a:latin typeface="Times New Roman" panose="02020603050405020304" pitchFamily="18" charset="0"/>
                          <a:cs typeface="Times New Roman" panose="02020603050405020304" pitchFamily="18" charset="0"/>
                        </a:rPr>
                        <a:t>100,0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27" marR="6627" marT="6627" marB="0" anchor="b"/>
                </a:tc>
              </a:tr>
              <a:tr h="422200">
                <a:tc>
                  <a:txBody>
                    <a:bodyPr/>
                    <a:lstStyle/>
                    <a:p>
                      <a:pPr algn="l" fontAlgn="t"/>
                      <a:r>
                        <a:rPr lang="ru-RU" sz="1000" u="none" strike="noStrike">
                          <a:effectLst/>
                          <a:latin typeface="Times New Roman" panose="02020603050405020304" pitchFamily="18" charset="0"/>
                          <a:cs typeface="Times New Roman" panose="02020603050405020304" pitchFamily="18" charset="0"/>
                        </a:rPr>
                        <a:t>Муниципальная программа "Социальная поддержка граждан в муниципальном районе Мелеузовский район Республики Башкортостан"</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6627" marR="6627" marT="6627" marB="0"/>
                </a:tc>
                <a:tc>
                  <a:txBody>
                    <a:bodyPr/>
                    <a:lstStyle/>
                    <a:p>
                      <a:pPr algn="ctr" fontAlgn="b"/>
                      <a:r>
                        <a:rPr lang="ru-RU" sz="1000" u="none" strike="noStrike">
                          <a:effectLst/>
                          <a:latin typeface="Times New Roman" panose="02020603050405020304" pitchFamily="18" charset="0"/>
                          <a:cs typeface="Times New Roman" panose="02020603050405020304" pitchFamily="18" charset="0"/>
                        </a:rPr>
                        <a:t>1 501,00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6627" marR="6627" marT="6627" marB="0" anchor="b"/>
                </a:tc>
                <a:tc>
                  <a:txBody>
                    <a:bodyPr/>
                    <a:lstStyle/>
                    <a:p>
                      <a:pPr algn="ctr" fontAlgn="b"/>
                      <a:r>
                        <a:rPr lang="ru-RU" sz="1000" u="none" strike="noStrike">
                          <a:effectLst/>
                          <a:latin typeface="Times New Roman" panose="02020603050405020304" pitchFamily="18" charset="0"/>
                          <a:cs typeface="Times New Roman" panose="02020603050405020304" pitchFamily="18" charset="0"/>
                        </a:rPr>
                        <a:t>1 765,59</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6627" marR="6627" marT="6627" marB="0" anchor="b"/>
                </a:tc>
                <a:tc>
                  <a:txBody>
                    <a:bodyPr/>
                    <a:lstStyle/>
                    <a:p>
                      <a:pPr algn="ctr" fontAlgn="b"/>
                      <a:r>
                        <a:rPr lang="ru-RU" sz="1000" u="none" strike="noStrike" dirty="0">
                          <a:effectLst/>
                          <a:latin typeface="Times New Roman" panose="02020603050405020304" pitchFamily="18" charset="0"/>
                          <a:cs typeface="Times New Roman" panose="02020603050405020304" pitchFamily="18" charset="0"/>
                        </a:rPr>
                        <a:t>1 628,93</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27" marR="6627" marT="6627" marB="0" anchor="b"/>
                </a:tc>
                <a:tc>
                  <a:txBody>
                    <a:bodyPr/>
                    <a:lstStyle/>
                    <a:p>
                      <a:pPr algn="ctr" fontAlgn="b"/>
                      <a:r>
                        <a:rPr lang="ru-RU" sz="1000" u="none" strike="noStrike" dirty="0">
                          <a:effectLst/>
                          <a:latin typeface="Times New Roman" panose="02020603050405020304" pitchFamily="18" charset="0"/>
                          <a:cs typeface="Times New Roman" panose="02020603050405020304" pitchFamily="18" charset="0"/>
                        </a:rPr>
                        <a:t>92,3</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27" marR="6627" marT="6627" marB="0" anchor="b"/>
                </a:tc>
              </a:tr>
              <a:tr h="422200">
                <a:tc>
                  <a:txBody>
                    <a:bodyPr/>
                    <a:lstStyle/>
                    <a:p>
                      <a:pPr algn="l" fontAlgn="t"/>
                      <a:r>
                        <a:rPr lang="ru-RU" sz="1000" u="none" strike="noStrike">
                          <a:effectLst/>
                          <a:latin typeface="Times New Roman" panose="02020603050405020304" pitchFamily="18" charset="0"/>
                          <a:cs typeface="Times New Roman" panose="02020603050405020304" pitchFamily="18" charset="0"/>
                        </a:rPr>
                        <a:t>Муниципальная программа "Развитие и поддержка малого и среднего предпринимательства в муниципальном районе Мелеузовский район Республики Башкортостан"</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6627" marR="6627" marT="6627" marB="0"/>
                </a:tc>
                <a:tc>
                  <a:txBody>
                    <a:bodyPr/>
                    <a:lstStyle/>
                    <a:p>
                      <a:pPr algn="ctr" fontAlgn="b"/>
                      <a:r>
                        <a:rPr lang="ru-RU" sz="1000" u="none" strike="noStrike">
                          <a:effectLst/>
                          <a:latin typeface="Times New Roman" panose="02020603050405020304" pitchFamily="18" charset="0"/>
                          <a:cs typeface="Times New Roman" panose="02020603050405020304" pitchFamily="18" charset="0"/>
                        </a:rPr>
                        <a:t>2 100,00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6627" marR="6627" marT="6627" marB="0" anchor="b"/>
                </a:tc>
                <a:tc>
                  <a:txBody>
                    <a:bodyPr/>
                    <a:lstStyle/>
                    <a:p>
                      <a:pPr algn="ctr" fontAlgn="b"/>
                      <a:r>
                        <a:rPr lang="ru-RU" sz="1000" u="none" strike="noStrike" dirty="0">
                          <a:effectLst/>
                          <a:latin typeface="Times New Roman" panose="02020603050405020304" pitchFamily="18" charset="0"/>
                          <a:cs typeface="Times New Roman" panose="02020603050405020304" pitchFamily="18" charset="0"/>
                        </a:rPr>
                        <a:t>4 661,48</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27" marR="6627" marT="6627" marB="0" anchor="b"/>
                </a:tc>
                <a:tc>
                  <a:txBody>
                    <a:bodyPr/>
                    <a:lstStyle/>
                    <a:p>
                      <a:pPr algn="ctr" fontAlgn="b"/>
                      <a:r>
                        <a:rPr lang="ru-RU" sz="1000" u="none" strike="noStrike" dirty="0">
                          <a:effectLst/>
                          <a:latin typeface="Times New Roman" panose="02020603050405020304" pitchFamily="18" charset="0"/>
                          <a:cs typeface="Times New Roman" panose="02020603050405020304" pitchFamily="18" charset="0"/>
                        </a:rPr>
                        <a:t>4 661,48</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27" marR="6627" marT="6627" marB="0" anchor="b"/>
                </a:tc>
                <a:tc>
                  <a:txBody>
                    <a:bodyPr/>
                    <a:lstStyle/>
                    <a:p>
                      <a:pPr algn="ctr" fontAlgn="b"/>
                      <a:r>
                        <a:rPr lang="ru-RU" sz="1000" u="none" strike="noStrike" dirty="0">
                          <a:effectLst/>
                          <a:latin typeface="Times New Roman" panose="02020603050405020304" pitchFamily="18" charset="0"/>
                          <a:cs typeface="Times New Roman" panose="02020603050405020304" pitchFamily="18" charset="0"/>
                        </a:rPr>
                        <a:t>100,0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27" marR="6627" marT="6627" marB="0" anchor="b"/>
                </a:tc>
              </a:tr>
              <a:tr h="560922">
                <a:tc>
                  <a:txBody>
                    <a:bodyPr/>
                    <a:lstStyle/>
                    <a:p>
                      <a:pPr algn="l" fontAlgn="t"/>
                      <a:r>
                        <a:rPr lang="ru-RU" sz="1000" u="none" strike="noStrike">
                          <a:effectLst/>
                          <a:latin typeface="Times New Roman" panose="02020603050405020304" pitchFamily="18" charset="0"/>
                          <a:cs typeface="Times New Roman" panose="02020603050405020304" pitchFamily="18" charset="0"/>
                        </a:rPr>
                        <a:t>Муниципальная программа "Развитие сельского хозяйства и регулирование рынков сельскохозяйственной продукции, сырья и продовольствия в муниципальном районе Мелеузовский район Республики Башкортостан"</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6627" marR="6627" marT="6627" marB="0"/>
                </a:tc>
                <a:tc>
                  <a:txBody>
                    <a:bodyPr/>
                    <a:lstStyle/>
                    <a:p>
                      <a:pPr algn="ctr" fontAlgn="b"/>
                      <a:r>
                        <a:rPr lang="ru-RU" sz="1000" u="none" strike="noStrike">
                          <a:effectLst/>
                          <a:latin typeface="Times New Roman" panose="02020603050405020304" pitchFamily="18" charset="0"/>
                          <a:cs typeface="Times New Roman" panose="02020603050405020304" pitchFamily="18" charset="0"/>
                        </a:rPr>
                        <a:t>17 617,30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6627" marR="6627" marT="6627" marB="0" anchor="b"/>
                </a:tc>
                <a:tc>
                  <a:txBody>
                    <a:bodyPr/>
                    <a:lstStyle/>
                    <a:p>
                      <a:pPr algn="ctr" fontAlgn="b"/>
                      <a:r>
                        <a:rPr lang="ru-RU" sz="1000" u="none" strike="noStrike">
                          <a:effectLst/>
                          <a:latin typeface="Times New Roman" panose="02020603050405020304" pitchFamily="18" charset="0"/>
                          <a:cs typeface="Times New Roman" panose="02020603050405020304" pitchFamily="18" charset="0"/>
                        </a:rPr>
                        <a:t>19 868,20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6627" marR="6627" marT="6627" marB="0" anchor="b"/>
                </a:tc>
                <a:tc>
                  <a:txBody>
                    <a:bodyPr/>
                    <a:lstStyle/>
                    <a:p>
                      <a:pPr algn="ctr" fontAlgn="b"/>
                      <a:r>
                        <a:rPr lang="ru-RU" sz="1000" u="none" strike="noStrike" dirty="0">
                          <a:effectLst/>
                          <a:latin typeface="Times New Roman" panose="02020603050405020304" pitchFamily="18" charset="0"/>
                          <a:cs typeface="Times New Roman" panose="02020603050405020304" pitchFamily="18" charset="0"/>
                        </a:rPr>
                        <a:t>18 851,46</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27" marR="6627" marT="6627" marB="0" anchor="b"/>
                </a:tc>
                <a:tc>
                  <a:txBody>
                    <a:bodyPr/>
                    <a:lstStyle/>
                    <a:p>
                      <a:pPr algn="ctr" fontAlgn="b"/>
                      <a:r>
                        <a:rPr lang="ru-RU" sz="1000" u="none" strike="noStrike" dirty="0">
                          <a:effectLst/>
                          <a:latin typeface="Times New Roman" panose="02020603050405020304" pitchFamily="18" charset="0"/>
                          <a:cs typeface="Times New Roman" panose="02020603050405020304" pitchFamily="18" charset="0"/>
                        </a:rPr>
                        <a:t>94,9</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27" marR="6627" marT="6627" marB="0" anchor="b"/>
                </a:tc>
              </a:tr>
              <a:tr h="283477">
                <a:tc>
                  <a:txBody>
                    <a:bodyPr/>
                    <a:lstStyle/>
                    <a:p>
                      <a:pPr algn="l" fontAlgn="t"/>
                      <a:r>
                        <a:rPr lang="ru-RU" sz="1000" u="none" strike="noStrike">
                          <a:effectLst/>
                          <a:latin typeface="Times New Roman" panose="02020603050405020304" pitchFamily="18" charset="0"/>
                          <a:cs typeface="Times New Roman" panose="02020603050405020304" pitchFamily="18" charset="0"/>
                        </a:rPr>
                        <a:t>Муниципальная программа "Развитие культуры в муниципальном районе Мелеузовский район Республики Башкортостан"</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6627" marR="6627" marT="6627" marB="0"/>
                </a:tc>
                <a:tc>
                  <a:txBody>
                    <a:bodyPr/>
                    <a:lstStyle/>
                    <a:p>
                      <a:pPr algn="ctr" fontAlgn="b"/>
                      <a:r>
                        <a:rPr lang="ru-RU" sz="1000" u="none" strike="noStrike">
                          <a:effectLst/>
                          <a:latin typeface="Times New Roman" panose="02020603050405020304" pitchFamily="18" charset="0"/>
                          <a:cs typeface="Times New Roman" panose="02020603050405020304" pitchFamily="18" charset="0"/>
                        </a:rPr>
                        <a:t>77 560,90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6627" marR="6627" marT="6627" marB="0" anchor="b"/>
                </a:tc>
                <a:tc>
                  <a:txBody>
                    <a:bodyPr/>
                    <a:lstStyle/>
                    <a:p>
                      <a:pPr algn="ctr" fontAlgn="b"/>
                      <a:r>
                        <a:rPr lang="ru-RU" sz="1000" u="none" strike="noStrike">
                          <a:effectLst/>
                          <a:latin typeface="Times New Roman" panose="02020603050405020304" pitchFamily="18" charset="0"/>
                          <a:cs typeface="Times New Roman" panose="02020603050405020304" pitchFamily="18" charset="0"/>
                        </a:rPr>
                        <a:t>135 281,89</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6627" marR="6627" marT="6627" marB="0" anchor="b"/>
                </a:tc>
                <a:tc>
                  <a:txBody>
                    <a:bodyPr/>
                    <a:lstStyle/>
                    <a:p>
                      <a:pPr algn="ctr" fontAlgn="b"/>
                      <a:r>
                        <a:rPr lang="ru-RU" sz="1000" u="none" strike="noStrike">
                          <a:effectLst/>
                          <a:latin typeface="Times New Roman" panose="02020603050405020304" pitchFamily="18" charset="0"/>
                          <a:cs typeface="Times New Roman" panose="02020603050405020304" pitchFamily="18" charset="0"/>
                        </a:rPr>
                        <a:t>134 740,99</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6627" marR="6627" marT="6627" marB="0" anchor="b"/>
                </a:tc>
                <a:tc>
                  <a:txBody>
                    <a:bodyPr/>
                    <a:lstStyle/>
                    <a:p>
                      <a:pPr algn="ctr" fontAlgn="b"/>
                      <a:r>
                        <a:rPr lang="ru-RU" sz="1000" u="none" strike="noStrike" dirty="0">
                          <a:effectLst/>
                          <a:latin typeface="Times New Roman" panose="02020603050405020304" pitchFamily="18" charset="0"/>
                          <a:cs typeface="Times New Roman" panose="02020603050405020304" pitchFamily="18" charset="0"/>
                        </a:rPr>
                        <a:t>99,6</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27" marR="6627" marT="6627" marB="0" anchor="b"/>
                </a:tc>
              </a:tr>
              <a:tr h="422200">
                <a:tc>
                  <a:txBody>
                    <a:bodyPr/>
                    <a:lstStyle/>
                    <a:p>
                      <a:pPr algn="l" fontAlgn="t"/>
                      <a:r>
                        <a:rPr lang="ru-RU" sz="1000" u="none" strike="noStrike">
                          <a:effectLst/>
                          <a:latin typeface="Times New Roman" panose="02020603050405020304" pitchFamily="18" charset="0"/>
                          <a:cs typeface="Times New Roman" panose="02020603050405020304" pitchFamily="18" charset="0"/>
                        </a:rPr>
                        <a:t>Муниципальная программа "Развитие муниципальной службы в муниципальном районе Мелеузовский район Республики Башкортостан"</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6627" marR="6627" marT="6627" marB="0"/>
                </a:tc>
                <a:tc>
                  <a:txBody>
                    <a:bodyPr/>
                    <a:lstStyle/>
                    <a:p>
                      <a:pPr algn="ctr" fontAlgn="b"/>
                      <a:r>
                        <a:rPr lang="ru-RU" sz="1000" u="none" strike="noStrike">
                          <a:effectLst/>
                          <a:latin typeface="Times New Roman" panose="02020603050405020304" pitchFamily="18" charset="0"/>
                          <a:cs typeface="Times New Roman" panose="02020603050405020304" pitchFamily="18" charset="0"/>
                        </a:rPr>
                        <a:t>57 184,30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6627" marR="6627" marT="6627" marB="0" anchor="b"/>
                </a:tc>
                <a:tc>
                  <a:txBody>
                    <a:bodyPr/>
                    <a:lstStyle/>
                    <a:p>
                      <a:pPr algn="ctr" fontAlgn="b"/>
                      <a:r>
                        <a:rPr lang="ru-RU" sz="1000" u="none" strike="noStrike">
                          <a:effectLst/>
                          <a:latin typeface="Times New Roman" panose="02020603050405020304" pitchFamily="18" charset="0"/>
                          <a:cs typeface="Times New Roman" panose="02020603050405020304" pitchFamily="18" charset="0"/>
                        </a:rPr>
                        <a:t>75 306,75</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6627" marR="6627" marT="6627" marB="0" anchor="b"/>
                </a:tc>
                <a:tc>
                  <a:txBody>
                    <a:bodyPr/>
                    <a:lstStyle/>
                    <a:p>
                      <a:pPr algn="ctr" fontAlgn="b"/>
                      <a:r>
                        <a:rPr lang="ru-RU" sz="1000" u="none" strike="noStrike">
                          <a:effectLst/>
                          <a:latin typeface="Times New Roman" panose="02020603050405020304" pitchFamily="18" charset="0"/>
                          <a:cs typeface="Times New Roman" panose="02020603050405020304" pitchFamily="18" charset="0"/>
                        </a:rPr>
                        <a:t>73 784,72</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6627" marR="6627" marT="6627" marB="0" anchor="b"/>
                </a:tc>
                <a:tc>
                  <a:txBody>
                    <a:bodyPr/>
                    <a:lstStyle/>
                    <a:p>
                      <a:pPr algn="ctr" fontAlgn="b"/>
                      <a:r>
                        <a:rPr lang="ru-RU" sz="1000" u="none" strike="noStrike" dirty="0">
                          <a:effectLst/>
                          <a:latin typeface="Times New Roman" panose="02020603050405020304" pitchFamily="18" charset="0"/>
                          <a:cs typeface="Times New Roman" panose="02020603050405020304" pitchFamily="18" charset="0"/>
                        </a:rPr>
                        <a:t>98,0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27" marR="6627" marT="6627" marB="0" anchor="b"/>
                </a:tc>
              </a:tr>
              <a:tr h="560922">
                <a:tc>
                  <a:txBody>
                    <a:bodyPr/>
                    <a:lstStyle/>
                    <a:p>
                      <a:pPr algn="l" fontAlgn="t"/>
                      <a:r>
                        <a:rPr lang="ru-RU" sz="1000" u="none" strike="noStrike">
                          <a:effectLst/>
                          <a:latin typeface="Times New Roman" panose="02020603050405020304" pitchFamily="18" charset="0"/>
                          <a:cs typeface="Times New Roman" panose="02020603050405020304" pitchFamily="18" charset="0"/>
                        </a:rPr>
                        <a:t>Муниципальная программа  "Развитие системы жилищно-коммунального хозяйства, строительного комплекса и управления муниципальной собственностью муниципального района Мелеузовский район Республики Башкортостан"</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6627" marR="6627" marT="6627" marB="0"/>
                </a:tc>
                <a:tc>
                  <a:txBody>
                    <a:bodyPr/>
                    <a:lstStyle/>
                    <a:p>
                      <a:pPr algn="ctr" fontAlgn="b"/>
                      <a:r>
                        <a:rPr lang="ru-RU" sz="1000" u="none" strike="noStrike">
                          <a:effectLst/>
                          <a:latin typeface="Times New Roman" panose="02020603050405020304" pitchFamily="18" charset="0"/>
                          <a:cs typeface="Times New Roman" panose="02020603050405020304" pitchFamily="18" charset="0"/>
                        </a:rPr>
                        <a:t>87 272,20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6627" marR="6627" marT="6627" marB="0" anchor="b"/>
                </a:tc>
                <a:tc>
                  <a:txBody>
                    <a:bodyPr/>
                    <a:lstStyle/>
                    <a:p>
                      <a:pPr algn="ctr" fontAlgn="b"/>
                      <a:r>
                        <a:rPr lang="ru-RU" sz="1000" u="none" strike="noStrike">
                          <a:effectLst/>
                          <a:latin typeface="Times New Roman" panose="02020603050405020304" pitchFamily="18" charset="0"/>
                          <a:cs typeface="Times New Roman" panose="02020603050405020304" pitchFamily="18" charset="0"/>
                        </a:rPr>
                        <a:t>165 832,57</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6627" marR="6627" marT="6627" marB="0" anchor="b"/>
                </a:tc>
                <a:tc>
                  <a:txBody>
                    <a:bodyPr/>
                    <a:lstStyle/>
                    <a:p>
                      <a:pPr algn="ctr" fontAlgn="b"/>
                      <a:r>
                        <a:rPr lang="ru-RU" sz="1000" u="none" strike="noStrike">
                          <a:effectLst/>
                          <a:latin typeface="Times New Roman" panose="02020603050405020304" pitchFamily="18" charset="0"/>
                          <a:cs typeface="Times New Roman" panose="02020603050405020304" pitchFamily="18" charset="0"/>
                        </a:rPr>
                        <a:t>142 330,80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6627" marR="6627" marT="6627" marB="0" anchor="b"/>
                </a:tc>
                <a:tc>
                  <a:txBody>
                    <a:bodyPr/>
                    <a:lstStyle/>
                    <a:p>
                      <a:pPr algn="ctr" fontAlgn="b"/>
                      <a:r>
                        <a:rPr lang="ru-RU" sz="1000" u="none" strike="noStrike" dirty="0">
                          <a:effectLst/>
                          <a:latin typeface="Times New Roman" panose="02020603050405020304" pitchFamily="18" charset="0"/>
                          <a:cs typeface="Times New Roman" panose="02020603050405020304" pitchFamily="18" charset="0"/>
                        </a:rPr>
                        <a:t>85,8</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27" marR="6627" marT="6627" marB="0" anchor="b"/>
                </a:tc>
              </a:tr>
              <a:tr h="422200">
                <a:tc>
                  <a:txBody>
                    <a:bodyPr/>
                    <a:lstStyle/>
                    <a:p>
                      <a:pPr algn="l" fontAlgn="t"/>
                      <a:r>
                        <a:rPr lang="ru-RU" sz="1000" u="none" strike="noStrike">
                          <a:effectLst/>
                          <a:latin typeface="Times New Roman" panose="02020603050405020304" pitchFamily="18" charset="0"/>
                          <a:cs typeface="Times New Roman" panose="02020603050405020304" pitchFamily="18" charset="0"/>
                        </a:rPr>
                        <a:t>Муниципальная программа "Дорожное хозяйство и транспортное обслуживание муниципального района Мелеузовский район Республики Башкортостан"</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6627" marR="6627" marT="6627" marB="0"/>
                </a:tc>
                <a:tc>
                  <a:txBody>
                    <a:bodyPr/>
                    <a:lstStyle/>
                    <a:p>
                      <a:pPr algn="ctr" fontAlgn="b"/>
                      <a:r>
                        <a:rPr lang="ru-RU" sz="1000" u="none" strike="noStrike">
                          <a:effectLst/>
                          <a:latin typeface="Times New Roman" panose="02020603050405020304" pitchFamily="18" charset="0"/>
                          <a:cs typeface="Times New Roman" panose="02020603050405020304" pitchFamily="18" charset="0"/>
                        </a:rPr>
                        <a:t>73 716,00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6627" marR="6627" marT="6627" marB="0" anchor="b"/>
                </a:tc>
                <a:tc>
                  <a:txBody>
                    <a:bodyPr/>
                    <a:lstStyle/>
                    <a:p>
                      <a:pPr algn="ctr" fontAlgn="b"/>
                      <a:r>
                        <a:rPr lang="ru-RU" sz="1000" u="none" strike="noStrike">
                          <a:effectLst/>
                          <a:latin typeface="Times New Roman" panose="02020603050405020304" pitchFamily="18" charset="0"/>
                          <a:cs typeface="Times New Roman" panose="02020603050405020304" pitchFamily="18" charset="0"/>
                        </a:rPr>
                        <a:t>101 562,92</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6627" marR="6627" marT="6627" marB="0" anchor="b"/>
                </a:tc>
                <a:tc>
                  <a:txBody>
                    <a:bodyPr/>
                    <a:lstStyle/>
                    <a:p>
                      <a:pPr algn="ctr" fontAlgn="b"/>
                      <a:r>
                        <a:rPr lang="ru-RU" sz="1000" u="none" strike="noStrike">
                          <a:effectLst/>
                          <a:latin typeface="Times New Roman" panose="02020603050405020304" pitchFamily="18" charset="0"/>
                          <a:cs typeface="Times New Roman" panose="02020603050405020304" pitchFamily="18" charset="0"/>
                        </a:rPr>
                        <a:t>99 139,21</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6627" marR="6627" marT="6627" marB="0" anchor="b"/>
                </a:tc>
                <a:tc>
                  <a:txBody>
                    <a:bodyPr/>
                    <a:lstStyle/>
                    <a:p>
                      <a:pPr algn="ctr" fontAlgn="b"/>
                      <a:r>
                        <a:rPr lang="ru-RU" sz="1000" u="none" strike="noStrike" dirty="0">
                          <a:effectLst/>
                          <a:latin typeface="Times New Roman" panose="02020603050405020304" pitchFamily="18" charset="0"/>
                          <a:cs typeface="Times New Roman" panose="02020603050405020304" pitchFamily="18" charset="0"/>
                        </a:rPr>
                        <a:t>97,6</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27" marR="6627" marT="6627" marB="0" anchor="b"/>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 xmlns:a16="http://schemas.microsoft.com/office/drawing/2014/main" id="{B40E64AB-AC05-42FA-AE9D-5D765768E41B}"/>
              </a:ext>
            </a:extLst>
          </p:cNvPr>
          <p:cNvSpPr>
            <a:spLocks noGrp="1" noRot="1" noChangeArrowheads="1"/>
          </p:cNvSpPr>
          <p:nvPr>
            <p:ph type="title"/>
          </p:nvPr>
        </p:nvSpPr>
        <p:spPr>
          <a:xfrm>
            <a:off x="0" y="0"/>
            <a:ext cx="9144000" cy="692696"/>
          </a:xfrm>
          <a:solidFill>
            <a:schemeClr val="bg2">
              <a:lumMod val="90000"/>
            </a:schemeClr>
          </a:solidFill>
          <a:ln>
            <a:noFill/>
          </a:ln>
        </p:spPr>
        <p:txBody>
          <a:bodyPr/>
          <a:lstStyle/>
          <a:p>
            <a:pPr algn="ctr" eaLnBrk="1" fontAlgn="auto" hangingPunct="1">
              <a:spcAft>
                <a:spcPts val="0"/>
              </a:spcAft>
              <a:buFont typeface="Georgia" panose="02040502050405020303" pitchFamily="18" charset="0"/>
              <a:buNone/>
              <a:defRPr/>
            </a:pPr>
            <a:r>
              <a:rPr lang="ru-RU" altLang="ru-RU" sz="1600" dirty="0">
                <a:solidFill>
                  <a:schemeClr val="tx1">
                    <a:lumMod val="95000"/>
                    <a:lumOff val="5000"/>
                  </a:schemeClr>
                </a:solidFill>
                <a:latin typeface="+mn-lt"/>
              </a:rPr>
              <a:t>                  </a:t>
            </a:r>
            <a:r>
              <a:rPr lang="ru-RU" altLang="ru-RU" sz="1600" dirty="0">
                <a:solidFill>
                  <a:schemeClr val="tx1"/>
                </a:solidFill>
                <a:latin typeface="Times New Roman" panose="02020603050405020304" pitchFamily="18" charset="0"/>
                <a:cs typeface="Times New Roman" panose="02020603050405020304" pitchFamily="18" charset="0"/>
              </a:rPr>
              <a:t>Перечень муниципальных программ муниципального района Мелеузовский </a:t>
            </a:r>
            <a:br>
              <a:rPr lang="ru-RU" altLang="ru-RU" sz="1600" dirty="0">
                <a:solidFill>
                  <a:schemeClr val="tx1"/>
                </a:solidFill>
                <a:latin typeface="Times New Roman" panose="02020603050405020304" pitchFamily="18" charset="0"/>
                <a:cs typeface="Times New Roman" panose="02020603050405020304" pitchFamily="18" charset="0"/>
              </a:rPr>
            </a:br>
            <a:r>
              <a:rPr lang="ru-RU" altLang="ru-RU" sz="1600" dirty="0">
                <a:solidFill>
                  <a:schemeClr val="tx1"/>
                </a:solidFill>
                <a:latin typeface="Times New Roman" panose="02020603050405020304" pitchFamily="18" charset="0"/>
                <a:cs typeface="Times New Roman" panose="02020603050405020304" pitchFamily="18" charset="0"/>
              </a:rPr>
              <a:t>              район Республики Башкортостан на </a:t>
            </a:r>
            <a:r>
              <a:rPr lang="ru-RU" altLang="ru-RU" sz="1600" dirty="0" smtClean="0">
                <a:solidFill>
                  <a:schemeClr val="tx1"/>
                </a:solidFill>
                <a:latin typeface="Times New Roman" panose="02020603050405020304" pitchFamily="18" charset="0"/>
                <a:cs typeface="Times New Roman" panose="02020603050405020304" pitchFamily="18" charset="0"/>
              </a:rPr>
              <a:t>2018 </a:t>
            </a:r>
            <a:r>
              <a:rPr lang="ru-RU" altLang="ru-RU" sz="1600" dirty="0">
                <a:solidFill>
                  <a:schemeClr val="tx1"/>
                </a:solidFill>
                <a:latin typeface="Times New Roman" panose="02020603050405020304" pitchFamily="18" charset="0"/>
                <a:cs typeface="Times New Roman" panose="02020603050405020304" pitchFamily="18" charset="0"/>
              </a:rPr>
              <a:t>год </a:t>
            </a:r>
            <a:r>
              <a:rPr lang="ru-RU" altLang="ru-RU" sz="1600" dirty="0" smtClean="0">
                <a:solidFill>
                  <a:schemeClr val="tx1"/>
                </a:solidFill>
                <a:latin typeface="Times New Roman" panose="02020603050405020304" pitchFamily="18" charset="0"/>
                <a:cs typeface="Times New Roman" panose="02020603050405020304" pitchFamily="18" charset="0"/>
              </a:rPr>
              <a:t>(продолжение)</a:t>
            </a:r>
            <a:endParaRPr lang="ru-RU" altLang="ru-RU" sz="1600" dirty="0">
              <a:solidFill>
                <a:schemeClr val="tx1"/>
              </a:solidFill>
              <a:latin typeface="Times New Roman" panose="02020603050405020304" pitchFamily="18" charset="0"/>
              <a:cs typeface="Times New Roman" panose="02020603050405020304" pitchFamily="18" charset="0"/>
            </a:endParaRPr>
          </a:p>
        </p:txBody>
      </p:sp>
      <p:pic>
        <p:nvPicPr>
          <p:cNvPr id="66638" name="Picture 3">
            <a:extLst>
              <a:ext uri="{FF2B5EF4-FFF2-40B4-BE49-F238E27FC236}">
                <a16:creationId xmlns="" xmlns:a16="http://schemas.microsoft.com/office/drawing/2014/main" id="{D6DBCFD5-F1EB-4441-98FC-DEA5FBCD3A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04850" cy="908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Скругленный прямоугольник 1"/>
          <p:cNvSpPr/>
          <p:nvPr/>
        </p:nvSpPr>
        <p:spPr>
          <a:xfrm>
            <a:off x="352425" y="4365104"/>
            <a:ext cx="5659735" cy="72008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Номер слайда 2"/>
          <p:cNvSpPr>
            <a:spLocks noGrp="1"/>
          </p:cNvSpPr>
          <p:nvPr>
            <p:ph type="sldNum" sz="quarter" idx="16"/>
          </p:nvPr>
        </p:nvSpPr>
        <p:spPr>
          <a:xfrm>
            <a:off x="7000055" y="17227"/>
            <a:ext cx="2133600" cy="365125"/>
          </a:xfrm>
        </p:spPr>
        <p:txBody>
          <a:bodyPr/>
          <a:lstStyle/>
          <a:p>
            <a:pPr>
              <a:defRPr/>
            </a:pPr>
            <a:fld id="{2D8E93F0-7722-4565-A6A6-DA02C6FE3922}" type="slidenum">
              <a:rPr lang="en-US" smtClean="0">
                <a:solidFill>
                  <a:schemeClr val="tx1"/>
                </a:solidFill>
              </a:rPr>
              <a:pPr>
                <a:defRPr/>
              </a:pPr>
              <a:t>44</a:t>
            </a:fld>
            <a:endParaRPr lang="en-US" dirty="0">
              <a:solidFill>
                <a:schemeClr val="tx1"/>
              </a:solidFill>
            </a:endParaRPr>
          </a:p>
        </p:txBody>
      </p:sp>
      <p:sp>
        <p:nvSpPr>
          <p:cNvPr id="5" name="Скругленный прямоугольник 4"/>
          <p:cNvSpPr/>
          <p:nvPr/>
        </p:nvSpPr>
        <p:spPr>
          <a:xfrm>
            <a:off x="7956376" y="764704"/>
            <a:ext cx="864096" cy="28803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800" dirty="0" smtClean="0">
                <a:solidFill>
                  <a:schemeClr val="tx1"/>
                </a:solidFill>
                <a:latin typeface="Times New Roman" panose="02020603050405020304" pitchFamily="18" charset="0"/>
                <a:cs typeface="Times New Roman" panose="02020603050405020304" pitchFamily="18" charset="0"/>
              </a:rPr>
              <a:t>в </a:t>
            </a:r>
            <a:r>
              <a:rPr lang="ru-RU" sz="900" dirty="0" err="1" smtClean="0">
                <a:solidFill>
                  <a:schemeClr val="tx1"/>
                </a:solidFill>
                <a:latin typeface="Times New Roman" panose="02020603050405020304" pitchFamily="18" charset="0"/>
                <a:cs typeface="Times New Roman" panose="02020603050405020304" pitchFamily="18" charset="0"/>
              </a:rPr>
              <a:t>тыс.рублей</a:t>
            </a:r>
            <a:endParaRPr lang="ru-RU" sz="900" dirty="0">
              <a:solidFill>
                <a:schemeClr val="tx1"/>
              </a:solidFill>
              <a:latin typeface="Times New Roman" panose="02020603050405020304" pitchFamily="18" charset="0"/>
              <a:cs typeface="Times New Roman" panose="02020603050405020304" pitchFamily="18" charset="0"/>
            </a:endParaRPr>
          </a:p>
        </p:txBody>
      </p:sp>
      <p:graphicFrame>
        <p:nvGraphicFramePr>
          <p:cNvPr id="7" name="Таблица 6"/>
          <p:cNvGraphicFramePr>
            <a:graphicFrameLocks noGrp="1"/>
          </p:cNvGraphicFramePr>
          <p:nvPr>
            <p:extLst>
              <p:ext uri="{D42A27DB-BD31-4B8C-83A1-F6EECF244321}">
                <p14:modId xmlns:p14="http://schemas.microsoft.com/office/powerpoint/2010/main" val="887269738"/>
              </p:ext>
            </p:extLst>
          </p:nvPr>
        </p:nvGraphicFramePr>
        <p:xfrm>
          <a:off x="179512" y="1052736"/>
          <a:ext cx="8828087" cy="4104455"/>
        </p:xfrm>
        <a:graphic>
          <a:graphicData uri="http://schemas.openxmlformats.org/drawingml/2006/table">
            <a:tbl>
              <a:tblPr>
                <a:tableStyleId>{69CF1AB2-1976-4502-BF36-3FF5EA218861}</a:tableStyleId>
              </a:tblPr>
              <a:tblGrid>
                <a:gridCol w="3958316"/>
                <a:gridCol w="1398804"/>
                <a:gridCol w="1238834"/>
                <a:gridCol w="1086304"/>
                <a:gridCol w="1145829"/>
              </a:tblGrid>
              <a:tr h="737444">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Наименование муниципальной программы</a:t>
                      </a:r>
                      <a:endParaRPr lang="ru-RU" sz="1000" b="1" i="0" u="none" strike="noStrike" dirty="0">
                        <a:solidFill>
                          <a:srgbClr val="212745"/>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Утвержденный план</a:t>
                      </a:r>
                      <a:endParaRPr lang="ru-RU" sz="1000" b="1" i="0" u="none" strike="noStrike" dirty="0">
                        <a:solidFill>
                          <a:srgbClr val="212745"/>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Уточненный план </a:t>
                      </a:r>
                      <a:endParaRPr lang="ru-RU" sz="1000" b="1" i="0" u="none" strike="noStrike" dirty="0">
                        <a:solidFill>
                          <a:srgbClr val="212745"/>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Исполнено </a:t>
                      </a:r>
                      <a:endParaRPr lang="ru-RU" sz="1000" b="1" i="0" u="none" strike="noStrike" dirty="0">
                        <a:solidFill>
                          <a:srgbClr val="212745"/>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 исполнения уточненного плана </a:t>
                      </a:r>
                      <a:endParaRPr lang="ru-RU" sz="1000" b="1" i="0" u="none" strike="noStrike">
                        <a:solidFill>
                          <a:srgbClr val="212745"/>
                        </a:solidFill>
                        <a:effectLst/>
                        <a:latin typeface="Times New Roman" panose="02020603050405020304" pitchFamily="18" charset="0"/>
                        <a:cs typeface="Times New Roman" panose="02020603050405020304" pitchFamily="18" charset="0"/>
                      </a:endParaRPr>
                    </a:p>
                  </a:txBody>
                  <a:tcPr marL="9525" marR="9525" marT="9525" marB="0"/>
                </a:tc>
              </a:tr>
              <a:tr h="494863">
                <a:tc>
                  <a:txBody>
                    <a:bodyPr/>
                    <a:lstStyle/>
                    <a:p>
                      <a:pPr algn="l" fontAlgn="t"/>
                      <a:r>
                        <a:rPr lang="ru-RU" sz="1000" u="none" strike="noStrike" dirty="0">
                          <a:effectLst/>
                          <a:latin typeface="Times New Roman" panose="02020603050405020304" pitchFamily="18" charset="0"/>
                          <a:cs typeface="Times New Roman" panose="02020603050405020304" pitchFamily="18" charset="0"/>
                        </a:rPr>
                        <a:t>Муниципальная программа "Развитие торговли в муниципальном районе  Мелеузовский район Республики Башкортостан"</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ru-RU" sz="1000" u="none" strike="noStrike">
                          <a:effectLst/>
                          <a:latin typeface="Times New Roman" panose="02020603050405020304" pitchFamily="18" charset="0"/>
                          <a:cs typeface="Times New Roman" panose="02020603050405020304" pitchFamily="18" charset="0"/>
                        </a:rPr>
                        <a:t>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r>
              <a:tr h="698631">
                <a:tc>
                  <a:txBody>
                    <a:bodyPr/>
                    <a:lstStyle/>
                    <a:p>
                      <a:pPr algn="l" fontAlgn="t"/>
                      <a:r>
                        <a:rPr lang="ru-RU" sz="1000" u="none" strike="noStrike" dirty="0">
                          <a:effectLst/>
                          <a:latin typeface="Times New Roman" panose="02020603050405020304" pitchFamily="18" charset="0"/>
                          <a:cs typeface="Times New Roman" panose="02020603050405020304" pitchFamily="18" charset="0"/>
                        </a:rPr>
                        <a:t>Муниципальная программа "Снижение рисков и смягчение последствий чрезвычайных ситуаций природного и техногенного характера в муниципальном районе Мелеузовский район Республики Башкортостан"</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r>
                        <a:rPr lang="ru-RU" sz="1000" u="none" strike="noStrike">
                          <a:effectLst/>
                          <a:latin typeface="Times New Roman" panose="02020603050405020304" pitchFamily="18" charset="0"/>
                          <a:cs typeface="Times New Roman" panose="02020603050405020304" pitchFamily="18" charset="0"/>
                        </a:rPr>
                        <a:t>3 201,00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ru-RU" sz="1000" u="none" strike="noStrike" dirty="0">
                          <a:effectLst/>
                          <a:latin typeface="Times New Roman" panose="02020603050405020304" pitchFamily="18" charset="0"/>
                          <a:cs typeface="Times New Roman" panose="02020603050405020304" pitchFamily="18" charset="0"/>
                        </a:rPr>
                        <a:t>4 431,58</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ru-RU" sz="1000" u="none" strike="noStrike" dirty="0">
                          <a:effectLst/>
                          <a:latin typeface="Times New Roman" panose="02020603050405020304" pitchFamily="18" charset="0"/>
                          <a:cs typeface="Times New Roman" panose="02020603050405020304" pitchFamily="18" charset="0"/>
                        </a:rPr>
                        <a:t>3 529,49</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ru-RU" sz="1000" u="none" strike="noStrike">
                          <a:effectLst/>
                          <a:latin typeface="Times New Roman" panose="02020603050405020304" pitchFamily="18" charset="0"/>
                          <a:cs typeface="Times New Roman" panose="02020603050405020304" pitchFamily="18" charset="0"/>
                        </a:rPr>
                        <a:t>79,6</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r>
              <a:tr h="533676">
                <a:tc>
                  <a:txBody>
                    <a:bodyPr/>
                    <a:lstStyle/>
                    <a:p>
                      <a:pPr algn="l" fontAlgn="t"/>
                      <a:r>
                        <a:rPr lang="ru-RU" sz="1000" u="none" strike="noStrike">
                          <a:effectLst/>
                          <a:latin typeface="Times New Roman" panose="02020603050405020304" pitchFamily="18" charset="0"/>
                          <a:cs typeface="Times New Roman" panose="02020603050405020304" pitchFamily="18" charset="0"/>
                        </a:rPr>
                        <a:t>Муниципальная программа "Обеспечение общественной безопасности в муниципальном районе Мелеузовский район Республики Башкортостан"</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r>
                        <a:rPr lang="ru-RU" sz="1000" u="none" strike="noStrike">
                          <a:effectLst/>
                          <a:latin typeface="Times New Roman" panose="02020603050405020304" pitchFamily="18" charset="0"/>
                          <a:cs typeface="Times New Roman" panose="02020603050405020304" pitchFamily="18" charset="0"/>
                        </a:rPr>
                        <a:t>960,00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ru-RU" sz="1000" u="none" strike="noStrike" dirty="0">
                          <a:effectLst/>
                          <a:latin typeface="Times New Roman" panose="02020603050405020304" pitchFamily="18" charset="0"/>
                          <a:cs typeface="Times New Roman" panose="02020603050405020304" pitchFamily="18" charset="0"/>
                        </a:rPr>
                        <a:t>4 245,38</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ru-RU" sz="1000" u="none" strike="noStrike" dirty="0">
                          <a:effectLst/>
                          <a:latin typeface="Times New Roman" panose="02020603050405020304" pitchFamily="18" charset="0"/>
                          <a:cs typeface="Times New Roman" panose="02020603050405020304" pitchFamily="18" charset="0"/>
                        </a:rPr>
                        <a:t>4 234,69</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ru-RU" sz="1000" u="none" strike="noStrike">
                          <a:effectLst/>
                          <a:latin typeface="Times New Roman" panose="02020603050405020304" pitchFamily="18" charset="0"/>
                          <a:cs typeface="Times New Roman" panose="02020603050405020304" pitchFamily="18" charset="0"/>
                        </a:rPr>
                        <a:t>99,7</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r>
              <a:tr h="659818">
                <a:tc>
                  <a:txBody>
                    <a:bodyPr/>
                    <a:lstStyle/>
                    <a:p>
                      <a:pPr algn="l" rtl="0" fontAlgn="t"/>
                      <a:r>
                        <a:rPr lang="ru-RU" sz="1000" u="none" strike="noStrike">
                          <a:effectLst/>
                          <a:latin typeface="Times New Roman" panose="02020603050405020304" pitchFamily="18" charset="0"/>
                          <a:cs typeface="Times New Roman" panose="02020603050405020304" pitchFamily="18" charset="0"/>
                        </a:rPr>
                        <a:t>Муниципальная программа «Укрепление единства российской нации и этнокультурное развитие народов муниципального района Мелеузовский район Республики Башкортостан»</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ru-RU" sz="1000" u="none" strike="noStrike" dirty="0">
                          <a:effectLst/>
                          <a:latin typeface="Times New Roman" panose="02020603050405020304" pitchFamily="18" charset="0"/>
                          <a:cs typeface="Times New Roman" panose="02020603050405020304" pitchFamily="18" charset="0"/>
                        </a:rPr>
                        <a:t>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r>
              <a:tr h="242580">
                <a:tc>
                  <a:txBody>
                    <a:bodyPr/>
                    <a:lstStyle/>
                    <a:p>
                      <a:pPr algn="l" fontAlgn="t"/>
                      <a:r>
                        <a:rPr lang="ru-RU" sz="1000" u="none" strike="noStrike">
                          <a:effectLst/>
                          <a:latin typeface="Times New Roman" panose="02020603050405020304" pitchFamily="18" charset="0"/>
                          <a:cs typeface="Times New Roman" panose="02020603050405020304" pitchFamily="18" charset="0"/>
                        </a:rPr>
                        <a:t>Итого по муниципальному району</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r>
                        <a:rPr lang="ru-RU" sz="1000" u="none" strike="noStrike">
                          <a:effectLst/>
                          <a:latin typeface="Times New Roman" panose="02020603050405020304" pitchFamily="18" charset="0"/>
                          <a:cs typeface="Times New Roman" panose="02020603050405020304" pitchFamily="18" charset="0"/>
                        </a:rPr>
                        <a:t>1 400 648,30</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ru-RU" sz="1000" u="none" strike="noStrike">
                          <a:effectLst/>
                          <a:latin typeface="Times New Roman" panose="02020603050405020304" pitchFamily="18" charset="0"/>
                          <a:cs typeface="Times New Roman" panose="02020603050405020304" pitchFamily="18" charset="0"/>
                        </a:rPr>
                        <a:t>1 775 338,20</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ru-RU" sz="1000" u="none" strike="noStrike" dirty="0">
                          <a:effectLst/>
                          <a:latin typeface="Times New Roman" panose="02020603050405020304" pitchFamily="18" charset="0"/>
                          <a:cs typeface="Times New Roman" panose="02020603050405020304" pitchFamily="18" charset="0"/>
                        </a:rPr>
                        <a:t>1 728 007,78</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ru-RU" sz="1000" u="none" strike="noStrike" dirty="0">
                          <a:effectLst/>
                          <a:latin typeface="Times New Roman" panose="02020603050405020304" pitchFamily="18" charset="0"/>
                          <a:cs typeface="Times New Roman" panose="02020603050405020304" pitchFamily="18" charset="0"/>
                        </a:rPr>
                        <a:t>97,3</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r>
              <a:tr h="494863">
                <a:tc>
                  <a:txBody>
                    <a:bodyPr/>
                    <a:lstStyle/>
                    <a:p>
                      <a:pPr algn="l" fontAlgn="t"/>
                      <a:r>
                        <a:rPr lang="ru-RU" sz="1000" u="none" strike="noStrike">
                          <a:effectLst/>
                          <a:latin typeface="Times New Roman" panose="02020603050405020304" pitchFamily="18" charset="0"/>
                          <a:cs typeface="Times New Roman" panose="02020603050405020304" pitchFamily="18" charset="0"/>
                        </a:rPr>
                        <a:t>Муниципальные программы городского и сельских поселений муниципального района Мелеузовский район Республики Башкортостан</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r>
                        <a:rPr lang="ru-RU" sz="1000" u="none" strike="noStrike">
                          <a:effectLst/>
                          <a:latin typeface="Times New Roman" panose="02020603050405020304" pitchFamily="18" charset="0"/>
                          <a:cs typeface="Times New Roman" panose="02020603050405020304" pitchFamily="18" charset="0"/>
                        </a:rPr>
                        <a:t>199 809,40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ru-RU" sz="1000" u="none" strike="noStrike">
                          <a:effectLst/>
                          <a:latin typeface="Times New Roman" panose="02020603050405020304" pitchFamily="18" charset="0"/>
                          <a:cs typeface="Times New Roman" panose="02020603050405020304" pitchFamily="18" charset="0"/>
                        </a:rPr>
                        <a:t>345 253,93</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ru-RU" sz="1000" u="none" strike="noStrike">
                          <a:effectLst/>
                          <a:latin typeface="Times New Roman" panose="02020603050405020304" pitchFamily="18" charset="0"/>
                          <a:cs typeface="Times New Roman" panose="02020603050405020304" pitchFamily="18" charset="0"/>
                        </a:rPr>
                        <a:t>326 470,71</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ru-RU" sz="1000" u="none" strike="noStrike" dirty="0">
                          <a:effectLst/>
                          <a:latin typeface="Times New Roman" panose="02020603050405020304" pitchFamily="18" charset="0"/>
                          <a:cs typeface="Times New Roman" panose="02020603050405020304" pitchFamily="18" charset="0"/>
                        </a:rPr>
                        <a:t>94,6</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r>
              <a:tr h="242580">
                <a:tc>
                  <a:txBody>
                    <a:bodyPr/>
                    <a:lstStyle/>
                    <a:p>
                      <a:pPr algn="l" fontAlgn="b"/>
                      <a:r>
                        <a:rPr lang="ru-RU" sz="1000" u="none" strike="noStrike">
                          <a:effectLst/>
                          <a:latin typeface="Times New Roman" panose="02020603050405020304" pitchFamily="18" charset="0"/>
                          <a:cs typeface="Times New Roman" panose="02020603050405020304" pitchFamily="18" charset="0"/>
                        </a:rPr>
                        <a:t>Всего расходов по муниципальным программам</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ru-RU" sz="1000" u="none" strike="noStrike">
                          <a:effectLst/>
                          <a:latin typeface="Times New Roman" panose="02020603050405020304" pitchFamily="18" charset="0"/>
                          <a:cs typeface="Times New Roman" panose="02020603050405020304" pitchFamily="18" charset="0"/>
                        </a:rPr>
                        <a:t>1 600 457,70</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ru-RU" sz="1000" u="none" strike="noStrike">
                          <a:effectLst/>
                          <a:latin typeface="Times New Roman" panose="02020603050405020304" pitchFamily="18" charset="0"/>
                          <a:cs typeface="Times New Roman" panose="02020603050405020304" pitchFamily="18" charset="0"/>
                        </a:rPr>
                        <a:t>2 120 592,13</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ru-RU" sz="1000" u="none" strike="noStrike">
                          <a:effectLst/>
                          <a:latin typeface="Times New Roman" panose="02020603050405020304" pitchFamily="18" charset="0"/>
                          <a:cs typeface="Times New Roman" panose="02020603050405020304" pitchFamily="18" charset="0"/>
                        </a:rPr>
                        <a:t>2 054 478,49</a:t>
                      </a:r>
                      <a:endParaRPr lang="ru-RU" sz="10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ru-RU" sz="1000" u="none" strike="noStrike" dirty="0">
                          <a:effectLst/>
                          <a:latin typeface="Times New Roman" panose="02020603050405020304" pitchFamily="18" charset="0"/>
                          <a:cs typeface="Times New Roman" panose="02020603050405020304" pitchFamily="18" charset="0"/>
                        </a:rPr>
                        <a:t>96,9</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r>
            </a:tbl>
          </a:graphicData>
        </a:graphic>
      </p:graphicFrame>
      <p:sp>
        <p:nvSpPr>
          <p:cNvPr id="8" name="Блок-схема: память с посл. доступом 7"/>
          <p:cNvSpPr/>
          <p:nvPr/>
        </p:nvSpPr>
        <p:spPr>
          <a:xfrm rot="21018035">
            <a:off x="4108710" y="5296602"/>
            <a:ext cx="3985182" cy="1465746"/>
          </a:xfrm>
          <a:prstGeom prst="flowChartMagneticTape">
            <a:avLst/>
          </a:prstGeom>
          <a:solidFill>
            <a:srgbClr val="FF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b="1" i="1" dirty="0" smtClean="0">
                <a:solidFill>
                  <a:srgbClr val="002060"/>
                </a:solidFill>
                <a:latin typeface="Times New Roman" panose="02020603050405020304" pitchFamily="18" charset="0"/>
                <a:cs typeface="Times New Roman" panose="02020603050405020304" pitchFamily="18" charset="0"/>
              </a:rPr>
              <a:t>Нажить много денег – храбрость; сохранить их – мудрость, а умело расходовать – искусство.</a:t>
            </a:r>
          </a:p>
          <a:p>
            <a:pPr algn="ctr"/>
            <a:endParaRPr lang="ru-RU" sz="1000" b="1" i="1" dirty="0" smtClean="0">
              <a:solidFill>
                <a:srgbClr val="002060"/>
              </a:solidFill>
              <a:latin typeface="Times New Roman" panose="02020603050405020304" pitchFamily="18" charset="0"/>
              <a:cs typeface="Times New Roman" panose="02020603050405020304" pitchFamily="18" charset="0"/>
            </a:endParaRPr>
          </a:p>
          <a:p>
            <a:pPr algn="ctr"/>
            <a:r>
              <a:rPr lang="ru-RU" sz="1000" b="1" i="1" dirty="0" smtClean="0">
                <a:solidFill>
                  <a:srgbClr val="002060"/>
                </a:solidFill>
                <a:latin typeface="Times New Roman" panose="02020603050405020304" pitchFamily="18" charset="0"/>
                <a:cs typeface="Times New Roman" panose="02020603050405020304" pitchFamily="18" charset="0"/>
              </a:rPr>
              <a:t>Бертольд Авербах</a:t>
            </a:r>
            <a:endParaRPr lang="ru-RU" sz="1000" b="1" i="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6864375"/>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319963" y="22149"/>
            <a:ext cx="8784976" cy="735088"/>
          </a:xfrm>
        </p:spPr>
        <p:txBody>
          <a:bodyPr>
            <a:noAutofit/>
          </a:bodyPr>
          <a:lstStyle/>
          <a:p>
            <a:pPr algn="ctr"/>
            <a:r>
              <a:rPr lang="ru-RU" sz="1500" b="1" dirty="0">
                <a:solidFill>
                  <a:schemeClr val="accent1">
                    <a:lumMod val="60000"/>
                    <a:lumOff val="40000"/>
                  </a:schemeClr>
                </a:solidFill>
                <a:latin typeface="Cambria" panose="02040503050406030204" pitchFamily="18" charset="0"/>
                <a:cs typeface="Arial" panose="020B0604020202020204" pitchFamily="34" charset="0"/>
              </a:rPr>
              <a:t>Муниципальная программа </a:t>
            </a:r>
            <a:r>
              <a:rPr lang="ru-RU" sz="1500" b="1" dirty="0" smtClean="0">
                <a:solidFill>
                  <a:schemeClr val="accent1">
                    <a:lumMod val="60000"/>
                    <a:lumOff val="40000"/>
                  </a:schemeClr>
                </a:solidFill>
                <a:latin typeface="Cambria" panose="02040503050406030204" pitchFamily="18" charset="0"/>
                <a:cs typeface="Arial" panose="020B0604020202020204" pitchFamily="34" charset="0"/>
              </a:rPr>
              <a:t>«Развитие системы образования муниципального района </a:t>
            </a:r>
            <a:r>
              <a:rPr lang="ru-RU" sz="1500" b="1" dirty="0">
                <a:solidFill>
                  <a:schemeClr val="accent1">
                    <a:lumMod val="60000"/>
                    <a:lumOff val="40000"/>
                  </a:schemeClr>
                </a:solidFill>
                <a:latin typeface="Cambria" panose="02040503050406030204" pitchFamily="18" charset="0"/>
                <a:cs typeface="Arial" panose="020B0604020202020204" pitchFamily="34" charset="0"/>
              </a:rPr>
              <a:t>М</a:t>
            </a:r>
            <a:r>
              <a:rPr lang="ru-RU" sz="1500" b="1" dirty="0" smtClean="0">
                <a:solidFill>
                  <a:schemeClr val="accent1">
                    <a:lumMod val="60000"/>
                    <a:lumOff val="40000"/>
                  </a:schemeClr>
                </a:solidFill>
                <a:latin typeface="Cambria" panose="02040503050406030204" pitchFamily="18" charset="0"/>
                <a:cs typeface="Arial" panose="020B0604020202020204" pitchFamily="34" charset="0"/>
              </a:rPr>
              <a:t>елеузовский район республики Башкортостан </a:t>
            </a:r>
            <a:r>
              <a:rPr lang="ru-RU" sz="1500" b="1" dirty="0">
                <a:solidFill>
                  <a:schemeClr val="accent1">
                    <a:lumMod val="60000"/>
                    <a:lumOff val="40000"/>
                  </a:schemeClr>
                </a:solidFill>
                <a:latin typeface="Cambria" panose="02040503050406030204" pitchFamily="18" charset="0"/>
                <a:cs typeface="Arial" panose="020B0604020202020204" pitchFamily="34" charset="0"/>
              </a:rPr>
              <a:t>на </a:t>
            </a:r>
            <a:r>
              <a:rPr lang="ru-RU" sz="1500" b="1" dirty="0" smtClean="0">
                <a:solidFill>
                  <a:schemeClr val="accent1">
                    <a:lumMod val="60000"/>
                    <a:lumOff val="40000"/>
                  </a:schemeClr>
                </a:solidFill>
                <a:latin typeface="Cambria" panose="02040503050406030204" pitchFamily="18" charset="0"/>
                <a:cs typeface="Arial" panose="020B0604020202020204" pitchFamily="34" charset="0"/>
              </a:rPr>
              <a:t>2016-2021 годы»</a:t>
            </a:r>
            <a:endParaRPr lang="ru-RU" sz="1500" dirty="0">
              <a:solidFill>
                <a:schemeClr val="accent1">
                  <a:lumMod val="60000"/>
                  <a:lumOff val="40000"/>
                </a:schemeClr>
              </a:solidFill>
              <a:latin typeface="Cambria" panose="02040503050406030204" pitchFamily="18" charset="0"/>
            </a:endParaRPr>
          </a:p>
        </p:txBody>
      </p:sp>
      <p:sp>
        <p:nvSpPr>
          <p:cNvPr id="4" name="Овал 3"/>
          <p:cNvSpPr/>
          <p:nvPr/>
        </p:nvSpPr>
        <p:spPr>
          <a:xfrm>
            <a:off x="101138" y="836713"/>
            <a:ext cx="8796972" cy="917304"/>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defRPr/>
            </a:pPr>
            <a:r>
              <a:rPr lang="ru-RU" sz="1400" b="1" dirty="0" smtClean="0">
                <a:solidFill>
                  <a:prstClr val="black"/>
                </a:solidFill>
              </a:rPr>
              <a:t>ЦЕЛИ</a:t>
            </a:r>
            <a:r>
              <a:rPr lang="ru-RU" sz="1000" b="1" dirty="0" smtClean="0">
                <a:solidFill>
                  <a:prstClr val="black"/>
                </a:solidFill>
              </a:rPr>
              <a:t> </a:t>
            </a:r>
            <a:r>
              <a:rPr lang="ru-RU" sz="1200" b="1" dirty="0" smtClean="0">
                <a:solidFill>
                  <a:prstClr val="black"/>
                </a:solidFill>
              </a:rPr>
              <a:t>– </a:t>
            </a:r>
            <a:r>
              <a:rPr lang="ru-RU" sz="1200" b="1" i="1" dirty="0" smtClean="0">
                <a:solidFill>
                  <a:schemeClr val="tx1"/>
                </a:solidFill>
                <a:cs typeface="Times New Roman" panose="02020603050405020304" pitchFamily="18" charset="0"/>
              </a:rPr>
              <a:t> </a:t>
            </a:r>
            <a:r>
              <a:rPr lang="ru-RU" sz="1200" b="1" i="1" dirty="0" smtClean="0">
                <a:solidFill>
                  <a:schemeClr val="tx1"/>
                </a:solidFill>
                <a:latin typeface="Times New Roman" panose="02020603050405020304" pitchFamily="18" charset="0"/>
                <a:cs typeface="Times New Roman" panose="02020603050405020304" pitchFamily="18" charset="0"/>
              </a:rPr>
              <a:t>1.обеспечение </a:t>
            </a:r>
            <a:r>
              <a:rPr lang="ru-RU" sz="1200" b="1" i="1" dirty="0">
                <a:solidFill>
                  <a:schemeClr val="tx1"/>
                </a:solidFill>
                <a:latin typeface="Times New Roman" panose="02020603050405020304" pitchFamily="18" charset="0"/>
                <a:cs typeface="Times New Roman" panose="02020603050405020304" pitchFamily="18" charset="0"/>
              </a:rPr>
              <a:t>качества и доступности образования, соответствующего </a:t>
            </a:r>
            <a:r>
              <a:rPr lang="ru-RU" sz="1200" b="1" i="1" dirty="0" smtClean="0">
                <a:solidFill>
                  <a:schemeClr val="tx1"/>
                </a:solidFill>
                <a:latin typeface="Times New Roman" panose="02020603050405020304" pitchFamily="18" charset="0"/>
                <a:cs typeface="Times New Roman" panose="02020603050405020304" pitchFamily="18" charset="0"/>
              </a:rPr>
              <a:t>    </a:t>
            </a:r>
          </a:p>
          <a:p>
            <a:pPr>
              <a:defRPr/>
            </a:pPr>
            <a:r>
              <a:rPr lang="ru-RU" sz="1200" b="1" i="1" dirty="0">
                <a:solidFill>
                  <a:schemeClr val="tx1"/>
                </a:solidFill>
                <a:latin typeface="Times New Roman" panose="02020603050405020304" pitchFamily="18" charset="0"/>
                <a:cs typeface="Times New Roman" panose="02020603050405020304" pitchFamily="18" charset="0"/>
              </a:rPr>
              <a:t> </a:t>
            </a:r>
            <a:r>
              <a:rPr lang="ru-RU" sz="1200" b="1" i="1" dirty="0" smtClean="0">
                <a:solidFill>
                  <a:schemeClr val="tx1"/>
                </a:solidFill>
                <a:latin typeface="Times New Roman" panose="02020603050405020304" pitchFamily="18" charset="0"/>
                <a:cs typeface="Times New Roman" panose="02020603050405020304" pitchFamily="18" charset="0"/>
              </a:rPr>
              <a:t>                    требованиям </a:t>
            </a:r>
            <a:r>
              <a:rPr lang="ru-RU" sz="1200" b="1" i="1" dirty="0">
                <a:solidFill>
                  <a:schemeClr val="tx1"/>
                </a:solidFill>
                <a:latin typeface="Times New Roman" panose="02020603050405020304" pitchFamily="18" charset="0"/>
                <a:cs typeface="Times New Roman" panose="02020603050405020304" pitchFamily="18" charset="0"/>
              </a:rPr>
              <a:t>инновационного развития экономики, современным </a:t>
            </a:r>
            <a:endParaRPr lang="ru-RU" sz="1200" b="1" i="1" dirty="0" smtClean="0">
              <a:solidFill>
                <a:schemeClr val="tx1"/>
              </a:solidFill>
              <a:latin typeface="Times New Roman" panose="02020603050405020304" pitchFamily="18" charset="0"/>
              <a:cs typeface="Times New Roman" panose="02020603050405020304" pitchFamily="18" charset="0"/>
            </a:endParaRPr>
          </a:p>
          <a:p>
            <a:pPr>
              <a:defRPr/>
            </a:pPr>
            <a:r>
              <a:rPr lang="ru-RU" sz="1200" b="1" i="1" dirty="0">
                <a:solidFill>
                  <a:schemeClr val="tx1"/>
                </a:solidFill>
                <a:latin typeface="Times New Roman" panose="02020603050405020304" pitchFamily="18" charset="0"/>
                <a:cs typeface="Times New Roman" panose="02020603050405020304" pitchFamily="18" charset="0"/>
              </a:rPr>
              <a:t> </a:t>
            </a:r>
            <a:r>
              <a:rPr lang="ru-RU" sz="1200" b="1" i="1" dirty="0" smtClean="0">
                <a:solidFill>
                  <a:schemeClr val="tx1"/>
                </a:solidFill>
                <a:latin typeface="Times New Roman" panose="02020603050405020304" pitchFamily="18" charset="0"/>
                <a:cs typeface="Times New Roman" panose="02020603050405020304" pitchFamily="18" charset="0"/>
              </a:rPr>
              <a:t>                   потребностям </a:t>
            </a:r>
            <a:r>
              <a:rPr lang="ru-RU" sz="1200" b="1" i="1" dirty="0">
                <a:solidFill>
                  <a:schemeClr val="tx1"/>
                </a:solidFill>
                <a:latin typeface="Times New Roman" panose="02020603050405020304" pitchFamily="18" charset="0"/>
                <a:cs typeface="Times New Roman" panose="02020603050405020304" pitchFamily="18" charset="0"/>
              </a:rPr>
              <a:t>граждан Мелеузовского района, Республики Башкортостан;</a:t>
            </a:r>
          </a:p>
          <a:p>
            <a:pPr>
              <a:defRPr/>
            </a:pPr>
            <a:r>
              <a:rPr lang="ru-RU" sz="1200" b="1" i="1" dirty="0" smtClean="0">
                <a:solidFill>
                  <a:schemeClr val="tx1"/>
                </a:solidFill>
                <a:latin typeface="Times New Roman" panose="02020603050405020304" pitchFamily="18" charset="0"/>
                <a:cs typeface="Times New Roman" panose="02020603050405020304" pitchFamily="18" charset="0"/>
              </a:rPr>
              <a:t>                2. развитие </a:t>
            </a:r>
            <a:r>
              <a:rPr lang="ru-RU" sz="1200" b="1" i="1" dirty="0">
                <a:solidFill>
                  <a:schemeClr val="tx1"/>
                </a:solidFill>
                <a:latin typeface="Times New Roman" panose="02020603050405020304" pitchFamily="18" charset="0"/>
                <a:cs typeface="Times New Roman" panose="02020603050405020304" pitchFamily="18" charset="0"/>
              </a:rPr>
              <a:t>института замещающей семьи</a:t>
            </a:r>
            <a:r>
              <a:rPr lang="ru-RU" sz="1200" b="1" i="1" dirty="0" smtClean="0">
                <a:solidFill>
                  <a:schemeClr val="tx1"/>
                </a:solidFill>
                <a:latin typeface="Times New Roman" panose="02020603050405020304" pitchFamily="18" charset="0"/>
                <a:cs typeface="Times New Roman" panose="02020603050405020304" pitchFamily="18" charset="0"/>
              </a:rPr>
              <a:t>. </a:t>
            </a:r>
            <a:endParaRPr lang="ru-RU" sz="1200" b="1" i="1" dirty="0">
              <a:solidFill>
                <a:schemeClr val="tx1"/>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399039" y="1757899"/>
            <a:ext cx="1988621" cy="323165"/>
          </a:xfrm>
          <a:prstGeom prst="rect">
            <a:avLst/>
          </a:prstGeom>
          <a:noFill/>
        </p:spPr>
        <p:txBody>
          <a:bodyPr wrap="none" rtlCol="0">
            <a:spAutoFit/>
          </a:bodyPr>
          <a:lstStyle/>
          <a:p>
            <a:r>
              <a:rPr lang="ru-RU" sz="1500" b="1" dirty="0" smtClean="0">
                <a:solidFill>
                  <a:prstClr val="black"/>
                </a:solidFill>
              </a:rPr>
              <a:t>ЗАДАЧИ ПРОГАММЫ:</a:t>
            </a:r>
            <a:endParaRPr lang="ru-RU" sz="1500" b="1" dirty="0">
              <a:solidFill>
                <a:prstClr val="black"/>
              </a:solidFill>
            </a:endParaRPr>
          </a:p>
        </p:txBody>
      </p:sp>
      <p:sp>
        <p:nvSpPr>
          <p:cNvPr id="8" name="Скругленный прямоугольник 7"/>
          <p:cNvSpPr/>
          <p:nvPr/>
        </p:nvSpPr>
        <p:spPr>
          <a:xfrm>
            <a:off x="140255" y="2132856"/>
            <a:ext cx="8757855" cy="4248472"/>
          </a:xfrm>
          <a:prstGeom prst="roundRect">
            <a:avLst>
              <a:gd name="adj" fmla="val 12275"/>
            </a:avLst>
          </a:prstGeom>
        </p:spPr>
        <p:style>
          <a:lnRef idx="1">
            <a:schemeClr val="accent4"/>
          </a:lnRef>
          <a:fillRef idx="2">
            <a:schemeClr val="accent4"/>
          </a:fillRef>
          <a:effectRef idx="1">
            <a:schemeClr val="accent4"/>
          </a:effectRef>
          <a:fontRef idx="minor">
            <a:schemeClr val="dk1"/>
          </a:fontRef>
        </p:style>
        <p:txBody>
          <a:bodyPr rtlCol="0" anchor="ctr"/>
          <a:lstStyle/>
          <a:p>
            <a:pPr marL="285750" indent="-285750">
              <a:buFontTx/>
              <a:buChar char="-"/>
              <a:defRPr/>
            </a:pPr>
            <a:r>
              <a:rPr lang="ru-RU" sz="1200" b="1" i="1" dirty="0">
                <a:solidFill>
                  <a:schemeClr val="accent6">
                    <a:lumMod val="50000"/>
                  </a:schemeClr>
                </a:solidFill>
                <a:latin typeface="Times New Roman" panose="02020603050405020304" pitchFamily="18" charset="0"/>
                <a:cs typeface="Times New Roman" panose="02020603050405020304" pitchFamily="18" charset="0"/>
              </a:rPr>
              <a:t>создать и развивать инфраструктуру учреждений дошкольного образования, обеспечивающей доступность образования независимо от места проживания обучающихся;</a:t>
            </a:r>
          </a:p>
          <a:p>
            <a:pPr marL="285750" indent="-285750">
              <a:buFontTx/>
              <a:buChar char="-"/>
              <a:defRPr/>
            </a:pPr>
            <a:r>
              <a:rPr lang="ru-RU" sz="1200" b="1" i="1" dirty="0">
                <a:solidFill>
                  <a:schemeClr val="accent6">
                    <a:lumMod val="50000"/>
                  </a:schemeClr>
                </a:solidFill>
                <a:latin typeface="Times New Roman" panose="02020603050405020304" pitchFamily="18" charset="0"/>
                <a:cs typeface="Times New Roman" panose="02020603050405020304" pitchFamily="18" charset="0"/>
              </a:rPr>
              <a:t>создать условия для полноценного включения в образовательное пространство и успешной социализации и самореализации всех категорий обучающихся учреждений общего образования;</a:t>
            </a:r>
          </a:p>
          <a:p>
            <a:pPr marL="285750" indent="-285750">
              <a:buFontTx/>
              <a:buChar char="-"/>
              <a:defRPr/>
            </a:pPr>
            <a:r>
              <a:rPr lang="ru-RU" sz="1200" b="1" i="1" dirty="0">
                <a:solidFill>
                  <a:schemeClr val="accent6">
                    <a:lumMod val="50000"/>
                  </a:schemeClr>
                </a:solidFill>
                <a:latin typeface="Times New Roman" panose="02020603050405020304" pitchFamily="18" charset="0"/>
                <a:cs typeface="Times New Roman" panose="02020603050405020304" pitchFamily="18" charset="0"/>
              </a:rPr>
              <a:t>развить эффективную систему дополнительного образования обучающихся;</a:t>
            </a:r>
          </a:p>
          <a:p>
            <a:pPr marL="285750" indent="-285750">
              <a:buFontTx/>
              <a:buChar char="-"/>
              <a:defRPr/>
            </a:pPr>
            <a:r>
              <a:rPr lang="ru-RU" sz="1200" b="1" i="1" dirty="0">
                <a:solidFill>
                  <a:schemeClr val="accent6">
                    <a:lumMod val="50000"/>
                  </a:schemeClr>
                </a:solidFill>
                <a:latin typeface="Times New Roman" panose="02020603050405020304" pitchFamily="18" charset="0"/>
                <a:cs typeface="Times New Roman" panose="02020603050405020304" pitchFamily="18" charset="0"/>
              </a:rPr>
              <a:t>реализовать меры по развитию информационно-образовательной и творческой среды в образовательных учреждениях;</a:t>
            </a:r>
          </a:p>
          <a:p>
            <a:pPr marL="285750" indent="-285750">
              <a:buFontTx/>
              <a:buChar char="-"/>
              <a:defRPr/>
            </a:pPr>
            <a:r>
              <a:rPr lang="ru-RU" sz="1200" b="1" i="1" dirty="0">
                <a:solidFill>
                  <a:schemeClr val="accent6">
                    <a:lumMod val="50000"/>
                  </a:schemeClr>
                </a:solidFill>
                <a:latin typeface="Times New Roman" panose="02020603050405020304" pitchFamily="18" charset="0"/>
                <a:cs typeface="Times New Roman" panose="02020603050405020304" pitchFamily="18" charset="0"/>
              </a:rPr>
              <a:t>развить систему отдыха, оздоровления и дополнительной занятости детей, подростков и учащейся молодёжи в каникулярное время;</a:t>
            </a:r>
          </a:p>
          <a:p>
            <a:pPr marL="285750" indent="-285750">
              <a:buFontTx/>
              <a:buChar char="-"/>
              <a:defRPr/>
            </a:pPr>
            <a:r>
              <a:rPr lang="ru-RU" sz="1200" b="1" i="1" dirty="0">
                <a:solidFill>
                  <a:schemeClr val="accent6">
                    <a:lumMod val="50000"/>
                  </a:schemeClr>
                </a:solidFill>
                <a:latin typeface="Times New Roman" panose="02020603050405020304" pitchFamily="18" charset="0"/>
                <a:cs typeface="Times New Roman" panose="02020603050405020304" pitchFamily="18" charset="0"/>
              </a:rPr>
              <a:t>обеспечить полноценное психофизическое, социальное, культурное развитие обучающихся;</a:t>
            </a:r>
          </a:p>
          <a:p>
            <a:pPr marL="285750" indent="-285750">
              <a:buFontTx/>
              <a:buChar char="-"/>
              <a:defRPr/>
            </a:pPr>
            <a:r>
              <a:rPr lang="ru-RU" sz="1200" b="1" i="1" dirty="0">
                <a:solidFill>
                  <a:schemeClr val="accent6">
                    <a:lumMod val="50000"/>
                  </a:schemeClr>
                </a:solidFill>
                <a:latin typeface="Times New Roman" panose="02020603050405020304" pitchFamily="18" charset="0"/>
                <a:cs typeface="Times New Roman" panose="02020603050405020304" pitchFamily="18" charset="0"/>
              </a:rPr>
              <a:t>развить кадровый потенциал, повышать престиж профессии педагога в муниципальном районе Мелеузовский район Республики Башкортостан;</a:t>
            </a:r>
          </a:p>
          <a:p>
            <a:pPr marL="285750" indent="-285750" algn="just">
              <a:buFontTx/>
              <a:buChar char="-"/>
              <a:defRPr/>
            </a:pPr>
            <a:r>
              <a:rPr lang="ru-RU" sz="1200" b="1" i="1" dirty="0">
                <a:solidFill>
                  <a:schemeClr val="accent6">
                    <a:lumMod val="50000"/>
                  </a:schemeClr>
                </a:solidFill>
                <a:latin typeface="Times New Roman" panose="02020603050405020304" pitchFamily="18" charset="0"/>
                <a:cs typeface="Times New Roman" panose="02020603050405020304" pitchFamily="18" charset="0"/>
              </a:rPr>
              <a:t>обеспечивать современные, качественные условия обучения и воспитания;</a:t>
            </a:r>
          </a:p>
          <a:p>
            <a:pPr marL="285750" indent="-285750">
              <a:buFontTx/>
              <a:buChar char="-"/>
              <a:defRPr/>
            </a:pPr>
            <a:r>
              <a:rPr lang="ru-RU" sz="1200" b="1" i="1" dirty="0">
                <a:solidFill>
                  <a:schemeClr val="accent6">
                    <a:lumMod val="50000"/>
                  </a:schemeClr>
                </a:solidFill>
                <a:latin typeface="Times New Roman" panose="02020603050405020304" pitchFamily="18" charset="0"/>
                <a:cs typeface="Times New Roman" panose="02020603050405020304" pitchFamily="18" charset="0"/>
              </a:rPr>
              <a:t>оказать помощь семьям, оказавшимся в трудной жизненной ситуации, а также гражданам имеющих право на поддержку государством в соответствии с законодательством;</a:t>
            </a:r>
          </a:p>
          <a:p>
            <a:pPr marL="285750" indent="-285750">
              <a:buFontTx/>
              <a:buChar char="-"/>
              <a:defRPr/>
            </a:pPr>
            <a:r>
              <a:rPr lang="ru-RU" sz="1200" b="1" i="1" dirty="0">
                <a:solidFill>
                  <a:schemeClr val="accent6">
                    <a:lumMod val="50000"/>
                  </a:schemeClr>
                </a:solidFill>
                <a:latin typeface="Times New Roman" panose="02020603050405020304" pitchFamily="18" charset="0"/>
                <a:cs typeface="Times New Roman" panose="02020603050405020304" pitchFamily="18" charset="0"/>
              </a:rPr>
              <a:t>обеспечить государственную поддержку детям-сиротам, и детям, оставшихся без попечения родителей, находящихся под опекой лил попечительством;</a:t>
            </a:r>
          </a:p>
          <a:p>
            <a:pPr marL="285750" indent="-285750">
              <a:buFontTx/>
              <a:buChar char="-"/>
              <a:defRPr/>
            </a:pPr>
            <a:r>
              <a:rPr lang="ru-RU" sz="1200" b="1" i="1" dirty="0">
                <a:solidFill>
                  <a:schemeClr val="accent6">
                    <a:lumMod val="50000"/>
                  </a:schemeClr>
                </a:solidFill>
                <a:latin typeface="Times New Roman" panose="02020603050405020304" pitchFamily="18" charset="0"/>
                <a:cs typeface="Times New Roman" panose="02020603050405020304" pitchFamily="18" charset="0"/>
              </a:rPr>
              <a:t>обеспечить государственную поддержку граждан,  исполняющих обязанности опекунов и попечителей.</a:t>
            </a:r>
          </a:p>
        </p:txBody>
      </p:sp>
      <p:sp>
        <p:nvSpPr>
          <p:cNvPr id="2" name="Номер слайда 1"/>
          <p:cNvSpPr>
            <a:spLocks noGrp="1"/>
          </p:cNvSpPr>
          <p:nvPr>
            <p:ph type="sldNum" sz="quarter" idx="12"/>
          </p:nvPr>
        </p:nvSpPr>
        <p:spPr>
          <a:xfrm>
            <a:off x="7010400" y="116632"/>
            <a:ext cx="2133600" cy="365125"/>
          </a:xfrm>
        </p:spPr>
        <p:txBody>
          <a:bodyPr/>
          <a:lstStyle/>
          <a:p>
            <a:pPr>
              <a:defRPr/>
            </a:pPr>
            <a:fld id="{1B7666BA-D9CA-4185-806B-0FC1DED90D94}" type="slidenum">
              <a:rPr lang="ru-RU" altLang="ru-RU" smtClean="0">
                <a:solidFill>
                  <a:schemeClr val="tx1"/>
                </a:solidFill>
              </a:rPr>
              <a:pPr>
                <a:defRPr/>
              </a:pPr>
              <a:t>45</a:t>
            </a:fld>
            <a:endParaRPr lang="ru-RU" altLang="ru-RU" dirty="0">
              <a:solidFill>
                <a:schemeClr val="tx1"/>
              </a:solidFill>
            </a:endParaRPr>
          </a:p>
        </p:txBody>
      </p:sp>
    </p:spTree>
    <p:extLst>
      <p:ext uri="{BB962C8B-B14F-4D97-AF65-F5344CB8AC3E}">
        <p14:creationId xmlns:p14="http://schemas.microsoft.com/office/powerpoint/2010/main" val="424468674"/>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72400" y="457992"/>
            <a:ext cx="792210" cy="8299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1682" name="Line 7">
            <a:extLst>
              <a:ext uri="{FF2B5EF4-FFF2-40B4-BE49-F238E27FC236}">
                <a16:creationId xmlns="" xmlns:a16="http://schemas.microsoft.com/office/drawing/2014/main" id="{46CA2FF8-76E5-4654-9536-9CCF4E657665}"/>
              </a:ext>
            </a:extLst>
          </p:cNvPr>
          <p:cNvSpPr>
            <a:spLocks noChangeShapeType="1"/>
          </p:cNvSpPr>
          <p:nvPr/>
        </p:nvSpPr>
        <p:spPr bwMode="auto">
          <a:xfrm>
            <a:off x="1116013" y="2997200"/>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71683" name="Rectangle 8">
            <a:extLst>
              <a:ext uri="{FF2B5EF4-FFF2-40B4-BE49-F238E27FC236}">
                <a16:creationId xmlns="" xmlns:a16="http://schemas.microsoft.com/office/drawing/2014/main" id="{A927D567-1608-4A87-98C0-C87918B54740}"/>
              </a:ext>
            </a:extLst>
          </p:cNvPr>
          <p:cNvSpPr>
            <a:spLocks noChangeArrowheads="1"/>
          </p:cNvSpPr>
          <p:nvPr/>
        </p:nvSpPr>
        <p:spPr bwMode="auto">
          <a:xfrm>
            <a:off x="468313" y="3648075"/>
            <a:ext cx="8496300" cy="922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ru-RU" altLang="ru-RU"/>
          </a:p>
          <a:p>
            <a:pPr eaLnBrk="1" hangingPunct="1"/>
            <a:endParaRPr lang="ru-RU" altLang="ru-RU"/>
          </a:p>
          <a:p>
            <a:r>
              <a:rPr lang="ru-RU" altLang="ru-RU"/>
              <a:t>                                 </a:t>
            </a:r>
          </a:p>
        </p:txBody>
      </p:sp>
      <p:graphicFrame>
        <p:nvGraphicFramePr>
          <p:cNvPr id="2" name="Таблица 1">
            <a:extLst>
              <a:ext uri="{FF2B5EF4-FFF2-40B4-BE49-F238E27FC236}">
                <a16:creationId xmlns="" xmlns:a16="http://schemas.microsoft.com/office/drawing/2014/main" id="{2E648489-E80A-4006-9069-9BE20837F4B6}"/>
              </a:ext>
            </a:extLst>
          </p:cNvPr>
          <p:cNvGraphicFramePr>
            <a:graphicFrameLocks noGrp="1"/>
          </p:cNvGraphicFramePr>
          <p:nvPr>
            <p:extLst>
              <p:ext uri="{D42A27DB-BD31-4B8C-83A1-F6EECF244321}">
                <p14:modId xmlns:p14="http://schemas.microsoft.com/office/powerpoint/2010/main" val="4246882514"/>
              </p:ext>
            </p:extLst>
          </p:nvPr>
        </p:nvGraphicFramePr>
        <p:xfrm>
          <a:off x="0" y="999473"/>
          <a:ext cx="9144000" cy="5718804"/>
        </p:xfrm>
        <a:graphic>
          <a:graphicData uri="http://schemas.openxmlformats.org/drawingml/2006/table">
            <a:tbl>
              <a:tblPr>
                <a:tableStyleId>{0505E3EF-67EA-436B-97B2-0124C06EBD24}</a:tableStyleId>
              </a:tblPr>
              <a:tblGrid>
                <a:gridCol w="365760"/>
                <a:gridCol w="7095744">
                  <a:extLst>
                    <a:ext uri="{9D8B030D-6E8A-4147-A177-3AD203B41FA5}">
                      <a16:colId xmlns="" xmlns:a16="http://schemas.microsoft.com/office/drawing/2014/main" val="20000"/>
                    </a:ext>
                  </a:extLst>
                </a:gridCol>
                <a:gridCol w="585216">
                  <a:extLst>
                    <a:ext uri="{9D8B030D-6E8A-4147-A177-3AD203B41FA5}">
                      <a16:colId xmlns="" xmlns:a16="http://schemas.microsoft.com/office/drawing/2014/main" val="20001"/>
                    </a:ext>
                  </a:extLst>
                </a:gridCol>
                <a:gridCol w="585216">
                  <a:extLst>
                    <a:ext uri="{9D8B030D-6E8A-4147-A177-3AD203B41FA5}">
                      <a16:colId xmlns="" xmlns:a16="http://schemas.microsoft.com/office/drawing/2014/main" val="20002"/>
                    </a:ext>
                  </a:extLst>
                </a:gridCol>
                <a:gridCol w="512064">
                  <a:extLst>
                    <a:ext uri="{9D8B030D-6E8A-4147-A177-3AD203B41FA5}">
                      <a16:colId xmlns="" xmlns:a16="http://schemas.microsoft.com/office/drawing/2014/main" val="20003"/>
                    </a:ext>
                  </a:extLst>
                </a:gridCol>
              </a:tblGrid>
              <a:tr h="363776">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 п/п</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anchor="ctr" horzOverflow="overflow"/>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НАИМЕНОВАНИЕ </a:t>
                      </a: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ЦЕЛЕВОГО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anchor="ctr" horzOverflow="overflow"/>
                </a:tc>
                <a:tc grid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Значение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hMerge="1">
                  <a:txBody>
                    <a:bodyPr/>
                    <a:lstStyle/>
                    <a:p>
                      <a:endParaRPr lang="ru-RU"/>
                    </a:p>
                  </a:txBody>
                  <a:tcPr/>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 </a:t>
                      </a:r>
                      <a:r>
                        <a:rPr kumimoji="0" lang="ru-RU" sz="800" u="none" strike="noStrike" cap="none" normalizeH="0" baseline="0" dirty="0" err="1" smtClean="0">
                          <a:ln>
                            <a:noFill/>
                          </a:ln>
                          <a:effectLst/>
                          <a:latin typeface="Times New Roman" panose="02020603050405020304" pitchFamily="18" charset="0"/>
                          <a:cs typeface="Times New Roman" panose="02020603050405020304" pitchFamily="18" charset="0"/>
                        </a:rPr>
                        <a:t>иполнения</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0"/>
                  </a:ext>
                </a:extLst>
              </a:tr>
              <a:tr h="195865">
                <a:tc vMerge="1">
                  <a:txBody>
                    <a:bodyPr/>
                    <a:lstStyle/>
                    <a:p>
                      <a:endParaRPr lang="ru-RU"/>
                    </a:p>
                  </a:txBody>
                  <a:tcPr/>
                </a:tc>
                <a:tc vMerge="1">
                  <a:txBody>
                    <a:bodyPr/>
                    <a:lstStyle/>
                    <a:p>
                      <a:endParaRPr lang="ru-RU"/>
                    </a:p>
                  </a:txBody>
                  <a:tcPr/>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ПЛАН</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ФАКТ</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vMerge="1">
                  <a:txBody>
                    <a:bodyPr/>
                    <a:lstStyle/>
                    <a:p>
                      <a:endParaRPr lang="ru-RU"/>
                    </a:p>
                  </a:txBody>
                  <a:tcPr/>
                </a:tc>
                <a:extLst>
                  <a:ext uri="{0D108BD9-81ED-4DB2-BD59-A6C34878D82A}">
                    <a16:rowId xmlns="" xmlns:a16="http://schemas.microsoft.com/office/drawing/2014/main" val="10001"/>
                  </a:ext>
                </a:extLst>
              </a:tr>
              <a:tr h="363776">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Доля детей в возрасте от трех до семи лет, получающих услугу дошкольного образования, в общем количестве детей этого возраста, нуждающихся в данной услуге, %</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96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96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2"/>
                  </a:ext>
                </a:extLst>
              </a:tr>
              <a:tr h="363776">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Доля детей в возрасте от трех до семи лет, получающих услугу дошкольного образования, в общем количестве детей этого возраста, нуждающихся в данной услуге, %</a:t>
                      </a:r>
                      <a:endParaRPr kumimoji="0" lang="ru-RU" sz="1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3"/>
                  </a:ext>
                </a:extLst>
              </a:tr>
              <a:tr h="363776">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Доля обучающихся в муниципальных общеобразовательных организациях, занимающихся в одну смену, в общей численности обучающихся в муниципальных общеобразовательных организациях, %</a:t>
                      </a:r>
                      <a:endParaRPr kumimoji="0" lang="ru-RU" sz="1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92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95,1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103,4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4"/>
                  </a:ext>
                </a:extLst>
              </a:tr>
              <a:tr h="363776">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Доля учреждений реализующих программы дошкольного образования,  оснащенных в соответствии с современными требованиями, %</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75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75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5"/>
                  </a:ext>
                </a:extLst>
              </a:tr>
              <a:tr h="302806">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smtClean="0">
                          <a:ln>
                            <a:noFill/>
                          </a:ln>
                          <a:effectLst/>
                          <a:latin typeface="Times New Roman" panose="02020603050405020304" pitchFamily="18" charset="0"/>
                          <a:cs typeface="Times New Roman" panose="02020603050405020304" pitchFamily="18" charset="0"/>
                        </a:rPr>
                        <a:t>Соотношение средней заработной платы педагогических работников общеобразовательных организаций и средней заработной платы в Республике Башкортостан, %</a:t>
                      </a:r>
                      <a:endParaRPr kumimoji="0" lang="ru-RU" sz="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txBody>
                  <a:tcPr marL="91436" marR="91436" marT="42980" marB="429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6"/>
                  </a:ext>
                </a:extLst>
              </a:tr>
              <a:tr h="302806">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smtClean="0">
                          <a:ln>
                            <a:noFill/>
                          </a:ln>
                          <a:effectLst/>
                          <a:latin typeface="Times New Roman" panose="02020603050405020304" pitchFamily="18" charset="0"/>
                          <a:cs typeface="Times New Roman" panose="02020603050405020304" pitchFamily="18" charset="0"/>
                        </a:rPr>
                        <a:t>Соотношение средней заработной платы педагогических работников дошкольных образовательных организаций и средней заработной платы в сфере общего образования в Республике Башкортостан, %</a:t>
                      </a:r>
                      <a:endParaRPr kumimoji="0" lang="ru-RU" sz="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txBody>
                  <a:tcPr marL="91436" marR="91436" marT="42980" marB="429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7"/>
                  </a:ext>
                </a:extLst>
              </a:tr>
              <a:tr h="223850">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7</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Доля детей, подростков,  охваченных основными формами отдыха и оздоровления в общем количестве детей, подростков, %</a:t>
                      </a:r>
                      <a:endParaRPr kumimoji="0" lang="ru-RU" sz="1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95,7</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96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8"/>
                  </a:ext>
                </a:extLst>
              </a:tr>
              <a:tr h="363776">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8</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Доля детей-сирот, охваченных отдыхом и оздоровлением, в общем количестве детей-сирот, подлежащих отдыху и оздоровлению, %</a:t>
                      </a:r>
                      <a:endParaRPr kumimoji="0" lang="ru-RU" sz="1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9"/>
                  </a:ext>
                </a:extLst>
              </a:tr>
              <a:tr h="363776">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9</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Доля детей в возрасте от пяти  до восемнадцати лет, обучающихся по дополнительным программам, в  общей  численности детей этого возраста, %</a:t>
                      </a:r>
                      <a:endParaRPr kumimoji="0" lang="ru-RU" sz="1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92,6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92,6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10"/>
                  </a:ext>
                </a:extLst>
              </a:tr>
              <a:tr h="363776">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Доля обучающихся из многодетных семей, получивших компенсацию на приобретение школьной формы (1 раз в 2 года), в общем количестве обучающихся, имеющих право получать компенсацию, %</a:t>
                      </a:r>
                      <a:endParaRPr kumimoji="0" lang="ru-RU" sz="1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r>
              <a:tr h="503702">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Доля детей, охваченных бесплатным питанием, из многодетных семей, средний душевой доход которых не превышает величины прожиточного минимума в среднем на душу населения, установленной в Республике Башкортостан, в общем количестве детей указанной категории,%</a:t>
                      </a:r>
                      <a:endParaRPr kumimoji="0" lang="ru-RU" sz="1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r>
              <a:tr h="363776">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Доля детей-сирот обеспеченных бесплатным проездом к общеобразовательным учреждениям, от общего количества детей-сирот, нуждающихся в данной услуге, %</a:t>
                      </a:r>
                      <a:endParaRPr kumimoji="0" lang="ru-RU" sz="1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11"/>
                  </a:ext>
                </a:extLst>
              </a:tr>
              <a:tr h="223850">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Доля общеобразовательных организаций в которых созданы условия для инклюзивного образования детей-инвалидов, %</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27</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30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111,1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r>
              <a:tr h="223850">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Доля дошкольных учреждений в которых созданы условия для инклюзивного образования детей-инвалидов, %</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8</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8</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r>
            </a:tbl>
          </a:graphicData>
        </a:graphic>
      </p:graphicFrame>
      <p:sp>
        <p:nvSpPr>
          <p:cNvPr id="71753" name="TextBox 2">
            <a:extLst>
              <a:ext uri="{FF2B5EF4-FFF2-40B4-BE49-F238E27FC236}">
                <a16:creationId xmlns="" xmlns:a16="http://schemas.microsoft.com/office/drawing/2014/main" id="{8BEB8FFE-15B9-41F1-8B61-144B0EE20387}"/>
              </a:ext>
            </a:extLst>
          </p:cNvPr>
          <p:cNvSpPr txBox="1">
            <a:spLocks noChangeArrowheads="1"/>
          </p:cNvSpPr>
          <p:nvPr/>
        </p:nvSpPr>
        <p:spPr bwMode="auto">
          <a:xfrm>
            <a:off x="827584" y="641656"/>
            <a:ext cx="68259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ru-RU" altLang="ru-RU" b="1" dirty="0" smtClean="0">
                <a:solidFill>
                  <a:srgbClr val="0070C0"/>
                </a:solidFill>
              </a:rPr>
              <a:t>Достигнутые значения целевых индикаторов за 2018 </a:t>
            </a:r>
            <a:r>
              <a:rPr lang="ru-RU" altLang="ru-RU" b="1" dirty="0">
                <a:solidFill>
                  <a:srgbClr val="0070C0"/>
                </a:solidFill>
              </a:rPr>
              <a:t>год</a:t>
            </a:r>
          </a:p>
          <a:p>
            <a:pPr eaLnBrk="1" hangingPunct="1"/>
            <a:endParaRPr lang="ru-RU" altLang="ru-RU" dirty="0"/>
          </a:p>
        </p:txBody>
      </p:sp>
      <p:sp>
        <p:nvSpPr>
          <p:cNvPr id="11" name="Заголовок 4"/>
          <p:cNvSpPr txBox="1">
            <a:spLocks/>
          </p:cNvSpPr>
          <p:nvPr/>
        </p:nvSpPr>
        <p:spPr>
          <a:xfrm>
            <a:off x="319963" y="172962"/>
            <a:ext cx="8784976" cy="73508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1500" b="1" dirty="0" smtClean="0">
                <a:solidFill>
                  <a:schemeClr val="accent1">
                    <a:lumMod val="60000"/>
                    <a:lumOff val="40000"/>
                  </a:schemeClr>
                </a:solidFill>
                <a:latin typeface="Cambria" panose="02040503050406030204" pitchFamily="18" charset="0"/>
                <a:cs typeface="Arial" panose="020B0604020202020204" pitchFamily="34" charset="0"/>
              </a:rPr>
              <a:t>Муниципальная программа «Развитие системы образования муниципального района Мелеузовский район республики Башкортостан на 2016-2021 годы»</a:t>
            </a:r>
            <a:endParaRPr lang="ru-RU" sz="1500" dirty="0">
              <a:solidFill>
                <a:schemeClr val="accent1">
                  <a:lumMod val="60000"/>
                  <a:lumOff val="40000"/>
                </a:schemeClr>
              </a:solidFill>
              <a:latin typeface="Cambria" panose="02040503050406030204" pitchFamily="18" charset="0"/>
            </a:endParaRPr>
          </a:p>
        </p:txBody>
      </p:sp>
      <p:sp>
        <p:nvSpPr>
          <p:cNvPr id="3" name="Номер слайда 2"/>
          <p:cNvSpPr>
            <a:spLocks noGrp="1"/>
          </p:cNvSpPr>
          <p:nvPr>
            <p:ph type="sldNum" sz="quarter" idx="12"/>
          </p:nvPr>
        </p:nvSpPr>
        <p:spPr>
          <a:xfrm>
            <a:off x="7010400" y="175381"/>
            <a:ext cx="2133600" cy="365125"/>
          </a:xfrm>
        </p:spPr>
        <p:txBody>
          <a:bodyPr/>
          <a:lstStyle/>
          <a:p>
            <a:fld id="{434A3D7E-C280-4DCD-A7E1-93BBC7758E8E}" type="slidenum">
              <a:rPr lang="ru-RU" smtClean="0">
                <a:solidFill>
                  <a:schemeClr val="tx1"/>
                </a:solidFill>
              </a:rPr>
              <a:t>46</a:t>
            </a:fld>
            <a:endParaRPr lang="ru-RU">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323528" y="188640"/>
            <a:ext cx="8568952" cy="735088"/>
          </a:xfrm>
        </p:spPr>
        <p:txBody>
          <a:bodyPr>
            <a:noAutofit/>
          </a:bodyPr>
          <a:lstStyle/>
          <a:p>
            <a:pPr algn="ctr"/>
            <a:r>
              <a:rPr lang="ru-RU" sz="1500" b="1" dirty="0">
                <a:solidFill>
                  <a:schemeClr val="accent1">
                    <a:lumMod val="60000"/>
                    <a:lumOff val="40000"/>
                  </a:schemeClr>
                </a:solidFill>
                <a:latin typeface="Cambria" panose="02040503050406030204" pitchFamily="18" charset="0"/>
                <a:cs typeface="Arial" panose="020B0604020202020204" pitchFamily="34" charset="0"/>
              </a:rPr>
              <a:t>Муниципальная программа </a:t>
            </a:r>
            <a:r>
              <a:rPr lang="ru-RU" sz="1500" b="1" dirty="0" smtClean="0">
                <a:solidFill>
                  <a:schemeClr val="accent1">
                    <a:lumMod val="60000"/>
                    <a:lumOff val="40000"/>
                  </a:schemeClr>
                </a:solidFill>
                <a:latin typeface="Cambria" panose="02040503050406030204" pitchFamily="18" charset="0"/>
                <a:cs typeface="Arial" panose="020B0604020202020204" pitchFamily="34" charset="0"/>
              </a:rPr>
              <a:t>«Управление  муниципальными финансами и муниципальным долгом муниципального района Мелеузовский район республики Башкортостан                  на 2016-2021 </a:t>
            </a:r>
            <a:r>
              <a:rPr lang="ru-RU" sz="1500" b="1" dirty="0">
                <a:solidFill>
                  <a:schemeClr val="accent1">
                    <a:lumMod val="60000"/>
                    <a:lumOff val="40000"/>
                  </a:schemeClr>
                </a:solidFill>
                <a:latin typeface="Cambria" panose="02040503050406030204" pitchFamily="18" charset="0"/>
                <a:cs typeface="Arial" panose="020B0604020202020204" pitchFamily="34" charset="0"/>
              </a:rPr>
              <a:t>годы»</a:t>
            </a:r>
            <a:endParaRPr lang="ru-RU" sz="1500" dirty="0">
              <a:solidFill>
                <a:schemeClr val="accent1">
                  <a:lumMod val="60000"/>
                  <a:lumOff val="40000"/>
                </a:schemeClr>
              </a:solidFill>
              <a:latin typeface="Cambria" panose="02040503050406030204" pitchFamily="18" charset="0"/>
            </a:endParaRPr>
          </a:p>
        </p:txBody>
      </p:sp>
      <p:sp>
        <p:nvSpPr>
          <p:cNvPr id="4" name="Овал 3"/>
          <p:cNvSpPr/>
          <p:nvPr/>
        </p:nvSpPr>
        <p:spPr>
          <a:xfrm>
            <a:off x="0" y="980727"/>
            <a:ext cx="9036496" cy="218117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defRPr/>
            </a:pPr>
            <a:r>
              <a:rPr lang="ru-RU" sz="1200" b="1" dirty="0" smtClean="0">
                <a:solidFill>
                  <a:prstClr val="black"/>
                </a:solidFill>
              </a:rPr>
              <a:t>ЦЕЛИ</a:t>
            </a:r>
            <a:r>
              <a:rPr lang="ru-RU" sz="1000" b="1" dirty="0" smtClean="0">
                <a:solidFill>
                  <a:prstClr val="black"/>
                </a:solidFill>
              </a:rPr>
              <a:t> </a:t>
            </a:r>
            <a:r>
              <a:rPr lang="ru-RU" sz="1000" dirty="0">
                <a:solidFill>
                  <a:prstClr val="black"/>
                </a:solidFill>
                <a:latin typeface="Times New Roman" panose="02020603050405020304" pitchFamily="18" charset="0"/>
                <a:cs typeface="Times New Roman" panose="02020603050405020304" pitchFamily="18" charset="0"/>
              </a:rPr>
              <a:t>– </a:t>
            </a:r>
            <a:r>
              <a:rPr lang="ru-RU" sz="1200" b="1" i="1" dirty="0" smtClean="0">
                <a:solidFill>
                  <a:prstClr val="black"/>
                </a:solidFill>
                <a:latin typeface="Times New Roman" panose="02020603050405020304" pitchFamily="18" charset="0"/>
                <a:cs typeface="Times New Roman" panose="02020603050405020304" pitchFamily="18" charset="0"/>
              </a:rPr>
              <a:t>1.</a:t>
            </a:r>
            <a:r>
              <a:rPr lang="ru-RU" sz="1200" b="1" i="1" dirty="0" smtClean="0">
                <a:solidFill>
                  <a:srgbClr val="216D57"/>
                </a:solidFill>
                <a:latin typeface="Times New Roman" panose="02020603050405020304" pitchFamily="18" charset="0"/>
                <a:cs typeface="Times New Roman" panose="02020603050405020304" pitchFamily="18" charset="0"/>
              </a:rPr>
              <a:t>увеличить </a:t>
            </a:r>
            <a:r>
              <a:rPr lang="ru-RU" sz="1200" b="1" i="1" dirty="0">
                <a:solidFill>
                  <a:srgbClr val="216D57"/>
                </a:solidFill>
                <a:latin typeface="Times New Roman" panose="02020603050405020304" pitchFamily="18" charset="0"/>
                <a:cs typeface="Times New Roman" panose="02020603050405020304" pitchFamily="18" charset="0"/>
              </a:rPr>
              <a:t>налоговые и неналоговые доходы консолидированного бюджета муниципального района Мелеузовский район РБ до 2021 года в 1,2 раза к уровню 2015 года;</a:t>
            </a:r>
          </a:p>
          <a:p>
            <a:pPr>
              <a:defRPr/>
            </a:pPr>
            <a:r>
              <a:rPr lang="ru-RU" sz="1200" b="1" i="1" dirty="0" smtClean="0">
                <a:solidFill>
                  <a:srgbClr val="216D57"/>
                </a:solidFill>
                <a:latin typeface="Times New Roman" panose="02020603050405020304" pitchFamily="18" charset="0"/>
                <a:cs typeface="Times New Roman" panose="02020603050405020304" pitchFamily="18" charset="0"/>
              </a:rPr>
              <a:t>2. обеспечить </a:t>
            </a:r>
            <a:r>
              <a:rPr lang="ru-RU" sz="1200" b="1" i="1" dirty="0">
                <a:solidFill>
                  <a:srgbClr val="216D57"/>
                </a:solidFill>
                <a:latin typeface="Times New Roman" panose="02020603050405020304" pitchFamily="18" charset="0"/>
                <a:cs typeface="Times New Roman" panose="02020603050405020304" pitchFamily="18" charset="0"/>
              </a:rPr>
              <a:t>качество управления муниципальными финансами на уровне не ниже </a:t>
            </a:r>
            <a:r>
              <a:rPr lang="en-US" sz="1200" b="1" i="1" dirty="0">
                <a:solidFill>
                  <a:srgbClr val="216D57"/>
                </a:solidFill>
                <a:latin typeface="Times New Roman" panose="02020603050405020304" pitchFamily="18" charset="0"/>
                <a:cs typeface="Times New Roman" panose="02020603050405020304" pitchFamily="18" charset="0"/>
              </a:rPr>
              <a:t>II </a:t>
            </a:r>
            <a:r>
              <a:rPr lang="ru-RU" sz="1200" b="1" i="1" dirty="0">
                <a:solidFill>
                  <a:srgbClr val="216D57"/>
                </a:solidFill>
                <a:latin typeface="Times New Roman" panose="02020603050405020304" pitchFamily="18" charset="0"/>
                <a:cs typeface="Times New Roman" panose="02020603050405020304" pitchFamily="18" charset="0"/>
              </a:rPr>
              <a:t>степени качества (по оценке Министерства финансов Республики Башкортостан);</a:t>
            </a:r>
          </a:p>
          <a:p>
            <a:pPr>
              <a:defRPr/>
            </a:pPr>
            <a:r>
              <a:rPr lang="ru-RU" sz="1200" b="1" i="1" dirty="0" smtClean="0">
                <a:solidFill>
                  <a:srgbClr val="216D57"/>
                </a:solidFill>
                <a:latin typeface="Times New Roman" panose="02020603050405020304" pitchFamily="18" charset="0"/>
                <a:cs typeface="Times New Roman" panose="02020603050405020304" pitchFamily="18" charset="0"/>
              </a:rPr>
              <a:t>3. обеспечить </a:t>
            </a:r>
            <a:r>
              <a:rPr lang="ru-RU" sz="1200" b="1" i="1" dirty="0">
                <a:solidFill>
                  <a:srgbClr val="216D57"/>
                </a:solidFill>
                <a:latin typeface="Times New Roman" panose="02020603050405020304" pitchFamily="18" charset="0"/>
                <a:cs typeface="Times New Roman" panose="02020603050405020304" pitchFamily="18" charset="0"/>
              </a:rPr>
              <a:t>уровень долговой нагрузки в пределах 10% доходов бюджета муниципального района Мелеузовский район РБ без учета безвозмездных поступлений</a:t>
            </a:r>
          </a:p>
        </p:txBody>
      </p:sp>
      <p:sp>
        <p:nvSpPr>
          <p:cNvPr id="7" name="TextBox 6"/>
          <p:cNvSpPr txBox="1"/>
          <p:nvPr/>
        </p:nvSpPr>
        <p:spPr>
          <a:xfrm>
            <a:off x="144240" y="3161897"/>
            <a:ext cx="2095510" cy="323165"/>
          </a:xfrm>
          <a:prstGeom prst="rect">
            <a:avLst/>
          </a:prstGeom>
          <a:noFill/>
        </p:spPr>
        <p:txBody>
          <a:bodyPr wrap="none" rtlCol="0">
            <a:spAutoFit/>
          </a:bodyPr>
          <a:lstStyle/>
          <a:p>
            <a:r>
              <a:rPr lang="ru-RU" sz="1500" b="1" dirty="0" smtClean="0">
                <a:solidFill>
                  <a:prstClr val="black"/>
                </a:solidFill>
              </a:rPr>
              <a:t>ЗАДАЧИ ПРОГРАММЫ:</a:t>
            </a:r>
            <a:endParaRPr lang="ru-RU" sz="1500" b="1" dirty="0">
              <a:solidFill>
                <a:prstClr val="black"/>
              </a:solidFill>
            </a:endParaRPr>
          </a:p>
        </p:txBody>
      </p:sp>
      <p:sp>
        <p:nvSpPr>
          <p:cNvPr id="15" name="Скругленный прямоугольник 14"/>
          <p:cNvSpPr/>
          <p:nvPr/>
        </p:nvSpPr>
        <p:spPr>
          <a:xfrm>
            <a:off x="2123728" y="3196921"/>
            <a:ext cx="6259625" cy="3107726"/>
          </a:xfrm>
          <a:prstGeom prst="roundRect">
            <a:avLst>
              <a:gd name="adj" fmla="val 12275"/>
            </a:avLst>
          </a:prstGeom>
        </p:spPr>
        <p:style>
          <a:lnRef idx="1">
            <a:schemeClr val="accent4"/>
          </a:lnRef>
          <a:fillRef idx="2">
            <a:schemeClr val="accent4"/>
          </a:fillRef>
          <a:effectRef idx="1">
            <a:schemeClr val="accent4"/>
          </a:effectRef>
          <a:fontRef idx="minor">
            <a:schemeClr val="dk1"/>
          </a:fontRef>
        </p:style>
        <p:txBody>
          <a:bodyPr rtlCol="0" anchor="ctr"/>
          <a:lstStyle/>
          <a:p>
            <a:pPr marL="171450" indent="-171450">
              <a:buFontTx/>
              <a:buChar char="-"/>
              <a:defRPr/>
            </a:pPr>
            <a:r>
              <a:rPr lang="ru-RU" sz="1200" b="1" i="1" dirty="0">
                <a:solidFill>
                  <a:schemeClr val="accent3">
                    <a:lumMod val="50000"/>
                  </a:schemeClr>
                </a:solidFill>
                <a:latin typeface="Times New Roman" panose="02020603050405020304" pitchFamily="18" charset="0"/>
                <a:cs typeface="Times New Roman" panose="02020603050405020304" pitchFamily="18" charset="0"/>
              </a:rPr>
              <a:t>организовать работу по повышению качества администрирования доходов бюджета и совершенствованию налогового законодательства муниципального района Мелеузовский район Республики Башкортостан;</a:t>
            </a:r>
          </a:p>
          <a:p>
            <a:pPr marL="171450" indent="-171450">
              <a:buFontTx/>
              <a:buChar char="-"/>
              <a:defRPr/>
            </a:pPr>
            <a:r>
              <a:rPr lang="ru-RU" sz="1200" b="1" i="1" dirty="0">
                <a:solidFill>
                  <a:schemeClr val="accent3">
                    <a:lumMod val="50000"/>
                  </a:schemeClr>
                </a:solidFill>
                <a:latin typeface="Times New Roman" panose="02020603050405020304" pitchFamily="18" charset="0"/>
                <a:cs typeface="Times New Roman" panose="02020603050405020304" pitchFamily="18" charset="0"/>
              </a:rPr>
              <a:t>обеспечить качество организации бюджетного процесса;</a:t>
            </a:r>
          </a:p>
          <a:p>
            <a:pPr marL="171450" indent="-171450">
              <a:buFontTx/>
              <a:buChar char="-"/>
              <a:defRPr/>
            </a:pPr>
            <a:r>
              <a:rPr lang="ru-RU" sz="1200" b="1" i="1" dirty="0">
                <a:solidFill>
                  <a:schemeClr val="accent3">
                    <a:lumMod val="50000"/>
                  </a:schemeClr>
                </a:solidFill>
                <a:latin typeface="Times New Roman" panose="02020603050405020304" pitchFamily="18" charset="0"/>
                <a:cs typeface="Times New Roman" panose="02020603050405020304" pitchFamily="18" charset="0"/>
              </a:rPr>
              <a:t>совершенствовать межбюджетные отношения, повысить эффективность оказания финансовой помощи бюджетам сельских и городского поселений муниципального района Мелеузовский район Республики Башкортостан;</a:t>
            </a:r>
          </a:p>
          <a:p>
            <a:pPr marL="171450" indent="-171450">
              <a:buFontTx/>
              <a:buChar char="-"/>
              <a:defRPr/>
            </a:pPr>
            <a:r>
              <a:rPr lang="ru-RU" sz="1200" b="1" i="1" dirty="0">
                <a:solidFill>
                  <a:schemeClr val="accent3">
                    <a:lumMod val="50000"/>
                  </a:schemeClr>
                </a:solidFill>
                <a:latin typeface="Times New Roman" panose="02020603050405020304" pitchFamily="18" charset="0"/>
                <a:cs typeface="Times New Roman" panose="02020603050405020304" pitchFamily="18" charset="0"/>
              </a:rPr>
              <a:t>обеспечить организацию и осуществление контроля в финансово-бюджетной сфере и в сфере закупок;</a:t>
            </a:r>
          </a:p>
          <a:p>
            <a:pPr marL="171450" indent="-171450">
              <a:buFontTx/>
              <a:buChar char="-"/>
              <a:defRPr/>
            </a:pPr>
            <a:r>
              <a:rPr lang="ru-RU" sz="1200" b="1" i="1" dirty="0">
                <a:solidFill>
                  <a:schemeClr val="accent3">
                    <a:lumMod val="50000"/>
                  </a:schemeClr>
                </a:solidFill>
                <a:latin typeface="Times New Roman" panose="02020603050405020304" pitchFamily="18" charset="0"/>
                <a:cs typeface="Times New Roman" panose="02020603050405020304" pitchFamily="18" charset="0"/>
              </a:rPr>
              <a:t>обеспечить эффективное управление муниципальным долгом муниципального района Мелеузовский район Республики Башкортостан </a:t>
            </a:r>
          </a:p>
          <a:p>
            <a:pPr marL="171450" indent="-171450">
              <a:buFontTx/>
              <a:buChar char="-"/>
              <a:defRPr/>
            </a:pPr>
            <a:r>
              <a:rPr lang="ru-RU" sz="1200" b="1" i="1" dirty="0">
                <a:solidFill>
                  <a:schemeClr val="accent3">
                    <a:lumMod val="50000"/>
                  </a:schemeClr>
                </a:solidFill>
                <a:latin typeface="Times New Roman" panose="02020603050405020304" pitchFamily="18" charset="0"/>
                <a:cs typeface="Times New Roman" panose="02020603050405020304" pitchFamily="18" charset="0"/>
              </a:rPr>
              <a:t>организовать централизацию бухгалтерского учета муниципальных учреждений</a:t>
            </a:r>
          </a:p>
        </p:txBody>
      </p:sp>
      <p:pic>
        <p:nvPicPr>
          <p:cNvPr id="296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4216" y="836712"/>
            <a:ext cx="1438275"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p:cNvSpPr>
            <a:spLocks noGrp="1"/>
          </p:cNvSpPr>
          <p:nvPr>
            <p:ph type="sldNum" sz="quarter" idx="12"/>
          </p:nvPr>
        </p:nvSpPr>
        <p:spPr>
          <a:xfrm>
            <a:off x="7012756" y="183555"/>
            <a:ext cx="2133600" cy="365125"/>
          </a:xfrm>
        </p:spPr>
        <p:txBody>
          <a:bodyPr/>
          <a:lstStyle/>
          <a:p>
            <a:pPr>
              <a:defRPr/>
            </a:pPr>
            <a:fld id="{1B7666BA-D9CA-4185-806B-0FC1DED90D94}" type="slidenum">
              <a:rPr lang="ru-RU" altLang="ru-RU" smtClean="0">
                <a:solidFill>
                  <a:schemeClr val="tx1"/>
                </a:solidFill>
              </a:rPr>
              <a:pPr>
                <a:defRPr/>
              </a:pPr>
              <a:t>47</a:t>
            </a:fld>
            <a:endParaRPr lang="ru-RU" altLang="ru-RU" dirty="0">
              <a:solidFill>
                <a:schemeClr val="tx1"/>
              </a:solidFill>
            </a:endParaRPr>
          </a:p>
        </p:txBody>
      </p:sp>
    </p:spTree>
    <p:extLst>
      <p:ext uri="{BB962C8B-B14F-4D97-AF65-F5344CB8AC3E}">
        <p14:creationId xmlns:p14="http://schemas.microsoft.com/office/powerpoint/2010/main" val="1115652372"/>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Line 7">
            <a:extLst>
              <a:ext uri="{FF2B5EF4-FFF2-40B4-BE49-F238E27FC236}">
                <a16:creationId xmlns="" xmlns:a16="http://schemas.microsoft.com/office/drawing/2014/main" id="{46CA2FF8-76E5-4654-9536-9CCF4E657665}"/>
              </a:ext>
            </a:extLst>
          </p:cNvPr>
          <p:cNvSpPr>
            <a:spLocks noChangeShapeType="1"/>
          </p:cNvSpPr>
          <p:nvPr/>
        </p:nvSpPr>
        <p:spPr bwMode="auto">
          <a:xfrm>
            <a:off x="1116013" y="2997200"/>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71683" name="Rectangle 8">
            <a:extLst>
              <a:ext uri="{FF2B5EF4-FFF2-40B4-BE49-F238E27FC236}">
                <a16:creationId xmlns="" xmlns:a16="http://schemas.microsoft.com/office/drawing/2014/main" id="{A927D567-1608-4A87-98C0-C87918B54740}"/>
              </a:ext>
            </a:extLst>
          </p:cNvPr>
          <p:cNvSpPr>
            <a:spLocks noChangeArrowheads="1"/>
          </p:cNvSpPr>
          <p:nvPr/>
        </p:nvSpPr>
        <p:spPr bwMode="auto">
          <a:xfrm>
            <a:off x="468313" y="3648075"/>
            <a:ext cx="8496300" cy="922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ru-RU" altLang="ru-RU"/>
          </a:p>
          <a:p>
            <a:pPr eaLnBrk="1" hangingPunct="1"/>
            <a:endParaRPr lang="ru-RU" altLang="ru-RU"/>
          </a:p>
          <a:p>
            <a:r>
              <a:rPr lang="ru-RU" altLang="ru-RU"/>
              <a:t>                                 </a:t>
            </a:r>
          </a:p>
        </p:txBody>
      </p:sp>
      <p:graphicFrame>
        <p:nvGraphicFramePr>
          <p:cNvPr id="2" name="Таблица 1">
            <a:extLst>
              <a:ext uri="{FF2B5EF4-FFF2-40B4-BE49-F238E27FC236}">
                <a16:creationId xmlns="" xmlns:a16="http://schemas.microsoft.com/office/drawing/2014/main" id="{2E648489-E80A-4006-9069-9BE20837F4B6}"/>
              </a:ext>
            </a:extLst>
          </p:cNvPr>
          <p:cNvGraphicFramePr>
            <a:graphicFrameLocks noGrp="1"/>
          </p:cNvGraphicFramePr>
          <p:nvPr>
            <p:extLst>
              <p:ext uri="{D42A27DB-BD31-4B8C-83A1-F6EECF244321}">
                <p14:modId xmlns:p14="http://schemas.microsoft.com/office/powerpoint/2010/main" val="451986848"/>
              </p:ext>
            </p:extLst>
          </p:nvPr>
        </p:nvGraphicFramePr>
        <p:xfrm>
          <a:off x="39061" y="1372190"/>
          <a:ext cx="9104939" cy="5253924"/>
        </p:xfrm>
        <a:graphic>
          <a:graphicData uri="http://schemas.openxmlformats.org/drawingml/2006/table">
            <a:tbl>
              <a:tblPr>
                <a:tableStyleId>{0505E3EF-67EA-436B-97B2-0124C06EBD24}</a:tableStyleId>
              </a:tblPr>
              <a:tblGrid>
                <a:gridCol w="364197"/>
                <a:gridCol w="7065434">
                  <a:extLst>
                    <a:ext uri="{9D8B030D-6E8A-4147-A177-3AD203B41FA5}">
                      <a16:colId xmlns="" xmlns:a16="http://schemas.microsoft.com/office/drawing/2014/main" val="20000"/>
                    </a:ext>
                  </a:extLst>
                </a:gridCol>
                <a:gridCol w="582716">
                  <a:extLst>
                    <a:ext uri="{9D8B030D-6E8A-4147-A177-3AD203B41FA5}">
                      <a16:colId xmlns="" xmlns:a16="http://schemas.microsoft.com/office/drawing/2014/main" val="20001"/>
                    </a:ext>
                  </a:extLst>
                </a:gridCol>
                <a:gridCol w="582716">
                  <a:extLst>
                    <a:ext uri="{9D8B030D-6E8A-4147-A177-3AD203B41FA5}">
                      <a16:colId xmlns="" xmlns:a16="http://schemas.microsoft.com/office/drawing/2014/main" val="20002"/>
                    </a:ext>
                  </a:extLst>
                </a:gridCol>
                <a:gridCol w="509876">
                  <a:extLst>
                    <a:ext uri="{9D8B030D-6E8A-4147-A177-3AD203B41FA5}">
                      <a16:colId xmlns="" xmlns:a16="http://schemas.microsoft.com/office/drawing/2014/main" val="20003"/>
                    </a:ext>
                  </a:extLst>
                </a:gridCol>
              </a:tblGrid>
              <a:tr h="371120">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 п/п</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anchor="ctr" horzOverflow="overflow"/>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НАИМЕНОВАНИЕ </a:t>
                      </a: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ЦЕЛЕВОГО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anchor="ctr" horzOverflow="overflow"/>
                </a:tc>
                <a:tc grid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Значение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hMerge="1">
                  <a:txBody>
                    <a:bodyPr/>
                    <a:lstStyle/>
                    <a:p>
                      <a:endParaRPr lang="ru-RU"/>
                    </a:p>
                  </a:txBody>
                  <a:tcPr/>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 </a:t>
                      </a:r>
                      <a:r>
                        <a:rPr kumimoji="0" lang="ru-RU" sz="800" u="none" strike="noStrike" cap="none" normalizeH="0" baseline="0" dirty="0" err="1" smtClean="0">
                          <a:ln>
                            <a:noFill/>
                          </a:ln>
                          <a:effectLst/>
                          <a:latin typeface="Times New Roman" panose="02020603050405020304" pitchFamily="18" charset="0"/>
                          <a:cs typeface="Times New Roman" panose="02020603050405020304" pitchFamily="18" charset="0"/>
                        </a:rPr>
                        <a:t>иполнения</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0"/>
                  </a:ext>
                </a:extLst>
              </a:tr>
              <a:tr h="199819">
                <a:tc vMerge="1">
                  <a:txBody>
                    <a:bodyPr/>
                    <a:lstStyle/>
                    <a:p>
                      <a:endParaRPr lang="ru-RU"/>
                    </a:p>
                  </a:txBody>
                  <a:tcPr/>
                </a:tc>
                <a:tc vMerge="1">
                  <a:txBody>
                    <a:bodyPr/>
                    <a:lstStyle/>
                    <a:p>
                      <a:endParaRPr lang="ru-RU"/>
                    </a:p>
                  </a:txBody>
                  <a:tcPr/>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ПЛАН</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ФАКТ</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vMerge="1">
                  <a:txBody>
                    <a:bodyPr/>
                    <a:lstStyle/>
                    <a:p>
                      <a:endParaRPr lang="ru-RU"/>
                    </a:p>
                  </a:txBody>
                  <a:tcPr/>
                </a:tc>
                <a:extLst>
                  <a:ext uri="{0D108BD9-81ED-4DB2-BD59-A6C34878D82A}">
                    <a16:rowId xmlns="" xmlns:a16="http://schemas.microsoft.com/office/drawing/2014/main" val="10001"/>
                  </a:ext>
                </a:extLst>
              </a:tr>
              <a:tr h="366019">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lang="ru-RU" sz="1000" kern="1200" dirty="0" smtClean="0">
                          <a:effectLst/>
                          <a:latin typeface="Times New Roman" panose="02020603050405020304" pitchFamily="18" charset="0"/>
                          <a:cs typeface="Times New Roman" panose="02020603050405020304" pitchFamily="18" charset="0"/>
                        </a:rPr>
                        <a:t>Объем налоговых и неналоговых доходов консолидированного бюджета муниципального района Мелеузовский район Республики Башкортостан, млн. рублей</a:t>
                      </a:r>
                      <a:endParaRPr kumimoji="0" lang="ru-RU" sz="1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txBody>
                  <a:tcPr marL="91436" marR="91436" marT="42980" marB="429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680,0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788,2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115,9</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2"/>
                  </a:ext>
                </a:extLst>
              </a:tr>
              <a:tr h="366019">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lang="ru-RU" sz="1000" kern="1200" dirty="0" smtClean="0">
                          <a:effectLst/>
                          <a:latin typeface="Times New Roman" panose="02020603050405020304" pitchFamily="18" charset="0"/>
                          <a:cs typeface="Times New Roman" panose="02020603050405020304" pitchFamily="18" charset="0"/>
                        </a:rPr>
                        <a:t>Выполнение плана по налоговым и неналоговым доходам консолидированного бюджета муниципального района Мелеузовский район Республики Башкортостан, %</a:t>
                      </a:r>
                      <a:endParaRPr kumimoji="0" lang="ru-RU" sz="1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txBody>
                  <a:tcPr marL="91436" marR="91436" marT="42980" marB="429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115,7</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115,7</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3"/>
                  </a:ext>
                </a:extLst>
              </a:tr>
              <a:tr h="508769">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lang="ru-RU" sz="1000" kern="1200" dirty="0" smtClean="0">
                          <a:effectLst/>
                          <a:latin typeface="Times New Roman" panose="02020603050405020304" pitchFamily="18" charset="0"/>
                          <a:cs typeface="Times New Roman" panose="02020603050405020304" pitchFamily="18" charset="0"/>
                        </a:rPr>
                        <a:t>Отношение недополученных доходов по местным налогам в результате налоговых льгот, установленных нормативно - правовыми актами муниципального района Мелеузовский район Республики Башкортостан, к общему объему налоговых доходов бюджета муниципального района Мелеузовский район Республики Башкортостан, %</a:t>
                      </a:r>
                      <a:endParaRPr kumimoji="0" lang="ru-RU" sz="1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txBody>
                  <a:tcPr marL="91436" marR="91436" marT="42980" marB="429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en-US" sz="1000" u="none" strike="noStrike" cap="none" normalizeH="0" baseline="0" dirty="0" smtClean="0">
                          <a:ln>
                            <a:noFill/>
                          </a:ln>
                          <a:effectLst/>
                          <a:latin typeface="Times New Roman" panose="02020603050405020304" pitchFamily="18" charset="0"/>
                          <a:cs typeface="Times New Roman" panose="02020603050405020304" pitchFamily="18" charset="0"/>
                        </a:rPr>
                        <a:t>&lt;</a:t>
                      </a: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0,11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4"/>
                  </a:ext>
                </a:extLst>
              </a:tr>
              <a:tr h="454391">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algn="just">
                        <a:spcAft>
                          <a:spcPts val="0"/>
                        </a:spcAft>
                      </a:pPr>
                      <a:r>
                        <a:rPr lang="ru-RU" sz="1000" dirty="0">
                          <a:effectLst/>
                          <a:latin typeface="Times New Roman" panose="02020603050405020304" pitchFamily="18" charset="0"/>
                          <a:cs typeface="Times New Roman" panose="02020603050405020304" pitchFamily="18" charset="0"/>
                        </a:rPr>
                        <a:t>Рейтинг муниципального района Мелеузовский район Республики Башкортостан среди муниципальных районов Республики Башкортостан по качеству управления муниципальными финансами (по оценке Министерства финансов Республики Башкортостан), степень качества</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en-US" sz="1000" dirty="0" smtClean="0">
                          <a:effectLst/>
                          <a:latin typeface="Times New Roman" panose="02020603050405020304" pitchFamily="18" charset="0"/>
                          <a:cs typeface="Times New Roman" panose="02020603050405020304" pitchFamily="18" charset="0"/>
                        </a:rPr>
                        <a:t>=&gt; II</a:t>
                      </a:r>
                      <a:endParaRPr lang="ru-RU" sz="1000" dirty="0" smtClean="0">
                        <a:effectLst/>
                        <a:latin typeface="Times New Roman" panose="02020603050405020304" pitchFamily="18" charset="0"/>
                        <a:cs typeface="Times New Roman" panose="02020603050405020304" pitchFamily="18" charset="0"/>
                      </a:endParaRPr>
                    </a:p>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en-US" sz="1000" u="none" strike="noStrike" cap="none" normalizeH="0" baseline="0" dirty="0" smtClean="0">
                          <a:ln>
                            <a:noFill/>
                          </a:ln>
                          <a:effectLst/>
                          <a:latin typeface="Times New Roman" panose="02020603050405020304" pitchFamily="18" charset="0"/>
                          <a:cs typeface="Times New Roman" panose="02020603050405020304" pitchFamily="18" charset="0"/>
                        </a:rPr>
                        <a:t>I</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5"/>
                  </a:ext>
                </a:extLst>
              </a:tr>
              <a:tr h="285501">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algn="just">
                        <a:spcAft>
                          <a:spcPts val="0"/>
                        </a:spcAft>
                      </a:pPr>
                      <a:r>
                        <a:rPr lang="ru-RU" sz="1000" dirty="0">
                          <a:effectLst/>
                          <a:latin typeface="Times New Roman" panose="02020603050405020304" pitchFamily="18" charset="0"/>
                          <a:cs typeface="Times New Roman" panose="02020603050405020304" pitchFamily="18" charset="0"/>
                        </a:rPr>
                        <a:t>Соблюдение установленных законодательством Российской Федерации требований к бюджету муниципального района Мелеузовский район Республики Башкортостан и отчетности о его исполнении, да/нет (1/0)</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6"/>
                  </a:ext>
                </a:extLst>
              </a:tr>
              <a:tr h="428252">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algn="just">
                        <a:spcAft>
                          <a:spcPts val="0"/>
                        </a:spcAft>
                      </a:pPr>
                      <a:r>
                        <a:rPr lang="ru-RU" sz="1000" dirty="0">
                          <a:effectLst/>
                          <a:latin typeface="Times New Roman" panose="02020603050405020304" pitchFamily="18" charset="0"/>
                          <a:cs typeface="Times New Roman" panose="02020603050405020304" pitchFamily="18" charset="0"/>
                        </a:rPr>
                        <a:t>Доля расходов бюджета муниципального района Мелеузовский район Республики Башкортостан, формируемых в рамках муниципальных программ, в общем объеме расходов бюджета муниципального района Мелеузовский район Республики Башкортостан, %</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99</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7"/>
                  </a:ext>
                </a:extLst>
              </a:tr>
              <a:tr h="285501">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7</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algn="just">
                        <a:spcAft>
                          <a:spcPts val="0"/>
                        </a:spcAft>
                      </a:pPr>
                      <a:r>
                        <a:rPr lang="ru-RU" sz="1000" dirty="0">
                          <a:effectLst/>
                          <a:latin typeface="Times New Roman" panose="02020603050405020304" pitchFamily="18" charset="0"/>
                          <a:cs typeface="Times New Roman" panose="02020603050405020304" pitchFamily="18" charset="0"/>
                        </a:rPr>
                        <a:t>Доля бюджетов муниципальных образований муниципального района Мелеузовский район Республики Башкортостан с уровнем бюджетной обеспеченности выше среднего по муниципальному району</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35,3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35,3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8"/>
                  </a:ext>
                </a:extLst>
              </a:tr>
              <a:tr h="285501">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8</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algn="just">
                        <a:spcAft>
                          <a:spcPts val="0"/>
                        </a:spcAft>
                      </a:pPr>
                      <a:r>
                        <a:rPr lang="ru-RU" sz="1000" dirty="0">
                          <a:effectLst/>
                          <a:latin typeface="Times New Roman" panose="02020603050405020304" pitchFamily="18" charset="0"/>
                          <a:cs typeface="Times New Roman" panose="02020603050405020304" pitchFamily="18" charset="0"/>
                        </a:rPr>
                        <a:t>Количество бюджетов муниципальных образований муниципального района Мелеузовский район Республики Башкортостан с уровнем бюджетной обеспеченности выше среднего по муниципальному району, единицы</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9"/>
                  </a:ext>
                </a:extLst>
              </a:tr>
              <a:tr h="428252">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9</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algn="just">
                        <a:spcAft>
                          <a:spcPts val="0"/>
                        </a:spcAft>
                      </a:pPr>
                      <a:r>
                        <a:rPr lang="ru-RU" sz="1000" dirty="0">
                          <a:effectLst/>
                          <a:latin typeface="Times New Roman" panose="02020603050405020304" pitchFamily="18" charset="0"/>
                          <a:cs typeface="Times New Roman" panose="02020603050405020304" pitchFamily="18" charset="0"/>
                        </a:rPr>
                        <a:t>Соотношение объема проверенных средств бюджета муниципального района Мелеузовский район Республики Башкортостан и общей суммы расходов бюджета муниципального района Мелеузовский район Республики Башкортостан года, предшествующего отчетному, %</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48,9</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349,3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10"/>
                  </a:ext>
                </a:extLst>
              </a:tr>
              <a:tr h="228369">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algn="just">
                        <a:spcAft>
                          <a:spcPts val="0"/>
                        </a:spcAft>
                      </a:pPr>
                      <a:r>
                        <a:rPr lang="ru-RU" sz="1000" dirty="0">
                          <a:effectLst/>
                          <a:latin typeface="Times New Roman" panose="02020603050405020304" pitchFamily="18" charset="0"/>
                          <a:cs typeface="Times New Roman" panose="02020603050405020304" pitchFamily="18" charset="0"/>
                        </a:rPr>
                        <a:t>Выполнение планов контрольных мероприятий, %</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r>
              <a:tr h="285501">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algn="just">
                        <a:spcAft>
                          <a:spcPts val="0"/>
                        </a:spcAft>
                      </a:pPr>
                      <a:r>
                        <a:rPr lang="ru-RU" sz="1000" dirty="0">
                          <a:effectLst/>
                          <a:latin typeface="Times New Roman" panose="02020603050405020304" pitchFamily="18" charset="0"/>
                          <a:cs typeface="Times New Roman" panose="02020603050405020304" pitchFamily="18" charset="0"/>
                        </a:rPr>
                        <a:t>Просроченная задолженность по долговым обязательствам муниципального района </a:t>
                      </a:r>
                      <a:r>
                        <a:rPr lang="ru-RU" sz="1000" dirty="0" err="1">
                          <a:effectLst/>
                          <a:latin typeface="Times New Roman" panose="02020603050405020304" pitchFamily="18" charset="0"/>
                          <a:cs typeface="Times New Roman" panose="02020603050405020304" pitchFamily="18" charset="0"/>
                        </a:rPr>
                        <a:t>Мелеузовский</a:t>
                      </a:r>
                      <a:r>
                        <a:rPr lang="ru-RU" sz="1000" dirty="0">
                          <a:effectLst/>
                          <a:latin typeface="Times New Roman" panose="02020603050405020304" pitchFamily="18" charset="0"/>
                          <a:cs typeface="Times New Roman" panose="02020603050405020304" pitchFamily="18" charset="0"/>
                        </a:rPr>
                        <a:t> район Республики Башкортостан, </a:t>
                      </a:r>
                      <a:r>
                        <a:rPr lang="ru-RU" sz="1000" dirty="0" err="1">
                          <a:effectLst/>
                          <a:latin typeface="Times New Roman" panose="02020603050405020304" pitchFamily="18" charset="0"/>
                          <a:cs typeface="Times New Roman" panose="02020603050405020304" pitchFamily="18" charset="0"/>
                        </a:rPr>
                        <a:t>тыс.руб</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11"/>
                  </a:ext>
                </a:extLst>
              </a:tr>
              <a:tr h="428252">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algn="just">
                        <a:spcAft>
                          <a:spcPts val="0"/>
                        </a:spcAft>
                      </a:pPr>
                      <a:r>
                        <a:rPr lang="ru-RU" sz="1000" dirty="0">
                          <a:effectLst/>
                          <a:latin typeface="Times New Roman" panose="02020603050405020304" pitchFamily="18" charset="0"/>
                          <a:cs typeface="Times New Roman" panose="02020603050405020304" pitchFamily="18" charset="0"/>
                        </a:rPr>
                        <a:t>Доля муниципальных учреждений (за исключением учреждений сферы образования), обслуживаемых МКУ Централизованная бухгалтерия муниципального района </a:t>
                      </a:r>
                      <a:r>
                        <a:rPr lang="ru-RU" sz="1000" dirty="0" err="1">
                          <a:effectLst/>
                          <a:latin typeface="Times New Roman" panose="02020603050405020304" pitchFamily="18" charset="0"/>
                          <a:cs typeface="Times New Roman" panose="02020603050405020304" pitchFamily="18" charset="0"/>
                        </a:rPr>
                        <a:t>Мелеузовский</a:t>
                      </a:r>
                      <a:r>
                        <a:rPr lang="ru-RU" sz="1000" dirty="0">
                          <a:effectLst/>
                          <a:latin typeface="Times New Roman" panose="02020603050405020304" pitchFamily="18" charset="0"/>
                          <a:cs typeface="Times New Roman" panose="02020603050405020304" pitchFamily="18" charset="0"/>
                        </a:rPr>
                        <a:t> район Республики Башкортостан от общего количества муниципальных учреждений, %</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92,3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92,3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r>
            </a:tbl>
          </a:graphicData>
        </a:graphic>
      </p:graphicFrame>
      <p:sp>
        <p:nvSpPr>
          <p:cNvPr id="71753" name="TextBox 2">
            <a:extLst>
              <a:ext uri="{FF2B5EF4-FFF2-40B4-BE49-F238E27FC236}">
                <a16:creationId xmlns="" xmlns:a16="http://schemas.microsoft.com/office/drawing/2014/main" id="{8BEB8FFE-15B9-41F1-8B61-144B0EE20387}"/>
              </a:ext>
            </a:extLst>
          </p:cNvPr>
          <p:cNvSpPr txBox="1">
            <a:spLocks noChangeArrowheads="1"/>
          </p:cNvSpPr>
          <p:nvPr/>
        </p:nvSpPr>
        <p:spPr bwMode="auto">
          <a:xfrm>
            <a:off x="835685" y="1065421"/>
            <a:ext cx="68259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ru-RU" altLang="ru-RU" b="1" dirty="0" smtClean="0">
                <a:solidFill>
                  <a:srgbClr val="0070C0"/>
                </a:solidFill>
              </a:rPr>
              <a:t>Достигнутые значения целевых индикаторов за 2018 </a:t>
            </a:r>
            <a:r>
              <a:rPr lang="ru-RU" altLang="ru-RU" b="1" dirty="0">
                <a:solidFill>
                  <a:srgbClr val="0070C0"/>
                </a:solidFill>
              </a:rPr>
              <a:t>год</a:t>
            </a:r>
          </a:p>
          <a:p>
            <a:pPr eaLnBrk="1" hangingPunct="1"/>
            <a:endParaRPr lang="ru-RU" altLang="ru-RU" dirty="0"/>
          </a:p>
        </p:txBody>
      </p:sp>
      <p:sp>
        <p:nvSpPr>
          <p:cNvPr id="11" name="Заголовок 4"/>
          <p:cNvSpPr txBox="1">
            <a:spLocks/>
          </p:cNvSpPr>
          <p:nvPr/>
        </p:nvSpPr>
        <p:spPr>
          <a:xfrm>
            <a:off x="319963" y="204712"/>
            <a:ext cx="8784976" cy="436944"/>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1500" b="1" dirty="0" smtClean="0">
                <a:solidFill>
                  <a:schemeClr val="accent1">
                    <a:lumMod val="60000"/>
                    <a:lumOff val="40000"/>
                  </a:schemeClr>
                </a:solidFill>
                <a:latin typeface="Cambria" panose="02040503050406030204" pitchFamily="18" charset="0"/>
                <a:cs typeface="Arial" panose="020B0604020202020204" pitchFamily="34" charset="0"/>
              </a:rPr>
              <a:t>Муниципальная программа </a:t>
            </a:r>
            <a:r>
              <a:rPr lang="ru-RU" sz="1500" b="1" dirty="0">
                <a:solidFill>
                  <a:schemeClr val="accent1">
                    <a:lumMod val="60000"/>
                    <a:lumOff val="40000"/>
                  </a:schemeClr>
                </a:solidFill>
                <a:latin typeface="Cambria" panose="02040503050406030204" pitchFamily="18" charset="0"/>
                <a:cs typeface="Arial" panose="020B0604020202020204" pitchFamily="34" charset="0"/>
              </a:rPr>
              <a:t>«Управление  муниципальными финансами и муниципальным долгом муниципального района Мелеузовский район республики Башкортостан  </a:t>
            </a:r>
            <a:r>
              <a:rPr lang="ru-RU" sz="1500" b="1" dirty="0" smtClean="0">
                <a:solidFill>
                  <a:schemeClr val="accent1">
                    <a:lumMod val="60000"/>
                    <a:lumOff val="40000"/>
                  </a:schemeClr>
                </a:solidFill>
                <a:latin typeface="Cambria" panose="02040503050406030204" pitchFamily="18" charset="0"/>
                <a:cs typeface="Arial" panose="020B0604020202020204" pitchFamily="34" charset="0"/>
              </a:rPr>
              <a:t>                              на </a:t>
            </a:r>
            <a:r>
              <a:rPr lang="ru-RU" sz="1500" b="1" dirty="0">
                <a:solidFill>
                  <a:schemeClr val="accent1">
                    <a:lumMod val="60000"/>
                    <a:lumOff val="40000"/>
                  </a:schemeClr>
                </a:solidFill>
                <a:latin typeface="Cambria" panose="02040503050406030204" pitchFamily="18" charset="0"/>
                <a:cs typeface="Arial" panose="020B0604020202020204" pitchFamily="34" charset="0"/>
              </a:rPr>
              <a:t>2016-2021 годы»</a:t>
            </a:r>
            <a:endParaRPr lang="ru-RU" sz="1500" dirty="0">
              <a:solidFill>
                <a:schemeClr val="accent1">
                  <a:lumMod val="60000"/>
                  <a:lumOff val="40000"/>
                </a:schemeClr>
              </a:solidFill>
              <a:latin typeface="Cambria" panose="02040503050406030204" pitchFamily="18" charset="0"/>
            </a:endParaRPr>
          </a:p>
        </p:txBody>
      </p:sp>
      <p:sp>
        <p:nvSpPr>
          <p:cNvPr id="3" name="Номер слайда 2"/>
          <p:cNvSpPr>
            <a:spLocks noGrp="1"/>
          </p:cNvSpPr>
          <p:nvPr>
            <p:ph type="sldNum" sz="quarter" idx="12"/>
          </p:nvPr>
        </p:nvSpPr>
        <p:spPr>
          <a:xfrm>
            <a:off x="7010400" y="175381"/>
            <a:ext cx="2133600" cy="365125"/>
          </a:xfrm>
        </p:spPr>
        <p:txBody>
          <a:bodyPr/>
          <a:lstStyle/>
          <a:p>
            <a:fld id="{434A3D7E-C280-4DCD-A7E1-93BBC7758E8E}" type="slidenum">
              <a:rPr lang="ru-RU" smtClean="0">
                <a:solidFill>
                  <a:schemeClr val="tx1"/>
                </a:solidFill>
              </a:rPr>
              <a:t>48</a:t>
            </a:fld>
            <a:endParaRPr lang="ru-RU" dirty="0">
              <a:solidFill>
                <a:schemeClr val="tx1"/>
              </a:solidFill>
            </a:endParaRPr>
          </a:p>
        </p:txBody>
      </p:sp>
    </p:spTree>
    <p:extLst>
      <p:ext uri="{BB962C8B-B14F-4D97-AF65-F5344CB8AC3E}">
        <p14:creationId xmlns:p14="http://schemas.microsoft.com/office/powerpoint/2010/main" val="1470041711"/>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62069" y="260648"/>
            <a:ext cx="8784976" cy="576064"/>
          </a:xfrm>
        </p:spPr>
        <p:txBody>
          <a:bodyPr>
            <a:noAutofit/>
          </a:bodyPr>
          <a:lstStyle/>
          <a:p>
            <a:pPr algn="ctr"/>
            <a:r>
              <a:rPr lang="ru-RU" sz="1600" b="1" dirty="0">
                <a:solidFill>
                  <a:schemeClr val="accent1">
                    <a:lumMod val="60000"/>
                    <a:lumOff val="40000"/>
                  </a:schemeClr>
                </a:solidFill>
                <a:latin typeface="Cambria" panose="02040503050406030204" pitchFamily="18" charset="0"/>
                <a:cs typeface="Arial" panose="020B0604020202020204" pitchFamily="34" charset="0"/>
              </a:rPr>
              <a:t>Муниципальная программа </a:t>
            </a:r>
            <a:r>
              <a:rPr lang="ru-RU" sz="1600" b="1" dirty="0" smtClean="0">
                <a:solidFill>
                  <a:schemeClr val="accent1">
                    <a:lumMod val="60000"/>
                    <a:lumOff val="40000"/>
                  </a:schemeClr>
                </a:solidFill>
                <a:latin typeface="Cambria" panose="02040503050406030204" pitchFamily="18" charset="0"/>
                <a:cs typeface="Arial" panose="020B0604020202020204" pitchFamily="34" charset="0"/>
              </a:rPr>
              <a:t>«Развитие молодежной политики, физкультуры и спорта в муниципальном районе Мелеузовский район Республики Башкортостан </a:t>
            </a:r>
            <a:br>
              <a:rPr lang="ru-RU" sz="1600" b="1" dirty="0" smtClean="0">
                <a:solidFill>
                  <a:schemeClr val="accent1">
                    <a:lumMod val="60000"/>
                    <a:lumOff val="40000"/>
                  </a:schemeClr>
                </a:solidFill>
                <a:latin typeface="Cambria" panose="02040503050406030204" pitchFamily="18" charset="0"/>
                <a:cs typeface="Arial" panose="020B0604020202020204" pitchFamily="34" charset="0"/>
              </a:rPr>
            </a:br>
            <a:r>
              <a:rPr lang="ru-RU" sz="1600" b="1" dirty="0" smtClean="0">
                <a:solidFill>
                  <a:schemeClr val="accent1">
                    <a:lumMod val="60000"/>
                    <a:lumOff val="40000"/>
                  </a:schemeClr>
                </a:solidFill>
                <a:latin typeface="Cambria" panose="02040503050406030204" pitchFamily="18" charset="0"/>
                <a:cs typeface="Arial" panose="020B0604020202020204" pitchFamily="34" charset="0"/>
              </a:rPr>
              <a:t>на 2016-2021 годы»</a:t>
            </a:r>
            <a:endParaRPr lang="ru-RU" sz="1600" dirty="0">
              <a:solidFill>
                <a:schemeClr val="accent1">
                  <a:lumMod val="60000"/>
                  <a:lumOff val="40000"/>
                </a:schemeClr>
              </a:solidFill>
              <a:latin typeface="Cambria" panose="02040503050406030204" pitchFamily="18" charset="0"/>
            </a:endParaRPr>
          </a:p>
        </p:txBody>
      </p:sp>
      <p:sp>
        <p:nvSpPr>
          <p:cNvPr id="4" name="Овал 3"/>
          <p:cNvSpPr/>
          <p:nvPr/>
        </p:nvSpPr>
        <p:spPr>
          <a:xfrm>
            <a:off x="89710" y="986714"/>
            <a:ext cx="8995952" cy="1404000"/>
          </a:xfrm>
          <a:prstGeom prst="ellipse">
            <a:avLst/>
          </a:prstGeom>
        </p:spPr>
        <p:style>
          <a:lnRef idx="1">
            <a:schemeClr val="accent3"/>
          </a:lnRef>
          <a:fillRef idx="2">
            <a:schemeClr val="accent3"/>
          </a:fillRef>
          <a:effectRef idx="1">
            <a:schemeClr val="accent3"/>
          </a:effectRef>
          <a:fontRef idx="minor">
            <a:schemeClr val="dk1"/>
          </a:fontRef>
        </p:style>
        <p:txBody>
          <a:bodyPr wrap="square" rtlCol="0" anchor="ctr">
            <a:spAutoFit/>
          </a:bodyPr>
          <a:lstStyle/>
          <a:p>
            <a:pPr algn="ctr"/>
            <a:endParaRPr lang="ru-RU" sz="1000" b="1" dirty="0">
              <a:solidFill>
                <a:prstClr val="black"/>
              </a:solidFill>
            </a:endParaRPr>
          </a:p>
          <a:p>
            <a:pPr>
              <a:defRPr/>
            </a:pPr>
            <a:r>
              <a:rPr lang="ru-RU" sz="1400" b="1" dirty="0" smtClean="0">
                <a:solidFill>
                  <a:prstClr val="black"/>
                </a:solidFill>
              </a:rPr>
              <a:t>ЦЕЛИ</a:t>
            </a:r>
            <a:r>
              <a:rPr lang="ru-RU" sz="1000" b="1" dirty="0" smtClean="0">
                <a:solidFill>
                  <a:prstClr val="black"/>
                </a:solidFill>
              </a:rPr>
              <a:t> </a:t>
            </a:r>
            <a:r>
              <a:rPr lang="ru-RU" sz="1000" i="1" dirty="0" smtClean="0">
                <a:solidFill>
                  <a:prstClr val="black"/>
                </a:solidFill>
                <a:latin typeface="Times New Roman" panose="02020603050405020304" pitchFamily="18" charset="0"/>
                <a:cs typeface="Times New Roman" panose="02020603050405020304" pitchFamily="18" charset="0"/>
              </a:rPr>
              <a:t>1. создание социально-экономических, организационных, правовых условий и гарантий социального становления и развития молодых граждан, их наиболее полной самореализации в интересах общества;</a:t>
            </a:r>
          </a:p>
          <a:p>
            <a:pPr>
              <a:defRPr/>
            </a:pPr>
            <a:r>
              <a:rPr lang="ru-RU" sz="1000" i="1" dirty="0" smtClean="0">
                <a:solidFill>
                  <a:prstClr val="black"/>
                </a:solidFill>
                <a:latin typeface="Times New Roman" panose="02020603050405020304" pitchFamily="18" charset="0"/>
                <a:cs typeface="Times New Roman" panose="02020603050405020304" pitchFamily="18" charset="0"/>
              </a:rPr>
              <a:t>2. Повышение физической активности и подготовленности всех возрастных групп населения;</a:t>
            </a:r>
          </a:p>
          <a:p>
            <a:pPr>
              <a:defRPr/>
            </a:pPr>
            <a:r>
              <a:rPr lang="ru-RU" sz="1000" i="1" dirty="0" smtClean="0">
                <a:solidFill>
                  <a:prstClr val="black"/>
                </a:solidFill>
                <a:latin typeface="Times New Roman" panose="02020603050405020304" pitchFamily="18" charset="0"/>
                <a:cs typeface="Times New Roman" panose="02020603050405020304" pitchFamily="18" charset="0"/>
              </a:rPr>
              <a:t>3. Создание условий для подготовки спортивного резерва и успешного выступления спортсменов Мелеузовского района в официальных республиканских, российских и международных соревнованиях</a:t>
            </a:r>
            <a:endParaRPr lang="ru-RU" sz="1000" i="1" dirty="0">
              <a:solidFill>
                <a:prstClr val="black"/>
              </a:solidFill>
              <a:latin typeface="Times New Roman" panose="02020603050405020304" pitchFamily="18" charset="0"/>
              <a:cs typeface="Times New Roman" panose="02020603050405020304" pitchFamily="18" charset="0"/>
            </a:endParaRPr>
          </a:p>
          <a:p>
            <a:pPr algn="ctr"/>
            <a:endParaRPr lang="ru-RU" sz="1000" b="1" dirty="0">
              <a:solidFill>
                <a:prstClr val="black"/>
              </a:solidFill>
            </a:endParaRPr>
          </a:p>
        </p:txBody>
      </p:sp>
      <p:sp>
        <p:nvSpPr>
          <p:cNvPr id="7" name="TextBox 6"/>
          <p:cNvSpPr txBox="1"/>
          <p:nvPr/>
        </p:nvSpPr>
        <p:spPr>
          <a:xfrm>
            <a:off x="251520" y="2403909"/>
            <a:ext cx="2095510" cy="323165"/>
          </a:xfrm>
          <a:prstGeom prst="rect">
            <a:avLst/>
          </a:prstGeom>
          <a:noFill/>
        </p:spPr>
        <p:txBody>
          <a:bodyPr wrap="none" rtlCol="0">
            <a:spAutoFit/>
          </a:bodyPr>
          <a:lstStyle/>
          <a:p>
            <a:r>
              <a:rPr lang="ru-RU" sz="1500" b="1" dirty="0" smtClean="0">
                <a:solidFill>
                  <a:prstClr val="black"/>
                </a:solidFill>
              </a:rPr>
              <a:t>ЗАДАЧИ ПРОГРАММЫ:</a:t>
            </a:r>
            <a:endParaRPr lang="ru-RU" sz="1500" b="1" dirty="0">
              <a:solidFill>
                <a:prstClr val="black"/>
              </a:solidFill>
            </a:endParaRPr>
          </a:p>
        </p:txBody>
      </p:sp>
      <p:sp>
        <p:nvSpPr>
          <p:cNvPr id="8" name="Скругленный прямоугольник 7"/>
          <p:cNvSpPr/>
          <p:nvPr/>
        </p:nvSpPr>
        <p:spPr>
          <a:xfrm>
            <a:off x="46763" y="2773241"/>
            <a:ext cx="2889269" cy="3582815"/>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defRPr/>
            </a:pPr>
            <a:r>
              <a:rPr lang="ru-RU" sz="1100" b="1" i="1" dirty="0" smtClean="0">
                <a:ln>
                  <a:noFill/>
                  <a:prstDash val="solid"/>
                  <a:bevel/>
                </a:ln>
                <a:solidFill>
                  <a:schemeClr val="tx1"/>
                </a:solidFill>
                <a:effectLst/>
                <a:cs typeface="Times New Roman" panose="02020603050405020304" pitchFamily="18" charset="0"/>
              </a:rPr>
              <a:t>- создание </a:t>
            </a:r>
            <a:r>
              <a:rPr lang="ru-RU" sz="1100" b="1" i="1" dirty="0">
                <a:ln>
                  <a:noFill/>
                  <a:prstDash val="solid"/>
                  <a:bevel/>
                </a:ln>
                <a:solidFill>
                  <a:schemeClr val="tx1"/>
                </a:solidFill>
                <a:effectLst/>
                <a:cs typeface="Times New Roman" panose="02020603050405020304" pitchFamily="18" charset="0"/>
              </a:rPr>
              <a:t>условий для организации и проведения культурно-досуговых и зрелищных мероприятий с детьми и молодежью муниципального района Мелеузовский район Республики Башкортостан;</a:t>
            </a:r>
          </a:p>
          <a:p>
            <a:pPr algn="just">
              <a:defRPr/>
            </a:pPr>
            <a:r>
              <a:rPr lang="ru-RU" sz="1100" b="1" i="1" dirty="0">
                <a:ln>
                  <a:noFill/>
                  <a:prstDash val="solid"/>
                  <a:bevel/>
                </a:ln>
                <a:solidFill>
                  <a:schemeClr val="tx1"/>
                </a:solidFill>
                <a:effectLst/>
                <a:cs typeface="Times New Roman" panose="02020603050405020304" pitchFamily="18" charset="0"/>
              </a:rPr>
              <a:t>- повышение эффективности мероприятий, направленных на профилактику социальных деструкций и вовлечение молодежи в социально активную деятельность;</a:t>
            </a:r>
          </a:p>
          <a:p>
            <a:pPr algn="just">
              <a:defRPr/>
            </a:pPr>
            <a:r>
              <a:rPr lang="ru-RU" sz="1100" b="1" i="1" dirty="0">
                <a:ln>
                  <a:noFill/>
                  <a:prstDash val="solid"/>
                  <a:bevel/>
                </a:ln>
                <a:solidFill>
                  <a:schemeClr val="tx1"/>
                </a:solidFill>
                <a:effectLst/>
                <a:cs typeface="Times New Roman" panose="02020603050405020304" pitchFamily="18" charset="0"/>
              </a:rPr>
              <a:t>- развитие массовой  физической культуры и спорта среди населения муниципального района Мелеузовский район Республики Башкортостан, в том числе среди лиц с ограниченными возможностями здоровья;</a:t>
            </a:r>
          </a:p>
          <a:p>
            <a:pPr algn="just">
              <a:defRPr/>
            </a:pPr>
            <a:r>
              <a:rPr lang="ru-RU" sz="1100" b="1" i="1" dirty="0">
                <a:ln>
                  <a:noFill/>
                  <a:prstDash val="solid"/>
                  <a:bevel/>
                </a:ln>
                <a:solidFill>
                  <a:schemeClr val="tx1"/>
                </a:solidFill>
                <a:effectLst/>
                <a:cs typeface="Times New Roman" panose="02020603050405020304" pitchFamily="18" charset="0"/>
              </a:rPr>
              <a:t>- развитие системы подготовки спортивного резерва.</a:t>
            </a:r>
          </a:p>
        </p:txBody>
      </p:sp>
      <p:pic>
        <p:nvPicPr>
          <p:cNvPr id="1026" name="Picture 2" descr="Картинки по запросу спорт фото"/>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10446" y="764705"/>
            <a:ext cx="1004830" cy="576064"/>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2683329" y="2403909"/>
            <a:ext cx="6462464" cy="369332"/>
          </a:xfrm>
          <a:prstGeom prst="rect">
            <a:avLst/>
          </a:prstGeom>
        </p:spPr>
        <p:txBody>
          <a:bodyPr wrap="square">
            <a:spAutoFit/>
          </a:bodyPr>
          <a:lstStyle/>
          <a:p>
            <a:pPr algn="ctr"/>
            <a:r>
              <a:rPr lang="ru-RU" altLang="ru-RU" b="1" dirty="0">
                <a:solidFill>
                  <a:srgbClr val="0070C0"/>
                </a:solidFill>
                <a:latin typeface="Times New Roman" panose="02020603050405020304" pitchFamily="18" charset="0"/>
                <a:cs typeface="Times New Roman" panose="02020603050405020304" pitchFamily="18" charset="0"/>
              </a:rPr>
              <a:t>Достигнутые значения целевых индикаторов за 2018 год</a:t>
            </a:r>
          </a:p>
        </p:txBody>
      </p:sp>
      <p:graphicFrame>
        <p:nvGraphicFramePr>
          <p:cNvPr id="9" name="Таблица 8">
            <a:extLst>
              <a:ext uri="{FF2B5EF4-FFF2-40B4-BE49-F238E27FC236}">
                <a16:creationId xmlns="" xmlns:a16="http://schemas.microsoft.com/office/drawing/2014/main" id="{0A8AA381-B22E-4CF3-9114-B55D1CD2FE5B}"/>
              </a:ext>
            </a:extLst>
          </p:cNvPr>
          <p:cNvGraphicFramePr>
            <a:graphicFrameLocks noGrp="1"/>
          </p:cNvGraphicFramePr>
          <p:nvPr>
            <p:extLst>
              <p:ext uri="{D42A27DB-BD31-4B8C-83A1-F6EECF244321}">
                <p14:modId xmlns:p14="http://schemas.microsoft.com/office/powerpoint/2010/main" val="262673050"/>
              </p:ext>
            </p:extLst>
          </p:nvPr>
        </p:nvGraphicFramePr>
        <p:xfrm>
          <a:off x="2817847" y="2784909"/>
          <a:ext cx="6294105" cy="3962134"/>
        </p:xfrm>
        <a:graphic>
          <a:graphicData uri="http://schemas.openxmlformats.org/drawingml/2006/table">
            <a:tbl>
              <a:tblPr>
                <a:tableStyleId>{0505E3EF-67EA-436B-97B2-0124C06EBD24}</a:tableStyleId>
              </a:tblPr>
              <a:tblGrid>
                <a:gridCol w="386001"/>
                <a:gridCol w="4344519">
                  <a:extLst>
                    <a:ext uri="{9D8B030D-6E8A-4147-A177-3AD203B41FA5}">
                      <a16:colId xmlns="" xmlns:a16="http://schemas.microsoft.com/office/drawing/2014/main" val="20000"/>
                    </a:ext>
                  </a:extLst>
                </a:gridCol>
                <a:gridCol w="548702">
                  <a:extLst>
                    <a:ext uri="{9D8B030D-6E8A-4147-A177-3AD203B41FA5}">
                      <a16:colId xmlns="" xmlns:a16="http://schemas.microsoft.com/office/drawing/2014/main" val="20001"/>
                    </a:ext>
                  </a:extLst>
                </a:gridCol>
                <a:gridCol w="542390">
                  <a:extLst>
                    <a:ext uri="{9D8B030D-6E8A-4147-A177-3AD203B41FA5}">
                      <a16:colId xmlns="" xmlns:a16="http://schemas.microsoft.com/office/drawing/2014/main" val="20002"/>
                    </a:ext>
                  </a:extLst>
                </a:gridCol>
                <a:gridCol w="472493">
                  <a:extLst>
                    <a:ext uri="{9D8B030D-6E8A-4147-A177-3AD203B41FA5}">
                      <a16:colId xmlns="" xmlns:a16="http://schemas.microsoft.com/office/drawing/2014/main" val="20003"/>
                    </a:ext>
                  </a:extLst>
                </a:gridCol>
              </a:tblGrid>
              <a:tr h="359630">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 п/п</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anchor="ctr" horzOverflow="overflow"/>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НАИМЕНОВАНИЕ ЦЕЛЕВОГО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anchor="ctr" horzOverflow="overflow"/>
                </a:tc>
                <a:tc grid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Значение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anchor="ctr" horzOverflow="overflow"/>
                </a:tc>
                <a:tc hMerge="1">
                  <a:txBody>
                    <a:bodyPr/>
                    <a:lstStyle/>
                    <a:p>
                      <a:endParaRPr lang="ru-RU"/>
                    </a:p>
                  </a:txBody>
                  <a:tcPr/>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900" u="none" strike="noStrike" cap="none" normalizeH="0" baseline="0" dirty="0">
                          <a:ln>
                            <a:noFill/>
                          </a:ln>
                          <a:effectLst/>
                          <a:latin typeface="Times New Roman" panose="02020603050405020304" pitchFamily="18" charset="0"/>
                          <a:cs typeface="Times New Roman" panose="02020603050405020304" pitchFamily="18" charset="0"/>
                        </a:rPr>
                        <a:t>% </a:t>
                      </a:r>
                      <a:r>
                        <a:rPr kumimoji="0" lang="ru-RU" sz="900" u="none" strike="noStrike" cap="none" normalizeH="0" baseline="0" dirty="0" smtClean="0">
                          <a:ln>
                            <a:noFill/>
                          </a:ln>
                          <a:effectLst/>
                          <a:latin typeface="Times New Roman" panose="02020603050405020304" pitchFamily="18" charset="0"/>
                          <a:cs typeface="Times New Roman" panose="02020603050405020304" pitchFamily="18" charset="0"/>
                        </a:rPr>
                        <a:t>исполнения</a:t>
                      </a:r>
                      <a:endParaRPr kumimoji="0" lang="ru-RU" sz="9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anchor="ctr" horzOverflow="overflow"/>
                </a:tc>
                <a:extLst>
                  <a:ext uri="{0D108BD9-81ED-4DB2-BD59-A6C34878D82A}">
                    <a16:rowId xmlns="" xmlns:a16="http://schemas.microsoft.com/office/drawing/2014/main" val="10000"/>
                  </a:ext>
                </a:extLst>
              </a:tr>
              <a:tr h="221297">
                <a:tc vMerge="1">
                  <a:txBody>
                    <a:bodyPr/>
                    <a:lstStyle/>
                    <a:p>
                      <a:endParaRPr lang="ru-RU"/>
                    </a:p>
                  </a:txBody>
                  <a:tcPr/>
                </a:tc>
                <a:tc vMerge="1">
                  <a:txBody>
                    <a:bodyPr/>
                    <a:lstStyle/>
                    <a:p>
                      <a:endParaRPr lang="ru-RU"/>
                    </a:p>
                  </a:txBody>
                  <a:tcPr/>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ПЛАН</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anchor="ctr"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ФАКТ</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anchor="ctr" horzOverflow="overflow"/>
                </a:tc>
                <a:tc vMerge="1">
                  <a:txBody>
                    <a:bodyPr/>
                    <a:lstStyle/>
                    <a:p>
                      <a:endParaRPr lang="ru-RU"/>
                    </a:p>
                  </a:txBody>
                  <a:tcPr/>
                </a:tc>
                <a:extLst>
                  <a:ext uri="{0D108BD9-81ED-4DB2-BD59-A6C34878D82A}">
                    <a16:rowId xmlns="" xmlns:a16="http://schemas.microsoft.com/office/drawing/2014/main" val="10001"/>
                  </a:ext>
                </a:extLst>
              </a:tr>
              <a:tr h="359655">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73" marR="91473" marT="45714" marB="45714" horzOverflow="overflow"/>
                </a:tc>
                <a:tc>
                  <a:txBody>
                    <a:bodyPr/>
                    <a:lstStyle/>
                    <a:p>
                      <a:pPr algn="just">
                        <a:spcAft>
                          <a:spcPts val="0"/>
                        </a:spcAft>
                      </a:pPr>
                      <a:r>
                        <a:rPr lang="ru-RU" sz="1000" kern="50" dirty="0" smtClean="0">
                          <a:effectLst/>
                          <a:latin typeface="Times New Roman" panose="02020603050405020304" pitchFamily="18" charset="0"/>
                          <a:cs typeface="Times New Roman" panose="02020603050405020304" pitchFamily="18" charset="0"/>
                        </a:rPr>
                        <a:t>Количество молодых людей, посещающих кружки и секции спортивной направленности, чел.</a:t>
                      </a:r>
                      <a:endParaRPr lang="ru-RU" sz="1400" b="0" kern="50" dirty="0">
                        <a:effectLst/>
                        <a:latin typeface="Times New Roman" panose="02020603050405020304" pitchFamily="18" charset="0"/>
                        <a:ea typeface="Times New Roman"/>
                        <a:cs typeface="Times New Roman" panose="02020603050405020304" pitchFamily="18" charset="0"/>
                      </a:endParaRPr>
                    </a:p>
                  </a:txBody>
                  <a:tcPr marL="91473" marR="91473" marT="45714" marB="45714"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785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785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extLst>
                  <a:ext uri="{0D108BD9-81ED-4DB2-BD59-A6C34878D82A}">
                    <a16:rowId xmlns="" xmlns:a16="http://schemas.microsoft.com/office/drawing/2014/main" val="10002"/>
                  </a:ext>
                </a:extLst>
              </a:tr>
              <a:tr h="497988">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73" marR="91473" marT="45714" marB="45714" horzOverflow="overflow"/>
                </a:tc>
                <a:tc>
                  <a:txBody>
                    <a:bodyPr/>
                    <a:lstStyle/>
                    <a:p>
                      <a:pPr algn="just">
                        <a:spcAft>
                          <a:spcPts val="0"/>
                        </a:spcAft>
                      </a:pPr>
                      <a:r>
                        <a:rPr lang="ru-RU" sz="1000" kern="50" dirty="0" smtClean="0">
                          <a:effectLst/>
                          <a:latin typeface="Times New Roman" panose="02020603050405020304" pitchFamily="18" charset="0"/>
                          <a:cs typeface="Times New Roman" panose="02020603050405020304" pitchFamily="18" charset="0"/>
                        </a:rPr>
                        <a:t>Доля молодых граждан, с которыми проведены индивидуальные консультации и беседы, направленных на профилактику социальных деструкций,%</a:t>
                      </a:r>
                      <a:endParaRPr lang="ru-RU" sz="1400" b="0" kern="50" dirty="0">
                        <a:effectLst/>
                        <a:latin typeface="Times New Roman" panose="02020603050405020304" pitchFamily="18" charset="0"/>
                        <a:ea typeface="Times New Roman"/>
                        <a:cs typeface="Times New Roman" panose="02020603050405020304" pitchFamily="18" charset="0"/>
                      </a:endParaRPr>
                    </a:p>
                  </a:txBody>
                  <a:tcPr marL="91473" marR="91473" marT="45714" marB="45714"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extLst>
                  <a:ext uri="{0D108BD9-81ED-4DB2-BD59-A6C34878D82A}">
                    <a16:rowId xmlns="" xmlns:a16="http://schemas.microsoft.com/office/drawing/2014/main" val="10003"/>
                  </a:ext>
                </a:extLst>
              </a:tr>
              <a:tr h="221322">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73" marR="91473" marT="45714" marB="45714" horzOverflow="overflow"/>
                </a:tc>
                <a:tc>
                  <a:txBody>
                    <a:bodyPr/>
                    <a:lstStyle/>
                    <a:p>
                      <a:pPr algn="just">
                        <a:spcAft>
                          <a:spcPts val="0"/>
                        </a:spcAft>
                      </a:pPr>
                      <a:r>
                        <a:rPr lang="ru-RU" sz="1000" kern="50" dirty="0" smtClean="0">
                          <a:effectLst/>
                          <a:latin typeface="Times New Roman" panose="02020603050405020304" pitchFamily="18" charset="0"/>
                          <a:cs typeface="Times New Roman" panose="02020603050405020304" pitchFamily="18" charset="0"/>
                        </a:rPr>
                        <a:t>Количество посетителей спортивных объектов ,</a:t>
                      </a:r>
                      <a:r>
                        <a:rPr lang="ru-RU" sz="1000" kern="50" dirty="0" err="1" smtClean="0">
                          <a:effectLst/>
                          <a:latin typeface="Times New Roman" panose="02020603050405020304" pitchFamily="18" charset="0"/>
                          <a:cs typeface="Times New Roman" panose="02020603050405020304" pitchFamily="18" charset="0"/>
                        </a:rPr>
                        <a:t>тыс.чел</a:t>
                      </a:r>
                      <a:r>
                        <a:rPr lang="ru-RU" sz="1000" kern="50" dirty="0" smtClean="0">
                          <a:effectLst/>
                          <a:latin typeface="Times New Roman" panose="02020603050405020304" pitchFamily="18" charset="0"/>
                          <a:cs typeface="Times New Roman" panose="02020603050405020304" pitchFamily="18" charset="0"/>
                        </a:rPr>
                        <a:t>.</a:t>
                      </a:r>
                      <a:endParaRPr lang="ru-RU" sz="1400" b="0" kern="50" dirty="0">
                        <a:effectLst/>
                        <a:latin typeface="Times New Roman" panose="02020603050405020304" pitchFamily="18" charset="0"/>
                        <a:ea typeface="Times New Roman"/>
                        <a:cs typeface="Times New Roman" panose="02020603050405020304" pitchFamily="18" charset="0"/>
                      </a:endParaRPr>
                    </a:p>
                  </a:txBody>
                  <a:tcPr marL="91473" marR="91473" marT="45714" marB="45714"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24,2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24,2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extLst>
                  <a:ext uri="{0D108BD9-81ED-4DB2-BD59-A6C34878D82A}">
                    <a16:rowId xmlns="" xmlns:a16="http://schemas.microsoft.com/office/drawing/2014/main" val="10004"/>
                  </a:ext>
                </a:extLst>
              </a:tr>
              <a:tr h="359639">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6" marR="91466" marT="45705" marB="45705" horzOverflow="overflow"/>
                </a:tc>
                <a:tc>
                  <a:txBody>
                    <a:bodyPr/>
                    <a:lstStyle/>
                    <a:p>
                      <a:pPr algn="just">
                        <a:spcAft>
                          <a:spcPts val="0"/>
                        </a:spcAft>
                      </a:pPr>
                      <a:r>
                        <a:rPr lang="ru-RU" sz="1000" kern="50" dirty="0" smtClean="0">
                          <a:effectLst/>
                          <a:latin typeface="Times New Roman" panose="02020603050405020304" pitchFamily="18" charset="0"/>
                          <a:cs typeface="Times New Roman" panose="02020603050405020304" pitchFamily="18" charset="0"/>
                        </a:rPr>
                        <a:t>Количество посетителей занятий  физкультурно-спортивной направленности, тыс. чел.</a:t>
                      </a:r>
                      <a:endParaRPr lang="ru-RU" sz="1400" b="0" kern="50" dirty="0">
                        <a:effectLst/>
                        <a:latin typeface="Times New Roman" panose="02020603050405020304" pitchFamily="18" charset="0"/>
                        <a:ea typeface="Times New Roman"/>
                        <a:cs typeface="Times New Roman" panose="02020603050405020304" pitchFamily="18" charset="0"/>
                      </a:endParaRPr>
                    </a:p>
                  </a:txBody>
                  <a:tcPr marL="91466" marR="91466" marT="45705" marB="4570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20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20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extLst>
                  <a:ext uri="{0D108BD9-81ED-4DB2-BD59-A6C34878D82A}">
                    <a16:rowId xmlns="" xmlns:a16="http://schemas.microsoft.com/office/drawing/2014/main" val="10005"/>
                  </a:ext>
                </a:extLst>
              </a:tr>
              <a:tr h="359639">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6" marR="91466" marT="45705" marB="45705"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kern="50" dirty="0" smtClean="0">
                          <a:effectLst/>
                          <a:latin typeface="Times New Roman" panose="02020603050405020304" pitchFamily="18" charset="0"/>
                          <a:cs typeface="Times New Roman" panose="02020603050405020304" pitchFamily="18" charset="0"/>
                        </a:rPr>
                        <a:t>Количество участников физкультурно-оздоровительных  мероприятий, </a:t>
                      </a:r>
                      <a:r>
                        <a:rPr lang="ru-RU" sz="1000" kern="50" dirty="0" err="1" smtClean="0">
                          <a:effectLst/>
                          <a:latin typeface="Times New Roman" panose="02020603050405020304" pitchFamily="18" charset="0"/>
                          <a:cs typeface="Times New Roman" panose="02020603050405020304" pitchFamily="18" charset="0"/>
                        </a:rPr>
                        <a:t>тыс.чел</a:t>
                      </a:r>
                      <a:r>
                        <a:rPr lang="ru-RU" sz="1000" kern="50" dirty="0" smtClean="0">
                          <a:effectLst/>
                          <a:latin typeface="Times New Roman" panose="02020603050405020304" pitchFamily="18" charset="0"/>
                          <a:cs typeface="Times New Roman" panose="02020603050405020304" pitchFamily="18" charset="0"/>
                        </a:rPr>
                        <a:t>.</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6" marR="91466" marT="45705" marB="4570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22,3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22,3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tr>
              <a:tr h="359639">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6" marR="91466" marT="45705" marB="45705"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kern="50" dirty="0" smtClean="0">
                          <a:effectLst/>
                          <a:latin typeface="Times New Roman" panose="02020603050405020304" pitchFamily="18" charset="0"/>
                          <a:cs typeface="Times New Roman" panose="02020603050405020304" pitchFamily="18" charset="0"/>
                        </a:rPr>
                        <a:t>Доля граждан, систематически занимающихся физической культурой и спортом, %</a:t>
                      </a:r>
                      <a:endParaRPr lang="ru-RU" sz="1400" b="0" kern="50" dirty="0" smtClean="0">
                        <a:effectLst/>
                        <a:latin typeface="Times New Roman" panose="02020603050405020304" pitchFamily="18" charset="0"/>
                        <a:ea typeface="Times New Roman"/>
                        <a:cs typeface="Times New Roman" panose="02020603050405020304" pitchFamily="18" charset="0"/>
                      </a:endParaRPr>
                    </a:p>
                  </a:txBody>
                  <a:tcPr marL="91466" marR="91466" marT="45705" marB="4570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33,1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33,1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tr>
              <a:tr h="359639">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7</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6" marR="91466" marT="45705" marB="45705"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kern="50" dirty="0" smtClean="0">
                          <a:effectLst/>
                          <a:latin typeface="Times New Roman" panose="02020603050405020304" pitchFamily="18" charset="0"/>
                          <a:cs typeface="Times New Roman" panose="02020603050405020304" pitchFamily="18" charset="0"/>
                        </a:rPr>
                        <a:t>Численность спортсменов включенных в состав сборных команд РБ, РФ, чел.</a:t>
                      </a:r>
                      <a:endParaRPr lang="ru-RU" sz="1400" b="0" kern="50" dirty="0" smtClean="0">
                        <a:effectLst/>
                        <a:latin typeface="Times New Roman" panose="02020603050405020304" pitchFamily="18" charset="0"/>
                        <a:ea typeface="Times New Roman"/>
                        <a:cs typeface="Times New Roman" panose="02020603050405020304" pitchFamily="18" charset="0"/>
                      </a:endParaRPr>
                    </a:p>
                  </a:txBody>
                  <a:tcPr marL="91466" marR="91466" marT="45705" marB="4570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tr>
              <a:tr h="497972">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8</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6" marR="91466" marT="45705" marB="45705"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kern="50" dirty="0" smtClean="0">
                          <a:effectLst/>
                          <a:latin typeface="Times New Roman" panose="02020603050405020304" pitchFamily="18" charset="0"/>
                          <a:cs typeface="Times New Roman" panose="02020603050405020304" pitchFamily="18" charset="0"/>
                        </a:rPr>
                        <a:t>Соотношение участников с ограниченными возможностями, участвующими в физкультурно-оздоровительных</a:t>
                      </a:r>
                      <a:r>
                        <a:rPr lang="ru-RU" sz="1000" kern="50" baseline="0" dirty="0" smtClean="0">
                          <a:effectLst/>
                          <a:latin typeface="Times New Roman" panose="02020603050405020304" pitchFamily="18" charset="0"/>
                          <a:cs typeface="Times New Roman" panose="02020603050405020304" pitchFamily="18" charset="0"/>
                        </a:rPr>
                        <a:t> мероприятиях, в </a:t>
                      </a:r>
                      <a:r>
                        <a:rPr lang="ru-RU" sz="1000" kern="50" baseline="0" dirty="0" err="1" smtClean="0">
                          <a:effectLst/>
                          <a:latin typeface="Times New Roman" panose="02020603050405020304" pitchFamily="18" charset="0"/>
                          <a:cs typeface="Times New Roman" panose="02020603050405020304" pitchFamily="18" charset="0"/>
                        </a:rPr>
                        <a:t>т.ч</a:t>
                      </a:r>
                      <a:r>
                        <a:rPr lang="ru-RU" sz="1000" kern="50" baseline="0" dirty="0" smtClean="0">
                          <a:effectLst/>
                          <a:latin typeface="Times New Roman" panose="02020603050405020304" pitchFamily="18" charset="0"/>
                          <a:cs typeface="Times New Roman" panose="02020603050405020304" pitchFamily="18" charset="0"/>
                        </a:rPr>
                        <a:t>. кружках и секциях, от общего числа лиц с ограниченными возможностями, %</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6" marR="91466" marT="45705" marB="4570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9,5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9,5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60" marR="91460" marT="45700" marB="45700" horzOverflow="overflow"/>
                </a:tc>
              </a:tr>
            </a:tbl>
          </a:graphicData>
        </a:graphic>
      </p:graphicFrame>
      <p:sp>
        <p:nvSpPr>
          <p:cNvPr id="3" name="Номер слайда 2"/>
          <p:cNvSpPr>
            <a:spLocks noGrp="1"/>
          </p:cNvSpPr>
          <p:nvPr>
            <p:ph type="sldNum" sz="quarter" idx="12"/>
          </p:nvPr>
        </p:nvSpPr>
        <p:spPr>
          <a:xfrm>
            <a:off x="7010400" y="116632"/>
            <a:ext cx="2133600" cy="365125"/>
          </a:xfrm>
        </p:spPr>
        <p:txBody>
          <a:bodyPr/>
          <a:lstStyle/>
          <a:p>
            <a:pPr>
              <a:defRPr/>
            </a:pPr>
            <a:fld id="{1B7666BA-D9CA-4185-806B-0FC1DED90D94}" type="slidenum">
              <a:rPr lang="ru-RU" altLang="ru-RU" smtClean="0">
                <a:solidFill>
                  <a:schemeClr val="tx1"/>
                </a:solidFill>
              </a:rPr>
              <a:pPr>
                <a:defRPr/>
              </a:pPr>
              <a:t>49</a:t>
            </a:fld>
            <a:endParaRPr lang="ru-RU" altLang="ru-RU" dirty="0">
              <a:solidFill>
                <a:schemeClr val="tx1"/>
              </a:solidFill>
            </a:endParaRPr>
          </a:p>
        </p:txBody>
      </p:sp>
    </p:spTree>
    <p:extLst>
      <p:ext uri="{BB962C8B-B14F-4D97-AF65-F5344CB8AC3E}">
        <p14:creationId xmlns:p14="http://schemas.microsoft.com/office/powerpoint/2010/main" val="2335251070"/>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62069" y="260648"/>
            <a:ext cx="8784976" cy="576064"/>
          </a:xfrm>
        </p:spPr>
        <p:txBody>
          <a:bodyPr>
            <a:noAutofit/>
          </a:bodyPr>
          <a:lstStyle/>
          <a:p>
            <a:pPr algn="ctr"/>
            <a:r>
              <a:rPr lang="ru-RU" sz="1600" b="1" dirty="0">
                <a:solidFill>
                  <a:schemeClr val="accent1">
                    <a:lumMod val="60000"/>
                    <a:lumOff val="40000"/>
                  </a:schemeClr>
                </a:solidFill>
                <a:latin typeface="Cambria" panose="02040503050406030204" pitchFamily="18" charset="0"/>
                <a:cs typeface="Arial" panose="020B0604020202020204" pitchFamily="34" charset="0"/>
              </a:rPr>
              <a:t>Муниципальная программа </a:t>
            </a:r>
            <a:r>
              <a:rPr lang="ru-RU" sz="1600" b="1" dirty="0" smtClean="0">
                <a:solidFill>
                  <a:schemeClr val="accent1">
                    <a:lumMod val="60000"/>
                    <a:lumOff val="40000"/>
                  </a:schemeClr>
                </a:solidFill>
                <a:latin typeface="Cambria" panose="02040503050406030204" pitchFamily="18" charset="0"/>
                <a:cs typeface="Arial" panose="020B0604020202020204" pitchFamily="34" charset="0"/>
              </a:rPr>
              <a:t>«Социальная поддержка граждан в муниципальном районе Мелеузовский район Республики Башкортостан на 2016-2018 годы»</a:t>
            </a:r>
            <a:endParaRPr lang="ru-RU" sz="1600" dirty="0">
              <a:solidFill>
                <a:schemeClr val="accent1">
                  <a:lumMod val="60000"/>
                  <a:lumOff val="40000"/>
                </a:schemeClr>
              </a:solidFill>
              <a:latin typeface="Cambria" panose="02040503050406030204" pitchFamily="18" charset="0"/>
            </a:endParaRPr>
          </a:p>
        </p:txBody>
      </p:sp>
      <p:sp>
        <p:nvSpPr>
          <p:cNvPr id="4" name="Овал 3"/>
          <p:cNvSpPr/>
          <p:nvPr/>
        </p:nvSpPr>
        <p:spPr>
          <a:xfrm>
            <a:off x="1115616" y="988701"/>
            <a:ext cx="6552728" cy="1188000"/>
          </a:xfrm>
          <a:prstGeom prst="ellipse">
            <a:avLst/>
          </a:prstGeom>
        </p:spPr>
        <p:style>
          <a:lnRef idx="1">
            <a:schemeClr val="accent3"/>
          </a:lnRef>
          <a:fillRef idx="2">
            <a:schemeClr val="accent3"/>
          </a:fillRef>
          <a:effectRef idx="1">
            <a:schemeClr val="accent3"/>
          </a:effectRef>
          <a:fontRef idx="minor">
            <a:schemeClr val="dk1"/>
          </a:fontRef>
        </p:style>
        <p:txBody>
          <a:bodyPr wrap="square" rtlCol="0" anchor="ctr">
            <a:spAutoFit/>
            <a:scene3d>
              <a:camera prst="orthographicFront"/>
              <a:lightRig rig="threePt" dir="t"/>
            </a:scene3d>
            <a:sp3d contourW="12700">
              <a:contourClr>
                <a:schemeClr val="bg1"/>
              </a:contourClr>
            </a:sp3d>
          </a:bodyPr>
          <a:lstStyle/>
          <a:p>
            <a:pPr algn="ctr"/>
            <a:endParaRPr lang="ru-RU" sz="1000" b="1" dirty="0">
              <a:noFill/>
              <a:effectLst/>
            </a:endParaRPr>
          </a:p>
          <a:p>
            <a:pPr>
              <a:defRPr/>
            </a:pPr>
            <a:r>
              <a:rPr lang="ru-RU" sz="1400" b="1" dirty="0" smtClean="0">
                <a:solidFill>
                  <a:schemeClr val="tx1"/>
                </a:solidFill>
                <a:effectLst/>
              </a:rPr>
              <a:t>ЦЕЛЬ: </a:t>
            </a:r>
            <a:r>
              <a:rPr lang="ru-RU" sz="1200" b="1" i="1" dirty="0" smtClean="0">
                <a:solidFill>
                  <a:schemeClr val="tx1"/>
                </a:solidFill>
                <a:effectLst/>
                <a:latin typeface="Times New Roman" panose="02020603050405020304" pitchFamily="18" charset="0"/>
                <a:cs typeface="Times New Roman" panose="02020603050405020304" pitchFamily="18" charset="0"/>
              </a:rPr>
              <a:t>реализация государственной и муниципальной политики в области социальной поддержки граждан в муниципальном районе Мелеузовский район Республики Башкортостан</a:t>
            </a:r>
            <a:endParaRPr lang="ru-RU" sz="1200" b="1" i="1" dirty="0">
              <a:noFill/>
              <a:effectLst/>
              <a:latin typeface="Times New Roman" panose="02020603050405020304" pitchFamily="18" charset="0"/>
              <a:cs typeface="Times New Roman" panose="02020603050405020304" pitchFamily="18" charset="0"/>
            </a:endParaRPr>
          </a:p>
          <a:p>
            <a:pPr algn="ctr"/>
            <a:endParaRPr lang="ru-RU" sz="1000" b="1" dirty="0">
              <a:noFill/>
              <a:effectLst/>
            </a:endParaRPr>
          </a:p>
        </p:txBody>
      </p:sp>
      <p:sp>
        <p:nvSpPr>
          <p:cNvPr id="7" name="TextBox 6"/>
          <p:cNvSpPr txBox="1"/>
          <p:nvPr/>
        </p:nvSpPr>
        <p:spPr>
          <a:xfrm>
            <a:off x="459430" y="2361238"/>
            <a:ext cx="2095510" cy="323165"/>
          </a:xfrm>
          <a:prstGeom prst="rect">
            <a:avLst/>
          </a:prstGeom>
          <a:noFill/>
        </p:spPr>
        <p:txBody>
          <a:bodyPr wrap="none" rtlCol="0">
            <a:spAutoFit/>
          </a:bodyPr>
          <a:lstStyle/>
          <a:p>
            <a:r>
              <a:rPr lang="ru-RU" sz="1500" b="1" dirty="0" smtClean="0">
                <a:solidFill>
                  <a:prstClr val="black"/>
                </a:solidFill>
              </a:rPr>
              <a:t>ЗАДАЧИ ПРОГРАММЫ:</a:t>
            </a:r>
            <a:endParaRPr lang="ru-RU" sz="1500" b="1" dirty="0">
              <a:solidFill>
                <a:prstClr val="black"/>
              </a:solidFill>
            </a:endParaRPr>
          </a:p>
        </p:txBody>
      </p:sp>
      <p:sp>
        <p:nvSpPr>
          <p:cNvPr id="8" name="Скругленный прямоугольник 7"/>
          <p:cNvSpPr/>
          <p:nvPr/>
        </p:nvSpPr>
        <p:spPr>
          <a:xfrm>
            <a:off x="5138" y="2780928"/>
            <a:ext cx="2961277" cy="367240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L="285750" indent="-285750" algn="just">
              <a:buFontTx/>
              <a:buChar char="-"/>
              <a:defRPr/>
            </a:pPr>
            <a:r>
              <a:rPr lang="ru-RU" sz="1000" b="1" i="1" dirty="0">
                <a:solidFill>
                  <a:schemeClr val="tx1"/>
                </a:solidFill>
                <a:effectLst/>
                <a:latin typeface="Times New Roman" panose="02020603050405020304" pitchFamily="18" charset="0"/>
                <a:cs typeface="Times New Roman" panose="02020603050405020304" pitchFamily="18" charset="0"/>
              </a:rPr>
              <a:t>оказание дополнительных мер социальной поддержки отдельным категориям граждан муниципального района Мелеузовский район Республики Башкортостан;</a:t>
            </a:r>
          </a:p>
          <a:p>
            <a:pPr marL="285750" indent="-285750" algn="just">
              <a:buFontTx/>
              <a:buChar char="-"/>
              <a:defRPr/>
            </a:pPr>
            <a:r>
              <a:rPr lang="ru-RU" sz="1000" b="1" i="1" dirty="0">
                <a:solidFill>
                  <a:schemeClr val="tx1"/>
                </a:solidFill>
                <a:effectLst/>
                <a:latin typeface="Times New Roman" panose="02020603050405020304" pitchFamily="18" charset="0"/>
                <a:cs typeface="Times New Roman" panose="02020603050405020304" pitchFamily="18" charset="0"/>
              </a:rPr>
              <a:t>повышение уровня доступности объектов и услуг в приоритетных сферах жизнедеятельности инвалидов и маломобильных групп населения в муниципальном районе;</a:t>
            </a:r>
          </a:p>
          <a:p>
            <a:pPr marL="285750" indent="-285750" algn="just">
              <a:buFontTx/>
              <a:buChar char="-"/>
              <a:defRPr/>
            </a:pPr>
            <a:r>
              <a:rPr lang="ru-RU" sz="1000" b="1" i="1" dirty="0">
                <a:solidFill>
                  <a:schemeClr val="tx1"/>
                </a:solidFill>
                <a:effectLst/>
                <a:latin typeface="Times New Roman" panose="02020603050405020304" pitchFamily="18" charset="0"/>
                <a:cs typeface="Times New Roman" panose="02020603050405020304" pitchFamily="18" charset="0"/>
              </a:rPr>
              <a:t>организация информационной поддержки деятельности по созданию условий для преобразования среды жизнедеятельности в доступную для инвалидов и проведения мероприятий по социокультурной их реабилитации;</a:t>
            </a:r>
          </a:p>
          <a:p>
            <a:pPr marL="285750" indent="-285750" algn="just">
              <a:buFontTx/>
              <a:buChar char="-"/>
              <a:defRPr/>
            </a:pPr>
            <a:r>
              <a:rPr lang="ru-RU" sz="1000" b="1" i="1" dirty="0">
                <a:solidFill>
                  <a:schemeClr val="tx1"/>
                </a:solidFill>
                <a:effectLst/>
                <a:latin typeface="Times New Roman" panose="02020603050405020304" pitchFamily="18" charset="0"/>
                <a:cs typeface="Times New Roman" panose="02020603050405020304" pitchFamily="18" charset="0"/>
              </a:rPr>
              <a:t>активизация потенциала социально-ориентированных некоммерческих организаций муниципального района Мелеузовский район для развития гражданского общества</a:t>
            </a:r>
          </a:p>
        </p:txBody>
      </p:sp>
      <p:pic>
        <p:nvPicPr>
          <p:cNvPr id="10" name="Picture 5" descr="C:\Users\1\Desktop\эмблема ассоциации 044F.jpg">
            <a:extLst>
              <a:ext uri="{FF2B5EF4-FFF2-40B4-BE49-F238E27FC236}">
                <a16:creationId xmlns="" xmlns:a16="http://schemas.microsoft.com/office/drawing/2014/main" id="{93149BDC-8646-4F25-B705-32BF8923ADE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92550" y="1032407"/>
            <a:ext cx="948358" cy="64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Таблица 10">
            <a:extLst>
              <a:ext uri="{FF2B5EF4-FFF2-40B4-BE49-F238E27FC236}">
                <a16:creationId xmlns="" xmlns:a16="http://schemas.microsoft.com/office/drawing/2014/main" id="{64AF2FF8-FF64-47FF-9A20-B0ED0D8B3D80}"/>
              </a:ext>
            </a:extLst>
          </p:cNvPr>
          <p:cNvGraphicFramePr>
            <a:graphicFrameLocks noGrp="1"/>
          </p:cNvGraphicFramePr>
          <p:nvPr>
            <p:extLst>
              <p:ext uri="{D42A27DB-BD31-4B8C-83A1-F6EECF244321}">
                <p14:modId xmlns:p14="http://schemas.microsoft.com/office/powerpoint/2010/main" val="125536851"/>
              </p:ext>
            </p:extLst>
          </p:nvPr>
        </p:nvGraphicFramePr>
        <p:xfrm>
          <a:off x="3059833" y="2780928"/>
          <a:ext cx="5954184" cy="3509314"/>
        </p:xfrm>
        <a:graphic>
          <a:graphicData uri="http://schemas.openxmlformats.org/drawingml/2006/table">
            <a:tbl>
              <a:tblPr>
                <a:tableStyleId>{0505E3EF-67EA-436B-97B2-0124C06EBD24}</a:tableStyleId>
              </a:tblPr>
              <a:tblGrid>
                <a:gridCol w="367264"/>
                <a:gridCol w="3737191">
                  <a:extLst>
                    <a:ext uri="{9D8B030D-6E8A-4147-A177-3AD203B41FA5}">
                      <a16:colId xmlns="" xmlns:a16="http://schemas.microsoft.com/office/drawing/2014/main" val="20000"/>
                    </a:ext>
                  </a:extLst>
                </a:gridCol>
                <a:gridCol w="648072">
                  <a:extLst>
                    <a:ext uri="{9D8B030D-6E8A-4147-A177-3AD203B41FA5}">
                      <a16:colId xmlns="" xmlns:a16="http://schemas.microsoft.com/office/drawing/2014/main" val="20001"/>
                    </a:ext>
                  </a:extLst>
                </a:gridCol>
                <a:gridCol w="664670">
                  <a:extLst>
                    <a:ext uri="{9D8B030D-6E8A-4147-A177-3AD203B41FA5}">
                      <a16:colId xmlns="" xmlns:a16="http://schemas.microsoft.com/office/drawing/2014/main" val="20002"/>
                    </a:ext>
                  </a:extLst>
                </a:gridCol>
                <a:gridCol w="536987">
                  <a:extLst>
                    <a:ext uri="{9D8B030D-6E8A-4147-A177-3AD203B41FA5}">
                      <a16:colId xmlns="" xmlns:a16="http://schemas.microsoft.com/office/drawing/2014/main" val="20003"/>
                    </a:ext>
                  </a:extLst>
                </a:gridCol>
              </a:tblGrid>
              <a:tr h="288032">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 п/п</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anchor="ctr" horzOverflow="overflow"/>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НАИМЕНОВАНИЕ ЦЕЛЕВОГО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anchor="ctr" horzOverflow="overflow"/>
                </a:tc>
                <a:tc grid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Значение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hMerge="1">
                  <a:txBody>
                    <a:bodyPr/>
                    <a:lstStyle/>
                    <a:p>
                      <a:endParaRPr lang="ru-RU"/>
                    </a:p>
                  </a:txBody>
                  <a:tcPr/>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 </a:t>
                      </a: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исполнения</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extLst>
                  <a:ext uri="{0D108BD9-81ED-4DB2-BD59-A6C34878D82A}">
                    <a16:rowId xmlns="" xmlns:a16="http://schemas.microsoft.com/office/drawing/2014/main" val="10000"/>
                  </a:ext>
                </a:extLst>
              </a:tr>
              <a:tr h="251880">
                <a:tc vMerge="1">
                  <a:txBody>
                    <a:bodyPr/>
                    <a:lstStyle/>
                    <a:p>
                      <a:endParaRPr lang="ru-RU"/>
                    </a:p>
                  </a:txBody>
                  <a:tcPr/>
                </a:tc>
                <a:tc vMerge="1">
                  <a:txBody>
                    <a:bodyPr/>
                    <a:lstStyle/>
                    <a:p>
                      <a:endParaRPr lang="ru-RU"/>
                    </a:p>
                  </a:txBody>
                  <a:tcPr/>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ПЛАН</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ФАКТ</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vMerge="1">
                  <a:txBody>
                    <a:bodyPr/>
                    <a:lstStyle/>
                    <a:p>
                      <a:endParaRPr lang="ru-RU"/>
                    </a:p>
                  </a:txBody>
                  <a:tcPr/>
                </a:tc>
                <a:extLst>
                  <a:ext uri="{0D108BD9-81ED-4DB2-BD59-A6C34878D82A}">
                    <a16:rowId xmlns="" xmlns:a16="http://schemas.microsoft.com/office/drawing/2014/main" val="10001"/>
                  </a:ext>
                </a:extLst>
              </a:tr>
              <a:tr h="493073">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1" marB="45701" horzOverflow="overflow"/>
                </a:tc>
                <a:tc>
                  <a:txBody>
                    <a:bodyPr/>
                    <a:lstStyle/>
                    <a:p>
                      <a:pPr algn="just">
                        <a:spcAft>
                          <a:spcPts val="0"/>
                        </a:spcAft>
                      </a:pPr>
                      <a:r>
                        <a:rPr lang="ru-RU" sz="1000" dirty="0" smtClean="0">
                          <a:effectLst/>
                          <a:latin typeface="Times New Roman" panose="02020603050405020304" pitchFamily="18" charset="0"/>
                          <a:cs typeface="Times New Roman" panose="02020603050405020304" pitchFamily="18" charset="0"/>
                        </a:rPr>
                        <a:t>Доля граждан, которым оказана дополнительная мера социальной поддержки от общего количества граждан, которым предусмотрены меры дополнительной социальной поддержки, %</a:t>
                      </a:r>
                      <a:endParaRPr lang="ru-RU" sz="1000" b="0" dirty="0">
                        <a:effectLst/>
                        <a:latin typeface="Times New Roman" panose="02020603050405020304" pitchFamily="18" charset="0"/>
                        <a:ea typeface="Times New Roman"/>
                        <a:cs typeface="Times New Roman" panose="02020603050405020304" pitchFamily="18" charset="0"/>
                      </a:endParaRPr>
                    </a:p>
                  </a:txBody>
                  <a:tcPr marL="91444" marR="91444" marT="45701" marB="45701"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extLst>
                  <a:ext uri="{0D108BD9-81ED-4DB2-BD59-A6C34878D82A}">
                    <a16:rowId xmlns="" xmlns:a16="http://schemas.microsoft.com/office/drawing/2014/main" val="10002"/>
                  </a:ext>
                </a:extLst>
              </a:tr>
              <a:tr h="523134">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1" marB="45701" horzOverflow="overflow"/>
                </a:tc>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dirty="0" smtClean="0">
                          <a:effectLst/>
                          <a:latin typeface="Times New Roman" panose="02020603050405020304" pitchFamily="18" charset="0"/>
                          <a:cs typeface="Times New Roman" panose="02020603050405020304" pitchFamily="18" charset="0"/>
                        </a:rPr>
                        <a:t>Доля граждан, получивших доплату к пенсии за выслугу лет от общего количества граждан, имеющих право,</a:t>
                      </a:r>
                      <a:r>
                        <a:rPr lang="ru-RU" sz="1000" baseline="0" dirty="0" smtClean="0">
                          <a:effectLst/>
                          <a:latin typeface="Times New Roman" panose="02020603050405020304" pitchFamily="18" charset="0"/>
                          <a:cs typeface="Times New Roman" panose="02020603050405020304" pitchFamily="18" charset="0"/>
                        </a:rPr>
                        <a:t> </a:t>
                      </a:r>
                      <a:r>
                        <a:rPr lang="ru-RU" sz="1000" dirty="0" smtClean="0">
                          <a:effectLst/>
                          <a:latin typeface="Times New Roman" panose="02020603050405020304" pitchFamily="18" charset="0"/>
                          <a:cs typeface="Times New Roman" panose="02020603050405020304" pitchFamily="18" charset="0"/>
                        </a:rPr>
                        <a:t>%</a:t>
                      </a:r>
                    </a:p>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1" marB="45701"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extLst>
                  <a:ext uri="{0D108BD9-81ED-4DB2-BD59-A6C34878D82A}">
                    <a16:rowId xmlns="" xmlns:a16="http://schemas.microsoft.com/office/drawing/2014/main" val="10003"/>
                  </a:ext>
                </a:extLst>
              </a:tr>
              <a:tr h="821736">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1" marB="45701" horzOverflow="overflow"/>
                </a:tc>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dirty="0" smtClean="0">
                          <a:effectLst/>
                          <a:latin typeface="Times New Roman" panose="02020603050405020304" pitchFamily="18" charset="0"/>
                          <a:cs typeface="Times New Roman" panose="02020603050405020304" pitchFamily="18" charset="0"/>
                        </a:rPr>
                        <a:t>Доля доступных для инвалидов и других маломобильных групп населения приоритетных объектов социальной, транспортной, инженерной инфраструктуры в общем количестве приоритетных объектов в муниципальном районе, %</a:t>
                      </a:r>
                      <a:endParaRPr lang="ru-RU" sz="1000" b="0" dirty="0" smtClean="0">
                        <a:effectLst/>
                        <a:latin typeface="Times New Roman" panose="02020603050405020304" pitchFamily="18" charset="0"/>
                        <a:ea typeface="Times New Roman"/>
                        <a:cs typeface="Times New Roman" panose="02020603050405020304" pitchFamily="18" charset="0"/>
                      </a:endParaRPr>
                    </a:p>
                  </a:txBody>
                  <a:tcPr marL="91444" marR="91444" marT="45701" marB="45701"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85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85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r>
              <a:tr h="326665">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4</a:t>
                      </a:r>
                      <a:endPar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1" marB="45701" horzOverflow="overflow"/>
                </a:tc>
                <a:tc>
                  <a:txBody>
                    <a:bodyPr/>
                    <a:lstStyle/>
                    <a:p>
                      <a:pPr>
                        <a:spcAft>
                          <a:spcPts val="0"/>
                        </a:spcAft>
                      </a:pPr>
                      <a:r>
                        <a:rPr lang="ru-RU" sz="1000" dirty="0" smtClean="0">
                          <a:effectLst/>
                          <a:latin typeface="Times New Roman" panose="02020603050405020304" pitchFamily="18" charset="0"/>
                          <a:cs typeface="Times New Roman" panose="02020603050405020304" pitchFamily="18" charset="0"/>
                        </a:rPr>
                        <a:t>Доля социально ориентированных некоммерческих организаций, получающих субсидии муниципалитета, от общего количества обратившихся за получением субсидий и удовлетворяющих требованиям </a:t>
                      </a:r>
                      <a:endParaRPr lang="ru-RU" sz="1000" b="0" dirty="0">
                        <a:effectLst/>
                        <a:latin typeface="Times New Roman" panose="02020603050405020304" pitchFamily="18" charset="0"/>
                        <a:ea typeface="Times New Roman"/>
                        <a:cs typeface="Times New Roman" panose="02020603050405020304" pitchFamily="18" charset="0"/>
                      </a:endParaRPr>
                    </a:p>
                  </a:txBody>
                  <a:tcPr marL="91444" marR="91444" marT="45701" marB="45701"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extLst>
                  <a:ext uri="{0D108BD9-81ED-4DB2-BD59-A6C34878D82A}">
                    <a16:rowId xmlns="" xmlns:a16="http://schemas.microsoft.com/office/drawing/2014/main" val="10004"/>
                  </a:ext>
                </a:extLst>
              </a:tr>
            </a:tbl>
          </a:graphicData>
        </a:graphic>
      </p:graphicFrame>
      <p:sp>
        <p:nvSpPr>
          <p:cNvPr id="3" name="Номер слайда 2"/>
          <p:cNvSpPr>
            <a:spLocks noGrp="1"/>
          </p:cNvSpPr>
          <p:nvPr>
            <p:ph type="sldNum" sz="quarter" idx="12"/>
          </p:nvPr>
        </p:nvSpPr>
        <p:spPr>
          <a:xfrm>
            <a:off x="7025750" y="116632"/>
            <a:ext cx="2133600" cy="365125"/>
          </a:xfrm>
        </p:spPr>
        <p:txBody>
          <a:bodyPr/>
          <a:lstStyle/>
          <a:p>
            <a:pPr>
              <a:defRPr/>
            </a:pPr>
            <a:fld id="{1B7666BA-D9CA-4185-806B-0FC1DED90D94}" type="slidenum">
              <a:rPr lang="ru-RU" altLang="ru-RU" smtClean="0">
                <a:solidFill>
                  <a:schemeClr val="tx1"/>
                </a:solidFill>
              </a:rPr>
              <a:pPr>
                <a:defRPr/>
              </a:pPr>
              <a:t>50</a:t>
            </a:fld>
            <a:endParaRPr lang="ru-RU" altLang="ru-RU" dirty="0">
              <a:solidFill>
                <a:schemeClr val="tx1"/>
              </a:solidFill>
            </a:endParaRPr>
          </a:p>
        </p:txBody>
      </p:sp>
      <p:sp>
        <p:nvSpPr>
          <p:cNvPr id="12" name="Прямоугольник 11"/>
          <p:cNvSpPr/>
          <p:nvPr/>
        </p:nvSpPr>
        <p:spPr>
          <a:xfrm>
            <a:off x="2683329" y="2403909"/>
            <a:ext cx="6462464" cy="369332"/>
          </a:xfrm>
          <a:prstGeom prst="rect">
            <a:avLst/>
          </a:prstGeom>
        </p:spPr>
        <p:txBody>
          <a:bodyPr wrap="square">
            <a:spAutoFit/>
          </a:bodyPr>
          <a:lstStyle/>
          <a:p>
            <a:pPr algn="ctr"/>
            <a:r>
              <a:rPr lang="ru-RU" altLang="ru-RU" b="1" dirty="0">
                <a:solidFill>
                  <a:srgbClr val="0070C0"/>
                </a:solidFill>
                <a:latin typeface="Times New Roman" panose="02020603050405020304" pitchFamily="18" charset="0"/>
                <a:cs typeface="Times New Roman" panose="02020603050405020304" pitchFamily="18" charset="0"/>
              </a:rPr>
              <a:t>Достигнутые значения целевых индикаторов за 2018 год</a:t>
            </a:r>
          </a:p>
        </p:txBody>
      </p:sp>
    </p:spTree>
    <p:extLst>
      <p:ext uri="{BB962C8B-B14F-4D97-AF65-F5344CB8AC3E}">
        <p14:creationId xmlns:p14="http://schemas.microsoft.com/office/powerpoint/2010/main" val="1139050215"/>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62069" y="260648"/>
            <a:ext cx="8784976" cy="576064"/>
          </a:xfrm>
        </p:spPr>
        <p:txBody>
          <a:bodyPr>
            <a:noAutofit/>
          </a:bodyPr>
          <a:lstStyle/>
          <a:p>
            <a:pPr algn="ctr"/>
            <a:r>
              <a:rPr lang="ru-RU" sz="1600" b="1" dirty="0">
                <a:solidFill>
                  <a:schemeClr val="accent1">
                    <a:lumMod val="60000"/>
                    <a:lumOff val="40000"/>
                  </a:schemeClr>
                </a:solidFill>
                <a:latin typeface="Cambria" panose="02040503050406030204" pitchFamily="18" charset="0"/>
                <a:cs typeface="Arial" panose="020B0604020202020204" pitchFamily="34" charset="0"/>
              </a:rPr>
              <a:t>Муниципальная программа </a:t>
            </a:r>
            <a:r>
              <a:rPr lang="ru-RU" sz="1600" b="1" dirty="0" smtClean="0">
                <a:solidFill>
                  <a:schemeClr val="accent1">
                    <a:lumMod val="60000"/>
                    <a:lumOff val="40000"/>
                  </a:schemeClr>
                </a:solidFill>
                <a:latin typeface="Cambria" panose="02040503050406030204" pitchFamily="18" charset="0"/>
                <a:cs typeface="Arial" panose="020B0604020202020204" pitchFamily="34" charset="0"/>
              </a:rPr>
              <a:t>«Развитие и поддержка малого и среднего предпринимательства в муниципальном районе Мелеузовский район Республики Башкортостан на 2014-2021 годы»</a:t>
            </a:r>
            <a:endParaRPr lang="ru-RU" sz="1600" dirty="0">
              <a:solidFill>
                <a:schemeClr val="accent1">
                  <a:lumMod val="60000"/>
                  <a:lumOff val="40000"/>
                </a:schemeClr>
              </a:solidFill>
              <a:latin typeface="Cambria" panose="02040503050406030204" pitchFamily="18" charset="0"/>
            </a:endParaRPr>
          </a:p>
        </p:txBody>
      </p:sp>
      <p:sp>
        <p:nvSpPr>
          <p:cNvPr id="4" name="Овал 3"/>
          <p:cNvSpPr/>
          <p:nvPr/>
        </p:nvSpPr>
        <p:spPr>
          <a:xfrm>
            <a:off x="507435" y="974392"/>
            <a:ext cx="8388000" cy="1656000"/>
          </a:xfrm>
          <a:prstGeom prst="ellipse">
            <a:avLst/>
          </a:prstGeom>
        </p:spPr>
        <p:style>
          <a:lnRef idx="1">
            <a:schemeClr val="accent3"/>
          </a:lnRef>
          <a:fillRef idx="2">
            <a:schemeClr val="accent3"/>
          </a:fillRef>
          <a:effectRef idx="1">
            <a:schemeClr val="accent3"/>
          </a:effectRef>
          <a:fontRef idx="minor">
            <a:schemeClr val="dk1"/>
          </a:fontRef>
        </p:style>
        <p:txBody>
          <a:bodyPr wrap="square" rtlCol="0" anchor="ctr">
            <a:spAutoFit/>
            <a:scene3d>
              <a:camera prst="orthographicFront"/>
              <a:lightRig rig="threePt" dir="t"/>
            </a:scene3d>
            <a:sp3d contourW="12700">
              <a:contourClr>
                <a:schemeClr val="bg1"/>
              </a:contourClr>
            </a:sp3d>
          </a:bodyPr>
          <a:lstStyle/>
          <a:p>
            <a:pPr algn="ctr"/>
            <a:endParaRPr lang="ru-RU" sz="1000" b="1" dirty="0">
              <a:noFill/>
              <a:effectLst/>
            </a:endParaRPr>
          </a:p>
          <a:p>
            <a:pPr>
              <a:defRPr/>
            </a:pPr>
            <a:r>
              <a:rPr lang="ru-RU" sz="1000" b="1" dirty="0" smtClean="0">
                <a:solidFill>
                  <a:schemeClr val="tx1"/>
                </a:solidFill>
                <a:effectLst/>
                <a:latin typeface="Times New Roman" panose="02020603050405020304" pitchFamily="18" charset="0"/>
                <a:cs typeface="Times New Roman" panose="02020603050405020304" pitchFamily="18" charset="0"/>
              </a:rPr>
              <a:t>ЦЕЛИ</a:t>
            </a:r>
            <a:r>
              <a:rPr lang="ru-RU" sz="1000" i="1" dirty="0" smtClean="0">
                <a:solidFill>
                  <a:schemeClr val="tx1"/>
                </a:solidFill>
                <a:effectLst/>
                <a:latin typeface="Times New Roman" panose="02020603050405020304" pitchFamily="18" charset="0"/>
                <a:cs typeface="Times New Roman" panose="02020603050405020304" pitchFamily="18" charset="0"/>
              </a:rPr>
              <a:t>:  1</a:t>
            </a:r>
            <a:r>
              <a:rPr lang="ru-RU" sz="1000" b="1" i="1" dirty="0" smtClean="0">
                <a:solidFill>
                  <a:schemeClr val="tx1"/>
                </a:solidFill>
                <a:effectLst/>
                <a:latin typeface="Times New Roman" panose="02020603050405020304" pitchFamily="18" charset="0"/>
                <a:cs typeface="Times New Roman" panose="02020603050405020304" pitchFamily="18" charset="0"/>
              </a:rPr>
              <a:t>. создание условий для развития малого и среднего предпринимательства в муниципальном районе Мелеузовский район РБ на основе формирования эффективных механизмов его поддержки, повышение вклада малого и среднего предпринимательства в решении экономических и социальных  задач района;</a:t>
            </a:r>
          </a:p>
          <a:p>
            <a:pPr>
              <a:defRPr/>
            </a:pPr>
            <a:r>
              <a:rPr lang="ru-RU" sz="1000" b="1" i="1" dirty="0" smtClean="0">
                <a:solidFill>
                  <a:schemeClr val="tx1"/>
                </a:solidFill>
                <a:effectLst/>
                <a:latin typeface="Times New Roman" panose="02020603050405020304" pitchFamily="18" charset="0"/>
                <a:cs typeface="Times New Roman" panose="02020603050405020304" pitchFamily="18" charset="0"/>
              </a:rPr>
              <a:t>2. Обеспечение устойчивого развития предпринимательства, как важнейшего  компонента формирования оптимальной территориальной и отраслевой экономики, способа создания новых рабочих мест, рационального использования природных, материальных и трудовых ресурсов, одного из источников пополнения бюджетов всех уровней</a:t>
            </a:r>
            <a:endParaRPr lang="ru-RU" sz="1000" b="1" i="1" dirty="0">
              <a:noFill/>
              <a:effectLst/>
              <a:latin typeface="Times New Roman" panose="02020603050405020304" pitchFamily="18" charset="0"/>
              <a:cs typeface="Times New Roman" panose="02020603050405020304" pitchFamily="18" charset="0"/>
            </a:endParaRPr>
          </a:p>
          <a:p>
            <a:pPr algn="ctr"/>
            <a:endParaRPr lang="ru-RU" sz="1000" b="1" dirty="0">
              <a:noFill/>
              <a:effectLst/>
            </a:endParaRPr>
          </a:p>
        </p:txBody>
      </p:sp>
      <p:sp>
        <p:nvSpPr>
          <p:cNvPr id="7" name="TextBox 6"/>
          <p:cNvSpPr txBox="1"/>
          <p:nvPr/>
        </p:nvSpPr>
        <p:spPr>
          <a:xfrm>
            <a:off x="251520" y="2411716"/>
            <a:ext cx="2185799" cy="323165"/>
          </a:xfrm>
          <a:prstGeom prst="rect">
            <a:avLst/>
          </a:prstGeom>
          <a:noFill/>
        </p:spPr>
        <p:txBody>
          <a:bodyPr wrap="square" rtlCol="0">
            <a:spAutoFit/>
          </a:bodyPr>
          <a:lstStyle/>
          <a:p>
            <a:r>
              <a:rPr lang="ru-RU" sz="1500" b="1" dirty="0" smtClean="0">
                <a:solidFill>
                  <a:prstClr val="black"/>
                </a:solidFill>
              </a:rPr>
              <a:t>ЗАДАЧИ ПРОГРАММЫ:</a:t>
            </a:r>
            <a:endParaRPr lang="ru-RU" sz="1500" b="1" dirty="0">
              <a:solidFill>
                <a:prstClr val="black"/>
              </a:solidFill>
            </a:endParaRPr>
          </a:p>
        </p:txBody>
      </p:sp>
      <p:sp>
        <p:nvSpPr>
          <p:cNvPr id="8" name="Скругленный прямоугольник 7"/>
          <p:cNvSpPr/>
          <p:nvPr/>
        </p:nvSpPr>
        <p:spPr>
          <a:xfrm>
            <a:off x="5138" y="2734882"/>
            <a:ext cx="3846782" cy="3862470"/>
          </a:xfrm>
          <a:prstGeom prst="roundRect">
            <a:avLst/>
          </a:prstGeom>
          <a:ln>
            <a:solidFill>
              <a:schemeClr val="accent4">
                <a:lumMod val="75000"/>
              </a:schemeClr>
            </a:solidFill>
          </a:ln>
          <a:effectLst/>
        </p:spPr>
        <p:style>
          <a:lnRef idx="1">
            <a:schemeClr val="accent4"/>
          </a:lnRef>
          <a:fillRef idx="2">
            <a:schemeClr val="accent4"/>
          </a:fillRef>
          <a:effectRef idx="1">
            <a:schemeClr val="accent4"/>
          </a:effectRef>
          <a:fontRef idx="minor">
            <a:schemeClr val="dk1"/>
          </a:fontRef>
        </p:style>
        <p:txBody>
          <a:bodyPr rtlCol="0" anchor="ctr"/>
          <a:lstStyle/>
          <a:p>
            <a:pPr algn="just">
              <a:defRPr/>
            </a:pPr>
            <a:r>
              <a:rPr lang="ru-RU" sz="900" dirty="0" smtClean="0">
                <a:ln w="0">
                  <a:noFill/>
                </a:ln>
                <a:solidFill>
                  <a:schemeClr val="tx1"/>
                </a:solidFill>
                <a:effectLst>
                  <a:glow rad="63500">
                    <a:schemeClr val="accent2">
                      <a:lumMod val="20000"/>
                      <a:lumOff val="80000"/>
                    </a:schemeClr>
                  </a:glow>
                </a:effectLst>
                <a:cs typeface="Times New Roman" panose="02020603050405020304" pitchFamily="18" charset="0"/>
              </a:rPr>
              <a:t>  </a:t>
            </a:r>
            <a:r>
              <a:rPr lang="ru-RU" sz="900" dirty="0" smtClean="0">
                <a:ln w="0">
                  <a:no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rPr>
              <a:t>- увеличить  </a:t>
            </a:r>
            <a:r>
              <a:rPr lang="ru-RU" sz="900" dirty="0" smtClean="0">
                <a:ln w="0">
                  <a:no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rPr>
              <a:t>     финансовый      результат  от </a:t>
            </a:r>
            <a:r>
              <a:rPr lang="ru-RU" sz="900" dirty="0">
                <a:ln w="0">
                  <a:no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rPr>
              <a:t>всех </a:t>
            </a:r>
            <a:r>
              <a:rPr lang="ru-RU" sz="900" dirty="0" smtClean="0">
                <a:ln w="0">
                  <a:no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rPr>
              <a:t>видов</a:t>
            </a:r>
          </a:p>
          <a:p>
            <a:pPr algn="just">
              <a:defRPr/>
            </a:pPr>
            <a:r>
              <a:rPr lang="ru-RU" sz="900" dirty="0" smtClean="0">
                <a:ln w="0">
                  <a:no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rPr>
              <a:t> </a:t>
            </a:r>
            <a:r>
              <a:rPr lang="ru-RU" sz="900" dirty="0">
                <a:ln w="0">
                  <a:no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rPr>
              <a:t>предпринимательской деятельности;</a:t>
            </a:r>
          </a:p>
          <a:p>
            <a:pPr algn="just">
              <a:defRPr/>
            </a:pPr>
            <a:r>
              <a:rPr lang="ru-RU" sz="900" dirty="0" smtClean="0">
                <a:ln w="0">
                  <a:no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rPr>
              <a:t>  - увеличить </a:t>
            </a:r>
            <a:r>
              <a:rPr lang="ru-RU" sz="900" dirty="0">
                <a:ln w="0">
                  <a:no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rPr>
              <a:t>численность населения </a:t>
            </a:r>
            <a:r>
              <a:rPr lang="ru-RU" sz="900" dirty="0" err="1">
                <a:ln w="0">
                  <a:no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rPr>
              <a:t>Мелеузовкого</a:t>
            </a:r>
            <a:r>
              <a:rPr lang="ru-RU" sz="900" dirty="0">
                <a:ln w="0">
                  <a:no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rPr>
              <a:t> района Республики Башкортостан, осуществляющего предпринимательскую деятельность и работающего в сфере малого и среднего предпринимательства;</a:t>
            </a:r>
          </a:p>
          <a:p>
            <a:pPr algn="just">
              <a:defRPr/>
            </a:pPr>
            <a:r>
              <a:rPr lang="ru-RU" sz="900" dirty="0" smtClean="0">
                <a:ln w="0">
                  <a:no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rPr>
              <a:t>  - формирование  </a:t>
            </a:r>
            <a:r>
              <a:rPr lang="ru-RU" sz="900" dirty="0">
                <a:ln w="0">
                  <a:no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rPr>
              <a:t>благоприятного    климата  для развития малого и среднего бизнеса в муниципальном районе Мелеузовский район Республики Башкортостан;</a:t>
            </a:r>
          </a:p>
          <a:p>
            <a:pPr algn="just">
              <a:defRPr/>
            </a:pPr>
            <a:r>
              <a:rPr lang="ru-RU" sz="900" dirty="0" smtClean="0">
                <a:ln w="0">
                  <a:no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rPr>
              <a:t>  -  </a:t>
            </a:r>
            <a:r>
              <a:rPr lang="ru-RU" sz="900" dirty="0">
                <a:ln w="0">
                  <a:no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rPr>
              <a:t>развитие  прогрессивных  технологий  финансовой  и инвестиционной  поддержки,  повышение  доступности  финансовых ресурсов  для  субъектов  малого  и  среднего  предпринимательства муниципального района Мелеузовский район Республики Башкортостан;</a:t>
            </a:r>
          </a:p>
          <a:p>
            <a:pPr algn="just">
              <a:defRPr/>
            </a:pPr>
            <a:r>
              <a:rPr lang="ru-RU" sz="900" dirty="0" smtClean="0">
                <a:ln w="0">
                  <a:no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rPr>
              <a:t>  -  </a:t>
            </a:r>
            <a:r>
              <a:rPr lang="ru-RU" sz="900" dirty="0">
                <a:ln w="0">
                  <a:no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rPr>
              <a:t>создание  эффективной  инфраструктуры  поддержки  субъектов малого и среднего предпринимательства; </a:t>
            </a:r>
          </a:p>
          <a:p>
            <a:pPr algn="just">
              <a:defRPr/>
            </a:pPr>
            <a:r>
              <a:rPr lang="ru-RU" sz="900" dirty="0" smtClean="0">
                <a:ln w="0">
                  <a:no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rPr>
              <a:t>  - развитие </a:t>
            </a:r>
            <a:r>
              <a:rPr lang="ru-RU" sz="900" dirty="0">
                <a:ln w="0">
                  <a:no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rPr>
              <a:t>системы информационно-консультационной, научной и образовательной  поддержки  субъектов  малого  и  среднего предпринимательства;</a:t>
            </a:r>
          </a:p>
          <a:p>
            <a:pPr algn="just">
              <a:defRPr/>
            </a:pPr>
            <a:r>
              <a:rPr lang="ru-RU" sz="900" dirty="0" smtClean="0">
                <a:ln w="0">
                  <a:no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rPr>
              <a:t>  - содействие  </a:t>
            </a:r>
            <a:r>
              <a:rPr lang="ru-RU" sz="900" dirty="0">
                <a:ln w="0">
                  <a:no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rPr>
              <a:t>росту  конкурентоспособности  и  продвижению продукции  субъектов  малого  и  среднего  предпринимательства  на товарные рынки;</a:t>
            </a:r>
          </a:p>
          <a:p>
            <a:pPr algn="just">
              <a:defRPr/>
            </a:pPr>
            <a:r>
              <a:rPr lang="ru-RU" sz="900" dirty="0" smtClean="0">
                <a:ln w="0">
                  <a:no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rPr>
              <a:t>  - повышение  </a:t>
            </a:r>
            <a:r>
              <a:rPr lang="ru-RU" sz="900" dirty="0">
                <a:ln w="0">
                  <a:no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rPr>
              <a:t>престижа  предпринимательской  деятельности  в муниципальном районе Мелеузовский район Республики Башкортостан;</a:t>
            </a:r>
          </a:p>
          <a:p>
            <a:pPr algn="just">
              <a:defRPr/>
            </a:pPr>
            <a:r>
              <a:rPr lang="ru-RU" sz="900" dirty="0" smtClean="0">
                <a:ln w="0">
                  <a:no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rPr>
              <a:t>  - развитие </a:t>
            </a:r>
            <a:r>
              <a:rPr lang="ru-RU" sz="900" dirty="0">
                <a:ln w="0">
                  <a:no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rPr>
              <a:t>малого и среднего предпринимательства во всех отраслях и секторах экономики  муниципального района Мелеузовский район Республики Башкортостан</a:t>
            </a:r>
            <a:r>
              <a:rPr lang="ru-RU" sz="900" dirty="0">
                <a:ln w="0">
                  <a:solidFill>
                    <a:schemeClr val="tx1"/>
                  </a:solid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rPr>
              <a:t>.</a:t>
            </a:r>
            <a:endParaRPr lang="ru-RU" sz="900" b="1" dirty="0">
              <a:ln w="0">
                <a:solidFill>
                  <a:schemeClr val="tx1"/>
                </a:solid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3419872" y="2381752"/>
            <a:ext cx="5990607" cy="615553"/>
          </a:xfrm>
          <a:prstGeom prst="rect">
            <a:avLst/>
          </a:prstGeom>
        </p:spPr>
        <p:txBody>
          <a:bodyPr wrap="square">
            <a:spAutoFit/>
          </a:bodyPr>
          <a:lstStyle/>
          <a:p>
            <a:pPr algn="ctr"/>
            <a:endParaRPr lang="ru-RU" altLang="ru-RU" b="1" dirty="0" smtClean="0">
              <a:solidFill>
                <a:srgbClr val="0070C0"/>
              </a:solidFill>
              <a:latin typeface="Times New Roman" panose="02020603050405020304" pitchFamily="18" charset="0"/>
              <a:cs typeface="Times New Roman" panose="02020603050405020304" pitchFamily="18" charset="0"/>
            </a:endParaRPr>
          </a:p>
          <a:p>
            <a:pPr algn="ctr"/>
            <a:r>
              <a:rPr lang="ru-RU" altLang="ru-RU" sz="1600" b="1" dirty="0" smtClean="0">
                <a:solidFill>
                  <a:srgbClr val="0070C0"/>
                </a:solidFill>
                <a:latin typeface="Times New Roman" panose="02020603050405020304" pitchFamily="18" charset="0"/>
                <a:cs typeface="Times New Roman" panose="02020603050405020304" pitchFamily="18" charset="0"/>
              </a:rPr>
              <a:t>Достигнутые </a:t>
            </a:r>
            <a:r>
              <a:rPr lang="ru-RU" altLang="ru-RU" sz="1600" b="1" dirty="0">
                <a:solidFill>
                  <a:srgbClr val="0070C0"/>
                </a:solidFill>
                <a:latin typeface="Times New Roman" panose="02020603050405020304" pitchFamily="18" charset="0"/>
                <a:cs typeface="Times New Roman" panose="02020603050405020304" pitchFamily="18" charset="0"/>
              </a:rPr>
              <a:t>значения целевых индикаторов </a:t>
            </a:r>
            <a:r>
              <a:rPr lang="ru-RU" altLang="ru-RU" sz="1600" b="1" dirty="0" smtClean="0">
                <a:solidFill>
                  <a:srgbClr val="0070C0"/>
                </a:solidFill>
                <a:latin typeface="Times New Roman" panose="02020603050405020304" pitchFamily="18" charset="0"/>
                <a:cs typeface="Times New Roman" panose="02020603050405020304" pitchFamily="18" charset="0"/>
              </a:rPr>
              <a:t>за </a:t>
            </a:r>
            <a:r>
              <a:rPr lang="ru-RU" altLang="ru-RU" sz="1600" b="1" dirty="0">
                <a:solidFill>
                  <a:srgbClr val="0070C0"/>
                </a:solidFill>
                <a:latin typeface="Times New Roman" panose="02020603050405020304" pitchFamily="18" charset="0"/>
                <a:cs typeface="Times New Roman" panose="02020603050405020304" pitchFamily="18" charset="0"/>
              </a:rPr>
              <a:t>2018 год</a:t>
            </a:r>
          </a:p>
        </p:txBody>
      </p:sp>
      <p:graphicFrame>
        <p:nvGraphicFramePr>
          <p:cNvPr id="11" name="Таблица 10">
            <a:extLst>
              <a:ext uri="{FF2B5EF4-FFF2-40B4-BE49-F238E27FC236}">
                <a16:creationId xmlns="" xmlns:a16="http://schemas.microsoft.com/office/drawing/2014/main" id="{64AF2FF8-FF64-47FF-9A20-B0ED0D8B3D80}"/>
              </a:ext>
            </a:extLst>
          </p:cNvPr>
          <p:cNvGraphicFramePr>
            <a:graphicFrameLocks noGrp="1"/>
          </p:cNvGraphicFramePr>
          <p:nvPr>
            <p:extLst>
              <p:ext uri="{D42A27DB-BD31-4B8C-83A1-F6EECF244321}">
                <p14:modId xmlns:p14="http://schemas.microsoft.com/office/powerpoint/2010/main" val="1117700757"/>
              </p:ext>
            </p:extLst>
          </p:nvPr>
        </p:nvGraphicFramePr>
        <p:xfrm>
          <a:off x="3918034" y="2983043"/>
          <a:ext cx="5225966" cy="3626796"/>
        </p:xfrm>
        <a:graphic>
          <a:graphicData uri="http://schemas.openxmlformats.org/drawingml/2006/table">
            <a:tbl>
              <a:tblPr>
                <a:tableStyleId>{0505E3EF-67EA-436B-97B2-0124C06EBD24}</a:tableStyleId>
              </a:tblPr>
              <a:tblGrid>
                <a:gridCol w="367708"/>
                <a:gridCol w="3094571">
                  <a:extLst>
                    <a:ext uri="{9D8B030D-6E8A-4147-A177-3AD203B41FA5}">
                      <a16:colId xmlns="" xmlns:a16="http://schemas.microsoft.com/office/drawing/2014/main" val="20000"/>
                    </a:ext>
                  </a:extLst>
                </a:gridCol>
                <a:gridCol w="576064">
                  <a:extLst>
                    <a:ext uri="{9D8B030D-6E8A-4147-A177-3AD203B41FA5}">
                      <a16:colId xmlns="" xmlns:a16="http://schemas.microsoft.com/office/drawing/2014/main" val="20001"/>
                    </a:ext>
                  </a:extLst>
                </a:gridCol>
                <a:gridCol w="648072">
                  <a:extLst>
                    <a:ext uri="{9D8B030D-6E8A-4147-A177-3AD203B41FA5}">
                      <a16:colId xmlns="" xmlns:a16="http://schemas.microsoft.com/office/drawing/2014/main" val="20002"/>
                    </a:ext>
                  </a:extLst>
                </a:gridCol>
                <a:gridCol w="539551">
                  <a:extLst>
                    <a:ext uri="{9D8B030D-6E8A-4147-A177-3AD203B41FA5}">
                      <a16:colId xmlns="" xmlns:a16="http://schemas.microsoft.com/office/drawing/2014/main" val="20003"/>
                    </a:ext>
                  </a:extLst>
                </a:gridCol>
              </a:tblGrid>
              <a:tr h="363193">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anchor="ctr" horzOverflow="overflow"/>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НАИМЕНОВАНИЕ ЦЕЛЕВОГО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anchor="ctr" horzOverflow="overflow"/>
                </a:tc>
                <a:tc grid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Значение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hMerge="1">
                  <a:txBody>
                    <a:bodyPr/>
                    <a:lstStyle/>
                    <a:p>
                      <a:endParaRPr lang="ru-RU"/>
                    </a:p>
                  </a:txBody>
                  <a:tcPr/>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 </a:t>
                      </a: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исполнения</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extLst>
                  <a:ext uri="{0D108BD9-81ED-4DB2-BD59-A6C34878D82A}">
                    <a16:rowId xmlns="" xmlns:a16="http://schemas.microsoft.com/office/drawing/2014/main" val="10000"/>
                  </a:ext>
                </a:extLst>
              </a:tr>
              <a:tr h="223486">
                <a:tc vMerge="1">
                  <a:txBody>
                    <a:bodyPr/>
                    <a:lstStyle/>
                    <a:p>
                      <a:endParaRPr lang="ru-RU"/>
                    </a:p>
                  </a:txBody>
                  <a:tcPr/>
                </a:tc>
                <a:tc vMerge="1">
                  <a:txBody>
                    <a:bodyPr/>
                    <a:lstStyle/>
                    <a:p>
                      <a:endParaRPr lang="ru-RU"/>
                    </a:p>
                  </a:txBody>
                  <a:tcPr/>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ПЛАН</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ФАКТ</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vMerge="1">
                  <a:txBody>
                    <a:bodyPr/>
                    <a:lstStyle/>
                    <a:p>
                      <a:endParaRPr lang="ru-RU"/>
                    </a:p>
                  </a:txBody>
                  <a:tcPr/>
                </a:tc>
                <a:extLst>
                  <a:ext uri="{0D108BD9-81ED-4DB2-BD59-A6C34878D82A}">
                    <a16:rowId xmlns="" xmlns:a16="http://schemas.microsoft.com/office/drawing/2014/main" val="10001"/>
                  </a:ext>
                </a:extLst>
              </a:tr>
              <a:tr h="502908">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1" marB="45701" horzOverflow="overflow"/>
                </a:tc>
                <a:tc>
                  <a:txBody>
                    <a:bodyPr/>
                    <a:lstStyle/>
                    <a:p>
                      <a:pPr>
                        <a:spcAft>
                          <a:spcPts val="0"/>
                        </a:spcAft>
                      </a:pPr>
                      <a:r>
                        <a:rPr lang="ru-RU" sz="1000" dirty="0" smtClean="0">
                          <a:effectLst/>
                          <a:latin typeface="Times New Roman" panose="02020603050405020304" pitchFamily="18" charset="0"/>
                          <a:cs typeface="Times New Roman" panose="02020603050405020304" pitchFamily="18" charset="0"/>
                        </a:rPr>
                        <a:t>Доля продукции, произведенной субъектами малого и среднего предпринимательства в общем объеме отгруженной продукции муниципального района,%  </a:t>
                      </a:r>
                      <a:endParaRPr lang="ru-RU" sz="1000" b="0" dirty="0">
                        <a:effectLst/>
                        <a:latin typeface="Times New Roman" panose="02020603050405020304" pitchFamily="18" charset="0"/>
                        <a:ea typeface="Times New Roman"/>
                        <a:cs typeface="Times New Roman" panose="02020603050405020304" pitchFamily="18" charset="0"/>
                      </a:endParaRPr>
                    </a:p>
                  </a:txBody>
                  <a:tcPr marL="91444" marR="91444" marT="45701" marB="45701"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29,43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42,4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144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extLst>
                  <a:ext uri="{0D108BD9-81ED-4DB2-BD59-A6C34878D82A}">
                    <a16:rowId xmlns="" xmlns:a16="http://schemas.microsoft.com/office/drawing/2014/main" val="10002"/>
                  </a:ext>
                </a:extLst>
              </a:tr>
              <a:tr h="363202">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1" marB="45701" horzOverflow="overflow"/>
                </a:tc>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dirty="0" smtClean="0">
                          <a:effectLst/>
                          <a:latin typeface="Times New Roman" panose="02020603050405020304" pitchFamily="18" charset="0"/>
                          <a:cs typeface="Times New Roman" panose="02020603050405020304" pitchFamily="18" charset="0"/>
                        </a:rPr>
                        <a:t>Количество субъектов малого и среднего предпринимательства на 1000 человек населения, ед. </a:t>
                      </a:r>
                      <a:endParaRPr lang="ru-RU" sz="1000" b="0" dirty="0" smtClean="0">
                        <a:effectLst/>
                        <a:latin typeface="Times New Roman" panose="02020603050405020304" pitchFamily="18" charset="0"/>
                        <a:ea typeface="Times New Roman"/>
                        <a:cs typeface="Times New Roman" panose="02020603050405020304" pitchFamily="18" charset="0"/>
                      </a:endParaRPr>
                    </a:p>
                  </a:txBody>
                  <a:tcPr marL="91444" marR="91444" marT="45701" marB="45701"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23,2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23,4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r>
              <a:tr h="363202">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1" marB="45701" horzOverflow="overflow"/>
                </a:tc>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dirty="0" smtClean="0">
                          <a:effectLst/>
                          <a:latin typeface="Times New Roman" panose="02020603050405020304" pitchFamily="18" charset="0"/>
                          <a:cs typeface="Times New Roman" panose="02020603050405020304" pitchFamily="18" charset="0"/>
                        </a:rPr>
                        <a:t>Средняя заработная плата в сфере малого и среднего предпринимательства, </a:t>
                      </a:r>
                      <a:r>
                        <a:rPr lang="ru-RU" sz="1000" dirty="0" err="1" smtClean="0">
                          <a:effectLst/>
                          <a:latin typeface="Times New Roman" panose="02020603050405020304" pitchFamily="18" charset="0"/>
                          <a:cs typeface="Times New Roman" panose="02020603050405020304" pitchFamily="18" charset="0"/>
                        </a:rPr>
                        <a:t>руб</a:t>
                      </a:r>
                      <a:r>
                        <a:rPr lang="ru-RU" sz="1000" dirty="0" smtClean="0">
                          <a:effectLst/>
                          <a:latin typeface="Times New Roman" panose="02020603050405020304" pitchFamily="18" charset="0"/>
                          <a:cs typeface="Times New Roman" panose="02020603050405020304" pitchFamily="18" charset="0"/>
                        </a:rPr>
                        <a:t> </a:t>
                      </a:r>
                      <a:endParaRPr lang="ru-RU" sz="1000" b="0" dirty="0" smtClean="0">
                        <a:effectLst/>
                        <a:latin typeface="Times New Roman" panose="02020603050405020304" pitchFamily="18" charset="0"/>
                        <a:ea typeface="Times New Roman"/>
                        <a:cs typeface="Times New Roman" panose="02020603050405020304" pitchFamily="18" charset="0"/>
                      </a:endParaRPr>
                    </a:p>
                  </a:txBody>
                  <a:tcPr marL="91444" marR="91444" marT="45701" marB="45701"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14 702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19 435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132,2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r>
              <a:tr h="363202">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1" marB="45701" horzOverflow="overflow"/>
                </a:tc>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dirty="0" smtClean="0">
                          <a:effectLst/>
                          <a:latin typeface="Times New Roman" panose="02020603050405020304" pitchFamily="18" charset="0"/>
                          <a:cs typeface="Times New Roman" panose="02020603050405020304" pitchFamily="18" charset="0"/>
                        </a:rPr>
                        <a:t>Объем  инвестиций в основной капитал малых и средних предприятий,</a:t>
                      </a:r>
                      <a:r>
                        <a:rPr lang="ru-RU" sz="1000" baseline="0" dirty="0" smtClean="0">
                          <a:effectLst/>
                          <a:latin typeface="Times New Roman" panose="02020603050405020304" pitchFamily="18" charset="0"/>
                          <a:cs typeface="Times New Roman" panose="02020603050405020304" pitchFamily="18" charset="0"/>
                        </a:rPr>
                        <a:t> </a:t>
                      </a:r>
                      <a:r>
                        <a:rPr lang="ru-RU" sz="1000" dirty="0" err="1" smtClean="0">
                          <a:effectLst/>
                          <a:latin typeface="Times New Roman" panose="02020603050405020304" pitchFamily="18" charset="0"/>
                          <a:cs typeface="Times New Roman" panose="02020603050405020304" pitchFamily="18" charset="0"/>
                        </a:rPr>
                        <a:t>млн.руб</a:t>
                      </a:r>
                      <a:endParaRPr lang="ru-RU" sz="1000" b="0" dirty="0" smtClean="0">
                        <a:effectLst/>
                        <a:latin typeface="Times New Roman" panose="02020603050405020304" pitchFamily="18" charset="0"/>
                        <a:ea typeface="Times New Roman"/>
                        <a:cs typeface="Times New Roman" panose="02020603050405020304" pitchFamily="18" charset="0"/>
                      </a:endParaRPr>
                    </a:p>
                  </a:txBody>
                  <a:tcPr marL="91444" marR="91444" marT="45701" marB="45701"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805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980,4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121,8</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r>
              <a:tr h="502908">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1" marB="45701" horzOverflow="overflow"/>
                </a:tc>
                <a:tc>
                  <a:txBody>
                    <a:bodyPr/>
                    <a:lstStyle/>
                    <a:p>
                      <a:pPr>
                        <a:spcAft>
                          <a:spcPts val="0"/>
                        </a:spcAft>
                      </a:pPr>
                      <a:r>
                        <a:rPr lang="ru-RU" sz="1000" dirty="0" smtClean="0">
                          <a:effectLst/>
                          <a:latin typeface="Times New Roman" panose="02020603050405020304" pitchFamily="18" charset="0"/>
                          <a:cs typeface="Times New Roman" panose="02020603050405020304" pitchFamily="18" charset="0"/>
                        </a:rPr>
                        <a:t>Доля налоговых поступлений субъектов малого и среднего предпринимательства в бюджете муниципального района, %</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1" marB="45701"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21,15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18,55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87,7</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r>
              <a:tr h="642615">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1" marB="45701" horzOverflow="overflow"/>
                </a:tc>
                <a:tc>
                  <a:txBody>
                    <a:bodyPr/>
                    <a:lstStyle/>
                    <a:p>
                      <a:pPr>
                        <a:spcAft>
                          <a:spcPts val="0"/>
                        </a:spcAft>
                      </a:pPr>
                      <a:r>
                        <a:rPr lang="ru-RU" sz="1000" dirty="0" smtClean="0">
                          <a:effectLst/>
                          <a:latin typeface="Times New Roman" panose="02020603050405020304" pitchFamily="18" charset="0"/>
                          <a:cs typeface="Times New Roman" panose="02020603050405020304" pitchFamily="18" charset="0"/>
                        </a:rPr>
                        <a:t>Доля среднесписочной численности работников </a:t>
                      </a:r>
                    </a:p>
                    <a:p>
                      <a:pPr>
                        <a:spcAft>
                          <a:spcPts val="0"/>
                        </a:spcAft>
                      </a:pPr>
                      <a:r>
                        <a:rPr lang="ru-RU" sz="1000" dirty="0" smtClean="0">
                          <a:effectLst/>
                          <a:latin typeface="Times New Roman" panose="02020603050405020304" pitchFamily="18" charset="0"/>
                          <a:cs typeface="Times New Roman" panose="02020603050405020304" pitchFamily="18" charset="0"/>
                        </a:rPr>
                        <a:t>субъектов малого и среднего</a:t>
                      </a:r>
                      <a:r>
                        <a:rPr lang="ru-RU" sz="1000" baseline="0" dirty="0" smtClean="0">
                          <a:effectLst/>
                          <a:latin typeface="Times New Roman" panose="02020603050405020304" pitchFamily="18" charset="0"/>
                          <a:cs typeface="Times New Roman" panose="02020603050405020304" pitchFamily="18" charset="0"/>
                        </a:rPr>
                        <a:t> </a:t>
                      </a:r>
                      <a:r>
                        <a:rPr lang="ru-RU" sz="1000" dirty="0" smtClean="0">
                          <a:effectLst/>
                          <a:latin typeface="Times New Roman" panose="02020603050405020304" pitchFamily="18" charset="0"/>
                          <a:cs typeface="Times New Roman" panose="02020603050405020304" pitchFamily="18" charset="0"/>
                        </a:rPr>
                        <a:t>предпринимательства </a:t>
                      </a:r>
                    </a:p>
                    <a:p>
                      <a:pPr>
                        <a:spcAft>
                          <a:spcPts val="0"/>
                        </a:spcAft>
                      </a:pPr>
                      <a:r>
                        <a:rPr lang="ru-RU" sz="1000" dirty="0" smtClean="0">
                          <a:effectLst/>
                          <a:latin typeface="Times New Roman" panose="02020603050405020304" pitchFamily="18" charset="0"/>
                          <a:cs typeface="Times New Roman" panose="02020603050405020304" pitchFamily="18" charset="0"/>
                        </a:rPr>
                        <a:t>в среднесписочной численности всех предприятий и организаций, %</a:t>
                      </a:r>
                      <a:endParaRPr lang="ru-RU" sz="1000" b="0" dirty="0">
                        <a:effectLst/>
                        <a:latin typeface="Times New Roman" panose="02020603050405020304" pitchFamily="18" charset="0"/>
                        <a:ea typeface="Times New Roman"/>
                        <a:cs typeface="Times New Roman" panose="02020603050405020304" pitchFamily="18" charset="0"/>
                      </a:endParaRPr>
                    </a:p>
                  </a:txBody>
                  <a:tcPr marL="91444" marR="91444" marT="45701" marB="45701"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52,61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60,60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115,2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extLst>
                  <a:ext uri="{0D108BD9-81ED-4DB2-BD59-A6C34878D82A}">
                    <a16:rowId xmlns="" xmlns:a16="http://schemas.microsoft.com/office/drawing/2014/main" val="10004"/>
                  </a:ext>
                </a:extLst>
              </a:tr>
            </a:tbl>
          </a:graphicData>
        </a:graphic>
      </p:graphicFrame>
      <p:pic>
        <p:nvPicPr>
          <p:cNvPr id="266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24327" y="692696"/>
            <a:ext cx="1596887" cy="6769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Номер слайда 2"/>
          <p:cNvSpPr>
            <a:spLocks noGrp="1"/>
          </p:cNvSpPr>
          <p:nvPr>
            <p:ph type="sldNum" sz="quarter" idx="12"/>
          </p:nvPr>
        </p:nvSpPr>
        <p:spPr>
          <a:xfrm>
            <a:off x="6987615" y="116632"/>
            <a:ext cx="2133600" cy="365125"/>
          </a:xfrm>
        </p:spPr>
        <p:txBody>
          <a:bodyPr/>
          <a:lstStyle/>
          <a:p>
            <a:pPr>
              <a:defRPr/>
            </a:pPr>
            <a:fld id="{1B7666BA-D9CA-4185-806B-0FC1DED90D94}" type="slidenum">
              <a:rPr lang="ru-RU" altLang="ru-RU" smtClean="0">
                <a:solidFill>
                  <a:srgbClr val="073E87"/>
                </a:solidFill>
              </a:rPr>
              <a:pPr>
                <a:defRPr/>
              </a:pPr>
              <a:t>51</a:t>
            </a:fld>
            <a:endParaRPr lang="ru-RU" altLang="ru-RU" dirty="0">
              <a:solidFill>
                <a:srgbClr val="073E87"/>
              </a:solidFill>
            </a:endParaRPr>
          </a:p>
        </p:txBody>
      </p:sp>
    </p:spTree>
    <p:extLst>
      <p:ext uri="{BB962C8B-B14F-4D97-AF65-F5344CB8AC3E}">
        <p14:creationId xmlns:p14="http://schemas.microsoft.com/office/powerpoint/2010/main" val="1143327595"/>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19324" y="178397"/>
            <a:ext cx="8802419" cy="864096"/>
          </a:xfrm>
        </p:spPr>
        <p:txBody>
          <a:bodyPr>
            <a:noAutofit/>
          </a:bodyPr>
          <a:lstStyle/>
          <a:p>
            <a:pPr algn="ctr"/>
            <a:r>
              <a:rPr lang="ru-RU" sz="1600" b="1" dirty="0">
                <a:solidFill>
                  <a:schemeClr val="accent1">
                    <a:lumMod val="60000"/>
                    <a:lumOff val="40000"/>
                  </a:schemeClr>
                </a:solidFill>
                <a:latin typeface="Cambria" panose="02040503050406030204" pitchFamily="18" charset="0"/>
                <a:cs typeface="Arial" panose="020B0604020202020204" pitchFamily="34" charset="0"/>
              </a:rPr>
              <a:t>Муниципальная программа </a:t>
            </a:r>
            <a:r>
              <a:rPr lang="ru-RU" sz="1600" b="1" dirty="0" smtClean="0">
                <a:solidFill>
                  <a:schemeClr val="accent1">
                    <a:lumMod val="60000"/>
                    <a:lumOff val="40000"/>
                  </a:schemeClr>
                </a:solidFill>
                <a:latin typeface="Cambria" panose="02040503050406030204" pitchFamily="18" charset="0"/>
                <a:cs typeface="Arial" panose="020B0604020202020204" pitchFamily="34" charset="0"/>
              </a:rPr>
              <a:t>«Развитие сельского хозяйства и регулирование рынков сельскохозяйственной продукции, сырья и продовольствия в муниципальном районе Мелеузовский район Республики Башкортостан на 2016-2021 годы»</a:t>
            </a:r>
            <a:endParaRPr lang="ru-RU" sz="1600" dirty="0">
              <a:solidFill>
                <a:schemeClr val="accent1">
                  <a:lumMod val="60000"/>
                  <a:lumOff val="40000"/>
                </a:schemeClr>
              </a:solidFill>
              <a:latin typeface="Cambria" panose="02040503050406030204" pitchFamily="18" charset="0"/>
            </a:endParaRPr>
          </a:p>
        </p:txBody>
      </p:sp>
      <p:sp>
        <p:nvSpPr>
          <p:cNvPr id="4" name="Овал 3"/>
          <p:cNvSpPr/>
          <p:nvPr/>
        </p:nvSpPr>
        <p:spPr>
          <a:xfrm>
            <a:off x="0" y="968622"/>
            <a:ext cx="8995952" cy="1428214"/>
          </a:xfrm>
          <a:prstGeom prst="ellipse">
            <a:avLst/>
          </a:prstGeom>
        </p:spPr>
        <p:style>
          <a:lnRef idx="1">
            <a:schemeClr val="accent3"/>
          </a:lnRef>
          <a:fillRef idx="2">
            <a:schemeClr val="accent3"/>
          </a:fillRef>
          <a:effectRef idx="1">
            <a:schemeClr val="accent3"/>
          </a:effectRef>
          <a:fontRef idx="minor">
            <a:schemeClr val="dk1"/>
          </a:fontRef>
        </p:style>
        <p:txBody>
          <a:bodyPr wrap="square" rtlCol="0" anchor="ctr">
            <a:spAutoFit/>
          </a:bodyPr>
          <a:lstStyle/>
          <a:p>
            <a:pPr algn="ctr"/>
            <a:endParaRPr lang="ru-RU" sz="1000" b="1" dirty="0">
              <a:solidFill>
                <a:prstClr val="black"/>
              </a:solidFill>
            </a:endParaRPr>
          </a:p>
          <a:p>
            <a:pPr>
              <a:defRPr/>
            </a:pPr>
            <a:r>
              <a:rPr lang="ru-RU" sz="1400" b="1" dirty="0" smtClean="0">
                <a:solidFill>
                  <a:prstClr val="black"/>
                </a:solidFill>
                <a:latin typeface="Times New Roman" panose="02020603050405020304" pitchFamily="18" charset="0"/>
                <a:cs typeface="Times New Roman" panose="02020603050405020304" pitchFamily="18" charset="0"/>
              </a:rPr>
              <a:t>ЦЕЛИ</a:t>
            </a:r>
            <a:r>
              <a:rPr lang="ru-RU" sz="1000" b="1" dirty="0" smtClean="0">
                <a:solidFill>
                  <a:prstClr val="black"/>
                </a:solidFill>
                <a:latin typeface="Times New Roman" panose="02020603050405020304" pitchFamily="18" charset="0"/>
                <a:cs typeface="Times New Roman" panose="02020603050405020304" pitchFamily="18" charset="0"/>
              </a:rPr>
              <a:t> </a:t>
            </a:r>
            <a:r>
              <a:rPr lang="ru-RU" sz="1200" b="1" i="1" dirty="0" smtClean="0">
                <a:solidFill>
                  <a:prstClr val="black"/>
                </a:solidFill>
                <a:latin typeface="Times New Roman" panose="02020603050405020304" pitchFamily="18" charset="0"/>
                <a:cs typeface="Times New Roman" panose="02020603050405020304" pitchFamily="18" charset="0"/>
              </a:rPr>
              <a:t>1.увеличение производства продукции сельского хозяйства и ее переработки;</a:t>
            </a:r>
          </a:p>
          <a:p>
            <a:pPr>
              <a:defRPr/>
            </a:pPr>
            <a:r>
              <a:rPr lang="ru-RU" sz="1200" b="1" i="1" dirty="0" smtClean="0">
                <a:solidFill>
                  <a:prstClr val="black"/>
                </a:solidFill>
                <a:latin typeface="Times New Roman" panose="02020603050405020304" pitchFamily="18" charset="0"/>
                <a:cs typeface="Times New Roman" panose="02020603050405020304" pitchFamily="18" charset="0"/>
              </a:rPr>
              <a:t>         2. предупреждение и ликвидация заразных и массовых незаразных заболеваний животных, защита населения от болезней общих для человека и животных;</a:t>
            </a:r>
          </a:p>
          <a:p>
            <a:pPr>
              <a:defRPr/>
            </a:pPr>
            <a:r>
              <a:rPr lang="ru-RU" sz="1200" b="1" i="1" dirty="0" smtClean="0">
                <a:solidFill>
                  <a:prstClr val="black"/>
                </a:solidFill>
                <a:latin typeface="Times New Roman" panose="02020603050405020304" pitchFamily="18" charset="0"/>
                <a:cs typeface="Times New Roman" panose="02020603050405020304" pitchFamily="18" charset="0"/>
              </a:rPr>
              <a:t>       3. повышение финансовой устойчивости предприятий агропромышленного комплекса </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47007" y="2206624"/>
            <a:ext cx="2095510" cy="323165"/>
          </a:xfrm>
          <a:prstGeom prst="rect">
            <a:avLst/>
          </a:prstGeom>
          <a:noFill/>
        </p:spPr>
        <p:txBody>
          <a:bodyPr wrap="none" rtlCol="0">
            <a:spAutoFit/>
          </a:bodyPr>
          <a:lstStyle/>
          <a:p>
            <a:r>
              <a:rPr lang="ru-RU" sz="1500" b="1" dirty="0" smtClean="0">
                <a:solidFill>
                  <a:prstClr val="black"/>
                </a:solidFill>
              </a:rPr>
              <a:t>ЗАДАЧИ ПРОГРАММЫ:</a:t>
            </a:r>
            <a:endParaRPr lang="ru-RU" sz="1500" b="1" dirty="0">
              <a:solidFill>
                <a:prstClr val="black"/>
              </a:solidFill>
            </a:endParaRPr>
          </a:p>
        </p:txBody>
      </p:sp>
      <p:sp>
        <p:nvSpPr>
          <p:cNvPr id="8" name="Скругленный прямоугольник 7"/>
          <p:cNvSpPr/>
          <p:nvPr/>
        </p:nvSpPr>
        <p:spPr>
          <a:xfrm>
            <a:off x="26547" y="2529789"/>
            <a:ext cx="2961277" cy="3707523"/>
          </a:xfrm>
          <a:prstGeom prst="roundRect">
            <a:avLst/>
          </a:prstGeom>
          <a:effectLst/>
        </p:spPr>
        <p:style>
          <a:lnRef idx="1">
            <a:schemeClr val="accent4"/>
          </a:lnRef>
          <a:fillRef idx="2">
            <a:schemeClr val="accent4"/>
          </a:fillRef>
          <a:effectRef idx="1">
            <a:schemeClr val="accent4"/>
          </a:effectRef>
          <a:fontRef idx="minor">
            <a:schemeClr val="dk1"/>
          </a:fontRef>
        </p:style>
        <p:txBody>
          <a:bodyPr rtlCol="0" anchor="ctr">
            <a:scene3d>
              <a:camera prst="orthographicFront"/>
              <a:lightRig rig="threePt" dir="t"/>
            </a:scene3d>
            <a:sp3d contourW="12700">
              <a:contourClr>
                <a:schemeClr val="bg1"/>
              </a:contourClr>
            </a:sp3d>
          </a:bodyPr>
          <a:lstStyle/>
          <a:p>
            <a:pPr marL="171450" indent="-171450">
              <a:buFontTx/>
              <a:buChar char="-"/>
              <a:defRPr/>
            </a:pPr>
            <a:r>
              <a:rPr lang="ru-RU" sz="1200" dirty="0" smtClean="0">
                <a:ln w="0">
                  <a:noFill/>
                </a:ln>
                <a:solidFill>
                  <a:schemeClr val="tx1"/>
                </a:solidFill>
                <a:effectLst/>
                <a:latin typeface="Times New Roman" panose="02020603050405020304" pitchFamily="18" charset="0"/>
                <a:cs typeface="Times New Roman" panose="02020603050405020304" pitchFamily="18" charset="0"/>
              </a:rPr>
              <a:t>стимулирование </a:t>
            </a:r>
            <a:r>
              <a:rPr lang="ru-RU" sz="1200" dirty="0">
                <a:ln w="0">
                  <a:noFill/>
                </a:ln>
                <a:solidFill>
                  <a:schemeClr val="tx1"/>
                </a:solidFill>
                <a:effectLst/>
                <a:latin typeface="Times New Roman" panose="02020603050405020304" pitchFamily="18" charset="0"/>
                <a:cs typeface="Times New Roman" panose="02020603050405020304" pitchFamily="18" charset="0"/>
              </a:rPr>
              <a:t>увеличения  производства основных видов сельскохозяйственной продукции и производства пищевых продуктов;</a:t>
            </a:r>
          </a:p>
          <a:p>
            <a:pPr marL="171450" indent="-171450">
              <a:buFontTx/>
              <a:buChar char="-"/>
              <a:defRPr/>
            </a:pPr>
            <a:r>
              <a:rPr lang="ru-RU" sz="1200" dirty="0">
                <a:ln w="0">
                  <a:noFill/>
                </a:ln>
                <a:solidFill>
                  <a:schemeClr val="tx1"/>
                </a:solidFill>
                <a:effectLst/>
                <a:latin typeface="Times New Roman" panose="02020603050405020304" pitchFamily="18" charset="0"/>
                <a:cs typeface="Times New Roman" panose="02020603050405020304" pitchFamily="18" charset="0"/>
              </a:rPr>
              <a:t>поддержка малых форм хозяйствования;</a:t>
            </a:r>
          </a:p>
          <a:p>
            <a:pPr marL="171450" indent="-171450">
              <a:buFontTx/>
              <a:buChar char="-"/>
              <a:defRPr/>
            </a:pPr>
            <a:r>
              <a:rPr lang="ru-RU" sz="1200" dirty="0">
                <a:ln w="0">
                  <a:noFill/>
                </a:ln>
                <a:solidFill>
                  <a:schemeClr val="tx1"/>
                </a:solidFill>
                <a:effectLst/>
                <a:latin typeface="Times New Roman" panose="02020603050405020304" pitchFamily="18" charset="0"/>
                <a:cs typeface="Times New Roman" panose="02020603050405020304" pitchFamily="18" charset="0"/>
              </a:rPr>
              <a:t>повышение уровня рентабельности в сельском хозяйстве для обеспечения его устойчивого развития;</a:t>
            </a:r>
          </a:p>
          <a:p>
            <a:pPr marL="171450" indent="-171450">
              <a:buFontTx/>
              <a:buChar char="-"/>
              <a:defRPr/>
            </a:pPr>
            <a:r>
              <a:rPr lang="ru-RU" sz="1200" dirty="0">
                <a:ln w="0">
                  <a:noFill/>
                </a:ln>
                <a:solidFill>
                  <a:schemeClr val="tx1"/>
                </a:solidFill>
                <a:effectLst/>
                <a:latin typeface="Times New Roman" panose="02020603050405020304" pitchFamily="18" charset="0"/>
                <a:cs typeface="Times New Roman" panose="02020603050405020304" pitchFamily="18" charset="0"/>
              </a:rPr>
              <a:t>стимулирование инновационной деятельности и инновационного развития агропромышленного комплекса;</a:t>
            </a:r>
          </a:p>
          <a:p>
            <a:pPr marL="171450" indent="-171450">
              <a:buFontTx/>
              <a:buChar char="-"/>
              <a:defRPr/>
            </a:pPr>
            <a:r>
              <a:rPr lang="ru-RU" sz="1200" dirty="0">
                <a:ln w="0">
                  <a:noFill/>
                </a:ln>
                <a:solidFill>
                  <a:schemeClr val="tx1"/>
                </a:solidFill>
                <a:effectLst/>
                <a:latin typeface="Times New Roman" panose="02020603050405020304" pitchFamily="18" charset="0"/>
                <a:cs typeface="Times New Roman" panose="02020603050405020304" pitchFamily="18" charset="0"/>
              </a:rPr>
              <a:t>повышение технической оснащенности в сельском хозяйстве;</a:t>
            </a:r>
          </a:p>
          <a:p>
            <a:pPr marL="171450" indent="-171450">
              <a:buFontTx/>
              <a:buChar char="-"/>
              <a:defRPr/>
            </a:pPr>
            <a:r>
              <a:rPr lang="ru-RU" sz="1200" dirty="0">
                <a:ln w="0">
                  <a:noFill/>
                </a:ln>
                <a:solidFill>
                  <a:schemeClr val="tx1"/>
                </a:solidFill>
                <a:effectLst/>
                <a:latin typeface="Times New Roman" panose="02020603050405020304" pitchFamily="18" charset="0"/>
                <a:cs typeface="Times New Roman" panose="02020603050405020304" pitchFamily="18" charset="0"/>
              </a:rPr>
              <a:t>улучшение ветеринарно-санитарной обстановки в сельском хозяйстве.</a:t>
            </a:r>
            <a:endParaRPr lang="ru-RU" sz="1200" b="1" dirty="0">
              <a:ln w="0">
                <a:noFill/>
              </a:ln>
              <a:solidFill>
                <a:schemeClr val="tx1"/>
              </a:solidFill>
              <a:effectLst/>
              <a:latin typeface="Times New Roman" panose="02020603050405020304" pitchFamily="18" charset="0"/>
              <a:cs typeface="Times New Roman" panose="02020603050405020304" pitchFamily="18" charset="0"/>
            </a:endParaRPr>
          </a:p>
          <a:p>
            <a:pPr algn="just">
              <a:defRPr/>
            </a:pPr>
            <a:endParaRPr lang="ru-RU" sz="1100" b="1" i="1" dirty="0">
              <a:ln w="0">
                <a:solidFill>
                  <a:schemeClr val="tx1"/>
                </a:solidFill>
                <a:prstDash val="solid"/>
                <a:bevel/>
              </a:ln>
              <a:solidFill>
                <a:schemeClr val="tx1"/>
              </a:solidFill>
              <a:effectLst/>
              <a:cs typeface="Times New Roman" panose="02020603050405020304" pitchFamily="18" charset="0"/>
            </a:endParaRPr>
          </a:p>
        </p:txBody>
      </p:sp>
      <p:sp>
        <p:nvSpPr>
          <p:cNvPr id="2" name="Прямоугольник 1"/>
          <p:cNvSpPr/>
          <p:nvPr/>
        </p:nvSpPr>
        <p:spPr>
          <a:xfrm>
            <a:off x="2681536" y="2529789"/>
            <a:ext cx="6462464" cy="369332"/>
          </a:xfrm>
          <a:prstGeom prst="rect">
            <a:avLst/>
          </a:prstGeom>
        </p:spPr>
        <p:txBody>
          <a:bodyPr wrap="square">
            <a:spAutoFit/>
          </a:bodyPr>
          <a:lstStyle/>
          <a:p>
            <a:pPr algn="ctr"/>
            <a:r>
              <a:rPr lang="ru-RU" altLang="ru-RU" b="1" dirty="0" smtClean="0">
                <a:solidFill>
                  <a:srgbClr val="0070C0"/>
                </a:solidFill>
                <a:latin typeface="Times New Roman" panose="02020603050405020304" pitchFamily="18" charset="0"/>
                <a:cs typeface="Times New Roman" panose="02020603050405020304" pitchFamily="18" charset="0"/>
              </a:rPr>
              <a:t>Достигнутые </a:t>
            </a:r>
            <a:r>
              <a:rPr lang="ru-RU" altLang="ru-RU" b="1" dirty="0">
                <a:solidFill>
                  <a:srgbClr val="0070C0"/>
                </a:solidFill>
                <a:latin typeface="Times New Roman" panose="02020603050405020304" pitchFamily="18" charset="0"/>
                <a:cs typeface="Times New Roman" panose="02020603050405020304" pitchFamily="18" charset="0"/>
              </a:rPr>
              <a:t>значения целевых индикаторов за 2018 </a:t>
            </a:r>
            <a:r>
              <a:rPr lang="ru-RU" altLang="ru-RU" b="1" dirty="0" smtClean="0">
                <a:solidFill>
                  <a:srgbClr val="0070C0"/>
                </a:solidFill>
                <a:latin typeface="Times New Roman" panose="02020603050405020304" pitchFamily="18" charset="0"/>
                <a:cs typeface="Times New Roman" panose="02020603050405020304" pitchFamily="18" charset="0"/>
              </a:rPr>
              <a:t>год</a:t>
            </a:r>
            <a:endParaRPr lang="ru-RU" altLang="ru-RU" b="1" dirty="0">
              <a:solidFill>
                <a:srgbClr val="0070C0"/>
              </a:solidFill>
              <a:latin typeface="Times New Roman" panose="02020603050405020304" pitchFamily="18" charset="0"/>
              <a:cs typeface="Times New Roman" panose="02020603050405020304" pitchFamily="18" charset="0"/>
            </a:endParaRPr>
          </a:p>
        </p:txBody>
      </p:sp>
      <p:graphicFrame>
        <p:nvGraphicFramePr>
          <p:cNvPr id="10" name="Таблица 9">
            <a:extLst>
              <a:ext uri="{FF2B5EF4-FFF2-40B4-BE49-F238E27FC236}">
                <a16:creationId xmlns="" xmlns:a16="http://schemas.microsoft.com/office/drawing/2014/main" id="{53E5440C-D162-4664-B4D0-B8517E114499}"/>
              </a:ext>
            </a:extLst>
          </p:cNvPr>
          <p:cNvGraphicFramePr>
            <a:graphicFrameLocks noGrp="1"/>
          </p:cNvGraphicFramePr>
          <p:nvPr>
            <p:extLst>
              <p:ext uri="{D42A27DB-BD31-4B8C-83A1-F6EECF244321}">
                <p14:modId xmlns:p14="http://schemas.microsoft.com/office/powerpoint/2010/main" val="1210948131"/>
              </p:ext>
            </p:extLst>
          </p:nvPr>
        </p:nvGraphicFramePr>
        <p:xfrm>
          <a:off x="3046043" y="2885906"/>
          <a:ext cx="5949909" cy="3181311"/>
        </p:xfrm>
        <a:graphic>
          <a:graphicData uri="http://schemas.openxmlformats.org/drawingml/2006/table">
            <a:tbl>
              <a:tblPr>
                <a:tableStyleId>{0505E3EF-67EA-436B-97B2-0124C06EBD24}</a:tableStyleId>
              </a:tblPr>
              <a:tblGrid>
                <a:gridCol w="405293"/>
                <a:gridCol w="3888432">
                  <a:extLst>
                    <a:ext uri="{9D8B030D-6E8A-4147-A177-3AD203B41FA5}">
                      <a16:colId xmlns="" xmlns:a16="http://schemas.microsoft.com/office/drawing/2014/main" val="20000"/>
                    </a:ext>
                  </a:extLst>
                </a:gridCol>
                <a:gridCol w="576064">
                  <a:extLst>
                    <a:ext uri="{9D8B030D-6E8A-4147-A177-3AD203B41FA5}">
                      <a16:colId xmlns="" xmlns:a16="http://schemas.microsoft.com/office/drawing/2014/main" val="20001"/>
                    </a:ext>
                  </a:extLst>
                </a:gridCol>
                <a:gridCol w="576064">
                  <a:extLst>
                    <a:ext uri="{9D8B030D-6E8A-4147-A177-3AD203B41FA5}">
                      <a16:colId xmlns="" xmlns:a16="http://schemas.microsoft.com/office/drawing/2014/main" val="20002"/>
                    </a:ext>
                  </a:extLst>
                </a:gridCol>
                <a:gridCol w="504056">
                  <a:extLst>
                    <a:ext uri="{9D8B030D-6E8A-4147-A177-3AD203B41FA5}">
                      <a16:colId xmlns="" xmlns:a16="http://schemas.microsoft.com/office/drawing/2014/main" val="20003"/>
                    </a:ext>
                  </a:extLst>
                </a:gridCol>
              </a:tblGrid>
              <a:tr h="386706">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 п/п</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anchor="ctr" horzOverflow="overflow"/>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НАИМЕНОВАНИЕ ЦЕЛЕВОГО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anchor="ctr" horzOverflow="overflow"/>
                </a:tc>
                <a:tc grid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Значение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hMerge="1">
                  <a:txBody>
                    <a:bodyPr/>
                    <a:lstStyle/>
                    <a:p>
                      <a:endParaRPr lang="ru-RU"/>
                    </a:p>
                  </a:txBody>
                  <a:tcPr/>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 </a:t>
                      </a: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исполнения</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extLst>
                  <a:ext uri="{0D108BD9-81ED-4DB2-BD59-A6C34878D82A}">
                    <a16:rowId xmlns="" xmlns:a16="http://schemas.microsoft.com/office/drawing/2014/main" val="10000"/>
                  </a:ext>
                </a:extLst>
              </a:tr>
              <a:tr h="237954">
                <a:tc vMerge="1">
                  <a:txBody>
                    <a:bodyPr/>
                    <a:lstStyle/>
                    <a:p>
                      <a:endParaRPr lang="ru-RU"/>
                    </a:p>
                  </a:txBody>
                  <a:tcPr/>
                </a:tc>
                <a:tc vMerge="1">
                  <a:txBody>
                    <a:bodyPr/>
                    <a:lstStyle/>
                    <a:p>
                      <a:endParaRPr lang="ru-RU"/>
                    </a:p>
                  </a:txBody>
                  <a:tcPr/>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ПЛАН</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ФАКТ</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vMerge="1">
                  <a:txBody>
                    <a:bodyPr/>
                    <a:lstStyle/>
                    <a:p>
                      <a:endParaRPr lang="ru-RU"/>
                    </a:p>
                  </a:txBody>
                  <a:tcPr/>
                </a:tc>
                <a:extLst>
                  <a:ext uri="{0D108BD9-81ED-4DB2-BD59-A6C34878D82A}">
                    <a16:rowId xmlns="" xmlns:a16="http://schemas.microsoft.com/office/drawing/2014/main" val="10001"/>
                  </a:ext>
                </a:extLst>
              </a:tr>
              <a:tr h="388185">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dirty="0" smtClean="0">
                          <a:effectLst/>
                          <a:latin typeface="Times New Roman" panose="02020603050405020304" pitchFamily="18" charset="0"/>
                          <a:cs typeface="Times New Roman" panose="02020603050405020304" pitchFamily="18" charset="0"/>
                        </a:rPr>
                        <a:t>Индекс производства продукции сельского хозяйства в хозяйствах всех категорий (в сопоставимых ценах), %</a:t>
                      </a:r>
                      <a:endParaRPr lang="ru-RU" sz="1000" b="0" dirty="0" smtClean="0">
                        <a:effectLst/>
                        <a:latin typeface="Times New Roman" panose="02020603050405020304" pitchFamily="18" charset="0"/>
                        <a:ea typeface="Calibri"/>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82,2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81,4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2"/>
                  </a:ext>
                </a:extLst>
              </a:tr>
              <a:tr h="446245">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dirty="0" smtClean="0">
                          <a:effectLst/>
                          <a:latin typeface="Times New Roman" panose="02020603050405020304" pitchFamily="18" charset="0"/>
                          <a:cs typeface="Times New Roman" panose="02020603050405020304" pitchFamily="18" charset="0"/>
                        </a:rPr>
                        <a:t>Индекс производства продукции растениеводства (в сопоставимых ценах), %</a:t>
                      </a:r>
                      <a:endParaRPr lang="ru-RU" sz="1000" b="0" dirty="0" smtClean="0">
                        <a:effectLst/>
                        <a:latin typeface="Times New Roman" panose="02020603050405020304" pitchFamily="18" charset="0"/>
                        <a:ea typeface="Calibri"/>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83,9</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83,5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4"/>
                  </a:ext>
                </a:extLst>
              </a:tr>
              <a:tr h="386684">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dirty="0" smtClean="0">
                          <a:effectLst/>
                          <a:latin typeface="Times New Roman" panose="02020603050405020304" pitchFamily="18" charset="0"/>
                          <a:cs typeface="Times New Roman" panose="02020603050405020304" pitchFamily="18" charset="0"/>
                        </a:rPr>
                        <a:t>Индекс производства продукции животноводства</a:t>
                      </a:r>
                      <a:r>
                        <a:rPr lang="ru-RU" sz="1000" baseline="0" dirty="0" smtClean="0">
                          <a:effectLst/>
                          <a:latin typeface="Times New Roman" panose="02020603050405020304" pitchFamily="18" charset="0"/>
                          <a:cs typeface="Times New Roman" panose="02020603050405020304" pitchFamily="18" charset="0"/>
                        </a:rPr>
                        <a:t> </a:t>
                      </a:r>
                      <a:r>
                        <a:rPr lang="ru-RU" sz="1000" dirty="0" smtClean="0">
                          <a:effectLst/>
                          <a:latin typeface="Times New Roman" panose="02020603050405020304" pitchFamily="18" charset="0"/>
                          <a:cs typeface="Times New Roman" panose="02020603050405020304" pitchFamily="18" charset="0"/>
                        </a:rPr>
                        <a:t>(в сопоставимых ценах), %</a:t>
                      </a:r>
                      <a:endParaRPr lang="ru-RU" sz="1000" b="0" dirty="0" smtClean="0">
                        <a:effectLst/>
                        <a:latin typeface="Times New Roman" panose="02020603050405020304" pitchFamily="18" charset="0"/>
                        <a:ea typeface="Calibri"/>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101,2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80,3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79,3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5"/>
                  </a:ext>
                </a:extLst>
              </a:tr>
              <a:tr h="332469">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dirty="0" smtClean="0">
                          <a:effectLst/>
                          <a:latin typeface="Times New Roman" panose="02020603050405020304" pitchFamily="18" charset="0"/>
                          <a:cs typeface="Times New Roman" panose="02020603050405020304" pitchFamily="18" charset="0"/>
                        </a:rPr>
                        <a:t>Рентабельность сельскохозяйственных организаций, %</a:t>
                      </a:r>
                      <a:endParaRPr lang="ru-RU" sz="1000" b="0" dirty="0" smtClean="0">
                        <a:effectLst/>
                        <a:latin typeface="Times New Roman" panose="02020603050405020304" pitchFamily="18" charset="0"/>
                        <a:ea typeface="Calibri"/>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r>
              <a:tr h="421703">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dirty="0" smtClean="0">
                          <a:effectLst/>
                          <a:latin typeface="Times New Roman" panose="02020603050405020304" pitchFamily="18" charset="0"/>
                          <a:cs typeface="Times New Roman" panose="02020603050405020304" pitchFamily="18" charset="0"/>
                        </a:rPr>
                        <a:t>Индекс физического объема инвестиций в основной капитал сельского хозяйства, %</a:t>
                      </a:r>
                      <a:endParaRPr lang="ru-RU" sz="1000" b="0" dirty="0" smtClean="0">
                        <a:effectLst/>
                        <a:latin typeface="Times New Roman" panose="02020603050405020304" pitchFamily="18" charset="0"/>
                        <a:ea typeface="Calibri"/>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62,2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114,4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183,9</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7"/>
                  </a:ext>
                </a:extLst>
              </a:tr>
              <a:tr h="535435">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dirty="0" smtClean="0">
                          <a:effectLst/>
                          <a:latin typeface="Times New Roman" panose="02020603050405020304" pitchFamily="18" charset="0"/>
                          <a:cs typeface="Times New Roman" panose="02020603050405020304" pitchFamily="18" charset="0"/>
                        </a:rPr>
                        <a:t>Среднемесячная номинальная заработная плата в сельском хозяйстве </a:t>
                      </a:r>
                      <a:r>
                        <a:rPr lang="ru-RU" sz="1000" baseline="0" dirty="0" smtClean="0">
                          <a:effectLst/>
                          <a:latin typeface="Times New Roman" panose="02020603050405020304" pitchFamily="18" charset="0"/>
                          <a:cs typeface="Times New Roman" panose="02020603050405020304" pitchFamily="18" charset="0"/>
                        </a:rPr>
                        <a:t> </a:t>
                      </a:r>
                      <a:r>
                        <a:rPr lang="ru-RU" sz="1000" dirty="0" smtClean="0">
                          <a:effectLst/>
                          <a:latin typeface="Times New Roman" panose="02020603050405020304" pitchFamily="18" charset="0"/>
                          <a:cs typeface="Times New Roman" panose="02020603050405020304" pitchFamily="18" charset="0"/>
                        </a:rPr>
                        <a:t>(по сельскохозяйственным организациям, не относящимся к субъектам малого предпринимательства), рубли</a:t>
                      </a:r>
                      <a:endParaRPr lang="ru-RU" sz="1000" b="0" dirty="0" smtClean="0">
                        <a:effectLst/>
                        <a:latin typeface="Times New Roman" panose="02020603050405020304" pitchFamily="18" charset="0"/>
                        <a:ea typeface="Calibri"/>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19 400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20 387</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105,1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8"/>
                  </a:ext>
                </a:extLst>
              </a:tr>
            </a:tbl>
          </a:graphicData>
        </a:graphic>
      </p:graphicFrame>
      <p:pic>
        <p:nvPicPr>
          <p:cNvPr id="2765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68344" y="1322660"/>
            <a:ext cx="1475656" cy="12071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Прямоугольник 2"/>
          <p:cNvSpPr/>
          <p:nvPr/>
        </p:nvSpPr>
        <p:spPr>
          <a:xfrm>
            <a:off x="7330418" y="2396836"/>
            <a:ext cx="1813582" cy="1329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Номер слайда 5"/>
          <p:cNvSpPr>
            <a:spLocks noGrp="1"/>
          </p:cNvSpPr>
          <p:nvPr>
            <p:ph type="sldNum" sz="quarter" idx="12"/>
          </p:nvPr>
        </p:nvSpPr>
        <p:spPr>
          <a:xfrm>
            <a:off x="7010400" y="116632"/>
            <a:ext cx="2133600" cy="365125"/>
          </a:xfrm>
        </p:spPr>
        <p:txBody>
          <a:bodyPr/>
          <a:lstStyle/>
          <a:p>
            <a:pPr>
              <a:defRPr/>
            </a:pPr>
            <a:fld id="{1B7666BA-D9CA-4185-806B-0FC1DED90D94}" type="slidenum">
              <a:rPr lang="ru-RU" altLang="ru-RU" smtClean="0">
                <a:solidFill>
                  <a:srgbClr val="073E87"/>
                </a:solidFill>
              </a:rPr>
              <a:pPr>
                <a:defRPr/>
              </a:pPr>
              <a:t>52</a:t>
            </a:fld>
            <a:endParaRPr lang="ru-RU" altLang="ru-RU" dirty="0">
              <a:solidFill>
                <a:srgbClr val="073E87"/>
              </a:solidFill>
            </a:endParaRPr>
          </a:p>
        </p:txBody>
      </p:sp>
    </p:spTree>
    <p:extLst>
      <p:ext uri="{BB962C8B-B14F-4D97-AF65-F5344CB8AC3E}">
        <p14:creationId xmlns:p14="http://schemas.microsoft.com/office/powerpoint/2010/main" val="762968828"/>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19324" y="178397"/>
            <a:ext cx="8802419" cy="864096"/>
          </a:xfrm>
        </p:spPr>
        <p:txBody>
          <a:bodyPr>
            <a:noAutofit/>
          </a:bodyPr>
          <a:lstStyle/>
          <a:p>
            <a:pPr algn="ctr"/>
            <a:r>
              <a:rPr lang="ru-RU" sz="1600" b="1" dirty="0">
                <a:solidFill>
                  <a:schemeClr val="accent1">
                    <a:lumMod val="60000"/>
                    <a:lumOff val="40000"/>
                  </a:schemeClr>
                </a:solidFill>
                <a:latin typeface="Cambria" panose="02040503050406030204" pitchFamily="18" charset="0"/>
                <a:cs typeface="Arial" panose="020B0604020202020204" pitchFamily="34" charset="0"/>
              </a:rPr>
              <a:t>Муниципальная программа </a:t>
            </a:r>
            <a:r>
              <a:rPr lang="ru-RU" sz="1600" b="1" dirty="0" smtClean="0">
                <a:solidFill>
                  <a:schemeClr val="accent1">
                    <a:lumMod val="60000"/>
                    <a:lumOff val="40000"/>
                  </a:schemeClr>
                </a:solidFill>
                <a:latin typeface="Cambria" panose="02040503050406030204" pitchFamily="18" charset="0"/>
                <a:cs typeface="Arial" panose="020B0604020202020204" pitchFamily="34" charset="0"/>
              </a:rPr>
              <a:t>«Развитие культуры в муниципальном районе Мелеузовский район Республики Башкортостан на 2016-2021 годы»</a:t>
            </a:r>
            <a:endParaRPr lang="ru-RU" sz="1600" dirty="0">
              <a:solidFill>
                <a:schemeClr val="accent1">
                  <a:lumMod val="60000"/>
                  <a:lumOff val="40000"/>
                </a:schemeClr>
              </a:solidFill>
              <a:latin typeface="Cambria" panose="02040503050406030204" pitchFamily="18" charset="0"/>
            </a:endParaRPr>
          </a:p>
        </p:txBody>
      </p:sp>
      <p:sp>
        <p:nvSpPr>
          <p:cNvPr id="4" name="Овал 3"/>
          <p:cNvSpPr/>
          <p:nvPr/>
        </p:nvSpPr>
        <p:spPr>
          <a:xfrm>
            <a:off x="0" y="1209499"/>
            <a:ext cx="9085208" cy="1836000"/>
          </a:xfrm>
          <a:prstGeom prst="ellipse">
            <a:avLst/>
          </a:prstGeom>
        </p:spPr>
        <p:style>
          <a:lnRef idx="1">
            <a:schemeClr val="accent3"/>
          </a:lnRef>
          <a:fillRef idx="2">
            <a:schemeClr val="accent3"/>
          </a:fillRef>
          <a:effectRef idx="1">
            <a:schemeClr val="accent3"/>
          </a:effectRef>
          <a:fontRef idx="minor">
            <a:schemeClr val="dk1"/>
          </a:fontRef>
        </p:style>
        <p:txBody>
          <a:bodyPr wrap="square" rtlCol="0" anchor="ctr">
            <a:spAutoFit/>
          </a:bodyPr>
          <a:lstStyle/>
          <a:p>
            <a:pPr algn="ctr"/>
            <a:endParaRPr lang="ru-RU" sz="1000" b="1" dirty="0">
              <a:solidFill>
                <a:prstClr val="black"/>
              </a:solidFill>
            </a:endParaRPr>
          </a:p>
          <a:p>
            <a:pPr>
              <a:defRPr/>
            </a:pPr>
            <a:r>
              <a:rPr lang="ru-RU" sz="1400" b="1" dirty="0" smtClean="0">
                <a:solidFill>
                  <a:prstClr val="black"/>
                </a:solidFill>
                <a:latin typeface="Times New Roman" panose="02020603050405020304" pitchFamily="18" charset="0"/>
                <a:cs typeface="Times New Roman" panose="02020603050405020304" pitchFamily="18" charset="0"/>
              </a:rPr>
              <a:t>ЦЕЛИ</a:t>
            </a:r>
            <a:r>
              <a:rPr lang="ru-RU" sz="1000" b="1" dirty="0" smtClean="0">
                <a:solidFill>
                  <a:prstClr val="black"/>
                </a:solidFill>
                <a:latin typeface="Times New Roman" panose="02020603050405020304" pitchFamily="18" charset="0"/>
                <a:cs typeface="Times New Roman" panose="02020603050405020304" pitchFamily="18" charset="0"/>
              </a:rPr>
              <a:t> 1.</a:t>
            </a:r>
            <a:r>
              <a:rPr lang="ru-RU" sz="1200" b="1" i="1" dirty="0" smtClean="0">
                <a:solidFill>
                  <a:schemeClr val="tx1"/>
                </a:solidFill>
                <a:latin typeface="Times New Roman" panose="02020603050405020304" pitchFamily="18" charset="0"/>
                <a:cs typeface="Times New Roman" panose="02020603050405020304" pitchFamily="18" charset="0"/>
              </a:rPr>
              <a:t>формирование </a:t>
            </a:r>
            <a:r>
              <a:rPr lang="ru-RU" sz="1200" b="1" i="1" dirty="0">
                <a:solidFill>
                  <a:schemeClr val="tx1"/>
                </a:solidFill>
                <a:latin typeface="Times New Roman" panose="02020603050405020304" pitchFamily="18" charset="0"/>
                <a:cs typeface="Times New Roman" panose="02020603050405020304" pitchFamily="18" charset="0"/>
              </a:rPr>
              <a:t>единого культурного пространства, создание условий для выравнивания  доступа населения к культурным ценностям, информационным ресурсам и  повышения уровня удовлетворенности населения муниципального района Мелеузовский район Республики Башкортостан качеством предоставляемых услуг в сфере культуры и искусства;</a:t>
            </a:r>
          </a:p>
          <a:p>
            <a:pPr>
              <a:defRPr/>
            </a:pPr>
            <a:r>
              <a:rPr lang="ru-RU" sz="1200" b="1" i="1" dirty="0" smtClean="0">
                <a:solidFill>
                  <a:schemeClr val="tx1"/>
                </a:solidFill>
                <a:latin typeface="Times New Roman" panose="02020603050405020304" pitchFamily="18" charset="0"/>
                <a:cs typeface="Times New Roman" panose="02020603050405020304" pitchFamily="18" charset="0"/>
              </a:rPr>
              <a:t>               2.формирование </a:t>
            </a:r>
            <a:r>
              <a:rPr lang="ru-RU" sz="1200" b="1" i="1" dirty="0">
                <a:solidFill>
                  <a:schemeClr val="tx1"/>
                </a:solidFill>
                <a:latin typeface="Times New Roman" panose="02020603050405020304" pitchFamily="18" charset="0"/>
                <a:cs typeface="Times New Roman" panose="02020603050405020304" pitchFamily="18" charset="0"/>
              </a:rPr>
              <a:t>открытого информационного пространства на территории муниципального района  Мелеузовский район.</a:t>
            </a:r>
          </a:p>
        </p:txBody>
      </p:sp>
      <p:sp>
        <p:nvSpPr>
          <p:cNvPr id="7" name="TextBox 6"/>
          <p:cNvSpPr txBox="1"/>
          <p:nvPr/>
        </p:nvSpPr>
        <p:spPr>
          <a:xfrm>
            <a:off x="198250" y="3033827"/>
            <a:ext cx="2095510" cy="323165"/>
          </a:xfrm>
          <a:prstGeom prst="rect">
            <a:avLst/>
          </a:prstGeom>
          <a:noFill/>
        </p:spPr>
        <p:txBody>
          <a:bodyPr wrap="none" rtlCol="0">
            <a:spAutoFit/>
          </a:bodyPr>
          <a:lstStyle/>
          <a:p>
            <a:r>
              <a:rPr lang="ru-RU" sz="1500" b="1" dirty="0" smtClean="0">
                <a:solidFill>
                  <a:prstClr val="black"/>
                </a:solidFill>
              </a:rPr>
              <a:t>ЗАДАЧИ ПРОГРАММЫ:</a:t>
            </a:r>
            <a:endParaRPr lang="ru-RU" sz="1500" b="1" dirty="0">
              <a:solidFill>
                <a:prstClr val="black"/>
              </a:solidFill>
            </a:endParaRPr>
          </a:p>
        </p:txBody>
      </p:sp>
      <p:sp>
        <p:nvSpPr>
          <p:cNvPr id="8" name="Скругленный прямоугольник 7"/>
          <p:cNvSpPr/>
          <p:nvPr/>
        </p:nvSpPr>
        <p:spPr>
          <a:xfrm>
            <a:off x="613561" y="3356993"/>
            <a:ext cx="7929829" cy="2376264"/>
          </a:xfrm>
          <a:prstGeom prst="roundRect">
            <a:avLst/>
          </a:prstGeom>
          <a:effectLst/>
        </p:spPr>
        <p:style>
          <a:lnRef idx="1">
            <a:schemeClr val="accent4"/>
          </a:lnRef>
          <a:fillRef idx="2">
            <a:schemeClr val="accent4"/>
          </a:fillRef>
          <a:effectRef idx="1">
            <a:schemeClr val="accent4"/>
          </a:effectRef>
          <a:fontRef idx="minor">
            <a:schemeClr val="dk1"/>
          </a:fontRef>
        </p:style>
        <p:txBody>
          <a:bodyPr rtlCol="0" anchor="ctr">
            <a:scene3d>
              <a:camera prst="orthographicFront"/>
              <a:lightRig rig="threePt" dir="t"/>
            </a:scene3d>
            <a:sp3d contourW="12700">
              <a:contourClr>
                <a:schemeClr val="bg1"/>
              </a:contourClr>
            </a:sp3d>
          </a:bodyPr>
          <a:lstStyle/>
          <a:p>
            <a:pPr marL="285750" indent="-285750" algn="just">
              <a:buFontTx/>
              <a:buChar char="-"/>
              <a:defRPr/>
            </a:pPr>
            <a:r>
              <a:rPr lang="ru-RU" sz="1200" dirty="0">
                <a:ln>
                  <a:noFill/>
                  <a:prstDash val="solid"/>
                  <a:bevel/>
                </a:ln>
                <a:solidFill>
                  <a:schemeClr val="tx1"/>
                </a:solidFill>
                <a:effectLst>
                  <a:glow>
                    <a:schemeClr val="accent2">
                      <a:lumMod val="20000"/>
                      <a:lumOff val="80000"/>
                    </a:schemeClr>
                  </a:glow>
                </a:effectLst>
                <a:latin typeface="Times New Roman" panose="02020603050405020304" pitchFamily="18" charset="0"/>
                <a:cs typeface="Times New Roman" panose="02020603050405020304" pitchFamily="18" charset="0"/>
              </a:rPr>
              <a:t>со</a:t>
            </a:r>
            <a:r>
              <a:rPr lang="ru-RU" sz="1200" dirty="0">
                <a:solidFill>
                  <a:schemeClr val="tx1"/>
                </a:solidFill>
                <a:latin typeface="Times New Roman" panose="02020603050405020304" pitchFamily="18" charset="0"/>
                <a:cs typeface="Times New Roman" panose="02020603050405020304" pitchFamily="18" charset="0"/>
              </a:rPr>
              <a:t>здать благоприятные условия для устойчивого развития сферы культуры и искусства, сохранить культурное и историческое наследие, увеличить доступ населения к культурным ценностям и информации;</a:t>
            </a:r>
          </a:p>
          <a:p>
            <a:pPr marL="285750" indent="-285750" algn="just">
              <a:buFontTx/>
              <a:buChar char="-"/>
              <a:defRPr/>
            </a:pPr>
            <a:r>
              <a:rPr lang="ru-RU" sz="1200" dirty="0">
                <a:solidFill>
                  <a:schemeClr val="tx1"/>
                </a:solidFill>
                <a:latin typeface="Times New Roman" panose="02020603050405020304" pitchFamily="18" charset="0"/>
                <a:cs typeface="Times New Roman" panose="02020603050405020304" pitchFamily="18" charset="0"/>
              </a:rPr>
              <a:t>создать условия для эффективного развития системы дополнительного образования детей  в сфере культуры и искусства;</a:t>
            </a:r>
          </a:p>
          <a:p>
            <a:pPr marL="285750" indent="-285750" algn="just">
              <a:buFontTx/>
              <a:buChar char="-"/>
              <a:defRPr/>
            </a:pPr>
            <a:r>
              <a:rPr lang="ru-RU" sz="1200" dirty="0">
                <a:solidFill>
                  <a:schemeClr val="tx1"/>
                </a:solidFill>
                <a:latin typeface="Times New Roman" panose="02020603050405020304" pitchFamily="18" charset="0"/>
                <a:cs typeface="Times New Roman" panose="02020603050405020304" pitchFamily="18" charset="0"/>
              </a:rPr>
              <a:t>обеспечение прав граждан в сфере информатизации и расширение  информационного пространства на территории муниципального района Мелеузовский район Республики Башкортостан</a:t>
            </a:r>
            <a:endParaRPr lang="ru-RU" sz="1200" dirty="0">
              <a:ln>
                <a:solidFill>
                  <a:schemeClr val="accent6">
                    <a:lumMod val="75000"/>
                  </a:schemeClr>
                </a:solid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endParaRPr>
          </a:p>
          <a:p>
            <a:pPr algn="just">
              <a:defRPr/>
            </a:pPr>
            <a:endParaRPr lang="ru-RU" sz="1100" b="1" i="1" dirty="0">
              <a:ln w="0">
                <a:solidFill>
                  <a:schemeClr val="tx1"/>
                </a:solidFill>
                <a:prstDash val="solid"/>
                <a:bevel/>
              </a:ln>
              <a:solidFill>
                <a:schemeClr val="tx1"/>
              </a:solidFill>
              <a:effectLst/>
              <a:cs typeface="Times New Roman" panose="02020603050405020304" pitchFamily="18" charset="0"/>
            </a:endParaRPr>
          </a:p>
        </p:txBody>
      </p:sp>
      <p:pic>
        <p:nvPicPr>
          <p:cNvPr id="266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87919" y="908720"/>
            <a:ext cx="1954890"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p:cNvSpPr>
            <a:spLocks noGrp="1"/>
          </p:cNvSpPr>
          <p:nvPr>
            <p:ph type="sldNum" sz="quarter" idx="12"/>
          </p:nvPr>
        </p:nvSpPr>
        <p:spPr>
          <a:xfrm>
            <a:off x="6987356" y="116632"/>
            <a:ext cx="2133600" cy="365125"/>
          </a:xfrm>
        </p:spPr>
        <p:txBody>
          <a:bodyPr/>
          <a:lstStyle/>
          <a:p>
            <a:pPr>
              <a:defRPr/>
            </a:pPr>
            <a:fld id="{1B7666BA-D9CA-4185-806B-0FC1DED90D94}" type="slidenum">
              <a:rPr lang="ru-RU" altLang="ru-RU" smtClean="0">
                <a:solidFill>
                  <a:srgbClr val="073E87"/>
                </a:solidFill>
              </a:rPr>
              <a:pPr>
                <a:defRPr/>
              </a:pPr>
              <a:t>53</a:t>
            </a:fld>
            <a:endParaRPr lang="ru-RU" altLang="ru-RU" dirty="0">
              <a:solidFill>
                <a:srgbClr val="073E87"/>
              </a:solidFill>
            </a:endParaRPr>
          </a:p>
        </p:txBody>
      </p:sp>
    </p:spTree>
    <p:extLst>
      <p:ext uri="{BB962C8B-B14F-4D97-AF65-F5344CB8AC3E}">
        <p14:creationId xmlns:p14="http://schemas.microsoft.com/office/powerpoint/2010/main" val="3634038800"/>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Line 7">
            <a:extLst>
              <a:ext uri="{FF2B5EF4-FFF2-40B4-BE49-F238E27FC236}">
                <a16:creationId xmlns="" xmlns:a16="http://schemas.microsoft.com/office/drawing/2014/main" id="{46CA2FF8-76E5-4654-9536-9CCF4E657665}"/>
              </a:ext>
            </a:extLst>
          </p:cNvPr>
          <p:cNvSpPr>
            <a:spLocks noChangeShapeType="1"/>
          </p:cNvSpPr>
          <p:nvPr/>
        </p:nvSpPr>
        <p:spPr bwMode="auto">
          <a:xfrm>
            <a:off x="1116013" y="2997200"/>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71683" name="Rectangle 8">
            <a:extLst>
              <a:ext uri="{FF2B5EF4-FFF2-40B4-BE49-F238E27FC236}">
                <a16:creationId xmlns="" xmlns:a16="http://schemas.microsoft.com/office/drawing/2014/main" id="{A927D567-1608-4A87-98C0-C87918B54740}"/>
              </a:ext>
            </a:extLst>
          </p:cNvPr>
          <p:cNvSpPr>
            <a:spLocks noChangeArrowheads="1"/>
          </p:cNvSpPr>
          <p:nvPr/>
        </p:nvSpPr>
        <p:spPr bwMode="auto">
          <a:xfrm>
            <a:off x="468313" y="3648075"/>
            <a:ext cx="8496300" cy="922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ru-RU" altLang="ru-RU"/>
          </a:p>
          <a:p>
            <a:pPr eaLnBrk="1" hangingPunct="1"/>
            <a:endParaRPr lang="ru-RU" altLang="ru-RU"/>
          </a:p>
          <a:p>
            <a:r>
              <a:rPr lang="ru-RU" altLang="ru-RU"/>
              <a:t>                                 </a:t>
            </a:r>
          </a:p>
        </p:txBody>
      </p:sp>
      <p:graphicFrame>
        <p:nvGraphicFramePr>
          <p:cNvPr id="2" name="Таблица 1">
            <a:extLst>
              <a:ext uri="{FF2B5EF4-FFF2-40B4-BE49-F238E27FC236}">
                <a16:creationId xmlns="" xmlns:a16="http://schemas.microsoft.com/office/drawing/2014/main" id="{2E648489-E80A-4006-9069-9BE20837F4B6}"/>
              </a:ext>
            </a:extLst>
          </p:cNvPr>
          <p:cNvGraphicFramePr>
            <a:graphicFrameLocks noGrp="1"/>
          </p:cNvGraphicFramePr>
          <p:nvPr>
            <p:extLst>
              <p:ext uri="{D42A27DB-BD31-4B8C-83A1-F6EECF244321}">
                <p14:modId xmlns:p14="http://schemas.microsoft.com/office/powerpoint/2010/main" val="4148907578"/>
              </p:ext>
            </p:extLst>
          </p:nvPr>
        </p:nvGraphicFramePr>
        <p:xfrm>
          <a:off x="12700" y="1604077"/>
          <a:ext cx="9104939" cy="4508416"/>
        </p:xfrm>
        <a:graphic>
          <a:graphicData uri="http://schemas.openxmlformats.org/drawingml/2006/table">
            <a:tbl>
              <a:tblPr>
                <a:tableStyleId>{0505E3EF-67EA-436B-97B2-0124C06EBD24}</a:tableStyleId>
              </a:tblPr>
              <a:tblGrid>
                <a:gridCol w="364197"/>
                <a:gridCol w="7065434">
                  <a:extLst>
                    <a:ext uri="{9D8B030D-6E8A-4147-A177-3AD203B41FA5}">
                      <a16:colId xmlns="" xmlns:a16="http://schemas.microsoft.com/office/drawing/2014/main" val="20000"/>
                    </a:ext>
                  </a:extLst>
                </a:gridCol>
                <a:gridCol w="582716">
                  <a:extLst>
                    <a:ext uri="{9D8B030D-6E8A-4147-A177-3AD203B41FA5}">
                      <a16:colId xmlns="" xmlns:a16="http://schemas.microsoft.com/office/drawing/2014/main" val="20001"/>
                    </a:ext>
                  </a:extLst>
                </a:gridCol>
                <a:gridCol w="582716">
                  <a:extLst>
                    <a:ext uri="{9D8B030D-6E8A-4147-A177-3AD203B41FA5}">
                      <a16:colId xmlns="" xmlns:a16="http://schemas.microsoft.com/office/drawing/2014/main" val="20002"/>
                    </a:ext>
                  </a:extLst>
                </a:gridCol>
                <a:gridCol w="509876">
                  <a:extLst>
                    <a:ext uri="{9D8B030D-6E8A-4147-A177-3AD203B41FA5}">
                      <a16:colId xmlns="" xmlns:a16="http://schemas.microsoft.com/office/drawing/2014/main" val="20003"/>
                    </a:ext>
                  </a:extLst>
                </a:gridCol>
              </a:tblGrid>
              <a:tr h="387080">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 п/п</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anchor="ctr" horzOverflow="overflow"/>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НАИМЕНОВАНИЕ </a:t>
                      </a: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ЦЕЛЕВОГО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anchor="ctr" horzOverflow="overflow"/>
                </a:tc>
                <a:tc grid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Значение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hMerge="1">
                  <a:txBody>
                    <a:bodyPr/>
                    <a:lstStyle/>
                    <a:p>
                      <a:endParaRPr lang="ru-RU"/>
                    </a:p>
                  </a:txBody>
                  <a:tcPr/>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 </a:t>
                      </a:r>
                      <a:r>
                        <a:rPr kumimoji="0" lang="ru-RU" sz="800" u="none" strike="noStrike" cap="none" normalizeH="0" baseline="0" dirty="0" err="1" smtClean="0">
                          <a:ln>
                            <a:noFill/>
                          </a:ln>
                          <a:effectLst/>
                          <a:latin typeface="Times New Roman" panose="02020603050405020304" pitchFamily="18" charset="0"/>
                          <a:cs typeface="Times New Roman" panose="02020603050405020304" pitchFamily="18" charset="0"/>
                        </a:rPr>
                        <a:t>иполнения</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0"/>
                  </a:ext>
                </a:extLst>
              </a:tr>
              <a:tr h="208412">
                <a:tc vMerge="1">
                  <a:txBody>
                    <a:bodyPr/>
                    <a:lstStyle/>
                    <a:p>
                      <a:endParaRPr lang="ru-RU"/>
                    </a:p>
                  </a:txBody>
                  <a:tcPr/>
                </a:tc>
                <a:tc vMerge="1">
                  <a:txBody>
                    <a:bodyPr/>
                    <a:lstStyle/>
                    <a:p>
                      <a:endParaRPr lang="ru-RU"/>
                    </a:p>
                  </a:txBody>
                  <a:tcPr/>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ПЛАН</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ФАКТ</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vMerge="1">
                  <a:txBody>
                    <a:bodyPr/>
                    <a:lstStyle/>
                    <a:p>
                      <a:endParaRPr lang="ru-RU"/>
                    </a:p>
                  </a:txBody>
                  <a:tcPr/>
                </a:tc>
                <a:extLst>
                  <a:ext uri="{0D108BD9-81ED-4DB2-BD59-A6C34878D82A}">
                    <a16:rowId xmlns="" xmlns:a16="http://schemas.microsoft.com/office/drawing/2014/main" val="10001"/>
                  </a:ext>
                </a:extLst>
              </a:tr>
              <a:tr h="238190">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a:t>
                      </a:r>
                      <a:endParaRPr kumimoji="0" lang="ru-RU" sz="10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txBody>
                  <a:tcPr marL="91436" marR="91436" marT="42980" marB="42980" horzOverflow="overflow"/>
                </a:tc>
                <a:tc>
                  <a:txBody>
                    <a:bodyPr/>
                    <a:lstStyle/>
                    <a:p>
                      <a:pPr algn="just">
                        <a:lnSpc>
                          <a:spcPct val="115000"/>
                        </a:lnSpc>
                        <a:spcAft>
                          <a:spcPts val="0"/>
                        </a:spcAft>
                      </a:pPr>
                      <a:r>
                        <a:rPr lang="ru-RU" sz="1000" dirty="0" err="1" smtClean="0">
                          <a:effectLst/>
                          <a:latin typeface="Times New Roman" panose="02020603050405020304" pitchFamily="18" charset="0"/>
                          <a:cs typeface="Times New Roman" panose="02020603050405020304" pitchFamily="18" charset="0"/>
                        </a:rPr>
                        <a:t>Книгообеспеченность</a:t>
                      </a:r>
                      <a:r>
                        <a:rPr lang="ru-RU" sz="1000" dirty="0" smtClean="0">
                          <a:effectLst/>
                          <a:latin typeface="Times New Roman" panose="02020603050405020304" pitchFamily="18" charset="0"/>
                          <a:cs typeface="Times New Roman" panose="02020603050405020304" pitchFamily="18" charset="0"/>
                        </a:rPr>
                        <a:t> </a:t>
                      </a:r>
                      <a:r>
                        <a:rPr lang="ru-RU" sz="1000" dirty="0">
                          <a:effectLst/>
                          <a:latin typeface="Times New Roman" panose="02020603050405020304" pitchFamily="18" charset="0"/>
                          <a:cs typeface="Times New Roman" panose="02020603050405020304" pitchFamily="18" charset="0"/>
                        </a:rPr>
                        <a:t>на 1 жителя, ед</a:t>
                      </a:r>
                      <a:r>
                        <a:rPr lang="ru-RU" sz="1000" dirty="0" smtClean="0">
                          <a:effectLst/>
                          <a:latin typeface="Times New Roman" panose="02020603050405020304" pitchFamily="18" charset="0"/>
                          <a:cs typeface="Times New Roman" panose="02020603050405020304" pitchFamily="18" charset="0"/>
                        </a:rPr>
                        <a:t>.</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4,68</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4,8</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102,6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2"/>
                  </a:ext>
                </a:extLst>
              </a:tr>
              <a:tr h="238190">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2</a:t>
                      </a:r>
                      <a:endParaRPr kumimoji="0" lang="ru-RU" sz="10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txBody>
                  <a:tcPr marL="91436" marR="91436" marT="42980" marB="42980" horzOverflow="overflow"/>
                </a:tc>
                <a:tc>
                  <a:txBody>
                    <a:bodyPr/>
                    <a:lstStyle/>
                    <a:p>
                      <a:pPr algn="just">
                        <a:lnSpc>
                          <a:spcPct val="115000"/>
                        </a:lnSpc>
                        <a:spcAft>
                          <a:spcPts val="0"/>
                        </a:spcAft>
                      </a:pPr>
                      <a:r>
                        <a:rPr lang="ru-RU" sz="1000" dirty="0">
                          <a:effectLst/>
                          <a:latin typeface="Times New Roman" panose="02020603050405020304" pitchFamily="18" charset="0"/>
                          <a:cs typeface="Times New Roman" panose="02020603050405020304" pitchFamily="18" charset="0"/>
                        </a:rPr>
                        <a:t>Число посещений библиотек на 1000 чел, чел</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5270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5325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3"/>
                  </a:ext>
                </a:extLst>
              </a:tr>
              <a:tr h="289872">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algn="just">
                        <a:lnSpc>
                          <a:spcPct val="115000"/>
                        </a:lnSpc>
                        <a:spcAft>
                          <a:spcPts val="0"/>
                        </a:spcAft>
                      </a:pPr>
                      <a:r>
                        <a:rPr lang="ru-RU" sz="1000" dirty="0">
                          <a:effectLst/>
                          <a:latin typeface="Times New Roman" panose="02020603050405020304" pitchFamily="18" charset="0"/>
                          <a:cs typeface="Times New Roman" panose="02020603050405020304" pitchFamily="18" charset="0"/>
                        </a:rPr>
                        <a:t>Доля документов из фондов библиотеки, библиографические описания которых отражены в электронном каталоге, %</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15000"/>
                        </a:lnSpc>
                        <a:spcAft>
                          <a:spcPts val="0"/>
                        </a:spcAft>
                      </a:pPr>
                      <a:r>
                        <a:rPr lang="ru-RU" sz="1000" dirty="0" smtClean="0">
                          <a:effectLst/>
                          <a:latin typeface="Times New Roman" panose="02020603050405020304" pitchFamily="18" charset="0"/>
                          <a:cs typeface="Times New Roman" panose="02020603050405020304" pitchFamily="18" charset="0"/>
                        </a:rPr>
                        <a:t>8,5</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15000"/>
                        </a:lnSpc>
                        <a:spcAft>
                          <a:spcPts val="1000"/>
                        </a:spcAft>
                      </a:pPr>
                      <a:r>
                        <a:rPr lang="ru-RU" sz="1000" dirty="0" smtClean="0">
                          <a:effectLst/>
                          <a:latin typeface="Times New Roman" panose="02020603050405020304" pitchFamily="18" charset="0"/>
                          <a:cs typeface="Times New Roman" panose="02020603050405020304" pitchFamily="18" charset="0"/>
                        </a:rPr>
                        <a:t>8,8</a:t>
                      </a:r>
                      <a:endParaRPr lang="ru-RU" sz="1000" b="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103,5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4"/>
                  </a:ext>
                </a:extLst>
              </a:tr>
              <a:tr h="258888">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algn="just">
                        <a:lnSpc>
                          <a:spcPct val="115000"/>
                        </a:lnSpc>
                        <a:spcAft>
                          <a:spcPts val="0"/>
                        </a:spcAft>
                      </a:pPr>
                      <a:r>
                        <a:rPr lang="ru-RU" sz="1000" dirty="0">
                          <a:effectLst/>
                          <a:latin typeface="Times New Roman" panose="02020603050405020304" pitchFamily="18" charset="0"/>
                          <a:cs typeface="Times New Roman" panose="02020603050405020304" pitchFamily="18" charset="0"/>
                        </a:rPr>
                        <a:t>Охват населения мероприятиями, проведенными учреждениями культуры,%</a:t>
                      </a:r>
                      <a:endParaRPr lang="ru-RU" sz="1000" b="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gn="just">
                        <a:lnSpc>
                          <a:spcPct val="115000"/>
                        </a:lnSpc>
                        <a:spcAft>
                          <a:spcPts val="0"/>
                        </a:spcAft>
                      </a:pPr>
                      <a:r>
                        <a:rPr lang="ru-RU" sz="1000" dirty="0" smtClean="0">
                          <a:effectLst/>
                          <a:latin typeface="Times New Roman" panose="02020603050405020304" pitchFamily="18" charset="0"/>
                          <a:cs typeface="Times New Roman" panose="02020603050405020304" pitchFamily="18" charset="0"/>
                        </a:rPr>
                        <a:t>21,6</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15000"/>
                        </a:lnSpc>
                        <a:spcAft>
                          <a:spcPts val="0"/>
                        </a:spcAft>
                      </a:pPr>
                      <a:r>
                        <a:rPr lang="ru-RU" sz="1000" dirty="0" smtClean="0">
                          <a:effectLst/>
                          <a:latin typeface="Times New Roman" panose="02020603050405020304" pitchFamily="18" charset="0"/>
                          <a:cs typeface="Times New Roman" panose="02020603050405020304" pitchFamily="18" charset="0"/>
                        </a:rPr>
                        <a:t>21,6</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5"/>
                  </a:ext>
                </a:extLst>
              </a:tr>
              <a:tr h="238190">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algn="just">
                        <a:lnSpc>
                          <a:spcPct val="115000"/>
                        </a:lnSpc>
                        <a:spcAft>
                          <a:spcPts val="0"/>
                        </a:spcAft>
                      </a:pPr>
                      <a:r>
                        <a:rPr lang="ru-RU" sz="1000" dirty="0">
                          <a:effectLst/>
                          <a:latin typeface="Times New Roman" panose="02020603050405020304" pitchFamily="18" charset="0"/>
                          <a:cs typeface="Times New Roman" panose="02020603050405020304" pitchFamily="18" charset="0"/>
                        </a:rPr>
                        <a:t>Количество клубных формирований, </a:t>
                      </a:r>
                      <a:r>
                        <a:rPr lang="ru-RU" sz="1000" dirty="0" err="1">
                          <a:effectLst/>
                          <a:latin typeface="Times New Roman" panose="02020603050405020304" pitchFamily="18" charset="0"/>
                          <a:cs typeface="Times New Roman" panose="02020603050405020304" pitchFamily="18" charset="0"/>
                        </a:rPr>
                        <a:t>ед</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15000"/>
                        </a:lnSpc>
                        <a:spcAft>
                          <a:spcPts val="0"/>
                        </a:spcAft>
                      </a:pPr>
                      <a:r>
                        <a:rPr lang="ru-RU" sz="1000" dirty="0" smtClean="0">
                          <a:effectLst/>
                          <a:latin typeface="Times New Roman" panose="02020603050405020304" pitchFamily="18" charset="0"/>
                          <a:cs typeface="Times New Roman" panose="02020603050405020304" pitchFamily="18" charset="0"/>
                        </a:rPr>
                        <a:t>286</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15000"/>
                        </a:lnSpc>
                        <a:spcAft>
                          <a:spcPts val="0"/>
                        </a:spcAft>
                      </a:pPr>
                      <a:r>
                        <a:rPr lang="ru-RU" sz="1000" dirty="0" smtClean="0">
                          <a:effectLst/>
                          <a:latin typeface="Times New Roman" panose="02020603050405020304" pitchFamily="18" charset="0"/>
                          <a:cs typeface="Times New Roman" panose="02020603050405020304" pitchFamily="18" charset="0"/>
                        </a:rPr>
                        <a:t>286</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6"/>
                  </a:ext>
                </a:extLst>
              </a:tr>
              <a:tr h="446669">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00" dirty="0" smtClean="0">
                          <a:effectLst/>
                          <a:latin typeface="Times New Roman" panose="02020603050405020304" pitchFamily="18" charset="0"/>
                          <a:cs typeface="Times New Roman" panose="02020603050405020304" pitchFamily="18" charset="0"/>
                        </a:rPr>
                        <a:t>Доля  культурно-массовых, просветительских мероприятий, направленных на сохранность и популяризацию культурного наследия народов,  населяющих муниципальный район Мелеузовский район, %</a:t>
                      </a:r>
                    </a:p>
                    <a:p>
                      <a:pPr algn="just">
                        <a:spcAft>
                          <a:spcPts val="0"/>
                        </a:spcAft>
                      </a:pP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22,5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22,5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7"/>
                  </a:ext>
                </a:extLst>
              </a:tr>
              <a:tr h="446669">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7</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00" dirty="0" smtClean="0">
                          <a:effectLst/>
                          <a:latin typeface="Times New Roman" panose="02020603050405020304" pitchFamily="18" charset="0"/>
                          <a:cs typeface="Times New Roman" panose="02020603050405020304" pitchFamily="18" charset="0"/>
                        </a:rPr>
                        <a:t>Доля детей, привлекаемых к участию в творческих мероприятиях в целях выявления и поддержки юных талантов, в общем числе детей республики, %</a:t>
                      </a:r>
                    </a:p>
                    <a:p>
                      <a:pPr algn="just">
                        <a:spcAft>
                          <a:spcPts val="0"/>
                        </a:spcAft>
                      </a:pP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8</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8</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8"/>
                  </a:ext>
                </a:extLst>
              </a:tr>
              <a:tr h="297779">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8</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00" dirty="0" smtClean="0">
                          <a:effectLst/>
                          <a:latin typeface="Times New Roman" panose="02020603050405020304" pitchFamily="18" charset="0"/>
                          <a:cs typeface="Times New Roman" panose="02020603050405020304" pitchFamily="18" charset="0"/>
                        </a:rPr>
                        <a:t>Доля лауреатов, дипломантов конкурсов, фестивалей, смотров, художественных выставках различного уровня,%</a:t>
                      </a:r>
                    </a:p>
                    <a:p>
                      <a:pPr algn="just">
                        <a:spcAft>
                          <a:spcPts val="0"/>
                        </a:spcAft>
                      </a:pP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30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48,7</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162,4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9"/>
                  </a:ext>
                </a:extLst>
              </a:tr>
              <a:tr h="446669">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9</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00" dirty="0" smtClean="0">
                          <a:effectLst/>
                          <a:latin typeface="Times New Roman" panose="02020603050405020304" pitchFamily="18" charset="0"/>
                          <a:cs typeface="Times New Roman" panose="02020603050405020304" pitchFamily="18" charset="0"/>
                        </a:rPr>
                        <a:t>Доля  выпускников, продолживших обучение по программам среднего и высшего профессионального образования в области культуры и искусства,%</a:t>
                      </a:r>
                    </a:p>
                    <a:p>
                      <a:pPr algn="just">
                        <a:spcAft>
                          <a:spcPts val="0"/>
                        </a:spcAft>
                      </a:pP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17</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15,68</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95,1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10"/>
                  </a:ext>
                </a:extLst>
              </a:tr>
              <a:tr h="446669">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00" dirty="0" smtClean="0">
                          <a:effectLst/>
                          <a:latin typeface="Times New Roman" panose="02020603050405020304" pitchFamily="18" charset="0"/>
                          <a:cs typeface="Times New Roman" panose="02020603050405020304" pitchFamily="18" charset="0"/>
                        </a:rPr>
                        <a:t>Удовлетворенность населения качеством и доступностью получения информации о социально-экономическом, общественно-политическом и культурном развитии муниципального района, %</a:t>
                      </a:r>
                    </a:p>
                    <a:p>
                      <a:pPr algn="just">
                        <a:spcAft>
                          <a:spcPts val="0"/>
                        </a:spcAft>
                      </a:pP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85,0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85,0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r>
              <a:tr h="473932">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00" dirty="0" smtClean="0">
                          <a:effectLst/>
                          <a:latin typeface="Times New Roman" panose="02020603050405020304" pitchFamily="18" charset="0"/>
                          <a:cs typeface="Times New Roman" panose="02020603050405020304" pitchFamily="18" charset="0"/>
                        </a:rPr>
                        <a:t>Количество размещенных тематических материалов, ед.</a:t>
                      </a:r>
                      <a:endParaRPr lang="ru-RU" sz="1000" b="0" dirty="0" smtClean="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4000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4000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p>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11"/>
                  </a:ext>
                </a:extLst>
              </a:tr>
            </a:tbl>
          </a:graphicData>
        </a:graphic>
      </p:graphicFrame>
      <p:sp>
        <p:nvSpPr>
          <p:cNvPr id="71753" name="TextBox 2">
            <a:extLst>
              <a:ext uri="{FF2B5EF4-FFF2-40B4-BE49-F238E27FC236}">
                <a16:creationId xmlns="" xmlns:a16="http://schemas.microsoft.com/office/drawing/2014/main" id="{8BEB8FFE-15B9-41F1-8B61-144B0EE20387}"/>
              </a:ext>
            </a:extLst>
          </p:cNvPr>
          <p:cNvSpPr txBox="1">
            <a:spLocks noChangeArrowheads="1"/>
          </p:cNvSpPr>
          <p:nvPr/>
        </p:nvSpPr>
        <p:spPr bwMode="auto">
          <a:xfrm>
            <a:off x="835685" y="1065421"/>
            <a:ext cx="68259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ru-RU" altLang="ru-RU" b="1" dirty="0" smtClean="0">
                <a:solidFill>
                  <a:srgbClr val="0070C0"/>
                </a:solidFill>
              </a:rPr>
              <a:t>Достигнутые значения целевых индикаторов за 2018 </a:t>
            </a:r>
            <a:r>
              <a:rPr lang="ru-RU" altLang="ru-RU" b="1" dirty="0">
                <a:solidFill>
                  <a:srgbClr val="0070C0"/>
                </a:solidFill>
              </a:rPr>
              <a:t>год</a:t>
            </a:r>
          </a:p>
          <a:p>
            <a:pPr eaLnBrk="1" hangingPunct="1"/>
            <a:endParaRPr lang="ru-RU" altLang="ru-RU" dirty="0"/>
          </a:p>
        </p:txBody>
      </p:sp>
      <p:sp>
        <p:nvSpPr>
          <p:cNvPr id="11" name="Заголовок 4"/>
          <p:cNvSpPr txBox="1">
            <a:spLocks/>
          </p:cNvSpPr>
          <p:nvPr/>
        </p:nvSpPr>
        <p:spPr>
          <a:xfrm>
            <a:off x="319963" y="204712"/>
            <a:ext cx="8784976" cy="436944"/>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1500" b="1" dirty="0" smtClean="0">
                <a:solidFill>
                  <a:schemeClr val="accent1">
                    <a:lumMod val="60000"/>
                    <a:lumOff val="40000"/>
                  </a:schemeClr>
                </a:solidFill>
                <a:latin typeface="Cambria" panose="02040503050406030204" pitchFamily="18" charset="0"/>
                <a:cs typeface="Arial" panose="020B0604020202020204" pitchFamily="34" charset="0"/>
              </a:rPr>
              <a:t>Муниципальная программа «</a:t>
            </a:r>
            <a:r>
              <a:rPr lang="ru-RU" sz="1400" b="1" dirty="0">
                <a:solidFill>
                  <a:schemeClr val="accent1">
                    <a:lumMod val="60000"/>
                    <a:lumOff val="40000"/>
                  </a:schemeClr>
                </a:solidFill>
                <a:latin typeface="Cambria" panose="02040503050406030204" pitchFamily="18" charset="0"/>
                <a:cs typeface="Arial" panose="020B0604020202020204" pitchFamily="34" charset="0"/>
              </a:rPr>
              <a:t>Развитие культуры в муниципальном районе Мелеузовский район Республики Башкортостан на 2016-2021 годы</a:t>
            </a:r>
            <a:r>
              <a:rPr lang="ru-RU" sz="1500" b="1" dirty="0" smtClean="0">
                <a:solidFill>
                  <a:schemeClr val="accent1">
                    <a:lumMod val="60000"/>
                    <a:lumOff val="40000"/>
                  </a:schemeClr>
                </a:solidFill>
                <a:latin typeface="Cambria" panose="02040503050406030204" pitchFamily="18" charset="0"/>
                <a:cs typeface="Arial" panose="020B0604020202020204" pitchFamily="34" charset="0"/>
              </a:rPr>
              <a:t>»</a:t>
            </a:r>
            <a:endParaRPr lang="ru-RU" sz="1500" dirty="0">
              <a:solidFill>
                <a:schemeClr val="accent1">
                  <a:lumMod val="60000"/>
                  <a:lumOff val="40000"/>
                </a:schemeClr>
              </a:solidFill>
              <a:latin typeface="Cambria" panose="02040503050406030204" pitchFamily="18" charset="0"/>
            </a:endParaRPr>
          </a:p>
        </p:txBody>
      </p:sp>
      <p:sp>
        <p:nvSpPr>
          <p:cNvPr id="3" name="Номер слайда 2"/>
          <p:cNvSpPr>
            <a:spLocks noGrp="1"/>
          </p:cNvSpPr>
          <p:nvPr>
            <p:ph type="sldNum" sz="quarter" idx="12"/>
          </p:nvPr>
        </p:nvSpPr>
        <p:spPr>
          <a:xfrm>
            <a:off x="7010400" y="175381"/>
            <a:ext cx="2133600" cy="365125"/>
          </a:xfrm>
        </p:spPr>
        <p:txBody>
          <a:bodyPr/>
          <a:lstStyle/>
          <a:p>
            <a:fld id="{434A3D7E-C280-4DCD-A7E1-93BBC7758E8E}" type="slidenum">
              <a:rPr lang="ru-RU" smtClean="0">
                <a:solidFill>
                  <a:schemeClr val="tx1"/>
                </a:solidFill>
              </a:rPr>
              <a:t>54</a:t>
            </a:fld>
            <a:endParaRPr lang="ru-RU" dirty="0">
              <a:solidFill>
                <a:schemeClr val="tx1"/>
              </a:solidFill>
            </a:endParaRP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74879" y="642633"/>
            <a:ext cx="1389734" cy="845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26292431"/>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44407" y="598579"/>
            <a:ext cx="1033935" cy="7642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Заголовок 4"/>
          <p:cNvSpPr>
            <a:spLocks noGrp="1"/>
          </p:cNvSpPr>
          <p:nvPr>
            <p:ph type="title"/>
          </p:nvPr>
        </p:nvSpPr>
        <p:spPr>
          <a:xfrm>
            <a:off x="119324" y="178397"/>
            <a:ext cx="8802419" cy="864096"/>
          </a:xfrm>
        </p:spPr>
        <p:txBody>
          <a:bodyPr>
            <a:noAutofit/>
          </a:bodyPr>
          <a:lstStyle/>
          <a:p>
            <a:pPr algn="ctr"/>
            <a:r>
              <a:rPr lang="ru-RU" sz="1600" b="1" dirty="0">
                <a:solidFill>
                  <a:schemeClr val="accent1">
                    <a:lumMod val="60000"/>
                    <a:lumOff val="40000"/>
                  </a:schemeClr>
                </a:solidFill>
                <a:latin typeface="Cambria" panose="02040503050406030204" pitchFamily="18" charset="0"/>
                <a:cs typeface="Arial" panose="020B0604020202020204" pitchFamily="34" charset="0"/>
              </a:rPr>
              <a:t>Муниципальная программа </a:t>
            </a:r>
            <a:r>
              <a:rPr lang="ru-RU" sz="1600" b="1" dirty="0" smtClean="0">
                <a:solidFill>
                  <a:schemeClr val="accent1">
                    <a:lumMod val="60000"/>
                    <a:lumOff val="40000"/>
                  </a:schemeClr>
                </a:solidFill>
                <a:latin typeface="Cambria" panose="02040503050406030204" pitchFamily="18" charset="0"/>
                <a:cs typeface="Arial" panose="020B0604020202020204" pitchFamily="34" charset="0"/>
              </a:rPr>
              <a:t>«Развитие муниципальной службы в муниципальном районе Мелеузовский район Республики Башкортостан на 2016-2021 годы»</a:t>
            </a:r>
            <a:endParaRPr lang="ru-RU" sz="1600" dirty="0">
              <a:solidFill>
                <a:schemeClr val="accent1">
                  <a:lumMod val="60000"/>
                  <a:lumOff val="40000"/>
                </a:schemeClr>
              </a:solidFill>
              <a:latin typeface="Cambria" panose="02040503050406030204" pitchFamily="18" charset="0"/>
            </a:endParaRPr>
          </a:p>
        </p:txBody>
      </p:sp>
      <p:sp>
        <p:nvSpPr>
          <p:cNvPr id="4" name="Овал 3"/>
          <p:cNvSpPr/>
          <p:nvPr/>
        </p:nvSpPr>
        <p:spPr>
          <a:xfrm>
            <a:off x="15180" y="980728"/>
            <a:ext cx="9085208" cy="1168539"/>
          </a:xfrm>
          <a:prstGeom prst="ellipse">
            <a:avLst/>
          </a:prstGeom>
        </p:spPr>
        <p:style>
          <a:lnRef idx="1">
            <a:schemeClr val="accent3"/>
          </a:lnRef>
          <a:fillRef idx="2">
            <a:schemeClr val="accent3"/>
          </a:fillRef>
          <a:effectRef idx="1">
            <a:schemeClr val="accent3"/>
          </a:effectRef>
          <a:fontRef idx="minor">
            <a:schemeClr val="dk1"/>
          </a:fontRef>
        </p:style>
        <p:txBody>
          <a:bodyPr wrap="square" rtlCol="0" anchor="ctr">
            <a:spAutoFit/>
          </a:bodyPr>
          <a:lstStyle/>
          <a:p>
            <a:pPr algn="ctr"/>
            <a:endParaRPr lang="ru-RU" sz="1000" b="1" dirty="0">
              <a:solidFill>
                <a:prstClr val="black"/>
              </a:solidFill>
            </a:endParaRPr>
          </a:p>
          <a:p>
            <a:pPr lvl="0">
              <a:defRPr/>
            </a:pPr>
            <a:r>
              <a:rPr lang="ru-RU" sz="1400" b="1" dirty="0" smtClean="0">
                <a:solidFill>
                  <a:prstClr val="black"/>
                </a:solidFill>
                <a:latin typeface="Times New Roman" panose="02020603050405020304" pitchFamily="18" charset="0"/>
                <a:cs typeface="Times New Roman" panose="02020603050405020304" pitchFamily="18" charset="0"/>
              </a:rPr>
              <a:t>ЦЕЛЬ:</a:t>
            </a:r>
            <a:r>
              <a:rPr lang="ru-RU" sz="1000" b="1" dirty="0" smtClean="0">
                <a:solidFill>
                  <a:prstClr val="black"/>
                </a:solidFill>
                <a:latin typeface="Times New Roman" panose="02020603050405020304" pitchFamily="18" charset="0"/>
                <a:cs typeface="Times New Roman" panose="02020603050405020304" pitchFamily="18" charset="0"/>
              </a:rPr>
              <a:t> </a:t>
            </a:r>
            <a:r>
              <a:rPr lang="ru-RU" sz="1200" b="1" i="1" dirty="0">
                <a:solidFill>
                  <a:schemeClr val="tx1"/>
                </a:solidFill>
                <a:latin typeface="Times New Roman" panose="02020603050405020304" pitchFamily="18" charset="0"/>
                <a:cs typeface="Times New Roman" panose="02020603050405020304" pitchFamily="18" charset="0"/>
              </a:rPr>
              <a:t>совершенствование организации муниципальной службы в муниципальном район Мелеузовский район Республики Башкортостан, повышение эффективности муниципального управления</a:t>
            </a:r>
            <a:r>
              <a:rPr lang="ru-RU" sz="1200" b="1" i="1" dirty="0">
                <a:ln>
                  <a:solidFill>
                    <a:srgbClr val="A5D028">
                      <a:lumMod val="50000"/>
                    </a:srgbClr>
                  </a:solidFill>
                </a:ln>
                <a:solidFill>
                  <a:schemeClr val="tx1"/>
                </a:solidFill>
                <a:latin typeface="Times New Roman" panose="02020603050405020304" pitchFamily="18" charset="0"/>
                <a:cs typeface="Times New Roman" panose="02020603050405020304" pitchFamily="18" charset="0"/>
              </a:rPr>
              <a:t>.</a:t>
            </a:r>
            <a:endParaRPr lang="ru-RU" sz="1200" b="1" i="1" dirty="0">
              <a:solidFill>
                <a:schemeClr val="tx1"/>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198250" y="2153270"/>
            <a:ext cx="2095510" cy="323165"/>
          </a:xfrm>
          <a:prstGeom prst="rect">
            <a:avLst/>
          </a:prstGeom>
          <a:noFill/>
        </p:spPr>
        <p:txBody>
          <a:bodyPr wrap="none" rtlCol="0">
            <a:spAutoFit/>
          </a:bodyPr>
          <a:lstStyle/>
          <a:p>
            <a:r>
              <a:rPr lang="ru-RU" sz="1500" b="1" dirty="0" smtClean="0">
                <a:solidFill>
                  <a:prstClr val="black"/>
                </a:solidFill>
              </a:rPr>
              <a:t>ЗАДАЧИ ПРОГРАММЫ:</a:t>
            </a:r>
            <a:endParaRPr lang="ru-RU" sz="1500" b="1" dirty="0">
              <a:solidFill>
                <a:prstClr val="black"/>
              </a:solidFill>
            </a:endParaRPr>
          </a:p>
        </p:txBody>
      </p:sp>
      <p:sp>
        <p:nvSpPr>
          <p:cNvPr id="8" name="Скругленный прямоугольник 7"/>
          <p:cNvSpPr/>
          <p:nvPr/>
        </p:nvSpPr>
        <p:spPr>
          <a:xfrm>
            <a:off x="0" y="2452523"/>
            <a:ext cx="3033285" cy="3797295"/>
          </a:xfrm>
          <a:prstGeom prst="roundRect">
            <a:avLst/>
          </a:prstGeom>
          <a:effectLst/>
        </p:spPr>
        <p:style>
          <a:lnRef idx="1">
            <a:schemeClr val="accent4"/>
          </a:lnRef>
          <a:fillRef idx="2">
            <a:schemeClr val="accent4"/>
          </a:fillRef>
          <a:effectRef idx="1">
            <a:schemeClr val="accent4"/>
          </a:effectRef>
          <a:fontRef idx="minor">
            <a:schemeClr val="dk1"/>
          </a:fontRef>
        </p:style>
        <p:txBody>
          <a:bodyPr rtlCol="0" anchor="ctr">
            <a:scene3d>
              <a:camera prst="orthographicFront"/>
              <a:lightRig rig="threePt" dir="t"/>
            </a:scene3d>
            <a:sp3d contourW="12700">
              <a:contourClr>
                <a:schemeClr val="bg1"/>
              </a:contourClr>
            </a:sp3d>
          </a:bodyPr>
          <a:lstStyle/>
          <a:p>
            <a:pPr marL="285750" indent="-285750">
              <a:buFontTx/>
              <a:buChar char="-"/>
              <a:defRPr/>
            </a:pPr>
            <a:r>
              <a:rPr lang="ru-RU" sz="1200" b="1" i="1" dirty="0">
                <a:solidFill>
                  <a:schemeClr val="tx1"/>
                </a:solidFill>
                <a:latin typeface="Times New Roman" panose="02020603050405020304" pitchFamily="18" charset="0"/>
                <a:cs typeface="Times New Roman" panose="02020603050405020304" pitchFamily="18" charset="0"/>
              </a:rPr>
              <a:t>стимулирование органов местного самоуправления к наращиванию социально-экономического потенциала муниципального образования;</a:t>
            </a:r>
          </a:p>
          <a:p>
            <a:pPr marL="285750" indent="-285750">
              <a:buFontTx/>
              <a:buChar char="-"/>
              <a:defRPr/>
            </a:pPr>
            <a:r>
              <a:rPr lang="ru-RU" sz="1200" b="1" i="1" dirty="0">
                <a:solidFill>
                  <a:schemeClr val="tx1"/>
                </a:solidFill>
                <a:latin typeface="Times New Roman" panose="02020603050405020304" pitchFamily="18" charset="0"/>
                <a:cs typeface="Times New Roman" panose="02020603050405020304" pitchFamily="18" charset="0"/>
              </a:rPr>
              <a:t>повышение профессиональной компетенции муниципальных служащих в </a:t>
            </a:r>
            <a:r>
              <a:rPr lang="ru-RU" sz="1200" b="1" i="1" dirty="0" err="1">
                <a:solidFill>
                  <a:schemeClr val="tx1"/>
                </a:solidFill>
                <a:latin typeface="Times New Roman" panose="02020603050405020304" pitchFamily="18" charset="0"/>
                <a:cs typeface="Times New Roman" panose="02020603050405020304" pitchFamily="18" charset="0"/>
              </a:rPr>
              <a:t>Мелеузовском</a:t>
            </a:r>
            <a:r>
              <a:rPr lang="ru-RU" sz="1200" b="1" i="1" dirty="0">
                <a:solidFill>
                  <a:schemeClr val="tx1"/>
                </a:solidFill>
                <a:latin typeface="Times New Roman" panose="02020603050405020304" pitchFamily="18" charset="0"/>
                <a:cs typeface="Times New Roman" panose="02020603050405020304" pitchFamily="18" charset="0"/>
              </a:rPr>
              <a:t> районе; повышение привлекательности муниципальной службы;</a:t>
            </a:r>
          </a:p>
          <a:p>
            <a:pPr marL="285750" indent="-285750">
              <a:buFontTx/>
              <a:buChar char="-"/>
              <a:defRPr/>
            </a:pPr>
            <a:r>
              <a:rPr lang="ru-RU" sz="1200" b="1" i="1" dirty="0">
                <a:solidFill>
                  <a:schemeClr val="tx1"/>
                </a:solidFill>
                <a:latin typeface="Times New Roman" panose="02020603050405020304" pitchFamily="18" charset="0"/>
                <a:cs typeface="Times New Roman" panose="02020603050405020304" pitchFamily="18" charset="0"/>
              </a:rPr>
              <a:t>организовать исполнение полномочий в части первичного воинского учета на территориях сельских поселений;</a:t>
            </a:r>
          </a:p>
          <a:p>
            <a:pPr marL="285750" indent="-285750">
              <a:buFontTx/>
              <a:buChar char="-"/>
              <a:defRPr/>
            </a:pPr>
            <a:r>
              <a:rPr lang="ru-RU" sz="1200" b="1" i="1" dirty="0">
                <a:solidFill>
                  <a:schemeClr val="tx1"/>
                </a:solidFill>
                <a:latin typeface="Times New Roman" panose="02020603050405020304" pitchFamily="18" charset="0"/>
                <a:cs typeface="Times New Roman" panose="02020603050405020304" pitchFamily="18" charset="0"/>
              </a:rPr>
              <a:t>обеспечить проведение выборов в представительный орган местного самоуправления.</a:t>
            </a:r>
            <a:endParaRPr lang="ru-RU" sz="1200" b="1" i="1" dirty="0">
              <a:ln>
                <a:solidFill>
                  <a:schemeClr val="accent6">
                    <a:lumMod val="75000"/>
                  </a:schemeClr>
                </a:solid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endParaRPr>
          </a:p>
          <a:p>
            <a:pPr algn="just">
              <a:defRPr/>
            </a:pPr>
            <a:endParaRPr lang="ru-RU" sz="1100" b="1" i="1" dirty="0">
              <a:ln w="0">
                <a:solidFill>
                  <a:schemeClr val="tx1"/>
                </a:solidFill>
                <a:prstDash val="solid"/>
                <a:bevel/>
              </a:ln>
              <a:solidFill>
                <a:schemeClr val="tx1"/>
              </a:solidFill>
              <a:effectLst/>
              <a:cs typeface="Times New Roman" panose="02020603050405020304" pitchFamily="18" charset="0"/>
            </a:endParaRPr>
          </a:p>
        </p:txBody>
      </p:sp>
      <p:sp>
        <p:nvSpPr>
          <p:cNvPr id="2" name="Прямоугольник 1"/>
          <p:cNvSpPr/>
          <p:nvPr/>
        </p:nvSpPr>
        <p:spPr>
          <a:xfrm>
            <a:off x="2546544" y="2225471"/>
            <a:ext cx="6462464" cy="369332"/>
          </a:xfrm>
          <a:prstGeom prst="rect">
            <a:avLst/>
          </a:prstGeom>
        </p:spPr>
        <p:txBody>
          <a:bodyPr wrap="square">
            <a:spAutoFit/>
          </a:bodyPr>
          <a:lstStyle/>
          <a:p>
            <a:pPr algn="ctr"/>
            <a:r>
              <a:rPr lang="ru-RU" altLang="ru-RU" b="1" dirty="0">
                <a:solidFill>
                  <a:srgbClr val="0070C0"/>
                </a:solidFill>
                <a:latin typeface="Times New Roman" panose="02020603050405020304" pitchFamily="18" charset="0"/>
                <a:cs typeface="Times New Roman" panose="02020603050405020304" pitchFamily="18" charset="0"/>
              </a:rPr>
              <a:t>Достигнутые значения целевых индикаторов за 2018 год</a:t>
            </a:r>
          </a:p>
        </p:txBody>
      </p:sp>
      <p:sp>
        <p:nvSpPr>
          <p:cNvPr id="3" name="Номер слайда 2"/>
          <p:cNvSpPr>
            <a:spLocks noGrp="1"/>
          </p:cNvSpPr>
          <p:nvPr>
            <p:ph type="sldNum" sz="quarter" idx="12"/>
          </p:nvPr>
        </p:nvSpPr>
        <p:spPr>
          <a:xfrm>
            <a:off x="7010400" y="116632"/>
            <a:ext cx="2133600" cy="365125"/>
          </a:xfrm>
        </p:spPr>
        <p:txBody>
          <a:bodyPr/>
          <a:lstStyle/>
          <a:p>
            <a:pPr>
              <a:defRPr/>
            </a:pPr>
            <a:fld id="{1B7666BA-D9CA-4185-806B-0FC1DED90D94}" type="slidenum">
              <a:rPr lang="ru-RU" altLang="ru-RU" smtClean="0">
                <a:solidFill>
                  <a:srgbClr val="073E87"/>
                </a:solidFill>
              </a:rPr>
              <a:pPr>
                <a:defRPr/>
              </a:pPr>
              <a:t>55</a:t>
            </a:fld>
            <a:endParaRPr lang="ru-RU" altLang="ru-RU" dirty="0">
              <a:solidFill>
                <a:srgbClr val="073E87"/>
              </a:solidFill>
            </a:endParaRPr>
          </a:p>
        </p:txBody>
      </p:sp>
      <p:graphicFrame>
        <p:nvGraphicFramePr>
          <p:cNvPr id="11" name="Таблица 10">
            <a:extLst>
              <a:ext uri="{FF2B5EF4-FFF2-40B4-BE49-F238E27FC236}">
                <a16:creationId xmlns="" xmlns:a16="http://schemas.microsoft.com/office/drawing/2014/main" id="{53E5440C-D162-4664-B4D0-B8517E114499}"/>
              </a:ext>
            </a:extLst>
          </p:cNvPr>
          <p:cNvGraphicFramePr>
            <a:graphicFrameLocks noGrp="1"/>
          </p:cNvGraphicFramePr>
          <p:nvPr>
            <p:extLst>
              <p:ext uri="{D42A27DB-BD31-4B8C-83A1-F6EECF244321}">
                <p14:modId xmlns:p14="http://schemas.microsoft.com/office/powerpoint/2010/main" val="1348598277"/>
              </p:ext>
            </p:extLst>
          </p:nvPr>
        </p:nvGraphicFramePr>
        <p:xfrm>
          <a:off x="3150479" y="2691373"/>
          <a:ext cx="5949909" cy="4020304"/>
        </p:xfrm>
        <a:graphic>
          <a:graphicData uri="http://schemas.openxmlformats.org/drawingml/2006/table">
            <a:tbl>
              <a:tblPr>
                <a:tableStyleId>{0505E3EF-67EA-436B-97B2-0124C06EBD24}</a:tableStyleId>
              </a:tblPr>
              <a:tblGrid>
                <a:gridCol w="405293"/>
                <a:gridCol w="3888432">
                  <a:extLst>
                    <a:ext uri="{9D8B030D-6E8A-4147-A177-3AD203B41FA5}">
                      <a16:colId xmlns="" xmlns:a16="http://schemas.microsoft.com/office/drawing/2014/main" val="20000"/>
                    </a:ext>
                  </a:extLst>
                </a:gridCol>
                <a:gridCol w="576064">
                  <a:extLst>
                    <a:ext uri="{9D8B030D-6E8A-4147-A177-3AD203B41FA5}">
                      <a16:colId xmlns="" xmlns:a16="http://schemas.microsoft.com/office/drawing/2014/main" val="20001"/>
                    </a:ext>
                  </a:extLst>
                </a:gridCol>
                <a:gridCol w="576064">
                  <a:extLst>
                    <a:ext uri="{9D8B030D-6E8A-4147-A177-3AD203B41FA5}">
                      <a16:colId xmlns="" xmlns:a16="http://schemas.microsoft.com/office/drawing/2014/main" val="20002"/>
                    </a:ext>
                  </a:extLst>
                </a:gridCol>
                <a:gridCol w="504056">
                  <a:extLst>
                    <a:ext uri="{9D8B030D-6E8A-4147-A177-3AD203B41FA5}">
                      <a16:colId xmlns="" xmlns:a16="http://schemas.microsoft.com/office/drawing/2014/main" val="20003"/>
                    </a:ext>
                  </a:extLst>
                </a:gridCol>
              </a:tblGrid>
              <a:tr h="306867">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 п/п</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anchor="ctr" horzOverflow="overflow"/>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НАИМЕНОВАНИЕ ЦЕЛЕВОГО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anchor="ctr" horzOverflow="overflow"/>
                </a:tc>
                <a:tc grid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Значение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hMerge="1">
                  <a:txBody>
                    <a:bodyPr/>
                    <a:lstStyle/>
                    <a:p>
                      <a:endParaRPr lang="ru-RU"/>
                    </a:p>
                  </a:txBody>
                  <a:tcPr/>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 </a:t>
                      </a: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исполнения</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extLst>
                  <a:ext uri="{0D108BD9-81ED-4DB2-BD59-A6C34878D82A}">
                    <a16:rowId xmlns="" xmlns:a16="http://schemas.microsoft.com/office/drawing/2014/main" val="10000"/>
                  </a:ext>
                </a:extLst>
              </a:tr>
              <a:tr h="188827">
                <a:tc vMerge="1">
                  <a:txBody>
                    <a:bodyPr/>
                    <a:lstStyle/>
                    <a:p>
                      <a:endParaRPr lang="ru-RU"/>
                    </a:p>
                  </a:txBody>
                  <a:tcPr/>
                </a:tc>
                <a:tc vMerge="1">
                  <a:txBody>
                    <a:bodyPr/>
                    <a:lstStyle/>
                    <a:p>
                      <a:endParaRPr lang="ru-RU"/>
                    </a:p>
                  </a:txBody>
                  <a:tcPr/>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ПЛАН</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ФАКТ</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vMerge="1">
                  <a:txBody>
                    <a:bodyPr/>
                    <a:lstStyle/>
                    <a:p>
                      <a:endParaRPr lang="ru-RU"/>
                    </a:p>
                  </a:txBody>
                  <a:tcPr/>
                </a:tc>
                <a:extLst>
                  <a:ext uri="{0D108BD9-81ED-4DB2-BD59-A6C34878D82A}">
                    <a16:rowId xmlns="" xmlns:a16="http://schemas.microsoft.com/office/drawing/2014/main" val="10001"/>
                  </a:ext>
                </a:extLst>
              </a:tr>
              <a:tr h="424890">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algn="just">
                        <a:spcAft>
                          <a:spcPts val="0"/>
                        </a:spcAft>
                      </a:pPr>
                      <a:r>
                        <a:rPr lang="ru-RU" sz="1000" dirty="0" smtClean="0">
                          <a:effectLst/>
                          <a:latin typeface="Times New Roman" panose="02020603050405020304" pitchFamily="18" charset="0"/>
                          <a:cs typeface="Times New Roman" panose="02020603050405020304" pitchFamily="18" charset="0"/>
                        </a:rPr>
                        <a:t>Доля муниципальных служащих, прошедших повышение квалификации относительно количества муниципальных служащих, которым подлежит пройти повышение квалификации,%</a:t>
                      </a:r>
                      <a:endParaRPr lang="ru-RU" sz="1000" b="0" dirty="0" smtClean="0">
                        <a:effectLst/>
                        <a:latin typeface="Times New Roman" panose="02020603050405020304" pitchFamily="18" charset="0"/>
                        <a:ea typeface="Times New Roman"/>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35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18,2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52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2"/>
                  </a:ext>
                </a:extLst>
              </a:tr>
              <a:tr h="306850">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dirty="0" smtClean="0">
                          <a:effectLst/>
                          <a:latin typeface="Times New Roman" panose="02020603050405020304" pitchFamily="18" charset="0"/>
                          <a:cs typeface="Times New Roman" panose="02020603050405020304" pitchFamily="18" charset="0"/>
                        </a:rPr>
                        <a:t>Доля муниципальных служащих соблюдающих запреты и ограничения, направленных на предупреждение коррупции,%</a:t>
                      </a:r>
                      <a:endParaRPr lang="ru-RU" sz="1000" b="0" dirty="0" smtClean="0">
                        <a:effectLst/>
                        <a:latin typeface="Times New Roman" panose="02020603050405020304" pitchFamily="18" charset="0"/>
                        <a:ea typeface="Times New Roman"/>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4"/>
                  </a:ext>
                </a:extLst>
              </a:tr>
              <a:tr h="424890">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dirty="0" smtClean="0">
                          <a:effectLst/>
                          <a:latin typeface="Times New Roman" panose="02020603050405020304" pitchFamily="18" charset="0"/>
                          <a:cs typeface="Times New Roman" panose="02020603050405020304" pitchFamily="18" charset="0"/>
                        </a:rPr>
                        <a:t>Доля участия муниципальных  служащих в проведении семинаров-совещаний, видеоконференций   по актуальным проблемам применения законодательства в сфере   муниципальной службы,%</a:t>
                      </a:r>
                      <a:endParaRPr lang="ru-RU" sz="1000" b="0" dirty="0" smtClean="0">
                        <a:effectLst/>
                        <a:latin typeface="Times New Roman" panose="02020603050405020304" pitchFamily="18" charset="0"/>
                        <a:ea typeface="Calibri"/>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5"/>
                  </a:ext>
                </a:extLst>
              </a:tr>
              <a:tr h="542930">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dirty="0" smtClean="0">
                          <a:effectLst/>
                          <a:latin typeface="Times New Roman" panose="02020603050405020304" pitchFamily="18" charset="0"/>
                          <a:cs typeface="Times New Roman" panose="02020603050405020304" pitchFamily="18" charset="0"/>
                        </a:rPr>
                        <a:t>Доля размещенных муниципальных нормативно-правовых  </a:t>
                      </a:r>
                      <a:br>
                        <a:rPr lang="ru-RU" sz="1000" dirty="0" smtClean="0">
                          <a:effectLst/>
                          <a:latin typeface="Times New Roman" panose="02020603050405020304" pitchFamily="18" charset="0"/>
                          <a:cs typeface="Times New Roman" panose="02020603050405020304" pitchFamily="18" charset="0"/>
                        </a:rPr>
                      </a:br>
                      <a:r>
                        <a:rPr lang="ru-RU" sz="1000" dirty="0" smtClean="0">
                          <a:effectLst/>
                          <a:latin typeface="Times New Roman" panose="02020603050405020304" pitchFamily="18" charset="0"/>
                          <a:cs typeface="Times New Roman" panose="02020603050405020304" pitchFamily="18" charset="0"/>
                        </a:rPr>
                        <a:t>актов в сфере муниципальной службы   на    официальном сайте     органа   местного самоуправления от общего количества, подлежащего размещению,%</a:t>
                      </a:r>
                      <a:endParaRPr lang="ru-RU" sz="1000" b="0" dirty="0" smtClean="0">
                        <a:effectLst/>
                        <a:latin typeface="Times New Roman" panose="02020603050405020304" pitchFamily="18" charset="0"/>
                        <a:ea typeface="Calibri"/>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r>
              <a:tr h="424890">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dirty="0" smtClean="0">
                          <a:effectLst/>
                          <a:latin typeface="Times New Roman" panose="02020603050405020304" pitchFamily="18" charset="0"/>
                          <a:cs typeface="Times New Roman" panose="02020603050405020304" pitchFamily="18" charset="0"/>
                        </a:rPr>
                        <a:t>Организация первичного воинского учета в сельских поселениях, на территориях которых отсутствуют воинские комиссариаты от общего количества сельских поселений, %</a:t>
                      </a:r>
                      <a:endParaRPr lang="ru-RU" sz="1000" b="0" dirty="0" smtClean="0">
                        <a:effectLst/>
                        <a:latin typeface="Times New Roman" panose="02020603050405020304" pitchFamily="18" charset="0"/>
                        <a:ea typeface="Calibri"/>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7"/>
                  </a:ext>
                </a:extLst>
              </a:tr>
              <a:tr h="493747">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dirty="0" smtClean="0">
                          <a:effectLst/>
                          <a:latin typeface="Times New Roman" panose="02020603050405020304" pitchFamily="18" charset="0"/>
                          <a:cs typeface="Times New Roman" panose="02020603050405020304" pitchFamily="18" charset="0"/>
                        </a:rPr>
                        <a:t>Организация выборов в представительный орган муниципального образования на всех участках избирательных комиссий, %</a:t>
                      </a:r>
                    </a:p>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endParaRPr lang="ru-RU" sz="1000" b="0" dirty="0" smtClean="0">
                        <a:effectLst/>
                        <a:latin typeface="Times New Roman" panose="02020603050405020304" pitchFamily="18" charset="0"/>
                        <a:ea typeface="Calibri"/>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8"/>
                  </a:ext>
                </a:extLst>
              </a:tr>
            </a:tbl>
          </a:graphicData>
        </a:graphic>
      </p:graphicFrame>
    </p:spTree>
    <p:extLst>
      <p:ext uri="{BB962C8B-B14F-4D97-AF65-F5344CB8AC3E}">
        <p14:creationId xmlns:p14="http://schemas.microsoft.com/office/powerpoint/2010/main" val="1371248471"/>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19324" y="178397"/>
            <a:ext cx="8802419" cy="864096"/>
          </a:xfrm>
        </p:spPr>
        <p:txBody>
          <a:bodyPr>
            <a:noAutofit/>
          </a:bodyPr>
          <a:lstStyle/>
          <a:p>
            <a:pPr algn="ctr"/>
            <a:r>
              <a:rPr lang="ru-RU" sz="1600" b="1" dirty="0">
                <a:solidFill>
                  <a:schemeClr val="accent1">
                    <a:lumMod val="60000"/>
                    <a:lumOff val="40000"/>
                  </a:schemeClr>
                </a:solidFill>
                <a:latin typeface="Cambria" panose="02040503050406030204" pitchFamily="18" charset="0"/>
                <a:cs typeface="Arial" panose="020B0604020202020204" pitchFamily="34" charset="0"/>
              </a:rPr>
              <a:t>Муниципальная программа </a:t>
            </a:r>
            <a:r>
              <a:rPr lang="ru-RU" sz="1600" b="1" dirty="0" smtClean="0">
                <a:solidFill>
                  <a:schemeClr val="accent1">
                    <a:lumMod val="60000"/>
                    <a:lumOff val="40000"/>
                  </a:schemeClr>
                </a:solidFill>
                <a:latin typeface="Cambria" panose="02040503050406030204" pitchFamily="18" charset="0"/>
                <a:cs typeface="Arial" panose="020B0604020202020204" pitchFamily="34" charset="0"/>
              </a:rPr>
              <a:t>«Развитие системы жилищно-коммунального хозяйства, строительного комплекса и управления муниципальной собственностью  муниципального района Мелеузовский район Республики Башкортостан                            на 2016-2021 годы»</a:t>
            </a:r>
            <a:endParaRPr lang="ru-RU" sz="1600" dirty="0">
              <a:solidFill>
                <a:schemeClr val="accent1">
                  <a:lumMod val="60000"/>
                  <a:lumOff val="40000"/>
                </a:schemeClr>
              </a:solidFill>
              <a:latin typeface="Cambria" panose="02040503050406030204" pitchFamily="18" charset="0"/>
            </a:endParaRPr>
          </a:p>
        </p:txBody>
      </p:sp>
      <p:sp>
        <p:nvSpPr>
          <p:cNvPr id="4" name="Овал 3"/>
          <p:cNvSpPr/>
          <p:nvPr/>
        </p:nvSpPr>
        <p:spPr>
          <a:xfrm>
            <a:off x="1" y="1171373"/>
            <a:ext cx="9143999" cy="1944000"/>
          </a:xfrm>
          <a:prstGeom prst="ellipse">
            <a:avLst/>
          </a:prstGeom>
        </p:spPr>
        <p:style>
          <a:lnRef idx="1">
            <a:schemeClr val="accent3"/>
          </a:lnRef>
          <a:fillRef idx="2">
            <a:schemeClr val="accent3"/>
          </a:fillRef>
          <a:effectRef idx="1">
            <a:schemeClr val="accent3"/>
          </a:effectRef>
          <a:fontRef idx="minor">
            <a:schemeClr val="dk1"/>
          </a:fontRef>
        </p:style>
        <p:txBody>
          <a:bodyPr wrap="square" rtlCol="0" anchor="ctr">
            <a:spAutoFit/>
          </a:bodyPr>
          <a:lstStyle/>
          <a:p>
            <a:pPr algn="ctr"/>
            <a:endParaRPr lang="ru-RU" sz="1000" b="1" dirty="0">
              <a:solidFill>
                <a:prstClr val="black"/>
              </a:solidFill>
            </a:endParaRPr>
          </a:p>
          <a:p>
            <a:pPr>
              <a:defRPr/>
            </a:pPr>
            <a:r>
              <a:rPr lang="ru-RU" sz="1400" b="1" dirty="0" smtClean="0">
                <a:solidFill>
                  <a:prstClr val="black"/>
                </a:solidFill>
                <a:latin typeface="Times New Roman" panose="02020603050405020304" pitchFamily="18" charset="0"/>
                <a:cs typeface="Times New Roman" panose="02020603050405020304" pitchFamily="18" charset="0"/>
              </a:rPr>
              <a:t>ЦЕЛИ:</a:t>
            </a:r>
            <a:r>
              <a:rPr lang="ru-RU" sz="1000" b="1" dirty="0" smtClean="0">
                <a:solidFill>
                  <a:prstClr val="black"/>
                </a:solidFill>
                <a:latin typeface="Times New Roman" panose="02020603050405020304" pitchFamily="18" charset="0"/>
                <a:cs typeface="Times New Roman" panose="02020603050405020304" pitchFamily="18" charset="0"/>
              </a:rPr>
              <a:t> 1.</a:t>
            </a:r>
            <a:r>
              <a:rPr lang="ru-RU" sz="1200" b="1" i="1" dirty="0" smtClean="0">
                <a:solidFill>
                  <a:schemeClr val="tx1"/>
                </a:solidFill>
                <a:latin typeface="Times New Roman" panose="02020603050405020304" pitchFamily="18" charset="0"/>
                <a:cs typeface="Times New Roman" panose="02020603050405020304" pitchFamily="18" charset="0"/>
              </a:rPr>
              <a:t>создание условий </a:t>
            </a:r>
            <a:r>
              <a:rPr lang="ru-RU" sz="1200" b="1" i="1" dirty="0">
                <a:solidFill>
                  <a:schemeClr val="tx1"/>
                </a:solidFill>
                <a:latin typeface="Times New Roman" panose="02020603050405020304" pitchFamily="18" charset="0"/>
                <a:cs typeface="Times New Roman" panose="02020603050405020304" pitchFamily="18" charset="0"/>
              </a:rPr>
              <a:t>для обеспечения устойчивого роста объектов ввода жилья, </a:t>
            </a:r>
            <a:r>
              <a:rPr lang="ru-RU" sz="1200" b="1" i="1" dirty="0" smtClean="0">
                <a:solidFill>
                  <a:schemeClr val="tx1"/>
                </a:solidFill>
                <a:latin typeface="Times New Roman" panose="02020603050405020304" pitchFamily="18" charset="0"/>
                <a:cs typeface="Times New Roman" panose="02020603050405020304" pitchFamily="18" charset="0"/>
              </a:rPr>
              <a:t>  повысить </a:t>
            </a:r>
            <a:r>
              <a:rPr lang="ru-RU" sz="1200" b="1" i="1" dirty="0">
                <a:solidFill>
                  <a:schemeClr val="tx1"/>
                </a:solidFill>
                <a:latin typeface="Times New Roman" panose="02020603050405020304" pitchFamily="18" charset="0"/>
                <a:cs typeface="Times New Roman" panose="02020603050405020304" pitchFamily="18" charset="0"/>
              </a:rPr>
              <a:t>уровень обеспеченности жилыми помещениями до 18 м</a:t>
            </a:r>
            <a:r>
              <a:rPr lang="ru-RU" sz="1200" b="1" i="1" baseline="30000" dirty="0">
                <a:solidFill>
                  <a:schemeClr val="tx1"/>
                </a:solidFill>
                <a:latin typeface="Times New Roman" panose="02020603050405020304" pitchFamily="18" charset="0"/>
                <a:cs typeface="Times New Roman" panose="02020603050405020304" pitchFamily="18" charset="0"/>
              </a:rPr>
              <a:t>2</a:t>
            </a:r>
            <a:r>
              <a:rPr lang="ru-RU" sz="1200" b="1" i="1" dirty="0">
                <a:solidFill>
                  <a:schemeClr val="tx1"/>
                </a:solidFill>
                <a:latin typeface="Times New Roman" panose="02020603050405020304" pitchFamily="18" charset="0"/>
                <a:cs typeface="Times New Roman" panose="02020603050405020304" pitchFamily="18" charset="0"/>
              </a:rPr>
              <a:t> на 1 проживающего; </a:t>
            </a:r>
          </a:p>
          <a:p>
            <a:pPr>
              <a:defRPr/>
            </a:pPr>
            <a:r>
              <a:rPr lang="ru-RU" sz="1200" b="1" i="1" dirty="0" smtClean="0">
                <a:solidFill>
                  <a:schemeClr val="tx1"/>
                </a:solidFill>
                <a:latin typeface="Times New Roman" panose="02020603050405020304" pitchFamily="18" charset="0"/>
                <a:cs typeface="Times New Roman" panose="02020603050405020304" pitchFamily="18" charset="0"/>
              </a:rPr>
              <a:t>               2. создание благоприятных </a:t>
            </a:r>
            <a:r>
              <a:rPr lang="ru-RU" sz="1200" b="1" i="1" dirty="0">
                <a:solidFill>
                  <a:schemeClr val="tx1"/>
                </a:solidFill>
                <a:latin typeface="Times New Roman" panose="02020603050405020304" pitchFamily="18" charset="0"/>
                <a:cs typeface="Times New Roman" panose="02020603050405020304" pitchFamily="18" charset="0"/>
              </a:rPr>
              <a:t>и </a:t>
            </a:r>
            <a:r>
              <a:rPr lang="ru-RU" sz="1200" b="1" i="1" dirty="0" smtClean="0">
                <a:solidFill>
                  <a:schemeClr val="tx1"/>
                </a:solidFill>
                <a:latin typeface="Times New Roman" panose="02020603050405020304" pitchFamily="18" charset="0"/>
                <a:cs typeface="Times New Roman" panose="02020603050405020304" pitchFamily="18" charset="0"/>
              </a:rPr>
              <a:t>комфортных условий </a:t>
            </a:r>
            <a:r>
              <a:rPr lang="ru-RU" sz="1200" b="1" i="1" dirty="0">
                <a:solidFill>
                  <a:schemeClr val="tx1"/>
                </a:solidFill>
                <a:latin typeface="Times New Roman" panose="02020603050405020304" pitchFamily="18" charset="0"/>
                <a:cs typeface="Times New Roman" panose="02020603050405020304" pitchFamily="18" charset="0"/>
              </a:rPr>
              <a:t>для проживания населения;</a:t>
            </a:r>
          </a:p>
          <a:p>
            <a:pPr>
              <a:defRPr/>
            </a:pPr>
            <a:r>
              <a:rPr lang="ru-RU" sz="1200" b="1" i="1" dirty="0" smtClean="0">
                <a:solidFill>
                  <a:schemeClr val="tx1"/>
                </a:solidFill>
                <a:latin typeface="Times New Roman" panose="02020603050405020304" pitchFamily="18" charset="0"/>
                <a:cs typeface="Times New Roman" panose="02020603050405020304" pitchFamily="18" charset="0"/>
              </a:rPr>
              <a:t>               3. повышение </a:t>
            </a:r>
            <a:r>
              <a:rPr lang="ru-RU" sz="1200" b="1" i="1" dirty="0">
                <a:solidFill>
                  <a:schemeClr val="tx1"/>
                </a:solidFill>
                <a:latin typeface="Times New Roman" panose="02020603050405020304" pitchFamily="18" charset="0"/>
                <a:cs typeface="Times New Roman" panose="02020603050405020304" pitchFamily="18" charset="0"/>
              </a:rPr>
              <a:t>качества оказания услуг и эффективности управления в сфере жилищно-коммунального хозяйства;</a:t>
            </a:r>
          </a:p>
          <a:p>
            <a:pPr>
              <a:defRPr/>
            </a:pPr>
            <a:r>
              <a:rPr lang="ru-RU" sz="1200" b="1" i="1" dirty="0" smtClean="0">
                <a:solidFill>
                  <a:schemeClr val="tx1"/>
                </a:solidFill>
                <a:latin typeface="Times New Roman" panose="02020603050405020304" pitchFamily="18" charset="0"/>
                <a:cs typeface="Times New Roman" panose="02020603050405020304" pitchFamily="18" charset="0"/>
              </a:rPr>
              <a:t>             4.обеспечение гарантированности  </a:t>
            </a:r>
            <a:r>
              <a:rPr lang="ru-RU" sz="1200" b="1" i="1" dirty="0">
                <a:solidFill>
                  <a:schemeClr val="tx1"/>
                </a:solidFill>
                <a:latin typeface="Times New Roman" panose="02020603050405020304" pitchFamily="18" charset="0"/>
                <a:cs typeface="Times New Roman" panose="02020603050405020304" pitchFamily="18" charset="0"/>
              </a:rPr>
              <a:t>поставок коммунальных ресурсов при минимальных показателях </a:t>
            </a:r>
            <a:r>
              <a:rPr lang="ru-RU" sz="1200" b="1" i="1" dirty="0" smtClean="0">
                <a:solidFill>
                  <a:schemeClr val="tx1"/>
                </a:solidFill>
                <a:latin typeface="Times New Roman" panose="02020603050405020304" pitchFamily="18" charset="0"/>
                <a:cs typeface="Times New Roman" panose="02020603050405020304" pitchFamily="18" charset="0"/>
              </a:rPr>
              <a:t>потерь</a:t>
            </a:r>
            <a:endParaRPr lang="ru-RU" sz="1200" b="1" i="1" dirty="0">
              <a:solidFill>
                <a:schemeClr val="tx1"/>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66320" y="2958797"/>
            <a:ext cx="2095510" cy="323165"/>
          </a:xfrm>
          <a:prstGeom prst="rect">
            <a:avLst/>
          </a:prstGeom>
          <a:noFill/>
        </p:spPr>
        <p:txBody>
          <a:bodyPr wrap="none" rtlCol="0">
            <a:spAutoFit/>
          </a:bodyPr>
          <a:lstStyle/>
          <a:p>
            <a:r>
              <a:rPr lang="ru-RU" sz="1500" b="1" dirty="0" smtClean="0">
                <a:solidFill>
                  <a:prstClr val="black"/>
                </a:solidFill>
              </a:rPr>
              <a:t>ЗАДАЧИ ПРОГРАММЫ:</a:t>
            </a:r>
            <a:endParaRPr lang="ru-RU" sz="1500" b="1" dirty="0">
              <a:solidFill>
                <a:prstClr val="black"/>
              </a:solidFill>
            </a:endParaRPr>
          </a:p>
        </p:txBody>
      </p:sp>
      <p:sp>
        <p:nvSpPr>
          <p:cNvPr id="8" name="Скругленный прямоугольник 7"/>
          <p:cNvSpPr/>
          <p:nvPr/>
        </p:nvSpPr>
        <p:spPr>
          <a:xfrm>
            <a:off x="633023" y="3281962"/>
            <a:ext cx="8217861" cy="2976984"/>
          </a:xfrm>
          <a:prstGeom prst="roundRect">
            <a:avLst/>
          </a:prstGeom>
          <a:effectLst/>
        </p:spPr>
        <p:style>
          <a:lnRef idx="1">
            <a:schemeClr val="accent4"/>
          </a:lnRef>
          <a:fillRef idx="2">
            <a:schemeClr val="accent4"/>
          </a:fillRef>
          <a:effectRef idx="1">
            <a:schemeClr val="accent4"/>
          </a:effectRef>
          <a:fontRef idx="minor">
            <a:schemeClr val="dk1"/>
          </a:fontRef>
        </p:style>
        <p:txBody>
          <a:bodyPr rtlCol="0" anchor="ctr">
            <a:scene3d>
              <a:camera prst="orthographicFront"/>
              <a:lightRig rig="threePt" dir="t"/>
            </a:scene3d>
            <a:sp3d contourW="12700">
              <a:contourClr>
                <a:schemeClr val="bg1"/>
              </a:contourClr>
            </a:sp3d>
          </a:bodyPr>
          <a:lstStyle/>
          <a:p>
            <a:pPr marL="285750" indent="-285750">
              <a:spcBef>
                <a:spcPts val="100"/>
              </a:spcBef>
              <a:buFontTx/>
              <a:buChar char="-"/>
              <a:defRPr/>
            </a:pPr>
            <a:r>
              <a:rPr lang="ru-RU" sz="1200" i="1" dirty="0">
                <a:solidFill>
                  <a:schemeClr val="accent4">
                    <a:lumMod val="50000"/>
                  </a:schemeClr>
                </a:solidFill>
                <a:cs typeface="Times New Roman" panose="02020603050405020304" pitchFamily="18" charset="0"/>
              </a:rPr>
              <a:t>обеспечивать инфраструктурой, земельными участками для жилищной застройки;</a:t>
            </a:r>
          </a:p>
          <a:p>
            <a:pPr marL="285750" indent="-285750">
              <a:spcBef>
                <a:spcPts val="100"/>
              </a:spcBef>
              <a:buFontTx/>
              <a:buChar char="-"/>
              <a:defRPr/>
            </a:pPr>
            <a:r>
              <a:rPr lang="ru-RU" sz="1200" i="1" dirty="0">
                <a:solidFill>
                  <a:schemeClr val="accent4">
                    <a:lumMod val="50000"/>
                  </a:schemeClr>
                </a:solidFill>
                <a:cs typeface="Times New Roman" panose="02020603050405020304" pitchFamily="18" charset="0"/>
              </a:rPr>
              <a:t>обеспечить переселение граждан из аварийного жилья;</a:t>
            </a:r>
          </a:p>
          <a:p>
            <a:pPr marL="285750" indent="-285750">
              <a:spcBef>
                <a:spcPts val="100"/>
              </a:spcBef>
              <a:buFontTx/>
              <a:buChar char="-"/>
              <a:defRPr/>
            </a:pPr>
            <a:r>
              <a:rPr lang="ru-RU" sz="1200" i="1" dirty="0">
                <a:solidFill>
                  <a:schemeClr val="accent4">
                    <a:lumMod val="50000"/>
                  </a:schemeClr>
                </a:solidFill>
                <a:cs typeface="Times New Roman" panose="02020603050405020304" pitchFamily="18" charset="0"/>
              </a:rPr>
              <a:t>обеспечить подготовку проектной документации и осуществление надзора в сфере строительства;</a:t>
            </a:r>
          </a:p>
          <a:p>
            <a:pPr marL="285750" indent="-285750">
              <a:spcBef>
                <a:spcPts val="100"/>
              </a:spcBef>
              <a:buFontTx/>
              <a:buChar char="-"/>
              <a:defRPr/>
            </a:pPr>
            <a:r>
              <a:rPr lang="ru-RU" sz="1200" i="1" dirty="0">
                <a:solidFill>
                  <a:schemeClr val="accent4">
                    <a:lumMod val="50000"/>
                  </a:schemeClr>
                </a:solidFill>
                <a:cs typeface="Times New Roman" panose="02020603050405020304" pitchFamily="18" charset="0"/>
              </a:rPr>
              <a:t>повысить уровень благоустройства населенных пунктов муниципального района Мелеузовский район Республики Башкортостан;</a:t>
            </a:r>
          </a:p>
          <a:p>
            <a:pPr marL="285750" indent="-285750">
              <a:spcBef>
                <a:spcPts val="100"/>
              </a:spcBef>
              <a:buFontTx/>
              <a:buChar char="-"/>
              <a:defRPr/>
            </a:pPr>
            <a:r>
              <a:rPr lang="ru-RU" sz="1200" i="1" dirty="0">
                <a:solidFill>
                  <a:schemeClr val="accent4">
                    <a:lumMod val="50000"/>
                  </a:schemeClr>
                </a:solidFill>
                <a:cs typeface="Times New Roman" panose="02020603050405020304" pitchFamily="18" charset="0"/>
              </a:rPr>
              <a:t>обеспечить сферу жилищно-коммунального хозяйства района профессиональными кадрами;</a:t>
            </a:r>
          </a:p>
          <a:p>
            <a:pPr marL="285750" indent="-285750">
              <a:spcBef>
                <a:spcPts val="100"/>
              </a:spcBef>
              <a:buFontTx/>
              <a:buChar char="-"/>
              <a:defRPr/>
            </a:pPr>
            <a:r>
              <a:rPr lang="ru-RU" sz="1200" i="1" dirty="0">
                <a:solidFill>
                  <a:schemeClr val="accent4">
                    <a:lumMod val="50000"/>
                  </a:schemeClr>
                </a:solidFill>
                <a:cs typeface="Times New Roman" panose="02020603050405020304" pitchFamily="18" charset="0"/>
              </a:rPr>
              <a:t>модернизировать инженерные сети, повысить </a:t>
            </a:r>
            <a:r>
              <a:rPr lang="ru-RU" sz="1200" i="1" dirty="0" err="1">
                <a:solidFill>
                  <a:schemeClr val="accent4">
                    <a:lumMod val="50000"/>
                  </a:schemeClr>
                </a:solidFill>
                <a:cs typeface="Times New Roman" panose="02020603050405020304" pitchFamily="18" charset="0"/>
              </a:rPr>
              <a:t>энерго</a:t>
            </a:r>
            <a:r>
              <a:rPr lang="ru-RU" sz="1200" i="1" dirty="0">
                <a:solidFill>
                  <a:schemeClr val="accent4">
                    <a:lumMod val="50000"/>
                  </a:schemeClr>
                </a:solidFill>
                <a:cs typeface="Times New Roman" panose="02020603050405020304" pitchFamily="18" charset="0"/>
              </a:rPr>
              <a:t> и </a:t>
            </a:r>
            <a:r>
              <a:rPr lang="ru-RU" sz="1200" i="1" dirty="0" err="1">
                <a:solidFill>
                  <a:schemeClr val="accent4">
                    <a:lumMod val="50000"/>
                  </a:schemeClr>
                </a:solidFill>
                <a:cs typeface="Times New Roman" panose="02020603050405020304" pitchFamily="18" charset="0"/>
              </a:rPr>
              <a:t>ресурсоэффективность</a:t>
            </a:r>
            <a:r>
              <a:rPr lang="ru-RU" sz="1200" i="1" dirty="0">
                <a:solidFill>
                  <a:schemeClr val="accent4">
                    <a:lumMod val="50000"/>
                  </a:schemeClr>
                </a:solidFill>
                <a:cs typeface="Times New Roman" panose="02020603050405020304" pitchFamily="18" charset="0"/>
              </a:rPr>
              <a:t> жилищно-коммунального хозяйства;</a:t>
            </a:r>
          </a:p>
          <a:p>
            <a:pPr marL="285750" indent="-285750">
              <a:spcBef>
                <a:spcPts val="100"/>
              </a:spcBef>
              <a:buFontTx/>
              <a:buChar char="-"/>
              <a:defRPr/>
            </a:pPr>
            <a:r>
              <a:rPr lang="ru-RU" sz="1200" i="1" dirty="0">
                <a:solidFill>
                  <a:schemeClr val="accent4">
                    <a:lumMod val="50000"/>
                  </a:schemeClr>
                </a:solidFill>
                <a:cs typeface="Times New Roman" panose="02020603050405020304" pitchFamily="18" charset="0"/>
              </a:rPr>
              <a:t>обеспечить жилыми помещениями граждан, перед которыми государство имеет обязательства в соответствии с законодательством;</a:t>
            </a:r>
          </a:p>
          <a:p>
            <a:pPr marL="285750" indent="-285750">
              <a:spcBef>
                <a:spcPts val="100"/>
              </a:spcBef>
              <a:buFontTx/>
              <a:buChar char="-"/>
              <a:defRPr/>
            </a:pPr>
            <a:r>
              <a:rPr lang="ru-RU" sz="1200" i="1" dirty="0">
                <a:solidFill>
                  <a:schemeClr val="accent4">
                    <a:lumMod val="50000"/>
                  </a:schemeClr>
                </a:solidFill>
                <a:cs typeface="Times New Roman" panose="02020603050405020304" pitchFamily="18" charset="0"/>
              </a:rPr>
              <a:t>повышение эффективности управления  объектов муниципальной собственности,  создания условий для обеспечения гарантийной защиты прав муниципальной собственности на объекты недвижимости;</a:t>
            </a:r>
          </a:p>
          <a:p>
            <a:pPr marL="285750" indent="-285750">
              <a:spcBef>
                <a:spcPts val="100"/>
              </a:spcBef>
              <a:buFontTx/>
              <a:buChar char="-"/>
              <a:defRPr/>
            </a:pPr>
            <a:r>
              <a:rPr lang="ru-RU" sz="1200" i="1" dirty="0">
                <a:solidFill>
                  <a:schemeClr val="accent4">
                    <a:lumMod val="50000"/>
                  </a:schemeClr>
                </a:solidFill>
                <a:cs typeface="Times New Roman" panose="02020603050405020304" pitchFamily="18" charset="0"/>
              </a:rPr>
              <a:t>повышение эффективности управления и распоряжения земельными участками</a:t>
            </a:r>
            <a:r>
              <a:rPr lang="ru-RU" sz="1200" i="1" dirty="0" smtClean="0">
                <a:solidFill>
                  <a:schemeClr val="accent4">
                    <a:lumMod val="50000"/>
                  </a:schemeClr>
                </a:solidFill>
                <a:cs typeface="Times New Roman" panose="02020603050405020304" pitchFamily="18" charset="0"/>
              </a:rPr>
              <a:t>.</a:t>
            </a:r>
            <a:endParaRPr lang="ru-RU" sz="1200" b="1" i="1" dirty="0">
              <a:ln>
                <a:solidFill>
                  <a:schemeClr val="accent6">
                    <a:lumMod val="75000"/>
                  </a:schemeClr>
                </a:solid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endParaRPr>
          </a:p>
          <a:p>
            <a:pPr algn="just">
              <a:defRPr/>
            </a:pPr>
            <a:endParaRPr lang="ru-RU" sz="1100" b="1" i="1" dirty="0">
              <a:ln w="0">
                <a:solidFill>
                  <a:schemeClr val="tx1"/>
                </a:solidFill>
                <a:prstDash val="solid"/>
                <a:bevel/>
              </a:ln>
              <a:solidFill>
                <a:schemeClr val="tx1"/>
              </a:solidFill>
              <a:effectLst/>
              <a:cs typeface="Times New Roman" panose="02020603050405020304" pitchFamily="18" charset="0"/>
            </a:endParaRPr>
          </a:p>
        </p:txBody>
      </p:sp>
      <p:pic>
        <p:nvPicPr>
          <p:cNvPr id="2867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06244" y="908721"/>
            <a:ext cx="1465015" cy="1152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Номер слайда 1"/>
          <p:cNvSpPr>
            <a:spLocks noGrp="1"/>
          </p:cNvSpPr>
          <p:nvPr>
            <p:ph type="sldNum" sz="quarter" idx="12"/>
          </p:nvPr>
        </p:nvSpPr>
        <p:spPr>
          <a:xfrm>
            <a:off x="7010400" y="116632"/>
            <a:ext cx="2133600" cy="365125"/>
          </a:xfrm>
        </p:spPr>
        <p:txBody>
          <a:bodyPr/>
          <a:lstStyle/>
          <a:p>
            <a:pPr>
              <a:defRPr/>
            </a:pPr>
            <a:fld id="{1B7666BA-D9CA-4185-806B-0FC1DED90D94}" type="slidenum">
              <a:rPr lang="ru-RU" altLang="ru-RU" smtClean="0">
                <a:solidFill>
                  <a:srgbClr val="073E87"/>
                </a:solidFill>
              </a:rPr>
              <a:pPr>
                <a:defRPr/>
              </a:pPr>
              <a:t>56</a:t>
            </a:fld>
            <a:endParaRPr lang="ru-RU" altLang="ru-RU" dirty="0">
              <a:solidFill>
                <a:srgbClr val="073E87"/>
              </a:solidFill>
            </a:endParaRPr>
          </a:p>
        </p:txBody>
      </p:sp>
    </p:spTree>
    <p:extLst>
      <p:ext uri="{BB962C8B-B14F-4D97-AF65-F5344CB8AC3E}">
        <p14:creationId xmlns:p14="http://schemas.microsoft.com/office/powerpoint/2010/main" val="2231815647"/>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Line 7">
            <a:extLst>
              <a:ext uri="{FF2B5EF4-FFF2-40B4-BE49-F238E27FC236}">
                <a16:creationId xmlns="" xmlns:a16="http://schemas.microsoft.com/office/drawing/2014/main" id="{46CA2FF8-76E5-4654-9536-9CCF4E657665}"/>
              </a:ext>
            </a:extLst>
          </p:cNvPr>
          <p:cNvSpPr>
            <a:spLocks noChangeShapeType="1"/>
          </p:cNvSpPr>
          <p:nvPr/>
        </p:nvSpPr>
        <p:spPr bwMode="auto">
          <a:xfrm>
            <a:off x="1116013" y="2997200"/>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71683" name="Rectangle 8">
            <a:extLst>
              <a:ext uri="{FF2B5EF4-FFF2-40B4-BE49-F238E27FC236}">
                <a16:creationId xmlns="" xmlns:a16="http://schemas.microsoft.com/office/drawing/2014/main" id="{A927D567-1608-4A87-98C0-C87918B54740}"/>
              </a:ext>
            </a:extLst>
          </p:cNvPr>
          <p:cNvSpPr>
            <a:spLocks noChangeArrowheads="1"/>
          </p:cNvSpPr>
          <p:nvPr/>
        </p:nvSpPr>
        <p:spPr bwMode="auto">
          <a:xfrm>
            <a:off x="468313" y="3648075"/>
            <a:ext cx="8496300" cy="922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ru-RU" altLang="ru-RU"/>
          </a:p>
          <a:p>
            <a:pPr eaLnBrk="1" hangingPunct="1"/>
            <a:endParaRPr lang="ru-RU" altLang="ru-RU"/>
          </a:p>
          <a:p>
            <a:r>
              <a:rPr lang="ru-RU" altLang="ru-RU"/>
              <a:t>                                 </a:t>
            </a:r>
          </a:p>
        </p:txBody>
      </p:sp>
      <p:sp>
        <p:nvSpPr>
          <p:cNvPr id="71753" name="TextBox 2">
            <a:extLst>
              <a:ext uri="{FF2B5EF4-FFF2-40B4-BE49-F238E27FC236}">
                <a16:creationId xmlns="" xmlns:a16="http://schemas.microsoft.com/office/drawing/2014/main" id="{8BEB8FFE-15B9-41F1-8B61-144B0EE20387}"/>
              </a:ext>
            </a:extLst>
          </p:cNvPr>
          <p:cNvSpPr txBox="1">
            <a:spLocks noChangeArrowheads="1"/>
          </p:cNvSpPr>
          <p:nvPr/>
        </p:nvSpPr>
        <p:spPr bwMode="auto">
          <a:xfrm>
            <a:off x="767017" y="1161617"/>
            <a:ext cx="68979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b="1" dirty="0">
                <a:solidFill>
                  <a:srgbClr val="0070C0"/>
                </a:solidFill>
              </a:rPr>
              <a:t>Достигнутые значения целевых индикаторов за 2018 год</a:t>
            </a:r>
          </a:p>
          <a:p>
            <a:pPr eaLnBrk="1" hangingPunct="1"/>
            <a:endParaRPr lang="ru-RU" altLang="ru-RU" dirty="0"/>
          </a:p>
        </p:txBody>
      </p:sp>
      <p:sp>
        <p:nvSpPr>
          <p:cNvPr id="11" name="Заголовок 4"/>
          <p:cNvSpPr txBox="1">
            <a:spLocks/>
          </p:cNvSpPr>
          <p:nvPr/>
        </p:nvSpPr>
        <p:spPr>
          <a:xfrm>
            <a:off x="319963" y="172962"/>
            <a:ext cx="8784976" cy="73508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1600" b="1" dirty="0">
                <a:solidFill>
                  <a:schemeClr val="accent1">
                    <a:lumMod val="60000"/>
                    <a:lumOff val="40000"/>
                  </a:schemeClr>
                </a:solidFill>
                <a:latin typeface="Cambria" panose="02040503050406030204" pitchFamily="18" charset="0"/>
                <a:cs typeface="Arial" panose="020B0604020202020204" pitchFamily="34" charset="0"/>
              </a:rPr>
              <a:t>Муниципальная программа «Развитие системы жилищно-коммунального хозяйства, строительного комплекса и управления муниципальной собственностью  муниципального района Мелеузовский район Республики </a:t>
            </a:r>
            <a:r>
              <a:rPr lang="ru-RU" sz="1600" b="1" dirty="0" smtClean="0">
                <a:solidFill>
                  <a:schemeClr val="accent1">
                    <a:lumMod val="60000"/>
                    <a:lumOff val="40000"/>
                  </a:schemeClr>
                </a:solidFill>
                <a:latin typeface="Cambria" panose="02040503050406030204" pitchFamily="18" charset="0"/>
                <a:cs typeface="Arial" panose="020B0604020202020204" pitchFamily="34" charset="0"/>
              </a:rPr>
              <a:t>Башкортостан                          на </a:t>
            </a:r>
            <a:r>
              <a:rPr lang="ru-RU" sz="1600" b="1" dirty="0">
                <a:solidFill>
                  <a:schemeClr val="accent1">
                    <a:lumMod val="60000"/>
                    <a:lumOff val="40000"/>
                  </a:schemeClr>
                </a:solidFill>
                <a:latin typeface="Cambria" panose="02040503050406030204" pitchFamily="18" charset="0"/>
                <a:cs typeface="Arial" panose="020B0604020202020204" pitchFamily="34" charset="0"/>
              </a:rPr>
              <a:t>2016-2021 годы»</a:t>
            </a:r>
            <a:endParaRPr lang="ru-RU" sz="1600" dirty="0">
              <a:solidFill>
                <a:schemeClr val="accent1">
                  <a:lumMod val="60000"/>
                  <a:lumOff val="40000"/>
                </a:schemeClr>
              </a:solidFill>
              <a:latin typeface="Cambria" panose="02040503050406030204" pitchFamily="18" charset="0"/>
            </a:endParaRPr>
          </a:p>
        </p:txBody>
      </p:sp>
      <p:pic>
        <p:nvPicPr>
          <p:cNvPr id="296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91078" y="729093"/>
            <a:ext cx="1220571" cy="8251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Номер слайда 1"/>
          <p:cNvSpPr>
            <a:spLocks noGrp="1"/>
          </p:cNvSpPr>
          <p:nvPr>
            <p:ph type="sldNum" sz="quarter" idx="12"/>
          </p:nvPr>
        </p:nvSpPr>
        <p:spPr>
          <a:xfrm>
            <a:off x="7010400" y="83306"/>
            <a:ext cx="2133600" cy="365125"/>
          </a:xfrm>
        </p:spPr>
        <p:txBody>
          <a:bodyPr/>
          <a:lstStyle/>
          <a:p>
            <a:fld id="{434A3D7E-C280-4DCD-A7E1-93BBC7758E8E}" type="slidenum">
              <a:rPr lang="ru-RU" smtClean="0"/>
              <a:t>57</a:t>
            </a:fld>
            <a:endParaRPr lang="ru-RU" dirty="0"/>
          </a:p>
        </p:txBody>
      </p:sp>
      <p:graphicFrame>
        <p:nvGraphicFramePr>
          <p:cNvPr id="10" name="Таблица 9">
            <a:extLst>
              <a:ext uri="{FF2B5EF4-FFF2-40B4-BE49-F238E27FC236}">
                <a16:creationId xmlns="" xmlns:a16="http://schemas.microsoft.com/office/drawing/2014/main" id="{2E648489-E80A-4006-9069-9BE20837F4B6}"/>
              </a:ext>
            </a:extLst>
          </p:cNvPr>
          <p:cNvGraphicFramePr>
            <a:graphicFrameLocks noGrp="1"/>
          </p:cNvGraphicFramePr>
          <p:nvPr>
            <p:extLst>
              <p:ext uri="{D42A27DB-BD31-4B8C-83A1-F6EECF244321}">
                <p14:modId xmlns:p14="http://schemas.microsoft.com/office/powerpoint/2010/main" val="3042964758"/>
              </p:ext>
            </p:extLst>
          </p:nvPr>
        </p:nvGraphicFramePr>
        <p:xfrm>
          <a:off x="12700" y="1604077"/>
          <a:ext cx="9104939" cy="4922409"/>
        </p:xfrm>
        <a:graphic>
          <a:graphicData uri="http://schemas.openxmlformats.org/drawingml/2006/table">
            <a:tbl>
              <a:tblPr>
                <a:tableStyleId>{0505E3EF-67EA-436B-97B2-0124C06EBD24}</a:tableStyleId>
              </a:tblPr>
              <a:tblGrid>
                <a:gridCol w="364197"/>
                <a:gridCol w="7065434">
                  <a:extLst>
                    <a:ext uri="{9D8B030D-6E8A-4147-A177-3AD203B41FA5}">
                      <a16:colId xmlns="" xmlns:a16="http://schemas.microsoft.com/office/drawing/2014/main" val="20000"/>
                    </a:ext>
                  </a:extLst>
                </a:gridCol>
                <a:gridCol w="582716">
                  <a:extLst>
                    <a:ext uri="{9D8B030D-6E8A-4147-A177-3AD203B41FA5}">
                      <a16:colId xmlns="" xmlns:a16="http://schemas.microsoft.com/office/drawing/2014/main" val="20001"/>
                    </a:ext>
                  </a:extLst>
                </a:gridCol>
                <a:gridCol w="582716">
                  <a:extLst>
                    <a:ext uri="{9D8B030D-6E8A-4147-A177-3AD203B41FA5}">
                      <a16:colId xmlns="" xmlns:a16="http://schemas.microsoft.com/office/drawing/2014/main" val="20002"/>
                    </a:ext>
                  </a:extLst>
                </a:gridCol>
                <a:gridCol w="509876">
                  <a:extLst>
                    <a:ext uri="{9D8B030D-6E8A-4147-A177-3AD203B41FA5}">
                      <a16:colId xmlns="" xmlns:a16="http://schemas.microsoft.com/office/drawing/2014/main" val="20003"/>
                    </a:ext>
                  </a:extLst>
                </a:gridCol>
              </a:tblGrid>
              <a:tr h="349310">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 п/п</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anchor="ctr" horzOverflow="overflow"/>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НАИМЕНОВАНИЕ </a:t>
                      </a: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ЦЕЛЕВОГО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anchor="ctr" horzOverflow="overflow"/>
                </a:tc>
                <a:tc grid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Значение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hMerge="1">
                  <a:txBody>
                    <a:bodyPr/>
                    <a:lstStyle/>
                    <a:p>
                      <a:endParaRPr lang="ru-RU"/>
                    </a:p>
                  </a:txBody>
                  <a:tcPr/>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 </a:t>
                      </a:r>
                      <a:r>
                        <a:rPr kumimoji="0" lang="ru-RU" sz="800" u="none" strike="noStrike" cap="none" normalizeH="0" baseline="0" dirty="0" err="1" smtClean="0">
                          <a:ln>
                            <a:noFill/>
                          </a:ln>
                          <a:effectLst/>
                          <a:latin typeface="Times New Roman" panose="02020603050405020304" pitchFamily="18" charset="0"/>
                          <a:cs typeface="Times New Roman" panose="02020603050405020304" pitchFamily="18" charset="0"/>
                        </a:rPr>
                        <a:t>иполнения</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0"/>
                  </a:ext>
                </a:extLst>
              </a:tr>
              <a:tr h="188076">
                <a:tc vMerge="1">
                  <a:txBody>
                    <a:bodyPr/>
                    <a:lstStyle/>
                    <a:p>
                      <a:endParaRPr lang="ru-RU"/>
                    </a:p>
                  </a:txBody>
                  <a:tcPr/>
                </a:tc>
                <a:tc vMerge="1">
                  <a:txBody>
                    <a:bodyPr/>
                    <a:lstStyle/>
                    <a:p>
                      <a:endParaRPr lang="ru-RU"/>
                    </a:p>
                  </a:txBody>
                  <a:tcPr/>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ПЛАН</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ФАКТ</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vMerge="1">
                  <a:txBody>
                    <a:bodyPr/>
                    <a:lstStyle/>
                    <a:p>
                      <a:endParaRPr lang="ru-RU"/>
                    </a:p>
                  </a:txBody>
                  <a:tcPr/>
                </a:tc>
                <a:extLst>
                  <a:ext uri="{0D108BD9-81ED-4DB2-BD59-A6C34878D82A}">
                    <a16:rowId xmlns="" xmlns:a16="http://schemas.microsoft.com/office/drawing/2014/main" val="10001"/>
                  </a:ext>
                </a:extLst>
              </a:tr>
              <a:tr h="251087">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a:t>
                      </a:r>
                      <a:endParaRPr kumimoji="0" lang="ru-RU" sz="10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txBody>
                  <a:tcPr marL="91436" marR="91436" marT="42980" marB="42980" horzOverflow="overflow"/>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00" dirty="0">
                          <a:effectLst/>
                          <a:latin typeface="Times New Roman" panose="02020603050405020304" pitchFamily="18" charset="0"/>
                          <a:cs typeface="Times New Roman" panose="02020603050405020304" pitchFamily="18" charset="0"/>
                        </a:rPr>
                        <a:t> </a:t>
                      </a:r>
                      <a:r>
                        <a:rPr lang="ru-RU" sz="1000" kern="0" dirty="0" smtClean="0">
                          <a:effectLst/>
                          <a:latin typeface="Times New Roman" panose="02020603050405020304" pitchFamily="18" charset="0"/>
                          <a:cs typeface="Times New Roman" panose="02020603050405020304" pitchFamily="18" charset="0"/>
                        </a:rPr>
                        <a:t>Доля инженерных сетей, введенных в эксплуатацию, к общему объему ввода инженерных сетей, %</a:t>
                      </a:r>
                      <a:endParaRPr lang="ru-RU" sz="1000" b="0" kern="50" dirty="0" smtClean="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49</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48,7</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99,4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2"/>
                  </a:ext>
                </a:extLst>
              </a:tr>
              <a:tr h="214949">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2</a:t>
                      </a:r>
                      <a:endParaRPr kumimoji="0" lang="ru-RU" sz="10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txBody>
                  <a:tcPr marL="91436" marR="91436" marT="42980" marB="42980" horzOverflow="overflow"/>
                </a:tc>
                <a:tc>
                  <a:txBody>
                    <a:bodyPr/>
                    <a:lstStyle/>
                    <a:p>
                      <a:pPr>
                        <a:spcAft>
                          <a:spcPts val="0"/>
                        </a:spcAft>
                      </a:pPr>
                      <a:r>
                        <a:rPr lang="ru-RU" sz="1000" kern="0" dirty="0">
                          <a:effectLst/>
                          <a:latin typeface="Times New Roman" panose="02020603050405020304" pitchFamily="18" charset="0"/>
                          <a:cs typeface="Times New Roman" panose="02020603050405020304" pitchFamily="18" charset="0"/>
                        </a:rPr>
                        <a:t>Доля расселенного аварийного и ветхого жилья в общей площади аварийного и ветхого жилья, %</a:t>
                      </a:r>
                      <a:endParaRPr lang="ru-RU" sz="1000" b="0" kern="5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72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72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3"/>
                  </a:ext>
                </a:extLst>
              </a:tr>
              <a:tr h="214949">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indent="0" algn="just" defTabSz="914400" rtl="0" eaLnBrk="1" fontAlgn="auto" latinLnBrk="0" hangingPunct="1">
                        <a:lnSpc>
                          <a:spcPct val="115000"/>
                        </a:lnSpc>
                        <a:spcBef>
                          <a:spcPts val="0"/>
                        </a:spcBef>
                        <a:spcAft>
                          <a:spcPts val="0"/>
                        </a:spcAft>
                        <a:buClrTx/>
                        <a:buSzTx/>
                        <a:buFontTx/>
                        <a:buNone/>
                        <a:tabLst/>
                        <a:defRPr/>
                      </a:pPr>
                      <a:r>
                        <a:rPr lang="ru-RU" sz="1000" dirty="0" smtClean="0">
                          <a:effectLst/>
                          <a:latin typeface="Times New Roman" panose="02020603050405020304" pitchFamily="18" charset="0"/>
                          <a:cs typeface="Times New Roman" panose="02020603050405020304" pitchFamily="18" charset="0"/>
                        </a:rPr>
                        <a:t>Обеспеченность благоустроенных  дорог и улиц городского и сельских поселений, %</a:t>
                      </a:r>
                      <a:endParaRPr lang="ru-RU" sz="1000" b="0" dirty="0" smtClean="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15000"/>
                        </a:lnSpc>
                        <a:spcAft>
                          <a:spcPts val="0"/>
                        </a:spcAft>
                      </a:pPr>
                      <a:r>
                        <a:rPr lang="ru-RU" sz="1000" dirty="0" smtClean="0">
                          <a:effectLst/>
                          <a:latin typeface="Times New Roman" panose="02020603050405020304" pitchFamily="18" charset="0"/>
                          <a:cs typeface="Times New Roman" panose="02020603050405020304" pitchFamily="18" charset="0"/>
                        </a:rPr>
                        <a:t>100</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15000"/>
                        </a:lnSpc>
                        <a:spcAft>
                          <a:spcPts val="1000"/>
                        </a:spcAft>
                      </a:pPr>
                      <a:r>
                        <a:rPr lang="ru-RU" sz="1000" dirty="0" smtClean="0">
                          <a:effectLst/>
                          <a:latin typeface="Times New Roman" panose="02020603050405020304" pitchFamily="18" charset="0"/>
                          <a:cs typeface="Times New Roman" panose="02020603050405020304" pitchFamily="18" charset="0"/>
                        </a:rPr>
                        <a:t>100</a:t>
                      </a:r>
                      <a:endParaRPr lang="ru-RU" sz="1000" b="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4"/>
                  </a:ext>
                </a:extLst>
              </a:tr>
              <a:tr h="214949">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algn="just">
                        <a:lnSpc>
                          <a:spcPct val="115000"/>
                        </a:lnSpc>
                        <a:spcAft>
                          <a:spcPts val="0"/>
                        </a:spcAft>
                      </a:pPr>
                      <a:r>
                        <a:rPr lang="ru-RU" sz="1000" dirty="0" smtClean="0">
                          <a:effectLst/>
                          <a:latin typeface="Times New Roman" panose="02020603050405020304" pitchFamily="18" charset="0"/>
                          <a:cs typeface="Times New Roman" panose="02020603050405020304" pitchFamily="18" charset="0"/>
                        </a:rPr>
                        <a:t>Доля инвалидов,</a:t>
                      </a:r>
                      <a:r>
                        <a:rPr lang="ru-RU" sz="1000" baseline="0" dirty="0" smtClean="0">
                          <a:effectLst/>
                          <a:latin typeface="Times New Roman" panose="02020603050405020304" pitchFamily="18" charset="0"/>
                          <a:cs typeface="Times New Roman" panose="02020603050405020304" pitchFamily="18" charset="0"/>
                        </a:rPr>
                        <a:t> обеспеченных беспрепятственным доступам к жилым помещениям в многоквартирных домах, %</a:t>
                      </a:r>
                      <a:endParaRPr lang="ru-RU" sz="1000" b="0" dirty="0">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gn="just">
                        <a:lnSpc>
                          <a:spcPct val="115000"/>
                        </a:lnSpc>
                        <a:spcAft>
                          <a:spcPts val="0"/>
                        </a:spcAft>
                      </a:pPr>
                      <a:r>
                        <a:rPr lang="ru-RU" sz="1000" dirty="0" smtClean="0">
                          <a:effectLst/>
                          <a:latin typeface="Times New Roman" panose="02020603050405020304" pitchFamily="18" charset="0"/>
                          <a:cs typeface="Times New Roman" panose="02020603050405020304" pitchFamily="18" charset="0"/>
                        </a:rPr>
                        <a:t>100</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15000"/>
                        </a:lnSpc>
                        <a:spcAft>
                          <a:spcPts val="0"/>
                        </a:spcAft>
                      </a:pPr>
                      <a:r>
                        <a:rPr lang="ru-RU" sz="1000" dirty="0" smtClean="0">
                          <a:effectLst/>
                          <a:latin typeface="Times New Roman" panose="02020603050405020304" pitchFamily="18" charset="0"/>
                          <a:cs typeface="Times New Roman" panose="02020603050405020304" pitchFamily="18" charset="0"/>
                        </a:rPr>
                        <a:t>100</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5"/>
                  </a:ext>
                </a:extLst>
              </a:tr>
              <a:tr h="296660">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indent="0" algn="just" defTabSz="914400" rtl="0" eaLnBrk="1" fontAlgn="auto" latinLnBrk="0" hangingPunct="1">
                        <a:lnSpc>
                          <a:spcPct val="115000"/>
                        </a:lnSpc>
                        <a:spcBef>
                          <a:spcPts val="0"/>
                        </a:spcBef>
                        <a:spcAft>
                          <a:spcPts val="0"/>
                        </a:spcAft>
                        <a:buClrTx/>
                        <a:buSzTx/>
                        <a:buFontTx/>
                        <a:buNone/>
                        <a:tabLst/>
                        <a:defRPr/>
                      </a:pPr>
                      <a:r>
                        <a:rPr lang="ru-RU" sz="1000" dirty="0" smtClean="0">
                          <a:effectLst/>
                          <a:latin typeface="Times New Roman" panose="02020603050405020304" pitchFamily="18" charset="0"/>
                          <a:cs typeface="Times New Roman" panose="02020603050405020304" pitchFamily="18" charset="0"/>
                        </a:rPr>
                        <a:t>Доля  сетей теплоснабжения, водоснабжения и водоотведения, нуждающихся в замене, в их суммарной протяженности по </a:t>
                      </a:r>
                      <a:r>
                        <a:rPr lang="ru-RU" sz="1000" dirty="0" err="1" smtClean="0">
                          <a:effectLst/>
                          <a:latin typeface="Times New Roman" panose="02020603050405020304" pitchFamily="18" charset="0"/>
                          <a:cs typeface="Times New Roman" panose="02020603050405020304" pitchFamily="18" charset="0"/>
                        </a:rPr>
                        <a:t>Мелеузовскому</a:t>
                      </a:r>
                      <a:r>
                        <a:rPr lang="ru-RU" sz="1000" dirty="0" smtClean="0">
                          <a:effectLst/>
                          <a:latin typeface="Times New Roman" panose="02020603050405020304" pitchFamily="18" charset="0"/>
                          <a:cs typeface="Times New Roman" panose="02020603050405020304" pitchFamily="18" charset="0"/>
                        </a:rPr>
                        <a:t> району Республики Башкортостан, %</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15000"/>
                        </a:lnSpc>
                        <a:spcAft>
                          <a:spcPts val="0"/>
                        </a:spcAft>
                      </a:pPr>
                      <a:r>
                        <a:rPr lang="ru-RU" sz="1000" dirty="0" smtClean="0">
                          <a:effectLst/>
                          <a:latin typeface="Times New Roman" panose="02020603050405020304" pitchFamily="18" charset="0"/>
                          <a:cs typeface="Times New Roman" panose="02020603050405020304" pitchFamily="18" charset="0"/>
                        </a:rPr>
                        <a:t>12,1</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15000"/>
                        </a:lnSpc>
                        <a:spcAft>
                          <a:spcPts val="0"/>
                        </a:spcAft>
                      </a:pPr>
                      <a:r>
                        <a:rPr lang="ru-RU" sz="1000" dirty="0" smtClean="0">
                          <a:effectLst/>
                          <a:latin typeface="Times New Roman" panose="02020603050405020304" pitchFamily="18" charset="0"/>
                          <a:cs typeface="Times New Roman" panose="02020603050405020304" pitchFamily="18" charset="0"/>
                        </a:rPr>
                        <a:t>12,1</a:t>
                      </a: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6"/>
                  </a:ext>
                </a:extLst>
              </a:tr>
              <a:tr h="403085">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00" dirty="0" smtClean="0">
                          <a:effectLst/>
                          <a:latin typeface="Times New Roman" panose="02020603050405020304" pitchFamily="18" charset="0"/>
                          <a:cs typeface="Times New Roman" panose="02020603050405020304" pitchFamily="18" charset="0"/>
                        </a:rPr>
                        <a:t>Доля  детей, находящихся под опекой (попечительством), не имеющих закрепленного жилого помещения и получивших право на получение жилья в текущем году, обеспеченных жилыми помещениями, %</a:t>
                      </a:r>
                    </a:p>
                    <a:p>
                      <a:pPr algn="just">
                        <a:spcAft>
                          <a:spcPts val="0"/>
                        </a:spcAft>
                      </a:pP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31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31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7"/>
                  </a:ext>
                </a:extLst>
              </a:tr>
              <a:tr h="403085">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7</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00" dirty="0" smtClean="0">
                          <a:effectLst/>
                          <a:latin typeface="Times New Roman" panose="02020603050405020304" pitchFamily="18" charset="0"/>
                          <a:cs typeface="Times New Roman" panose="02020603050405020304" pitchFamily="18" charset="0"/>
                        </a:rPr>
                        <a:t>Доля детей-сирот, детей, оставшихся без попечения родителей, лиц из их числа, имеющих право на проведение ремонта ранее занимаемого жилого помещения, %</a:t>
                      </a:r>
                    </a:p>
                    <a:p>
                      <a:pPr algn="just">
                        <a:spcAft>
                          <a:spcPts val="0"/>
                        </a:spcAft>
                      </a:pP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17</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17</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8"/>
                  </a:ext>
                </a:extLst>
              </a:tr>
              <a:tr h="268723">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8</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00" dirty="0" smtClean="0">
                          <a:effectLst/>
                          <a:latin typeface="Times New Roman" panose="02020603050405020304" pitchFamily="18" charset="0"/>
                          <a:cs typeface="Times New Roman" panose="02020603050405020304" pitchFamily="18" charset="0"/>
                        </a:rPr>
                        <a:t>Объем вводимого жилья  участниками Программы </a:t>
                      </a:r>
                      <a:r>
                        <a:rPr lang="ru-RU" sz="1000" dirty="0" err="1" smtClean="0">
                          <a:effectLst/>
                          <a:latin typeface="Times New Roman" panose="02020603050405020304" pitchFamily="18" charset="0"/>
                          <a:cs typeface="Times New Roman" panose="02020603050405020304" pitchFamily="18" charset="0"/>
                        </a:rPr>
                        <a:t>кв.м</a:t>
                      </a:r>
                      <a:r>
                        <a:rPr lang="ru-RU" sz="1000" dirty="0" smtClean="0">
                          <a:effectLst/>
                          <a:latin typeface="Times New Roman" panose="02020603050405020304" pitchFamily="18" charset="0"/>
                          <a:cs typeface="Times New Roman" panose="02020603050405020304" pitchFamily="18" charset="0"/>
                        </a:rPr>
                        <a:t>., %</a:t>
                      </a:r>
                    </a:p>
                    <a:p>
                      <a:pPr algn="just">
                        <a:spcAft>
                          <a:spcPts val="0"/>
                        </a:spcAft>
                      </a:pP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111,3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111,3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9"/>
                  </a:ext>
                </a:extLst>
              </a:tr>
              <a:tr h="537446">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9</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00" dirty="0" smtClean="0">
                          <a:effectLst/>
                          <a:latin typeface="Times New Roman" panose="02020603050405020304" pitchFamily="18" charset="0"/>
                          <a:cs typeface="Times New Roman" panose="02020603050405020304" pitchFamily="18" charset="0"/>
                        </a:rPr>
                        <a:t>Доля организаций Мелеузовского района Республики Башкортостан, своевременно получивших паспорта готовности к прохождению очередного осенне-зимнего периода, в общем количестве организаций Мелеузовского района Республики Башкортостан, %</a:t>
                      </a:r>
                    </a:p>
                    <a:p>
                      <a:pPr algn="just">
                        <a:spcAft>
                          <a:spcPts val="0"/>
                        </a:spcAft>
                      </a:pP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10"/>
                  </a:ext>
                </a:extLst>
              </a:tr>
              <a:tr h="403085">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00" dirty="0" smtClean="0">
                          <a:effectLst/>
                          <a:latin typeface="Times New Roman" panose="02020603050405020304" pitchFamily="18" charset="0"/>
                          <a:cs typeface="Times New Roman" panose="02020603050405020304" pitchFamily="18" charset="0"/>
                        </a:rPr>
                        <a:t>Обеспечение потребности в оплате взносов на капитальный ремонт общего имущества многоквартирного дома по объектам муниципальной собственности, %</a:t>
                      </a:r>
                    </a:p>
                    <a:p>
                      <a:pPr algn="just">
                        <a:spcAft>
                          <a:spcPts val="0"/>
                        </a:spcAft>
                      </a:pPr>
                      <a:endParaRPr lang="ru-RU" sz="1000" b="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r>
              <a:tr h="403085">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00" dirty="0" smtClean="0">
                          <a:effectLst/>
                          <a:latin typeface="Times New Roman" panose="02020603050405020304" pitchFamily="18" charset="0"/>
                          <a:cs typeface="Times New Roman" panose="02020603050405020304" pitchFamily="18" charset="0"/>
                        </a:rPr>
                        <a:t>Уровень обеспеченности граждан земельными участками, имеющих право на получение земельного участка однократно и бесплатно, </a:t>
                      </a:r>
                      <a:r>
                        <a:rPr lang="ru-RU" sz="1000" dirty="0" smtClean="0">
                          <a:effectLst/>
                          <a:latin typeface="Times New Roman" panose="02020603050405020304" pitchFamily="18" charset="0"/>
                          <a:cs typeface="Times New Roman" panose="02020603050405020304" pitchFamily="18" charset="0"/>
                        </a:rPr>
                        <a:t>%</a:t>
                      </a:r>
                      <a:endParaRPr lang="ru-RU" sz="1000" dirty="0" smtClean="0">
                        <a:effectLst/>
                        <a:latin typeface="Times New Roman" panose="02020603050405020304" pitchFamily="18" charset="0"/>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47</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47</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11"/>
                  </a:ext>
                </a:extLst>
              </a:tr>
              <a:tr h="268723">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00" dirty="0" smtClean="0">
                          <a:effectLst/>
                          <a:latin typeface="Times New Roman" panose="02020603050405020304" pitchFamily="18" charset="0"/>
                          <a:cs typeface="Times New Roman" panose="02020603050405020304" pitchFamily="18" charset="0"/>
                        </a:rPr>
                        <a:t>Доля разработанных проектов планировок микрорайонов жилой застройки на территории муниципального</a:t>
                      </a:r>
                      <a:r>
                        <a:rPr lang="ru-RU" sz="1000" baseline="0" dirty="0" smtClean="0">
                          <a:effectLst/>
                          <a:latin typeface="Times New Roman" panose="02020603050405020304" pitchFamily="18" charset="0"/>
                          <a:cs typeface="Times New Roman" panose="02020603050405020304" pitchFamily="18" charset="0"/>
                        </a:rPr>
                        <a:t> района Мелеузовский район, %</a:t>
                      </a:r>
                      <a:endParaRPr lang="ru-RU" sz="1000" b="0" dirty="0" smtClean="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33,4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33,4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just"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r>
            </a:tbl>
          </a:graphicData>
        </a:graphic>
      </p:graphicFrame>
    </p:spTree>
    <p:extLst>
      <p:ext uri="{BB962C8B-B14F-4D97-AF65-F5344CB8AC3E}">
        <p14:creationId xmlns:p14="http://schemas.microsoft.com/office/powerpoint/2010/main" val="2233547138"/>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45527" y="1893379"/>
            <a:ext cx="1593588" cy="12728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Заголовок 4"/>
          <p:cNvSpPr>
            <a:spLocks noGrp="1"/>
          </p:cNvSpPr>
          <p:nvPr>
            <p:ph type="title"/>
          </p:nvPr>
        </p:nvSpPr>
        <p:spPr>
          <a:xfrm>
            <a:off x="119324" y="178397"/>
            <a:ext cx="8802419" cy="864096"/>
          </a:xfrm>
        </p:spPr>
        <p:txBody>
          <a:bodyPr>
            <a:noAutofit/>
          </a:bodyPr>
          <a:lstStyle/>
          <a:p>
            <a:pPr algn="ctr"/>
            <a:r>
              <a:rPr lang="ru-RU" sz="1600" b="1" dirty="0">
                <a:solidFill>
                  <a:schemeClr val="accent1">
                    <a:lumMod val="60000"/>
                    <a:lumOff val="40000"/>
                  </a:schemeClr>
                </a:solidFill>
                <a:latin typeface="Cambria" panose="02040503050406030204" pitchFamily="18" charset="0"/>
                <a:cs typeface="Arial" panose="020B0604020202020204" pitchFamily="34" charset="0"/>
              </a:rPr>
              <a:t>Муниципальная программа </a:t>
            </a:r>
            <a:r>
              <a:rPr lang="ru-RU" sz="1600" b="1" dirty="0" smtClean="0">
                <a:solidFill>
                  <a:schemeClr val="accent1">
                    <a:lumMod val="60000"/>
                    <a:lumOff val="40000"/>
                  </a:schemeClr>
                </a:solidFill>
                <a:latin typeface="Cambria" panose="02040503050406030204" pitchFamily="18" charset="0"/>
                <a:cs typeface="Arial" panose="020B0604020202020204" pitchFamily="34" charset="0"/>
              </a:rPr>
              <a:t>«Дорожное хозяйство и транспортное обслуживание муниципального района Мелеузовский район Республики Башкортостан </a:t>
            </a:r>
            <a:br>
              <a:rPr lang="ru-RU" sz="1600" b="1" dirty="0" smtClean="0">
                <a:solidFill>
                  <a:schemeClr val="accent1">
                    <a:lumMod val="60000"/>
                    <a:lumOff val="40000"/>
                  </a:schemeClr>
                </a:solidFill>
                <a:latin typeface="Cambria" panose="02040503050406030204" pitchFamily="18" charset="0"/>
                <a:cs typeface="Arial" panose="020B0604020202020204" pitchFamily="34" charset="0"/>
              </a:rPr>
            </a:br>
            <a:r>
              <a:rPr lang="ru-RU" sz="1600" b="1" dirty="0" smtClean="0">
                <a:solidFill>
                  <a:schemeClr val="accent1">
                    <a:lumMod val="60000"/>
                    <a:lumOff val="40000"/>
                  </a:schemeClr>
                </a:solidFill>
                <a:latin typeface="Cambria" panose="02040503050406030204" pitchFamily="18" charset="0"/>
                <a:cs typeface="Arial" panose="020B0604020202020204" pitchFamily="34" charset="0"/>
              </a:rPr>
              <a:t>на 2014-2021 годы»</a:t>
            </a:r>
            <a:endParaRPr lang="ru-RU" sz="1600" dirty="0">
              <a:solidFill>
                <a:schemeClr val="accent1">
                  <a:lumMod val="60000"/>
                  <a:lumOff val="40000"/>
                </a:schemeClr>
              </a:solidFill>
              <a:latin typeface="Cambria" panose="02040503050406030204" pitchFamily="18" charset="0"/>
            </a:endParaRPr>
          </a:p>
        </p:txBody>
      </p:sp>
      <p:sp>
        <p:nvSpPr>
          <p:cNvPr id="4" name="Овал 3"/>
          <p:cNvSpPr/>
          <p:nvPr/>
        </p:nvSpPr>
        <p:spPr>
          <a:xfrm>
            <a:off x="15180" y="980728"/>
            <a:ext cx="9085208" cy="1168539"/>
          </a:xfrm>
          <a:prstGeom prst="ellipse">
            <a:avLst/>
          </a:prstGeom>
        </p:spPr>
        <p:style>
          <a:lnRef idx="1">
            <a:schemeClr val="accent3"/>
          </a:lnRef>
          <a:fillRef idx="2">
            <a:schemeClr val="accent3"/>
          </a:fillRef>
          <a:effectRef idx="1">
            <a:schemeClr val="accent3"/>
          </a:effectRef>
          <a:fontRef idx="minor">
            <a:schemeClr val="dk1"/>
          </a:fontRef>
        </p:style>
        <p:txBody>
          <a:bodyPr wrap="square" rtlCol="0" anchor="ctr">
            <a:spAutoFit/>
          </a:bodyPr>
          <a:lstStyle/>
          <a:p>
            <a:pPr algn="ctr"/>
            <a:endParaRPr lang="ru-RU" sz="1000" b="1" dirty="0">
              <a:solidFill>
                <a:prstClr val="black"/>
              </a:solidFill>
            </a:endParaRPr>
          </a:p>
          <a:p>
            <a:pPr>
              <a:defRPr/>
            </a:pPr>
            <a:r>
              <a:rPr lang="ru-RU" sz="1400" b="1" dirty="0" smtClean="0">
                <a:solidFill>
                  <a:prstClr val="black"/>
                </a:solidFill>
                <a:latin typeface="Times New Roman" panose="02020603050405020304" pitchFamily="18" charset="0"/>
                <a:cs typeface="Times New Roman" panose="02020603050405020304" pitchFamily="18" charset="0"/>
              </a:rPr>
              <a:t>ЦЕЛЬ:</a:t>
            </a:r>
            <a:r>
              <a:rPr lang="ru-RU" sz="1000" b="1" dirty="0" smtClean="0">
                <a:solidFill>
                  <a:prstClr val="black"/>
                </a:solidFill>
                <a:latin typeface="Times New Roman" panose="02020603050405020304" pitchFamily="18" charset="0"/>
                <a:cs typeface="Times New Roman" panose="02020603050405020304" pitchFamily="18" charset="0"/>
              </a:rPr>
              <a:t> </a:t>
            </a:r>
            <a:r>
              <a:rPr lang="ru-RU" sz="1200" b="1" i="1" dirty="0">
                <a:solidFill>
                  <a:schemeClr val="tx1"/>
                </a:solidFill>
                <a:latin typeface="Times New Roman" panose="02020603050405020304" pitchFamily="18" charset="0"/>
                <a:cs typeface="Times New Roman" panose="02020603050405020304" pitchFamily="18" charset="0"/>
              </a:rPr>
              <a:t>обеспечение устойчивости и сохранения существующей сети автомобильных дорог общего пользования, повышение их доступности для населения муниципального района Мелеузовский район Республики Башкортостан</a:t>
            </a:r>
          </a:p>
        </p:txBody>
      </p:sp>
      <p:sp>
        <p:nvSpPr>
          <p:cNvPr id="7" name="TextBox 6"/>
          <p:cNvSpPr txBox="1"/>
          <p:nvPr/>
        </p:nvSpPr>
        <p:spPr>
          <a:xfrm>
            <a:off x="198250" y="2368207"/>
            <a:ext cx="2095510" cy="323165"/>
          </a:xfrm>
          <a:prstGeom prst="rect">
            <a:avLst/>
          </a:prstGeom>
          <a:noFill/>
        </p:spPr>
        <p:txBody>
          <a:bodyPr wrap="none" rtlCol="0">
            <a:spAutoFit/>
          </a:bodyPr>
          <a:lstStyle/>
          <a:p>
            <a:r>
              <a:rPr lang="ru-RU" sz="1500" b="1" dirty="0" smtClean="0">
                <a:solidFill>
                  <a:prstClr val="black"/>
                </a:solidFill>
              </a:rPr>
              <a:t>ЗАДАЧИ ПРОГРАММЫ:</a:t>
            </a:r>
            <a:endParaRPr lang="ru-RU" sz="1500" b="1" dirty="0">
              <a:solidFill>
                <a:prstClr val="black"/>
              </a:solidFill>
            </a:endParaRPr>
          </a:p>
        </p:txBody>
      </p:sp>
      <p:sp>
        <p:nvSpPr>
          <p:cNvPr id="8" name="Скругленный прямоугольник 7"/>
          <p:cNvSpPr/>
          <p:nvPr/>
        </p:nvSpPr>
        <p:spPr>
          <a:xfrm>
            <a:off x="26547" y="2876038"/>
            <a:ext cx="2889269" cy="3073242"/>
          </a:xfrm>
          <a:prstGeom prst="roundRect">
            <a:avLst/>
          </a:prstGeom>
          <a:effectLst/>
        </p:spPr>
        <p:style>
          <a:lnRef idx="1">
            <a:schemeClr val="accent4"/>
          </a:lnRef>
          <a:fillRef idx="2">
            <a:schemeClr val="accent4"/>
          </a:fillRef>
          <a:effectRef idx="1">
            <a:schemeClr val="accent4"/>
          </a:effectRef>
          <a:fontRef idx="minor">
            <a:schemeClr val="dk1"/>
          </a:fontRef>
        </p:style>
        <p:txBody>
          <a:bodyPr rtlCol="0" anchor="ctr">
            <a:scene3d>
              <a:camera prst="orthographicFront"/>
              <a:lightRig rig="threePt" dir="t"/>
            </a:scene3d>
            <a:sp3d contourW="12700">
              <a:contourClr>
                <a:schemeClr val="bg1"/>
              </a:contourClr>
            </a:sp3d>
          </a:bodyPr>
          <a:lstStyle/>
          <a:p>
            <a:pPr marL="285750" indent="-285750" algn="just">
              <a:buFontTx/>
              <a:buChar char="-"/>
              <a:defRPr/>
            </a:pPr>
            <a:r>
              <a:rPr lang="ru-RU" sz="1400" dirty="0">
                <a:solidFill>
                  <a:schemeClr val="tx1"/>
                </a:solidFill>
                <a:latin typeface="Times New Roman" panose="02020603050405020304" pitchFamily="18" charset="0"/>
                <a:cs typeface="Times New Roman" panose="02020603050405020304" pitchFamily="18" charset="0"/>
              </a:rPr>
              <a:t>формирование единой дорожной сети круглогодичной доступности для населения муниципального района Мелеузовский район Республики Башкортостан;</a:t>
            </a:r>
          </a:p>
          <a:p>
            <a:pPr marL="285750" indent="-285750" algn="just">
              <a:buFontTx/>
              <a:buChar char="-"/>
              <a:defRPr/>
            </a:pPr>
            <a:r>
              <a:rPr lang="ru-RU" sz="1400" dirty="0">
                <a:solidFill>
                  <a:schemeClr val="tx1"/>
                </a:solidFill>
                <a:latin typeface="Times New Roman" panose="02020603050405020304" pitchFamily="18" charset="0"/>
                <a:cs typeface="Times New Roman" panose="02020603050405020304" pitchFamily="18" charset="0"/>
              </a:rPr>
              <a:t>оказание мер социальной поддержки населению района при проезде на общественном транспорте.</a:t>
            </a:r>
            <a:endParaRPr lang="ru-RU" sz="1400" dirty="0">
              <a:ln>
                <a:solidFill>
                  <a:schemeClr val="accent6">
                    <a:lumMod val="75000"/>
                  </a:schemeClr>
                </a:solid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endParaRPr>
          </a:p>
          <a:p>
            <a:pPr algn="just">
              <a:defRPr/>
            </a:pPr>
            <a:endParaRPr lang="ru-RU" sz="1200" b="1" i="1" dirty="0">
              <a:ln>
                <a:solidFill>
                  <a:schemeClr val="accent6">
                    <a:lumMod val="75000"/>
                  </a:schemeClr>
                </a:solid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endParaRPr>
          </a:p>
          <a:p>
            <a:pPr algn="just">
              <a:defRPr/>
            </a:pPr>
            <a:endParaRPr lang="ru-RU" sz="1100" b="1" i="1" dirty="0">
              <a:ln w="0">
                <a:solidFill>
                  <a:schemeClr val="tx1"/>
                </a:solidFill>
                <a:prstDash val="solid"/>
                <a:bevel/>
              </a:ln>
              <a:solidFill>
                <a:schemeClr val="tx1"/>
              </a:solidFill>
              <a:effectLst/>
              <a:cs typeface="Times New Roman" panose="02020603050405020304" pitchFamily="18" charset="0"/>
            </a:endParaRPr>
          </a:p>
        </p:txBody>
      </p:sp>
      <p:graphicFrame>
        <p:nvGraphicFramePr>
          <p:cNvPr id="10" name="Таблица 9">
            <a:extLst>
              <a:ext uri="{FF2B5EF4-FFF2-40B4-BE49-F238E27FC236}">
                <a16:creationId xmlns="" xmlns:a16="http://schemas.microsoft.com/office/drawing/2014/main" id="{53E5440C-D162-4664-B4D0-B8517E114499}"/>
              </a:ext>
            </a:extLst>
          </p:cNvPr>
          <p:cNvGraphicFramePr>
            <a:graphicFrameLocks noGrp="1"/>
          </p:cNvGraphicFramePr>
          <p:nvPr>
            <p:extLst>
              <p:ext uri="{D42A27DB-BD31-4B8C-83A1-F6EECF244321}">
                <p14:modId xmlns:p14="http://schemas.microsoft.com/office/powerpoint/2010/main" val="2107390930"/>
              </p:ext>
            </p:extLst>
          </p:nvPr>
        </p:nvGraphicFramePr>
        <p:xfrm>
          <a:off x="3216330" y="3232607"/>
          <a:ext cx="5884058" cy="2742947"/>
        </p:xfrm>
        <a:graphic>
          <a:graphicData uri="http://schemas.openxmlformats.org/drawingml/2006/table">
            <a:tbl>
              <a:tblPr>
                <a:tableStyleId>{0505E3EF-67EA-436B-97B2-0124C06EBD24}</a:tableStyleId>
              </a:tblPr>
              <a:tblGrid>
                <a:gridCol w="504056"/>
                <a:gridCol w="3671697">
                  <a:extLst>
                    <a:ext uri="{9D8B030D-6E8A-4147-A177-3AD203B41FA5}">
                      <a16:colId xmlns="" xmlns:a16="http://schemas.microsoft.com/office/drawing/2014/main" val="20000"/>
                    </a:ext>
                  </a:extLst>
                </a:gridCol>
                <a:gridCol w="576064">
                  <a:extLst>
                    <a:ext uri="{9D8B030D-6E8A-4147-A177-3AD203B41FA5}">
                      <a16:colId xmlns="" xmlns:a16="http://schemas.microsoft.com/office/drawing/2014/main" val="20001"/>
                    </a:ext>
                  </a:extLst>
                </a:gridCol>
                <a:gridCol w="648072">
                  <a:extLst>
                    <a:ext uri="{9D8B030D-6E8A-4147-A177-3AD203B41FA5}">
                      <a16:colId xmlns="" xmlns:a16="http://schemas.microsoft.com/office/drawing/2014/main" val="20002"/>
                    </a:ext>
                  </a:extLst>
                </a:gridCol>
                <a:gridCol w="484169">
                  <a:extLst>
                    <a:ext uri="{9D8B030D-6E8A-4147-A177-3AD203B41FA5}">
                      <a16:colId xmlns="" xmlns:a16="http://schemas.microsoft.com/office/drawing/2014/main" val="20003"/>
                    </a:ext>
                  </a:extLst>
                </a:gridCol>
              </a:tblGrid>
              <a:tr h="267910">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 п/п</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anchor="ctr" horzOverflow="overflow"/>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НАИМЕНОВАНИЕ </a:t>
                      </a: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ЦЕЛЕВОГО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anchor="ctr" horzOverflow="overflow"/>
                </a:tc>
                <a:tc grid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Значение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hMerge="1">
                  <a:txBody>
                    <a:bodyPr/>
                    <a:lstStyle/>
                    <a:p>
                      <a:endParaRPr lang="ru-RU"/>
                    </a:p>
                  </a:txBody>
                  <a:tcPr/>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 </a:t>
                      </a:r>
                      <a:r>
                        <a:rPr kumimoji="0" lang="ru-RU" sz="800" u="none" strike="noStrike" cap="none" normalizeH="0" baseline="0" dirty="0" err="1" smtClean="0">
                          <a:ln>
                            <a:noFill/>
                          </a:ln>
                          <a:effectLst/>
                          <a:latin typeface="Times New Roman" panose="02020603050405020304" pitchFamily="18" charset="0"/>
                          <a:cs typeface="Times New Roman" panose="02020603050405020304" pitchFamily="18" charset="0"/>
                        </a:rPr>
                        <a:t>иполнения</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0"/>
                  </a:ext>
                </a:extLst>
              </a:tr>
              <a:tr h="334933">
                <a:tc vMerge="1">
                  <a:txBody>
                    <a:bodyPr/>
                    <a:lstStyle/>
                    <a:p>
                      <a:endParaRPr lang="ru-RU"/>
                    </a:p>
                  </a:txBody>
                  <a:tcPr/>
                </a:tc>
                <a:tc vMerge="1">
                  <a:txBody>
                    <a:bodyPr/>
                    <a:lstStyle/>
                    <a:p>
                      <a:endParaRPr lang="ru-RU"/>
                    </a:p>
                  </a:txBody>
                  <a:tcPr/>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ПЛАН</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ФАКТ</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vMerge="1">
                  <a:txBody>
                    <a:bodyPr/>
                    <a:lstStyle/>
                    <a:p>
                      <a:endParaRPr lang="ru-RU"/>
                    </a:p>
                  </a:txBody>
                  <a:tcPr/>
                </a:tc>
                <a:extLst>
                  <a:ext uri="{0D108BD9-81ED-4DB2-BD59-A6C34878D82A}">
                    <a16:rowId xmlns="" xmlns:a16="http://schemas.microsoft.com/office/drawing/2014/main" val="10001"/>
                  </a:ext>
                </a:extLst>
              </a:tr>
              <a:tr h="602853">
                <a:tc>
                  <a:txBody>
                    <a:bodyPr/>
                    <a:lstStyle/>
                    <a:p>
                      <a:pPr algn="just">
                        <a:spcAft>
                          <a:spcPts val="0"/>
                        </a:spcAft>
                      </a:pPr>
                      <a:r>
                        <a:rPr lang="ru-RU" sz="1200" dirty="0" smtClean="0">
                          <a:effectLst/>
                          <a:latin typeface="Times New Roman" panose="02020603050405020304" pitchFamily="18" charset="0"/>
                          <a:cs typeface="Times New Roman" panose="02020603050405020304" pitchFamily="18" charset="0"/>
                        </a:rPr>
                        <a:t>1</a:t>
                      </a:r>
                      <a:endParaRPr lang="ru-RU" sz="1200" b="1" dirty="0">
                        <a:effectLst/>
                        <a:latin typeface="Times New Roman" panose="02020603050405020304" pitchFamily="18" charset="0"/>
                        <a:ea typeface="Times New Roman"/>
                        <a:cs typeface="Times New Roman" panose="02020603050405020304" pitchFamily="18" charset="0"/>
                      </a:endParaRPr>
                    </a:p>
                  </a:txBody>
                  <a:tcPr marL="91446" marR="91446" marT="45752" marB="45752" horzOverflow="overflow"/>
                </a:tc>
                <a:tc>
                  <a:txBody>
                    <a:bodyPr/>
                    <a:lstStyle/>
                    <a:p>
                      <a:pPr algn="just">
                        <a:spcAft>
                          <a:spcPts val="0"/>
                        </a:spcAft>
                      </a:pPr>
                      <a:r>
                        <a:rPr lang="ru-RU" sz="1200" dirty="0" smtClean="0">
                          <a:effectLst/>
                          <a:latin typeface="Times New Roman" panose="02020603050405020304" pitchFamily="18" charset="0"/>
                          <a:cs typeface="Times New Roman" panose="02020603050405020304" pitchFamily="18" charset="0"/>
                        </a:rPr>
                        <a:t>Доля протяженности автомобильных дорог общего пользования местного значения, не отвечающих нормативным требованиям, в общей</a:t>
                      </a:r>
                      <a:r>
                        <a:rPr lang="ru-RU" sz="1200" baseline="0" dirty="0" smtClean="0">
                          <a:effectLst/>
                          <a:latin typeface="Times New Roman" panose="02020603050405020304" pitchFamily="18" charset="0"/>
                          <a:cs typeface="Times New Roman" panose="02020603050405020304" pitchFamily="18" charset="0"/>
                        </a:rPr>
                        <a:t> протяженности автомобильных дорог общего пользования местного значения, %</a:t>
                      </a:r>
                      <a:endParaRPr lang="ru-RU" sz="1200" b="0" dirty="0">
                        <a:effectLst/>
                        <a:latin typeface="Times New Roman" panose="02020603050405020304" pitchFamily="18" charset="0"/>
                        <a:ea typeface="Times New Roman"/>
                        <a:cs typeface="Times New Roman" panose="02020603050405020304" pitchFamily="18" charset="0"/>
                      </a:endParaRPr>
                    </a:p>
                  </a:txBody>
                  <a:tcPr marL="91446" marR="91446" marT="45752" marB="45752"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smtClean="0">
                          <a:ln>
                            <a:noFill/>
                          </a:ln>
                          <a:effectLst/>
                          <a:latin typeface="Times New Roman" panose="02020603050405020304" pitchFamily="18" charset="0"/>
                          <a:cs typeface="Times New Roman" panose="02020603050405020304" pitchFamily="18" charset="0"/>
                        </a:rPr>
                        <a:t>11</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smtClean="0">
                          <a:ln>
                            <a:noFill/>
                          </a:ln>
                          <a:effectLst/>
                          <a:latin typeface="Times New Roman" panose="02020603050405020304" pitchFamily="18" charset="0"/>
                          <a:cs typeface="Times New Roman" panose="02020603050405020304" pitchFamily="18" charset="0"/>
                        </a:rPr>
                        <a:t>11</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2"/>
                  </a:ext>
                </a:extLst>
              </a:tr>
              <a:tr h="602853">
                <a:tc>
                  <a:txBody>
                    <a:bodyPr/>
                    <a:lstStyle/>
                    <a:p>
                      <a:pPr lvl="0" algn="just" rtl="0"/>
                      <a:r>
                        <a:rPr lang="ru-RU" sz="1200" dirty="0" smtClean="0">
                          <a:latin typeface="Times New Roman" panose="02020603050405020304" pitchFamily="18" charset="0"/>
                          <a:cs typeface="Times New Roman" panose="02020603050405020304" pitchFamily="18" charset="0"/>
                        </a:rPr>
                        <a:t>2</a:t>
                      </a:r>
                      <a:endParaRPr lang="ru-RU" sz="1200" dirty="0">
                        <a:latin typeface="Times New Roman" panose="02020603050405020304" pitchFamily="18" charset="0"/>
                        <a:cs typeface="Times New Roman" panose="02020603050405020304" pitchFamily="18" charset="0"/>
                      </a:endParaRPr>
                    </a:p>
                  </a:txBody>
                  <a:tcPr marL="91446" marR="91446" marT="45752" marB="45752" horzOverflow="overflow"/>
                </a:tc>
                <a:tc>
                  <a:txBody>
                    <a:bodyPr/>
                    <a:lstStyle/>
                    <a:p>
                      <a:pPr lvl="0" algn="just" rtl="0"/>
                      <a:r>
                        <a:rPr lang="ru-RU" sz="1200" dirty="0" smtClean="0">
                          <a:latin typeface="Times New Roman" panose="02020603050405020304" pitchFamily="18" charset="0"/>
                          <a:cs typeface="Times New Roman" panose="02020603050405020304" pitchFamily="18" charset="0"/>
                        </a:rPr>
                        <a:t>Доля пассажиров, перевезенных</a:t>
                      </a:r>
                      <a:r>
                        <a:rPr lang="ru-RU" sz="1200" baseline="0" dirty="0" smtClean="0">
                          <a:latin typeface="Times New Roman" panose="02020603050405020304" pitchFamily="18" charset="0"/>
                          <a:cs typeface="Times New Roman" panose="02020603050405020304" pitchFamily="18" charset="0"/>
                        </a:rPr>
                        <a:t> общественным транспортом и имеющим право на меры социальной поддержки, в общей численности пассажиров, перевезенных общественным транспортом муниципального района Мелеузовский район, %</a:t>
                      </a:r>
                      <a:endParaRPr lang="ru-RU" sz="1200" dirty="0">
                        <a:latin typeface="Times New Roman" panose="02020603050405020304" pitchFamily="18" charset="0"/>
                        <a:cs typeface="Times New Roman" panose="02020603050405020304" pitchFamily="18" charset="0"/>
                      </a:endParaRPr>
                    </a:p>
                  </a:txBody>
                  <a:tcPr marL="91446" marR="91446" marT="45752" marB="45752"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smtClean="0">
                          <a:ln>
                            <a:noFill/>
                          </a:ln>
                          <a:effectLst/>
                          <a:latin typeface="Times New Roman" panose="02020603050405020304" pitchFamily="18" charset="0"/>
                          <a:cs typeface="Times New Roman" panose="02020603050405020304" pitchFamily="18" charset="0"/>
                        </a:rPr>
                        <a:t>10</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smtClean="0">
                          <a:ln>
                            <a:noFill/>
                          </a:ln>
                          <a:effectLst/>
                          <a:latin typeface="Times New Roman" panose="02020603050405020304" pitchFamily="18" charset="0"/>
                          <a:cs typeface="Times New Roman" panose="02020603050405020304" pitchFamily="18" charset="0"/>
                        </a:rPr>
                        <a:t>10</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4"/>
                  </a:ext>
                </a:extLst>
              </a:tr>
            </a:tbl>
          </a:graphicData>
        </a:graphic>
      </p:graphicFrame>
      <p:sp>
        <p:nvSpPr>
          <p:cNvPr id="3" name="Прямоугольник 2"/>
          <p:cNvSpPr/>
          <p:nvPr/>
        </p:nvSpPr>
        <p:spPr>
          <a:xfrm>
            <a:off x="6930874" y="3315748"/>
            <a:ext cx="2108241" cy="1525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1"/>
          <p:cNvSpPr/>
          <p:nvPr/>
        </p:nvSpPr>
        <p:spPr>
          <a:xfrm>
            <a:off x="2784500" y="2876038"/>
            <a:ext cx="6462464" cy="369332"/>
          </a:xfrm>
          <a:prstGeom prst="rect">
            <a:avLst/>
          </a:prstGeom>
        </p:spPr>
        <p:txBody>
          <a:bodyPr wrap="square">
            <a:spAutoFit/>
          </a:bodyPr>
          <a:lstStyle/>
          <a:p>
            <a:pPr algn="ctr"/>
            <a:r>
              <a:rPr lang="ru-RU" altLang="ru-RU" b="1" dirty="0">
                <a:solidFill>
                  <a:srgbClr val="0070C0"/>
                </a:solidFill>
                <a:latin typeface="Times New Roman" panose="02020603050405020304" pitchFamily="18" charset="0"/>
                <a:cs typeface="Times New Roman" panose="02020603050405020304" pitchFamily="18" charset="0"/>
              </a:rPr>
              <a:t>Достигнутые значения целевых индикаторов за 2018 год</a:t>
            </a:r>
          </a:p>
        </p:txBody>
      </p:sp>
      <p:sp>
        <p:nvSpPr>
          <p:cNvPr id="6" name="Номер слайда 5"/>
          <p:cNvSpPr>
            <a:spLocks noGrp="1"/>
          </p:cNvSpPr>
          <p:nvPr>
            <p:ph type="sldNum" sz="quarter" idx="12"/>
          </p:nvPr>
        </p:nvSpPr>
        <p:spPr>
          <a:xfrm>
            <a:off x="6990352" y="116632"/>
            <a:ext cx="2133600" cy="365125"/>
          </a:xfrm>
        </p:spPr>
        <p:txBody>
          <a:bodyPr/>
          <a:lstStyle/>
          <a:p>
            <a:pPr>
              <a:defRPr/>
            </a:pPr>
            <a:fld id="{1B7666BA-D9CA-4185-806B-0FC1DED90D94}" type="slidenum">
              <a:rPr lang="ru-RU" altLang="ru-RU" smtClean="0">
                <a:solidFill>
                  <a:srgbClr val="073E87"/>
                </a:solidFill>
              </a:rPr>
              <a:pPr>
                <a:defRPr/>
              </a:pPr>
              <a:t>58</a:t>
            </a:fld>
            <a:endParaRPr lang="ru-RU" altLang="ru-RU" dirty="0">
              <a:solidFill>
                <a:srgbClr val="073E87"/>
              </a:solidFill>
            </a:endParaRPr>
          </a:p>
        </p:txBody>
      </p:sp>
    </p:spTree>
    <p:extLst>
      <p:ext uri="{BB962C8B-B14F-4D97-AF65-F5344CB8AC3E}">
        <p14:creationId xmlns:p14="http://schemas.microsoft.com/office/powerpoint/2010/main" val="1422622297"/>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19324" y="178397"/>
            <a:ext cx="8802419" cy="864096"/>
          </a:xfrm>
        </p:spPr>
        <p:txBody>
          <a:bodyPr>
            <a:noAutofit/>
          </a:bodyPr>
          <a:lstStyle/>
          <a:p>
            <a:pPr algn="ctr"/>
            <a:r>
              <a:rPr lang="ru-RU" sz="1600" b="1" dirty="0">
                <a:solidFill>
                  <a:schemeClr val="accent1">
                    <a:lumMod val="60000"/>
                    <a:lumOff val="40000"/>
                  </a:schemeClr>
                </a:solidFill>
                <a:latin typeface="Cambria" panose="02040503050406030204" pitchFamily="18" charset="0"/>
                <a:cs typeface="Arial" panose="020B0604020202020204" pitchFamily="34" charset="0"/>
              </a:rPr>
              <a:t>Муниципальная программа </a:t>
            </a:r>
            <a:r>
              <a:rPr lang="ru-RU" sz="1600" b="1" dirty="0" smtClean="0">
                <a:solidFill>
                  <a:schemeClr val="accent1">
                    <a:lumMod val="60000"/>
                    <a:lumOff val="40000"/>
                  </a:schemeClr>
                </a:solidFill>
                <a:latin typeface="Cambria" panose="02040503050406030204" pitchFamily="18" charset="0"/>
                <a:cs typeface="Arial" panose="020B0604020202020204" pitchFamily="34" charset="0"/>
              </a:rPr>
              <a:t>«Развитие торговли в муниципальном районе Мелеузовский район Республики Башкортостан </a:t>
            </a:r>
            <a:br>
              <a:rPr lang="ru-RU" sz="1600" b="1" dirty="0" smtClean="0">
                <a:solidFill>
                  <a:schemeClr val="accent1">
                    <a:lumMod val="60000"/>
                    <a:lumOff val="40000"/>
                  </a:schemeClr>
                </a:solidFill>
                <a:latin typeface="Cambria" panose="02040503050406030204" pitchFamily="18" charset="0"/>
                <a:cs typeface="Arial" panose="020B0604020202020204" pitchFamily="34" charset="0"/>
              </a:rPr>
            </a:br>
            <a:r>
              <a:rPr lang="ru-RU" sz="1600" b="1" dirty="0" smtClean="0">
                <a:solidFill>
                  <a:schemeClr val="accent1">
                    <a:lumMod val="60000"/>
                    <a:lumOff val="40000"/>
                  </a:schemeClr>
                </a:solidFill>
                <a:latin typeface="Cambria" panose="02040503050406030204" pitchFamily="18" charset="0"/>
                <a:cs typeface="Arial" panose="020B0604020202020204" pitchFamily="34" charset="0"/>
              </a:rPr>
              <a:t>на 2014-2021 годы»</a:t>
            </a:r>
            <a:endParaRPr lang="ru-RU" sz="1600" dirty="0">
              <a:solidFill>
                <a:schemeClr val="accent1">
                  <a:lumMod val="60000"/>
                  <a:lumOff val="40000"/>
                </a:schemeClr>
              </a:solidFill>
              <a:latin typeface="Cambria" panose="02040503050406030204" pitchFamily="18" charset="0"/>
            </a:endParaRPr>
          </a:p>
        </p:txBody>
      </p:sp>
      <p:sp>
        <p:nvSpPr>
          <p:cNvPr id="4" name="Овал 3"/>
          <p:cNvSpPr/>
          <p:nvPr/>
        </p:nvSpPr>
        <p:spPr>
          <a:xfrm>
            <a:off x="-10592" y="1043686"/>
            <a:ext cx="8136904" cy="1428214"/>
          </a:xfrm>
          <a:prstGeom prst="ellipse">
            <a:avLst/>
          </a:prstGeom>
        </p:spPr>
        <p:style>
          <a:lnRef idx="1">
            <a:schemeClr val="accent3"/>
          </a:lnRef>
          <a:fillRef idx="2">
            <a:schemeClr val="accent3"/>
          </a:fillRef>
          <a:effectRef idx="1">
            <a:schemeClr val="accent3"/>
          </a:effectRef>
          <a:fontRef idx="minor">
            <a:schemeClr val="dk1"/>
          </a:fontRef>
        </p:style>
        <p:txBody>
          <a:bodyPr wrap="square" rtlCol="0" anchor="ctr">
            <a:spAutoFit/>
          </a:bodyPr>
          <a:lstStyle/>
          <a:p>
            <a:pPr algn="ctr"/>
            <a:endParaRPr lang="ru-RU" sz="1000" b="1" dirty="0">
              <a:solidFill>
                <a:prstClr val="black"/>
              </a:solidFill>
            </a:endParaRPr>
          </a:p>
          <a:p>
            <a:pPr>
              <a:defRPr/>
            </a:pPr>
            <a:r>
              <a:rPr lang="ru-RU" sz="1400" b="1" dirty="0" smtClean="0">
                <a:solidFill>
                  <a:prstClr val="black"/>
                </a:solidFill>
                <a:latin typeface="Times New Roman" panose="02020603050405020304" pitchFamily="18" charset="0"/>
                <a:cs typeface="Times New Roman" panose="02020603050405020304" pitchFamily="18" charset="0"/>
              </a:rPr>
              <a:t>ЦЕЛЬ:</a:t>
            </a:r>
            <a:r>
              <a:rPr lang="ru-RU" sz="1000" b="1" dirty="0" smtClean="0">
                <a:solidFill>
                  <a:prstClr val="black"/>
                </a:solidFill>
                <a:latin typeface="Times New Roman" panose="02020603050405020304" pitchFamily="18" charset="0"/>
                <a:cs typeface="Times New Roman" panose="02020603050405020304" pitchFamily="18" charset="0"/>
              </a:rPr>
              <a:t> </a:t>
            </a:r>
            <a:r>
              <a:rPr lang="ru-RU" sz="1200" b="1" i="1" dirty="0" smtClean="0">
                <a:solidFill>
                  <a:schemeClr val="tx1"/>
                </a:solidFill>
                <a:latin typeface="Times New Roman" panose="02020603050405020304" pitchFamily="18" charset="0"/>
                <a:cs typeface="Times New Roman" panose="02020603050405020304" pitchFamily="18" charset="0"/>
              </a:rPr>
              <a:t>создание условий для формирования комфортной среды для субъектов предпринимательской деятельности (как производителей товаров, так и субъектов торговой деятельности), а также обеспечение населения в полной мере качественными, безопасными товарами и услугами по доступным ценам</a:t>
            </a:r>
            <a:endParaRPr lang="ru-RU" sz="1200" b="1" i="1" dirty="0">
              <a:solidFill>
                <a:schemeClr val="tx1"/>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198250" y="2368207"/>
            <a:ext cx="2095510" cy="323165"/>
          </a:xfrm>
          <a:prstGeom prst="rect">
            <a:avLst/>
          </a:prstGeom>
          <a:noFill/>
        </p:spPr>
        <p:txBody>
          <a:bodyPr wrap="none" rtlCol="0">
            <a:spAutoFit/>
          </a:bodyPr>
          <a:lstStyle/>
          <a:p>
            <a:r>
              <a:rPr lang="ru-RU" sz="1500" b="1" dirty="0" smtClean="0">
                <a:solidFill>
                  <a:prstClr val="black"/>
                </a:solidFill>
              </a:rPr>
              <a:t>ЗАДАЧИ ПРОГРАММЫ:</a:t>
            </a:r>
            <a:endParaRPr lang="ru-RU" sz="1500" b="1" dirty="0">
              <a:solidFill>
                <a:prstClr val="black"/>
              </a:solidFill>
            </a:endParaRPr>
          </a:p>
        </p:txBody>
      </p:sp>
      <p:sp>
        <p:nvSpPr>
          <p:cNvPr id="8" name="Скругленный прямоугольник 7"/>
          <p:cNvSpPr/>
          <p:nvPr/>
        </p:nvSpPr>
        <p:spPr>
          <a:xfrm>
            <a:off x="26547" y="2691372"/>
            <a:ext cx="2745253" cy="4166628"/>
          </a:xfrm>
          <a:prstGeom prst="roundRect">
            <a:avLst/>
          </a:prstGeom>
          <a:effectLst/>
        </p:spPr>
        <p:style>
          <a:lnRef idx="1">
            <a:schemeClr val="accent4"/>
          </a:lnRef>
          <a:fillRef idx="2">
            <a:schemeClr val="accent4"/>
          </a:fillRef>
          <a:effectRef idx="1">
            <a:schemeClr val="accent4"/>
          </a:effectRef>
          <a:fontRef idx="minor">
            <a:schemeClr val="dk1"/>
          </a:fontRef>
        </p:style>
        <p:txBody>
          <a:bodyPr rtlCol="0" anchor="ctr">
            <a:scene3d>
              <a:camera prst="orthographicFront"/>
              <a:lightRig rig="threePt" dir="t"/>
            </a:scene3d>
            <a:sp3d contourW="12700">
              <a:contourClr>
                <a:schemeClr val="bg1"/>
              </a:contourClr>
            </a:sp3d>
          </a:bodyPr>
          <a:lstStyle/>
          <a:p>
            <a:pPr marL="285750" indent="-285750" algn="just">
              <a:buFontTx/>
              <a:buChar char="-"/>
              <a:defRPr/>
            </a:pPr>
            <a:r>
              <a:rPr lang="ru-RU" sz="1000" dirty="0" smtClean="0">
                <a:solidFill>
                  <a:schemeClr val="tx1"/>
                </a:solidFill>
                <a:latin typeface="Times New Roman" panose="02020603050405020304" pitchFamily="18" charset="0"/>
                <a:cs typeface="Times New Roman" panose="02020603050405020304" pitchFamily="18" charset="0"/>
              </a:rPr>
              <a:t>повышение экономической и физической доступности товаров и услуг на потребительском рынке, качество и культуру обслуживания населения при их предоставлении;</a:t>
            </a:r>
          </a:p>
          <a:p>
            <a:pPr marL="285750" indent="-285750" algn="just">
              <a:buFontTx/>
              <a:buChar char="-"/>
              <a:defRPr/>
            </a:pPr>
            <a:r>
              <a:rPr lang="ru-RU" sz="1000" dirty="0" smtClean="0">
                <a:solidFill>
                  <a:schemeClr val="tx1"/>
                </a:solidFill>
                <a:latin typeface="Times New Roman" panose="02020603050405020304" pitchFamily="18" charset="0"/>
                <a:cs typeface="Times New Roman" panose="02020603050405020304" pitchFamily="18" charset="0"/>
              </a:rPr>
              <a:t>обеспечение сбалансированного развития торговли и сервисной инфраструктуры;</a:t>
            </a:r>
          </a:p>
          <a:p>
            <a:pPr marL="285750" indent="-285750" algn="just">
              <a:buFontTx/>
              <a:buChar char="-"/>
              <a:defRPr/>
            </a:pPr>
            <a:r>
              <a:rPr lang="ru-RU" sz="1000" dirty="0" smtClean="0">
                <a:solidFill>
                  <a:schemeClr val="tx1"/>
                </a:solidFill>
                <a:latin typeface="Times New Roman" panose="02020603050405020304" pitchFamily="18" charset="0"/>
                <a:cs typeface="Times New Roman" panose="02020603050405020304" pitchFamily="18" charset="0"/>
              </a:rPr>
              <a:t>содействие продвижению продукции отечественных производителей;</a:t>
            </a:r>
          </a:p>
          <a:p>
            <a:pPr marL="285750" indent="-285750" algn="just">
              <a:buFontTx/>
              <a:buChar char="-"/>
              <a:defRPr/>
            </a:pPr>
            <a:r>
              <a:rPr lang="ru-RU" sz="1000" dirty="0" smtClean="0">
                <a:solidFill>
                  <a:schemeClr val="tx1"/>
                </a:solidFill>
                <a:latin typeface="Times New Roman" panose="02020603050405020304" pitchFamily="18" charset="0"/>
                <a:cs typeface="Times New Roman" panose="02020603050405020304" pitchFamily="18" charset="0"/>
              </a:rPr>
              <a:t>развитие ярмарочной, нестационарной и мобильной торговли;</a:t>
            </a:r>
          </a:p>
          <a:p>
            <a:pPr marL="285750" indent="-285750" algn="just">
              <a:buFontTx/>
              <a:buChar char="-"/>
              <a:defRPr/>
            </a:pPr>
            <a:r>
              <a:rPr lang="ru-RU" sz="1000" dirty="0" smtClean="0">
                <a:solidFill>
                  <a:schemeClr val="tx1"/>
                </a:solidFill>
                <a:latin typeface="Times New Roman" panose="02020603050405020304" pitchFamily="18" charset="0"/>
                <a:cs typeface="Times New Roman" panose="02020603050405020304" pitchFamily="18" charset="0"/>
              </a:rPr>
              <a:t>обеспечение качество и безопасности товаров и услуг на потребительском рынке, в том числе алкогольной продукции, поступающей в розничную торговлю на территории муниципального района Мелеузовский район;</a:t>
            </a:r>
          </a:p>
          <a:p>
            <a:pPr marL="285750" indent="-285750" algn="just">
              <a:buFontTx/>
              <a:buChar char="-"/>
              <a:defRPr/>
            </a:pPr>
            <a:r>
              <a:rPr lang="ru-RU" sz="1000" smtClean="0">
                <a:solidFill>
                  <a:schemeClr val="tx1"/>
                </a:solidFill>
                <a:latin typeface="Times New Roman" panose="02020603050405020304" pitchFamily="18" charset="0"/>
                <a:cs typeface="Times New Roman" panose="02020603050405020304" pitchFamily="18" charset="0"/>
              </a:rPr>
              <a:t>совершенствование </a:t>
            </a:r>
            <a:r>
              <a:rPr lang="ru-RU" sz="1000" dirty="0" smtClean="0">
                <a:solidFill>
                  <a:schemeClr val="tx1"/>
                </a:solidFill>
                <a:latin typeface="Times New Roman" panose="02020603050405020304" pitchFamily="18" charset="0"/>
                <a:cs typeface="Times New Roman" panose="02020603050405020304" pitchFamily="18" charset="0"/>
              </a:rPr>
              <a:t>норматива обеспеченности населения площадью торговых объектов.</a:t>
            </a:r>
            <a:endParaRPr lang="ru-RU" sz="1000" dirty="0">
              <a:ln>
                <a:solidFill>
                  <a:schemeClr val="accent6">
                    <a:lumMod val="75000"/>
                  </a:schemeClr>
                </a:solid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endParaRPr>
          </a:p>
          <a:p>
            <a:pPr algn="just">
              <a:defRPr/>
            </a:pPr>
            <a:endParaRPr lang="ru-RU" sz="1200" b="1" i="1" dirty="0">
              <a:ln>
                <a:solidFill>
                  <a:schemeClr val="accent6">
                    <a:lumMod val="75000"/>
                  </a:schemeClr>
                </a:solid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endParaRPr>
          </a:p>
          <a:p>
            <a:pPr algn="just">
              <a:defRPr/>
            </a:pPr>
            <a:endParaRPr lang="ru-RU" sz="1100" b="1" i="1" dirty="0">
              <a:ln w="0">
                <a:solidFill>
                  <a:schemeClr val="tx1"/>
                </a:solidFill>
                <a:prstDash val="solid"/>
                <a:bevel/>
              </a:ln>
              <a:solidFill>
                <a:schemeClr val="tx1"/>
              </a:solidFill>
              <a:effectLst/>
              <a:cs typeface="Times New Roman" panose="02020603050405020304" pitchFamily="18" charset="0"/>
            </a:endParaRPr>
          </a:p>
        </p:txBody>
      </p:sp>
      <p:sp>
        <p:nvSpPr>
          <p:cNvPr id="3" name="Прямоугольник 2"/>
          <p:cNvSpPr/>
          <p:nvPr/>
        </p:nvSpPr>
        <p:spPr>
          <a:xfrm>
            <a:off x="6930875" y="3321574"/>
            <a:ext cx="2108241" cy="1525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1"/>
          <p:cNvSpPr/>
          <p:nvPr/>
        </p:nvSpPr>
        <p:spPr>
          <a:xfrm>
            <a:off x="2586068" y="2524352"/>
            <a:ext cx="6462464" cy="369332"/>
          </a:xfrm>
          <a:prstGeom prst="rect">
            <a:avLst/>
          </a:prstGeom>
        </p:spPr>
        <p:txBody>
          <a:bodyPr wrap="square">
            <a:spAutoFit/>
          </a:bodyPr>
          <a:lstStyle/>
          <a:p>
            <a:pPr algn="ctr"/>
            <a:r>
              <a:rPr lang="ru-RU" altLang="ru-RU" b="1" dirty="0">
                <a:solidFill>
                  <a:srgbClr val="0070C0"/>
                </a:solidFill>
                <a:latin typeface="Times New Roman" panose="02020603050405020304" pitchFamily="18" charset="0"/>
                <a:cs typeface="Times New Roman" panose="02020603050405020304" pitchFamily="18" charset="0"/>
              </a:rPr>
              <a:t>Достигнутые значения целевых индикаторов за 2018 год</a:t>
            </a:r>
          </a:p>
        </p:txBody>
      </p:sp>
      <p:sp>
        <p:nvSpPr>
          <p:cNvPr id="9" name="10-конечная звезда 8"/>
          <p:cNvSpPr/>
          <p:nvPr/>
        </p:nvSpPr>
        <p:spPr>
          <a:xfrm rot="19946127">
            <a:off x="7430308" y="754677"/>
            <a:ext cx="1763688" cy="1281121"/>
          </a:xfrm>
          <a:prstGeom prst="star10">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dirty="0" smtClean="0">
                <a:solidFill>
                  <a:schemeClr val="tx1">
                    <a:lumMod val="75000"/>
                    <a:lumOff val="25000"/>
                  </a:schemeClr>
                </a:solidFill>
                <a:latin typeface="Times New Roman" panose="02020603050405020304" pitchFamily="18" charset="0"/>
                <a:cs typeface="Times New Roman" panose="02020603050405020304" pitchFamily="18" charset="0"/>
              </a:rPr>
              <a:t>Финансирование из бюджета муниципального района не предусмотрено</a:t>
            </a:r>
            <a:endParaRPr lang="ru-RU" sz="1000"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sp>
        <p:nvSpPr>
          <p:cNvPr id="10" name="Номер слайда 9"/>
          <p:cNvSpPr>
            <a:spLocks noGrp="1"/>
          </p:cNvSpPr>
          <p:nvPr>
            <p:ph type="sldNum" sz="quarter" idx="12"/>
          </p:nvPr>
        </p:nvSpPr>
        <p:spPr>
          <a:xfrm>
            <a:off x="7010400" y="116632"/>
            <a:ext cx="2133600" cy="365125"/>
          </a:xfrm>
        </p:spPr>
        <p:txBody>
          <a:bodyPr/>
          <a:lstStyle/>
          <a:p>
            <a:pPr>
              <a:defRPr/>
            </a:pPr>
            <a:fld id="{1B7666BA-D9CA-4185-806B-0FC1DED90D94}" type="slidenum">
              <a:rPr lang="ru-RU" altLang="ru-RU" smtClean="0">
                <a:solidFill>
                  <a:srgbClr val="073E87"/>
                </a:solidFill>
              </a:rPr>
              <a:pPr>
                <a:defRPr/>
              </a:pPr>
              <a:t>59</a:t>
            </a:fld>
            <a:endParaRPr lang="ru-RU" altLang="ru-RU" dirty="0">
              <a:solidFill>
                <a:srgbClr val="073E87"/>
              </a:solidFill>
            </a:endParaRPr>
          </a:p>
        </p:txBody>
      </p:sp>
      <p:graphicFrame>
        <p:nvGraphicFramePr>
          <p:cNvPr id="11" name="Таблица 10">
            <a:extLst>
              <a:ext uri="{FF2B5EF4-FFF2-40B4-BE49-F238E27FC236}">
                <a16:creationId xmlns="" xmlns:a16="http://schemas.microsoft.com/office/drawing/2014/main" id="{53E5440C-D162-4664-B4D0-B8517E114499}"/>
              </a:ext>
            </a:extLst>
          </p:cNvPr>
          <p:cNvGraphicFramePr>
            <a:graphicFrameLocks noGrp="1"/>
          </p:cNvGraphicFramePr>
          <p:nvPr>
            <p:extLst>
              <p:ext uri="{D42A27DB-BD31-4B8C-83A1-F6EECF244321}">
                <p14:modId xmlns:p14="http://schemas.microsoft.com/office/powerpoint/2010/main" val="122993819"/>
              </p:ext>
            </p:extLst>
          </p:nvPr>
        </p:nvGraphicFramePr>
        <p:xfrm>
          <a:off x="3066655" y="2915760"/>
          <a:ext cx="5949909" cy="3203060"/>
        </p:xfrm>
        <a:graphic>
          <a:graphicData uri="http://schemas.openxmlformats.org/drawingml/2006/table">
            <a:tbl>
              <a:tblPr>
                <a:tableStyleId>{0505E3EF-67EA-436B-97B2-0124C06EBD24}</a:tableStyleId>
              </a:tblPr>
              <a:tblGrid>
                <a:gridCol w="402673"/>
                <a:gridCol w="3783548">
                  <a:extLst>
                    <a:ext uri="{9D8B030D-6E8A-4147-A177-3AD203B41FA5}">
                      <a16:colId xmlns="" xmlns:a16="http://schemas.microsoft.com/office/drawing/2014/main" val="20000"/>
                    </a:ext>
                  </a:extLst>
                </a:gridCol>
                <a:gridCol w="683568">
                  <a:extLst>
                    <a:ext uri="{9D8B030D-6E8A-4147-A177-3AD203B41FA5}">
                      <a16:colId xmlns="" xmlns:a16="http://schemas.microsoft.com/office/drawing/2014/main" val="20001"/>
                    </a:ext>
                  </a:extLst>
                </a:gridCol>
                <a:gridCol w="576064">
                  <a:extLst>
                    <a:ext uri="{9D8B030D-6E8A-4147-A177-3AD203B41FA5}">
                      <a16:colId xmlns="" xmlns:a16="http://schemas.microsoft.com/office/drawing/2014/main" val="20002"/>
                    </a:ext>
                  </a:extLst>
                </a:gridCol>
                <a:gridCol w="504056">
                  <a:extLst>
                    <a:ext uri="{9D8B030D-6E8A-4147-A177-3AD203B41FA5}">
                      <a16:colId xmlns="" xmlns:a16="http://schemas.microsoft.com/office/drawing/2014/main" val="20003"/>
                    </a:ext>
                  </a:extLst>
                </a:gridCol>
              </a:tblGrid>
              <a:tr h="352528">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 п/п</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anchor="ctr" horzOverflow="overflow"/>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НАИМЕНОВАНИЕ ЦЕЛЕВОГО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anchor="ctr" horzOverflow="overflow"/>
                </a:tc>
                <a:tc grid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Значение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hMerge="1">
                  <a:txBody>
                    <a:bodyPr/>
                    <a:lstStyle/>
                    <a:p>
                      <a:endParaRPr lang="ru-RU"/>
                    </a:p>
                  </a:txBody>
                  <a:tcPr/>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 </a:t>
                      </a: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исполнения</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extLst>
                  <a:ext uri="{0D108BD9-81ED-4DB2-BD59-A6C34878D82A}">
                    <a16:rowId xmlns="" xmlns:a16="http://schemas.microsoft.com/office/drawing/2014/main" val="10000"/>
                  </a:ext>
                </a:extLst>
              </a:tr>
              <a:tr h="216924">
                <a:tc vMerge="1">
                  <a:txBody>
                    <a:bodyPr/>
                    <a:lstStyle/>
                    <a:p>
                      <a:endParaRPr lang="ru-RU"/>
                    </a:p>
                  </a:txBody>
                  <a:tcPr/>
                </a:tc>
                <a:tc vMerge="1">
                  <a:txBody>
                    <a:bodyPr/>
                    <a:lstStyle/>
                    <a:p>
                      <a:endParaRPr lang="ru-RU"/>
                    </a:p>
                  </a:txBody>
                  <a:tcPr/>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ПЛАН</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ФАКТ</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vMerge="1">
                  <a:txBody>
                    <a:bodyPr/>
                    <a:lstStyle/>
                    <a:p>
                      <a:endParaRPr lang="ru-RU"/>
                    </a:p>
                  </a:txBody>
                  <a:tcPr/>
                </a:tc>
                <a:extLst>
                  <a:ext uri="{0D108BD9-81ED-4DB2-BD59-A6C34878D82A}">
                    <a16:rowId xmlns="" xmlns:a16="http://schemas.microsoft.com/office/drawing/2014/main" val="10001"/>
                  </a:ext>
                </a:extLst>
              </a:tr>
              <a:tr h="488112">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00" dirty="0" smtClean="0">
                          <a:effectLst/>
                          <a:latin typeface="Times New Roman" panose="02020603050405020304" pitchFamily="18" charset="0"/>
                          <a:cs typeface="Times New Roman" panose="02020603050405020304" pitchFamily="18" charset="0"/>
                        </a:rPr>
                        <a:t>Темп роста розничной и оптовой торговли, общественного питания, платных и бытовых  услуг населению  в муниципальном районе Мелеузовский район Республики Башкортостан, ,%</a:t>
                      </a:r>
                      <a:endParaRPr lang="ru-RU" sz="1000" b="0" dirty="0" smtClean="0">
                        <a:effectLst/>
                        <a:latin typeface="Times New Roman" panose="02020603050405020304" pitchFamily="18" charset="0"/>
                        <a:ea typeface="Times New Roman"/>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105,3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89,35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84,85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2"/>
                  </a:ext>
                </a:extLst>
              </a:tr>
              <a:tr h="503086">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a:lnSpc>
                          <a:spcPct val="106000"/>
                        </a:lnSpc>
                        <a:spcAft>
                          <a:spcPts val="0"/>
                        </a:spcAft>
                      </a:pPr>
                      <a:r>
                        <a:rPr lang="ru-RU" sz="1000" dirty="0" smtClean="0">
                          <a:effectLst/>
                          <a:latin typeface="Times New Roman" panose="02020603050405020304" pitchFamily="18" charset="0"/>
                          <a:cs typeface="Times New Roman" panose="02020603050405020304" pitchFamily="18" charset="0"/>
                        </a:rPr>
                        <a:t>Обеспеченность населения площадью торговых объектов в муниципальном районе Мелеузовский район Республики Башкортостан, кв. м на 1000 человек</a:t>
                      </a:r>
                      <a:endParaRPr lang="ru-RU" sz="1100" b="0" dirty="0">
                        <a:effectLst/>
                        <a:latin typeface="Times New Roman" panose="02020603050405020304" pitchFamily="18" charset="0"/>
                        <a:ea typeface="Calibri"/>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652,4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655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4"/>
                  </a:ext>
                </a:extLst>
              </a:tr>
              <a:tr h="216904">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dirty="0" smtClean="0">
                          <a:effectLst/>
                          <a:latin typeface="Times New Roman" panose="02020603050405020304" pitchFamily="18" charset="0"/>
                          <a:cs typeface="Times New Roman" panose="02020603050405020304" pitchFamily="18" charset="0"/>
                        </a:rPr>
                        <a:t>Количество стационарных торговых объектов всех форматов, ед.</a:t>
                      </a:r>
                      <a:endParaRPr lang="ru-RU" sz="1000" b="0" dirty="0" smtClean="0">
                        <a:effectLst/>
                        <a:latin typeface="Times New Roman" panose="02020603050405020304" pitchFamily="18" charset="0"/>
                        <a:ea typeface="Calibri"/>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546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553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101,2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5"/>
                  </a:ext>
                </a:extLst>
              </a:tr>
              <a:tr h="352508">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dirty="0" smtClean="0">
                          <a:effectLst/>
                          <a:latin typeface="Times New Roman" panose="02020603050405020304" pitchFamily="18" charset="0"/>
                          <a:cs typeface="Times New Roman" panose="02020603050405020304" pitchFamily="18" charset="0"/>
                        </a:rPr>
                        <a:t>Обеспеченность населения торговыми павильонами и киосками по продаже продукции общественного питания, ед. на 10000 чел.</a:t>
                      </a:r>
                      <a:endParaRPr lang="ru-RU" sz="1000" b="0" dirty="0" smtClean="0">
                        <a:effectLst/>
                        <a:latin typeface="Times New Roman" panose="02020603050405020304" pitchFamily="18" charset="0"/>
                        <a:ea typeface="Calibri"/>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8</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14,6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175,8</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r>
              <a:tr h="216904">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dirty="0" smtClean="0">
                          <a:effectLst/>
                          <a:latin typeface="Times New Roman" panose="02020603050405020304" pitchFamily="18" charset="0"/>
                          <a:cs typeface="Times New Roman" panose="02020603050405020304" pitchFamily="18" charset="0"/>
                        </a:rPr>
                        <a:t>Количество проведенных ярмарок, ед.</a:t>
                      </a:r>
                      <a:endParaRPr lang="ru-RU" sz="1000" b="0" dirty="0" smtClean="0">
                        <a:effectLst/>
                        <a:latin typeface="Times New Roman" panose="02020603050405020304" pitchFamily="18" charset="0"/>
                        <a:ea typeface="Calibri"/>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611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623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101,9</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7"/>
                  </a:ext>
                </a:extLst>
              </a:tr>
              <a:tr h="503086">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a:lnSpc>
                          <a:spcPct val="106000"/>
                        </a:lnSpc>
                        <a:spcAft>
                          <a:spcPts val="0"/>
                        </a:spcAft>
                      </a:pPr>
                      <a:r>
                        <a:rPr lang="ru-RU" sz="1000" dirty="0" smtClean="0">
                          <a:effectLst/>
                          <a:latin typeface="Times New Roman" panose="02020603050405020304" pitchFamily="18" charset="0"/>
                          <a:cs typeface="Times New Roman" panose="02020603050405020304" pitchFamily="18" charset="0"/>
                        </a:rPr>
                        <a:t>Представленность социально значимых продуктов питания, произведенных в Республике Башкортостан, в общем товарном ассортименте социально значимых продуктов питания, %</a:t>
                      </a:r>
                      <a:endParaRPr lang="ru-RU" sz="1000" b="0" dirty="0" smtClean="0">
                        <a:effectLst/>
                        <a:latin typeface="Times New Roman" panose="02020603050405020304" pitchFamily="18" charset="0"/>
                        <a:ea typeface="Calibri"/>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72,4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69</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95,3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8"/>
                  </a:ext>
                </a:extLst>
              </a:tr>
            </a:tbl>
          </a:graphicData>
        </a:graphic>
      </p:graphicFrame>
    </p:spTree>
    <p:extLst>
      <p:ext uri="{BB962C8B-B14F-4D97-AF65-F5344CB8AC3E}">
        <p14:creationId xmlns:p14="http://schemas.microsoft.com/office/powerpoint/2010/main" val="1249487893"/>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19324" y="178397"/>
            <a:ext cx="8802419" cy="864096"/>
          </a:xfrm>
        </p:spPr>
        <p:txBody>
          <a:bodyPr>
            <a:noAutofit/>
          </a:bodyPr>
          <a:lstStyle/>
          <a:p>
            <a:pPr algn="ctr"/>
            <a:r>
              <a:rPr lang="ru-RU" sz="1600" b="1" dirty="0">
                <a:solidFill>
                  <a:schemeClr val="accent1">
                    <a:lumMod val="60000"/>
                    <a:lumOff val="40000"/>
                  </a:schemeClr>
                </a:solidFill>
                <a:latin typeface="Cambria" panose="02040503050406030204" pitchFamily="18" charset="0"/>
                <a:cs typeface="Arial" panose="020B0604020202020204" pitchFamily="34" charset="0"/>
              </a:rPr>
              <a:t>Муниципальная программа </a:t>
            </a:r>
            <a:r>
              <a:rPr lang="ru-RU" sz="1600" b="1" dirty="0" smtClean="0">
                <a:solidFill>
                  <a:schemeClr val="accent1">
                    <a:lumMod val="60000"/>
                    <a:lumOff val="40000"/>
                  </a:schemeClr>
                </a:solidFill>
                <a:latin typeface="Cambria" panose="02040503050406030204" pitchFamily="18" charset="0"/>
                <a:cs typeface="Arial" panose="020B0604020202020204" pitchFamily="34" charset="0"/>
              </a:rPr>
              <a:t>«Снижение рисков и смягчение последствий чрезвычайных ситуаций природного и техногенного характера в муниципальном района Мелеузовский район Республики Башкортостан на 2014-2021 годы»</a:t>
            </a:r>
            <a:endParaRPr lang="ru-RU" sz="1600" dirty="0">
              <a:solidFill>
                <a:schemeClr val="accent1">
                  <a:lumMod val="60000"/>
                  <a:lumOff val="40000"/>
                </a:schemeClr>
              </a:solidFill>
              <a:latin typeface="Cambria" panose="02040503050406030204" pitchFamily="18" charset="0"/>
            </a:endParaRPr>
          </a:p>
        </p:txBody>
      </p:sp>
      <p:sp>
        <p:nvSpPr>
          <p:cNvPr id="4" name="Овал 3"/>
          <p:cNvSpPr/>
          <p:nvPr/>
        </p:nvSpPr>
        <p:spPr>
          <a:xfrm>
            <a:off x="-14412" y="1098707"/>
            <a:ext cx="8845480" cy="1260000"/>
          </a:xfrm>
          <a:prstGeom prst="ellipse">
            <a:avLst/>
          </a:prstGeom>
        </p:spPr>
        <p:style>
          <a:lnRef idx="1">
            <a:schemeClr val="accent3"/>
          </a:lnRef>
          <a:fillRef idx="2">
            <a:schemeClr val="accent3"/>
          </a:fillRef>
          <a:effectRef idx="1">
            <a:schemeClr val="accent3"/>
          </a:effectRef>
          <a:fontRef idx="minor">
            <a:schemeClr val="dk1"/>
          </a:fontRef>
        </p:style>
        <p:txBody>
          <a:bodyPr wrap="square" rtlCol="0" anchor="ctr">
            <a:spAutoFit/>
          </a:bodyPr>
          <a:lstStyle/>
          <a:p>
            <a:pPr algn="ctr"/>
            <a:endParaRPr lang="ru-RU" sz="1000" b="1" dirty="0">
              <a:solidFill>
                <a:prstClr val="black"/>
              </a:solidFill>
            </a:endParaRPr>
          </a:p>
          <a:p>
            <a:pPr>
              <a:defRPr/>
            </a:pPr>
            <a:r>
              <a:rPr lang="ru-RU" sz="1400" b="1" dirty="0" smtClean="0">
                <a:solidFill>
                  <a:prstClr val="black"/>
                </a:solidFill>
                <a:latin typeface="Times New Roman" panose="02020603050405020304" pitchFamily="18" charset="0"/>
                <a:cs typeface="Times New Roman" panose="02020603050405020304" pitchFamily="18" charset="0"/>
              </a:rPr>
              <a:t>ЦЕЛЬ</a:t>
            </a:r>
            <a:r>
              <a:rPr lang="ru-RU" sz="1400" b="1" dirty="0" smtClean="0">
                <a:solidFill>
                  <a:schemeClr val="tx1"/>
                </a:solidFill>
                <a:latin typeface="Times New Roman" panose="02020603050405020304" pitchFamily="18" charset="0"/>
                <a:cs typeface="Times New Roman" panose="02020603050405020304" pitchFamily="18" charset="0"/>
              </a:rPr>
              <a:t>:</a:t>
            </a:r>
            <a:r>
              <a:rPr lang="ru-RU" sz="1000" b="1" dirty="0" smtClean="0">
                <a:solidFill>
                  <a:schemeClr val="tx1"/>
                </a:solidFill>
                <a:latin typeface="Times New Roman" panose="02020603050405020304" pitchFamily="18" charset="0"/>
                <a:cs typeface="Times New Roman" panose="02020603050405020304" pitchFamily="18" charset="0"/>
              </a:rPr>
              <a:t> </a:t>
            </a:r>
            <a:r>
              <a:rPr lang="ru-RU" sz="1200" b="1" i="1" dirty="0">
                <a:ln w="6350" cmpd="thinThick">
                  <a:noFill/>
                  <a:miter lim="800000"/>
                </a:ln>
                <a:solidFill>
                  <a:schemeClr val="tx1"/>
                </a:solidFill>
                <a:effectLst>
                  <a:glow>
                    <a:srgbClr val="216D57"/>
                  </a:glow>
                </a:effectLst>
                <a:latin typeface="Times New Roman" panose="02020603050405020304" pitchFamily="18" charset="0"/>
                <a:cs typeface="Times New Roman" panose="02020603050405020304" pitchFamily="18" charset="0"/>
              </a:rPr>
              <a:t>п</a:t>
            </a:r>
            <a:r>
              <a:rPr lang="ru-RU" sz="1200" b="1" i="1" dirty="0">
                <a:solidFill>
                  <a:schemeClr val="tx1"/>
                </a:solidFill>
                <a:latin typeface="Times New Roman" panose="02020603050405020304" pitchFamily="18" charset="0"/>
                <a:cs typeface="Times New Roman" panose="02020603050405020304" pitchFamily="18" charset="0"/>
              </a:rPr>
              <a:t>оследовательное снижение рисков чрезвычайных ситуаций, повышение безопасности населения муниципального района. Обеспечение необходимых условий для безопасности жизнедеятельности и устойчивого социально-экономического развития муниципального района</a:t>
            </a:r>
            <a:r>
              <a:rPr lang="ru-RU" sz="1200" b="1" i="1" dirty="0">
                <a:solidFill>
                  <a:srgbClr val="C92535"/>
                </a:solidFill>
                <a:latin typeface="Times New Roman" panose="02020603050405020304" pitchFamily="18" charset="0"/>
                <a:cs typeface="Times New Roman" panose="02020603050405020304" pitchFamily="18" charset="0"/>
              </a:rPr>
              <a:t>.  </a:t>
            </a:r>
          </a:p>
          <a:p>
            <a:pPr>
              <a:defRPr/>
            </a:pPr>
            <a:endParaRPr lang="ru-RU" sz="1200" b="1" i="1" dirty="0">
              <a:solidFill>
                <a:schemeClr val="tx1"/>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198250" y="2368207"/>
            <a:ext cx="2095510" cy="323165"/>
          </a:xfrm>
          <a:prstGeom prst="rect">
            <a:avLst/>
          </a:prstGeom>
          <a:noFill/>
        </p:spPr>
        <p:txBody>
          <a:bodyPr wrap="none" rtlCol="0">
            <a:spAutoFit/>
          </a:bodyPr>
          <a:lstStyle/>
          <a:p>
            <a:r>
              <a:rPr lang="ru-RU" sz="1500" b="1" dirty="0" smtClean="0">
                <a:solidFill>
                  <a:prstClr val="black"/>
                </a:solidFill>
              </a:rPr>
              <a:t>ЗАДАЧИ ПРОГРАММЫ:</a:t>
            </a:r>
            <a:endParaRPr lang="ru-RU" sz="1500" b="1" dirty="0">
              <a:solidFill>
                <a:prstClr val="black"/>
              </a:solidFill>
            </a:endParaRPr>
          </a:p>
        </p:txBody>
      </p:sp>
      <p:sp>
        <p:nvSpPr>
          <p:cNvPr id="8" name="Скругленный прямоугольник 7"/>
          <p:cNvSpPr/>
          <p:nvPr/>
        </p:nvSpPr>
        <p:spPr>
          <a:xfrm>
            <a:off x="26547" y="2876038"/>
            <a:ext cx="3249309" cy="3649306"/>
          </a:xfrm>
          <a:prstGeom prst="roundRect">
            <a:avLst/>
          </a:prstGeom>
          <a:effectLst/>
        </p:spPr>
        <p:style>
          <a:lnRef idx="1">
            <a:schemeClr val="accent4"/>
          </a:lnRef>
          <a:fillRef idx="2">
            <a:schemeClr val="accent4"/>
          </a:fillRef>
          <a:effectRef idx="1">
            <a:schemeClr val="accent4"/>
          </a:effectRef>
          <a:fontRef idx="minor">
            <a:schemeClr val="dk1"/>
          </a:fontRef>
        </p:style>
        <p:txBody>
          <a:bodyPr rtlCol="0" anchor="ctr">
            <a:scene3d>
              <a:camera prst="orthographicFront"/>
              <a:lightRig rig="threePt" dir="t"/>
            </a:scene3d>
            <a:sp3d contourW="12700">
              <a:contourClr>
                <a:schemeClr val="bg1"/>
              </a:contourClr>
            </a:sp3d>
          </a:bodyPr>
          <a:lstStyle/>
          <a:p>
            <a:pPr marL="285750" indent="-285750">
              <a:buFontTx/>
              <a:buChar char="-"/>
              <a:defRPr/>
            </a:pPr>
            <a:endParaRPr lang="ru-RU" sz="1200" b="1" i="1" dirty="0" smtClean="0">
              <a:ln>
                <a:noFill/>
                <a:prstDash val="solid"/>
                <a:bevel/>
              </a:ln>
              <a:solidFill>
                <a:schemeClr val="tx1"/>
              </a:solidFill>
              <a:effectLst>
                <a:glow>
                  <a:schemeClr val="accent2">
                    <a:lumMod val="20000"/>
                    <a:lumOff val="80000"/>
                  </a:schemeClr>
                </a:glow>
              </a:effectLst>
              <a:latin typeface="Times New Roman" panose="02020603050405020304" pitchFamily="18" charset="0"/>
              <a:cs typeface="Times New Roman" panose="02020603050405020304" pitchFamily="18" charset="0"/>
            </a:endParaRPr>
          </a:p>
          <a:p>
            <a:pPr marL="285750" indent="-285750">
              <a:buFontTx/>
              <a:buChar char="-"/>
              <a:defRPr/>
            </a:pPr>
            <a:endParaRPr lang="ru-RU" sz="1200" b="1" i="1" dirty="0">
              <a:ln>
                <a:noFill/>
                <a:prstDash val="solid"/>
                <a:bevel/>
              </a:ln>
              <a:solidFill>
                <a:schemeClr val="tx1"/>
              </a:solidFill>
              <a:effectLst>
                <a:glow>
                  <a:schemeClr val="accent2">
                    <a:lumMod val="20000"/>
                    <a:lumOff val="80000"/>
                  </a:schemeClr>
                </a:glow>
              </a:effectLst>
              <a:latin typeface="Times New Roman" panose="02020603050405020304" pitchFamily="18" charset="0"/>
              <a:cs typeface="Times New Roman" panose="02020603050405020304" pitchFamily="18" charset="0"/>
            </a:endParaRPr>
          </a:p>
          <a:p>
            <a:pPr marL="285750" indent="-285750">
              <a:buFontTx/>
              <a:buChar char="-"/>
              <a:defRPr/>
            </a:pPr>
            <a:r>
              <a:rPr lang="ru-RU" sz="1200" b="1" i="1" dirty="0" smtClean="0">
                <a:ln>
                  <a:noFill/>
                  <a:prstDash val="solid"/>
                  <a:bevel/>
                </a:ln>
                <a:solidFill>
                  <a:schemeClr val="tx1"/>
                </a:solidFill>
                <a:effectLst>
                  <a:glow>
                    <a:schemeClr val="accent2">
                      <a:lumMod val="20000"/>
                      <a:lumOff val="80000"/>
                    </a:schemeClr>
                  </a:glow>
                </a:effectLst>
                <a:latin typeface="Times New Roman" panose="02020603050405020304" pitchFamily="18" charset="0"/>
                <a:cs typeface="Times New Roman" panose="02020603050405020304" pitchFamily="18" charset="0"/>
              </a:rPr>
              <a:t>с</a:t>
            </a:r>
            <a:r>
              <a:rPr lang="ru-RU" sz="1200" i="1" dirty="0" smtClean="0">
                <a:solidFill>
                  <a:schemeClr val="tx1"/>
                </a:solidFill>
                <a:latin typeface="Times New Roman" panose="02020603050405020304" pitchFamily="18" charset="0"/>
                <a:cs typeface="Times New Roman" panose="02020603050405020304" pitchFamily="18" charset="0"/>
              </a:rPr>
              <a:t>нижение </a:t>
            </a:r>
            <a:r>
              <a:rPr lang="ru-RU" sz="1200" i="1" dirty="0">
                <a:solidFill>
                  <a:schemeClr val="tx1"/>
                </a:solidFill>
                <a:latin typeface="Times New Roman" panose="02020603050405020304" pitchFamily="18" charset="0"/>
                <a:cs typeface="Times New Roman" panose="02020603050405020304" pitchFamily="18" charset="0"/>
              </a:rPr>
              <a:t>экономического ущерба и повышение эффективности работы экстренных служб муниципального района в критических условиях и чрезвычайных ситуациях;</a:t>
            </a:r>
          </a:p>
          <a:p>
            <a:pPr marL="285750" indent="-285750">
              <a:buFontTx/>
              <a:buChar char="-"/>
              <a:defRPr/>
            </a:pPr>
            <a:r>
              <a:rPr lang="ru-RU" sz="1200" i="1" dirty="0">
                <a:solidFill>
                  <a:schemeClr val="tx1"/>
                </a:solidFill>
                <a:latin typeface="Times New Roman" panose="02020603050405020304" pitchFamily="18" charset="0"/>
                <a:cs typeface="Times New Roman" panose="02020603050405020304" pitchFamily="18" charset="0"/>
              </a:rPr>
              <a:t>создание (развитие) информационного обеспечения, совершенствование системы связи и оповещения при чрезвычайных ситуациях. Развитие единой системы экстренного оповещения «Служба 112» на базе МКУ «ЕДДС муниципального района»;</a:t>
            </a:r>
          </a:p>
          <a:p>
            <a:pPr marL="285750" indent="-285750">
              <a:buFontTx/>
              <a:buChar char="-"/>
              <a:defRPr/>
            </a:pPr>
            <a:r>
              <a:rPr lang="ru-RU" sz="1200" i="1" dirty="0">
                <a:solidFill>
                  <a:schemeClr val="tx1"/>
                </a:solidFill>
                <a:latin typeface="Times New Roman" panose="02020603050405020304" pitchFamily="18" charset="0"/>
                <a:cs typeface="Times New Roman" panose="02020603050405020304" pitchFamily="18" charset="0"/>
              </a:rPr>
              <a:t>обучение населения действиям  в области защиты от чрезвычайных ситуаций природного и техногенного характера, а также правилам поведения в чрезвычайных ситуациях.</a:t>
            </a:r>
          </a:p>
          <a:p>
            <a:pPr algn="just">
              <a:defRPr/>
            </a:pPr>
            <a:endParaRPr lang="ru-RU" sz="1200" b="1" i="1" dirty="0">
              <a:ln>
                <a:solidFill>
                  <a:schemeClr val="accent6">
                    <a:lumMod val="75000"/>
                  </a:schemeClr>
                </a:solid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endParaRPr>
          </a:p>
          <a:p>
            <a:pPr algn="just">
              <a:defRPr/>
            </a:pPr>
            <a:endParaRPr lang="ru-RU" sz="1100" b="1" i="1" dirty="0">
              <a:ln w="0">
                <a:solidFill>
                  <a:schemeClr val="tx1"/>
                </a:solidFill>
                <a:prstDash val="solid"/>
                <a:bevel/>
              </a:ln>
              <a:solidFill>
                <a:schemeClr val="tx1"/>
              </a:solidFill>
              <a:effectLst/>
              <a:cs typeface="Times New Roman" panose="02020603050405020304" pitchFamily="18" charset="0"/>
            </a:endParaRPr>
          </a:p>
        </p:txBody>
      </p:sp>
      <p:sp>
        <p:nvSpPr>
          <p:cNvPr id="2" name="Прямоугольник 1"/>
          <p:cNvSpPr/>
          <p:nvPr/>
        </p:nvSpPr>
        <p:spPr>
          <a:xfrm>
            <a:off x="2368604" y="2580540"/>
            <a:ext cx="6462464" cy="646331"/>
          </a:xfrm>
          <a:prstGeom prst="rect">
            <a:avLst/>
          </a:prstGeom>
        </p:spPr>
        <p:txBody>
          <a:bodyPr wrap="square">
            <a:spAutoFit/>
          </a:bodyPr>
          <a:lstStyle/>
          <a:p>
            <a:pPr algn="ctr"/>
            <a:r>
              <a:rPr lang="ru-RU" altLang="ru-RU" b="1" dirty="0">
                <a:solidFill>
                  <a:srgbClr val="0070C0"/>
                </a:solidFill>
                <a:latin typeface="Times New Roman" panose="02020603050405020304" pitchFamily="18" charset="0"/>
                <a:cs typeface="Times New Roman" panose="02020603050405020304" pitchFamily="18" charset="0"/>
              </a:rPr>
              <a:t>Достигнутые значения целевых </a:t>
            </a:r>
            <a:endParaRPr lang="ru-RU" altLang="ru-RU" b="1" dirty="0" smtClean="0">
              <a:solidFill>
                <a:srgbClr val="0070C0"/>
              </a:solidFill>
              <a:latin typeface="Times New Roman" panose="02020603050405020304" pitchFamily="18" charset="0"/>
              <a:cs typeface="Times New Roman" panose="02020603050405020304" pitchFamily="18" charset="0"/>
            </a:endParaRPr>
          </a:p>
          <a:p>
            <a:pPr algn="ctr"/>
            <a:r>
              <a:rPr lang="ru-RU" altLang="ru-RU" b="1" dirty="0" smtClean="0">
                <a:solidFill>
                  <a:srgbClr val="0070C0"/>
                </a:solidFill>
                <a:latin typeface="Times New Roman" panose="02020603050405020304" pitchFamily="18" charset="0"/>
                <a:cs typeface="Times New Roman" panose="02020603050405020304" pitchFamily="18" charset="0"/>
              </a:rPr>
              <a:t>индикаторов </a:t>
            </a:r>
            <a:r>
              <a:rPr lang="ru-RU" altLang="ru-RU" b="1" dirty="0">
                <a:solidFill>
                  <a:srgbClr val="0070C0"/>
                </a:solidFill>
                <a:latin typeface="Times New Roman" panose="02020603050405020304" pitchFamily="18" charset="0"/>
                <a:cs typeface="Times New Roman" panose="02020603050405020304" pitchFamily="18" charset="0"/>
              </a:rPr>
              <a:t>за 2018 год</a:t>
            </a:r>
          </a:p>
        </p:txBody>
      </p:sp>
      <p:pic>
        <p:nvPicPr>
          <p:cNvPr id="317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96336" y="2145498"/>
            <a:ext cx="1349688" cy="108137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Номер слайда 5"/>
          <p:cNvSpPr>
            <a:spLocks noGrp="1"/>
          </p:cNvSpPr>
          <p:nvPr>
            <p:ph type="sldNum" sz="quarter" idx="12"/>
          </p:nvPr>
        </p:nvSpPr>
        <p:spPr>
          <a:xfrm>
            <a:off x="7010400" y="116632"/>
            <a:ext cx="2133600" cy="365125"/>
          </a:xfrm>
        </p:spPr>
        <p:txBody>
          <a:bodyPr/>
          <a:lstStyle/>
          <a:p>
            <a:pPr>
              <a:defRPr/>
            </a:pPr>
            <a:fld id="{1B7666BA-D9CA-4185-806B-0FC1DED90D94}" type="slidenum">
              <a:rPr lang="ru-RU" altLang="ru-RU" smtClean="0">
                <a:solidFill>
                  <a:srgbClr val="073E87"/>
                </a:solidFill>
              </a:rPr>
              <a:pPr>
                <a:defRPr/>
              </a:pPr>
              <a:t>60</a:t>
            </a:fld>
            <a:endParaRPr lang="ru-RU" altLang="ru-RU" dirty="0">
              <a:solidFill>
                <a:srgbClr val="073E87"/>
              </a:solidFill>
            </a:endParaRPr>
          </a:p>
        </p:txBody>
      </p:sp>
      <p:graphicFrame>
        <p:nvGraphicFramePr>
          <p:cNvPr id="11" name="Таблица 10">
            <a:extLst>
              <a:ext uri="{FF2B5EF4-FFF2-40B4-BE49-F238E27FC236}">
                <a16:creationId xmlns="" xmlns:a16="http://schemas.microsoft.com/office/drawing/2014/main" id="{53E5440C-D162-4664-B4D0-B8517E114499}"/>
              </a:ext>
            </a:extLst>
          </p:cNvPr>
          <p:cNvGraphicFramePr>
            <a:graphicFrameLocks noGrp="1"/>
          </p:cNvGraphicFramePr>
          <p:nvPr>
            <p:extLst>
              <p:ext uri="{D42A27DB-BD31-4B8C-83A1-F6EECF244321}">
                <p14:modId xmlns:p14="http://schemas.microsoft.com/office/powerpoint/2010/main" val="3990348479"/>
              </p:ext>
            </p:extLst>
          </p:nvPr>
        </p:nvGraphicFramePr>
        <p:xfrm>
          <a:off x="3186635" y="3302111"/>
          <a:ext cx="5906565" cy="2797160"/>
        </p:xfrm>
        <a:graphic>
          <a:graphicData uri="http://schemas.openxmlformats.org/drawingml/2006/table">
            <a:tbl>
              <a:tblPr>
                <a:tableStyleId>{0505E3EF-67EA-436B-97B2-0124C06EBD24}</a:tableStyleId>
              </a:tblPr>
              <a:tblGrid>
                <a:gridCol w="504056"/>
                <a:gridCol w="3671697">
                  <a:extLst>
                    <a:ext uri="{9D8B030D-6E8A-4147-A177-3AD203B41FA5}">
                      <a16:colId xmlns="" xmlns:a16="http://schemas.microsoft.com/office/drawing/2014/main" val="20000"/>
                    </a:ext>
                  </a:extLst>
                </a:gridCol>
                <a:gridCol w="576064">
                  <a:extLst>
                    <a:ext uri="{9D8B030D-6E8A-4147-A177-3AD203B41FA5}">
                      <a16:colId xmlns="" xmlns:a16="http://schemas.microsoft.com/office/drawing/2014/main" val="20001"/>
                    </a:ext>
                  </a:extLst>
                </a:gridCol>
                <a:gridCol w="648072">
                  <a:extLst>
                    <a:ext uri="{9D8B030D-6E8A-4147-A177-3AD203B41FA5}">
                      <a16:colId xmlns="" xmlns:a16="http://schemas.microsoft.com/office/drawing/2014/main" val="20002"/>
                    </a:ext>
                  </a:extLst>
                </a:gridCol>
                <a:gridCol w="506676">
                  <a:extLst>
                    <a:ext uri="{9D8B030D-6E8A-4147-A177-3AD203B41FA5}">
                      <a16:colId xmlns="" xmlns:a16="http://schemas.microsoft.com/office/drawing/2014/main" val="20003"/>
                    </a:ext>
                  </a:extLst>
                </a:gridCol>
              </a:tblGrid>
              <a:tr h="267910">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 п/п</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anchor="ctr" horzOverflow="overflow"/>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НАИМЕНОВАНИЕ </a:t>
                      </a: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ЦЕЛЕВОГО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anchor="ctr" horzOverflow="overflow"/>
                </a:tc>
                <a:tc grid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Значение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hMerge="1">
                  <a:txBody>
                    <a:bodyPr/>
                    <a:lstStyle/>
                    <a:p>
                      <a:endParaRPr lang="ru-RU"/>
                    </a:p>
                  </a:txBody>
                  <a:tcPr/>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 </a:t>
                      </a:r>
                      <a:r>
                        <a:rPr kumimoji="0" lang="ru-RU" sz="800" u="none" strike="noStrike" cap="none" normalizeH="0" baseline="0" dirty="0" err="1" smtClean="0">
                          <a:ln>
                            <a:noFill/>
                          </a:ln>
                          <a:effectLst/>
                          <a:latin typeface="Times New Roman" panose="02020603050405020304" pitchFamily="18" charset="0"/>
                          <a:cs typeface="Times New Roman" panose="02020603050405020304" pitchFamily="18" charset="0"/>
                        </a:rPr>
                        <a:t>иполнения</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0"/>
                  </a:ext>
                </a:extLst>
              </a:tr>
              <a:tr h="334933">
                <a:tc vMerge="1">
                  <a:txBody>
                    <a:bodyPr/>
                    <a:lstStyle/>
                    <a:p>
                      <a:endParaRPr lang="ru-RU"/>
                    </a:p>
                  </a:txBody>
                  <a:tcPr/>
                </a:tc>
                <a:tc vMerge="1">
                  <a:txBody>
                    <a:bodyPr/>
                    <a:lstStyle/>
                    <a:p>
                      <a:endParaRPr lang="ru-RU"/>
                    </a:p>
                  </a:txBody>
                  <a:tcPr/>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ПЛАН</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ФАКТ</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vMerge="1">
                  <a:txBody>
                    <a:bodyPr/>
                    <a:lstStyle/>
                    <a:p>
                      <a:endParaRPr lang="ru-RU"/>
                    </a:p>
                  </a:txBody>
                  <a:tcPr/>
                </a:tc>
                <a:extLst>
                  <a:ext uri="{0D108BD9-81ED-4DB2-BD59-A6C34878D82A}">
                    <a16:rowId xmlns="" xmlns:a16="http://schemas.microsoft.com/office/drawing/2014/main" val="10001"/>
                  </a:ext>
                </a:extLst>
              </a:tr>
              <a:tr h="602853">
                <a:tc>
                  <a:txBody>
                    <a:bodyPr/>
                    <a:lstStyle/>
                    <a:p>
                      <a:pPr algn="just">
                        <a:spcAft>
                          <a:spcPts val="0"/>
                        </a:spcAft>
                      </a:pPr>
                      <a:r>
                        <a:rPr lang="ru-RU" sz="1200" dirty="0" smtClean="0">
                          <a:effectLst/>
                          <a:latin typeface="Times New Roman" panose="02020603050405020304" pitchFamily="18" charset="0"/>
                          <a:cs typeface="Times New Roman" panose="02020603050405020304" pitchFamily="18" charset="0"/>
                        </a:rPr>
                        <a:t>1</a:t>
                      </a:r>
                      <a:endParaRPr lang="ru-RU" sz="1200" b="0" dirty="0">
                        <a:effectLst/>
                        <a:latin typeface="Times New Roman" panose="02020603050405020304" pitchFamily="18" charset="0"/>
                        <a:ea typeface="Times New Roman"/>
                        <a:cs typeface="Times New Roman" panose="02020603050405020304" pitchFamily="18" charset="0"/>
                      </a:endParaRPr>
                    </a:p>
                  </a:txBody>
                  <a:tcPr marL="91446" marR="91446" marT="45752" marB="45752" horzOverflow="overflow"/>
                </a:tc>
                <a:tc>
                  <a:txBody>
                    <a:bodyPr/>
                    <a:lstStyle/>
                    <a:p>
                      <a:pPr algn="just">
                        <a:spcAft>
                          <a:spcPts val="0"/>
                        </a:spcAft>
                      </a:pPr>
                      <a:r>
                        <a:rPr lang="ru-RU" sz="1200" dirty="0" smtClean="0">
                          <a:effectLst/>
                          <a:latin typeface="Times New Roman" panose="02020603050405020304" pitchFamily="18" charset="0"/>
                          <a:cs typeface="Times New Roman" panose="02020603050405020304" pitchFamily="18" charset="0"/>
                        </a:rPr>
                        <a:t>Снижение косвенного экономического ущерба, увеличение объема резерва материальных ресурсов для ликвидации чрезвычайных ситуаций,%</a:t>
                      </a:r>
                      <a:endParaRPr lang="ru-RU" sz="1200" b="0" dirty="0">
                        <a:effectLst/>
                        <a:latin typeface="Times New Roman" panose="02020603050405020304" pitchFamily="18" charset="0"/>
                        <a:ea typeface="Times New Roman"/>
                        <a:cs typeface="Times New Roman" panose="02020603050405020304" pitchFamily="18" charset="0"/>
                      </a:endParaRPr>
                    </a:p>
                  </a:txBody>
                  <a:tcPr marL="91446" marR="91446" marT="45752" marB="45752"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2"/>
                  </a:ext>
                </a:extLst>
              </a:tr>
              <a:tr h="602853">
                <a:tc>
                  <a:txBody>
                    <a:bodyPr/>
                    <a:lstStyle/>
                    <a:p>
                      <a:pPr lvl="0" algn="just" rtl="0"/>
                      <a:r>
                        <a:rPr lang="ru-RU" sz="1200" dirty="0" smtClean="0">
                          <a:latin typeface="Times New Roman" panose="02020603050405020304" pitchFamily="18" charset="0"/>
                          <a:cs typeface="Times New Roman" panose="02020603050405020304" pitchFamily="18" charset="0"/>
                        </a:rPr>
                        <a:t>2</a:t>
                      </a:r>
                      <a:endParaRPr lang="ru-RU" sz="1200" dirty="0">
                        <a:latin typeface="Times New Roman" panose="02020603050405020304" pitchFamily="18" charset="0"/>
                        <a:cs typeface="Times New Roman" panose="02020603050405020304" pitchFamily="18" charset="0"/>
                      </a:endParaRPr>
                    </a:p>
                  </a:txBody>
                  <a:tcPr marL="91446" marR="91446" marT="45752" marB="45752" horzOverflow="overflow"/>
                </a:tc>
                <a:tc>
                  <a:txBody>
                    <a:bodyPr/>
                    <a:lstStyle/>
                    <a:p>
                      <a:pPr lvl="0" algn="just" rtl="0"/>
                      <a:r>
                        <a:rPr lang="ru-RU" sz="1200" dirty="0" smtClean="0">
                          <a:latin typeface="Times New Roman" panose="02020603050405020304" pitchFamily="18" charset="0"/>
                          <a:cs typeface="Times New Roman" panose="02020603050405020304" pitchFamily="18" charset="0"/>
                        </a:rPr>
                        <a:t>Количество погибших от чрезвычайных ситуаций, пожаров, ДТП и несчастных случаев на воде, люди</a:t>
                      </a:r>
                      <a:endParaRPr lang="ru-RU" sz="1200" dirty="0">
                        <a:latin typeface="Times New Roman" panose="02020603050405020304" pitchFamily="18" charset="0"/>
                        <a:cs typeface="Times New Roman" panose="02020603050405020304" pitchFamily="18" charset="0"/>
                      </a:endParaRPr>
                    </a:p>
                  </a:txBody>
                  <a:tcPr marL="91446" marR="91446" marT="45752" marB="45752"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smtClean="0">
                          <a:ln>
                            <a:noFill/>
                          </a:ln>
                          <a:effectLst/>
                          <a:latin typeface="Times New Roman" panose="02020603050405020304" pitchFamily="18" charset="0"/>
                          <a:cs typeface="Times New Roman" panose="02020603050405020304" pitchFamily="18" charset="0"/>
                        </a:rPr>
                        <a:t>20</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smtClean="0">
                          <a:ln>
                            <a:noFill/>
                          </a:ln>
                          <a:effectLst/>
                          <a:latin typeface="Times New Roman" panose="02020603050405020304" pitchFamily="18" charset="0"/>
                          <a:cs typeface="Times New Roman" panose="02020603050405020304" pitchFamily="18" charset="0"/>
                        </a:rPr>
                        <a:t>18</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smtClean="0">
                          <a:ln>
                            <a:noFill/>
                          </a:ln>
                          <a:effectLst/>
                          <a:latin typeface="Times New Roman" panose="02020603050405020304" pitchFamily="18" charset="0"/>
                          <a:cs typeface="Times New Roman" panose="02020603050405020304" pitchFamily="18" charset="0"/>
                        </a:rPr>
                        <a:t>90</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4"/>
                  </a:ext>
                </a:extLst>
              </a:tr>
              <a:tr h="602853">
                <a:tc>
                  <a:txBody>
                    <a:bodyPr/>
                    <a:lstStyle/>
                    <a:p>
                      <a:pPr lvl="0" algn="just" rtl="0"/>
                      <a:r>
                        <a:rPr lang="ru-RU" sz="1200" dirty="0" smtClean="0">
                          <a:latin typeface="Times New Roman" panose="02020603050405020304" pitchFamily="18" charset="0"/>
                          <a:cs typeface="Times New Roman" panose="02020603050405020304" pitchFamily="18" charset="0"/>
                        </a:rPr>
                        <a:t>3</a:t>
                      </a:r>
                      <a:endParaRPr lang="ru-RU" sz="1200" dirty="0">
                        <a:latin typeface="Times New Roman" panose="02020603050405020304" pitchFamily="18" charset="0"/>
                        <a:cs typeface="Times New Roman" panose="02020603050405020304" pitchFamily="18" charset="0"/>
                      </a:endParaRPr>
                    </a:p>
                  </a:txBody>
                  <a:tcPr marL="91446" marR="91446" marT="45752" marB="45752" horzOverflow="overflow"/>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200" dirty="0" smtClean="0">
                          <a:latin typeface="Times New Roman" panose="02020603050405020304" pitchFamily="18" charset="0"/>
                          <a:cs typeface="Times New Roman" panose="02020603050405020304" pitchFamily="18" charset="0"/>
                        </a:rPr>
                        <a:t>Увеличение доли неработающего населения, обученного действиями по сигналам экстренного оповещения, правилами поведения в чрезвычайных ситуациях, %</a:t>
                      </a:r>
                    </a:p>
                  </a:txBody>
                  <a:tcPr marL="91446" marR="91446" marT="45752" marB="45752"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smtClean="0">
                          <a:ln>
                            <a:noFill/>
                          </a:ln>
                          <a:effectLst/>
                          <a:latin typeface="Times New Roman" panose="02020603050405020304" pitchFamily="18" charset="0"/>
                          <a:cs typeface="Times New Roman" panose="02020603050405020304" pitchFamily="18" charset="0"/>
                        </a:rPr>
                        <a:t>65</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smtClean="0">
                          <a:ln>
                            <a:noFill/>
                          </a:ln>
                          <a:effectLst/>
                          <a:latin typeface="Times New Roman" panose="02020603050405020304" pitchFamily="18" charset="0"/>
                          <a:cs typeface="Times New Roman" panose="02020603050405020304" pitchFamily="18" charset="0"/>
                        </a:rPr>
                        <a:t>65</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r>
            </a:tbl>
          </a:graphicData>
        </a:graphic>
      </p:graphicFrame>
    </p:spTree>
    <p:extLst>
      <p:ext uri="{BB962C8B-B14F-4D97-AF65-F5344CB8AC3E}">
        <p14:creationId xmlns:p14="http://schemas.microsoft.com/office/powerpoint/2010/main" val="3923007371"/>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24224" y="1976302"/>
            <a:ext cx="1419776" cy="996512"/>
          </a:xfrm>
          <a:prstGeom prst="rect">
            <a:avLst/>
          </a:prstGeom>
          <a:solidFill>
            <a:schemeClr val="bg1"/>
          </a:solidFill>
          <a:ln>
            <a:noFill/>
          </a:ln>
          <a:extLst/>
        </p:spPr>
      </p:pic>
      <p:sp>
        <p:nvSpPr>
          <p:cNvPr id="5" name="Заголовок 4"/>
          <p:cNvSpPr>
            <a:spLocks noGrp="1"/>
          </p:cNvSpPr>
          <p:nvPr>
            <p:ph type="title"/>
          </p:nvPr>
        </p:nvSpPr>
        <p:spPr>
          <a:xfrm>
            <a:off x="119324" y="178397"/>
            <a:ext cx="8802419" cy="864096"/>
          </a:xfrm>
        </p:spPr>
        <p:txBody>
          <a:bodyPr>
            <a:noAutofit/>
          </a:bodyPr>
          <a:lstStyle/>
          <a:p>
            <a:pPr algn="ctr"/>
            <a:r>
              <a:rPr lang="ru-RU" sz="1600" b="1" dirty="0">
                <a:solidFill>
                  <a:schemeClr val="accent1">
                    <a:lumMod val="60000"/>
                    <a:lumOff val="40000"/>
                  </a:schemeClr>
                </a:solidFill>
                <a:latin typeface="Cambria" panose="02040503050406030204" pitchFamily="18" charset="0"/>
                <a:cs typeface="Arial" panose="020B0604020202020204" pitchFamily="34" charset="0"/>
              </a:rPr>
              <a:t>Муниципальная программа </a:t>
            </a:r>
            <a:r>
              <a:rPr lang="ru-RU" sz="1600" b="1" dirty="0" smtClean="0">
                <a:solidFill>
                  <a:schemeClr val="accent1">
                    <a:lumMod val="60000"/>
                    <a:lumOff val="40000"/>
                  </a:schemeClr>
                </a:solidFill>
                <a:latin typeface="Cambria" panose="02040503050406030204" pitchFamily="18" charset="0"/>
                <a:cs typeface="Arial" panose="020B0604020202020204" pitchFamily="34" charset="0"/>
              </a:rPr>
              <a:t>«Обеспечение общественной безопасности в муниципальном района Мелеузовский район Республики Башкортостан </a:t>
            </a:r>
            <a:br>
              <a:rPr lang="ru-RU" sz="1600" b="1" dirty="0" smtClean="0">
                <a:solidFill>
                  <a:schemeClr val="accent1">
                    <a:lumMod val="60000"/>
                    <a:lumOff val="40000"/>
                  </a:schemeClr>
                </a:solidFill>
                <a:latin typeface="Cambria" panose="02040503050406030204" pitchFamily="18" charset="0"/>
                <a:cs typeface="Arial" panose="020B0604020202020204" pitchFamily="34" charset="0"/>
              </a:rPr>
            </a:br>
            <a:r>
              <a:rPr lang="ru-RU" sz="1600" b="1" dirty="0" smtClean="0">
                <a:solidFill>
                  <a:schemeClr val="accent1">
                    <a:lumMod val="60000"/>
                    <a:lumOff val="40000"/>
                  </a:schemeClr>
                </a:solidFill>
                <a:latin typeface="Cambria" panose="02040503050406030204" pitchFamily="18" charset="0"/>
                <a:cs typeface="Arial" panose="020B0604020202020204" pitchFamily="34" charset="0"/>
              </a:rPr>
              <a:t>на 2016-2021 годы»</a:t>
            </a:r>
            <a:endParaRPr lang="ru-RU" sz="1600" dirty="0">
              <a:solidFill>
                <a:schemeClr val="accent1">
                  <a:lumMod val="60000"/>
                  <a:lumOff val="40000"/>
                </a:schemeClr>
              </a:solidFill>
              <a:latin typeface="Cambria" panose="02040503050406030204" pitchFamily="18" charset="0"/>
            </a:endParaRPr>
          </a:p>
        </p:txBody>
      </p:sp>
      <p:sp>
        <p:nvSpPr>
          <p:cNvPr id="4" name="Овал 3"/>
          <p:cNvSpPr/>
          <p:nvPr/>
        </p:nvSpPr>
        <p:spPr>
          <a:xfrm>
            <a:off x="-14412" y="1144437"/>
            <a:ext cx="8845480" cy="1168539"/>
          </a:xfrm>
          <a:prstGeom prst="ellipse">
            <a:avLst/>
          </a:prstGeom>
        </p:spPr>
        <p:style>
          <a:lnRef idx="1">
            <a:schemeClr val="accent3"/>
          </a:lnRef>
          <a:fillRef idx="2">
            <a:schemeClr val="accent3"/>
          </a:fillRef>
          <a:effectRef idx="1">
            <a:schemeClr val="accent3"/>
          </a:effectRef>
          <a:fontRef idx="minor">
            <a:schemeClr val="dk1"/>
          </a:fontRef>
        </p:style>
        <p:txBody>
          <a:bodyPr wrap="square" rtlCol="0" anchor="ctr">
            <a:spAutoFit/>
          </a:bodyPr>
          <a:lstStyle/>
          <a:p>
            <a:pPr algn="ctr"/>
            <a:endParaRPr lang="ru-RU" sz="1000" b="1" dirty="0">
              <a:solidFill>
                <a:prstClr val="black"/>
              </a:solidFill>
            </a:endParaRPr>
          </a:p>
          <a:p>
            <a:pPr>
              <a:defRPr/>
            </a:pPr>
            <a:r>
              <a:rPr lang="ru-RU" sz="1400" b="1" dirty="0" smtClean="0">
                <a:solidFill>
                  <a:prstClr val="black"/>
                </a:solidFill>
                <a:latin typeface="Times New Roman" panose="02020603050405020304" pitchFamily="18" charset="0"/>
                <a:cs typeface="Times New Roman" panose="02020603050405020304" pitchFamily="18" charset="0"/>
              </a:rPr>
              <a:t>ЦЕЛЬ</a:t>
            </a:r>
            <a:r>
              <a:rPr lang="ru-RU" sz="1400" b="1" dirty="0" smtClean="0">
                <a:solidFill>
                  <a:schemeClr val="tx1"/>
                </a:solidFill>
                <a:latin typeface="Times New Roman" panose="02020603050405020304" pitchFamily="18" charset="0"/>
                <a:cs typeface="Times New Roman" panose="02020603050405020304" pitchFamily="18" charset="0"/>
              </a:rPr>
              <a:t>:</a:t>
            </a:r>
            <a:r>
              <a:rPr lang="ru-RU" sz="1000" b="1" dirty="0" smtClean="0">
                <a:solidFill>
                  <a:schemeClr val="tx1"/>
                </a:solidFill>
                <a:latin typeface="Times New Roman" panose="02020603050405020304" pitchFamily="18" charset="0"/>
                <a:cs typeface="Times New Roman" panose="02020603050405020304" pitchFamily="18" charset="0"/>
              </a:rPr>
              <a:t> </a:t>
            </a:r>
            <a:r>
              <a:rPr lang="ru-RU" sz="1200" b="1" i="1" dirty="0">
                <a:solidFill>
                  <a:schemeClr val="accent4">
                    <a:lumMod val="50000"/>
                  </a:schemeClr>
                </a:solidFill>
                <a:latin typeface="Times New Roman" panose="02020603050405020304" pitchFamily="18" charset="0"/>
                <a:cs typeface="Times New Roman" panose="02020603050405020304" pitchFamily="18" charset="0"/>
              </a:rPr>
              <a:t>обеспечить комплексную безопасность населения и объектов социальной инфраструктуры на территории муниципального района Мелеузовский район Республики Башкортостан</a:t>
            </a:r>
            <a:r>
              <a:rPr lang="ru-RU" sz="1200" b="1" i="1" dirty="0" smtClean="0">
                <a:solidFill>
                  <a:schemeClr val="accent4">
                    <a:lumMod val="50000"/>
                  </a:schemeClr>
                </a:solidFill>
                <a:latin typeface="Times New Roman" panose="02020603050405020304" pitchFamily="18" charset="0"/>
                <a:cs typeface="Times New Roman" panose="02020603050405020304" pitchFamily="18" charset="0"/>
              </a:rPr>
              <a:t>.</a:t>
            </a:r>
            <a:endParaRPr lang="ru-RU" sz="1200" b="1" i="1" dirty="0">
              <a:solidFill>
                <a:schemeClr val="tx1"/>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179512" y="2151393"/>
            <a:ext cx="2095510" cy="323165"/>
          </a:xfrm>
          <a:prstGeom prst="rect">
            <a:avLst/>
          </a:prstGeom>
          <a:noFill/>
        </p:spPr>
        <p:txBody>
          <a:bodyPr wrap="none" rtlCol="0">
            <a:spAutoFit/>
          </a:bodyPr>
          <a:lstStyle/>
          <a:p>
            <a:r>
              <a:rPr lang="ru-RU" sz="1500" b="1" dirty="0" smtClean="0">
                <a:solidFill>
                  <a:prstClr val="black"/>
                </a:solidFill>
              </a:rPr>
              <a:t>ЗАДАЧИ ПРОГРАММЫ:</a:t>
            </a:r>
            <a:endParaRPr lang="ru-RU" sz="1500" b="1" dirty="0">
              <a:solidFill>
                <a:prstClr val="black"/>
              </a:solidFill>
            </a:endParaRPr>
          </a:p>
        </p:txBody>
      </p:sp>
      <p:sp>
        <p:nvSpPr>
          <p:cNvPr id="2" name="Прямоугольник 1"/>
          <p:cNvSpPr/>
          <p:nvPr/>
        </p:nvSpPr>
        <p:spPr>
          <a:xfrm>
            <a:off x="3057128" y="2312975"/>
            <a:ext cx="6462464" cy="646331"/>
          </a:xfrm>
          <a:prstGeom prst="rect">
            <a:avLst/>
          </a:prstGeom>
        </p:spPr>
        <p:txBody>
          <a:bodyPr wrap="square">
            <a:spAutoFit/>
          </a:bodyPr>
          <a:lstStyle/>
          <a:p>
            <a:pPr algn="ctr"/>
            <a:r>
              <a:rPr lang="ru-RU" altLang="ru-RU" b="1" dirty="0">
                <a:solidFill>
                  <a:srgbClr val="0070C0"/>
                </a:solidFill>
                <a:latin typeface="Times New Roman" panose="02020603050405020304" pitchFamily="18" charset="0"/>
                <a:cs typeface="Times New Roman" panose="02020603050405020304" pitchFamily="18" charset="0"/>
              </a:rPr>
              <a:t>Достигнутые значения целевых </a:t>
            </a:r>
            <a:endParaRPr lang="ru-RU" altLang="ru-RU" b="1" dirty="0" smtClean="0">
              <a:solidFill>
                <a:srgbClr val="0070C0"/>
              </a:solidFill>
              <a:latin typeface="Times New Roman" panose="02020603050405020304" pitchFamily="18" charset="0"/>
              <a:cs typeface="Times New Roman" panose="02020603050405020304" pitchFamily="18" charset="0"/>
            </a:endParaRPr>
          </a:p>
          <a:p>
            <a:pPr algn="ctr"/>
            <a:r>
              <a:rPr lang="ru-RU" altLang="ru-RU" b="1" dirty="0" smtClean="0">
                <a:solidFill>
                  <a:srgbClr val="0070C0"/>
                </a:solidFill>
                <a:latin typeface="Times New Roman" panose="02020603050405020304" pitchFamily="18" charset="0"/>
                <a:cs typeface="Times New Roman" panose="02020603050405020304" pitchFamily="18" charset="0"/>
              </a:rPr>
              <a:t>индикаторов </a:t>
            </a:r>
            <a:r>
              <a:rPr lang="ru-RU" altLang="ru-RU" b="1" dirty="0">
                <a:solidFill>
                  <a:srgbClr val="0070C0"/>
                </a:solidFill>
                <a:latin typeface="Times New Roman" panose="02020603050405020304" pitchFamily="18" charset="0"/>
                <a:cs typeface="Times New Roman" panose="02020603050405020304" pitchFamily="18" charset="0"/>
              </a:rPr>
              <a:t>за 2018 год</a:t>
            </a:r>
          </a:p>
        </p:txBody>
      </p:sp>
      <p:sp>
        <p:nvSpPr>
          <p:cNvPr id="11" name="Скругленный прямоугольник 10"/>
          <p:cNvSpPr/>
          <p:nvPr/>
        </p:nvSpPr>
        <p:spPr>
          <a:xfrm>
            <a:off x="21735" y="2412644"/>
            <a:ext cx="3537341" cy="3833972"/>
          </a:xfrm>
          <a:prstGeom prst="roundRect">
            <a:avLst/>
          </a:prstGeom>
          <a:effectLst/>
        </p:spPr>
        <p:style>
          <a:lnRef idx="1">
            <a:schemeClr val="accent4"/>
          </a:lnRef>
          <a:fillRef idx="2">
            <a:schemeClr val="accent4"/>
          </a:fillRef>
          <a:effectRef idx="1">
            <a:schemeClr val="accent4"/>
          </a:effectRef>
          <a:fontRef idx="minor">
            <a:schemeClr val="dk1"/>
          </a:fontRef>
        </p:style>
        <p:txBody>
          <a:bodyPr rtlCol="0" anchor="ctr">
            <a:scene3d>
              <a:camera prst="orthographicFront"/>
              <a:lightRig rig="threePt" dir="t"/>
            </a:scene3d>
            <a:sp3d contourW="12700">
              <a:contourClr>
                <a:schemeClr val="bg1"/>
              </a:contourClr>
            </a:sp3d>
          </a:bodyPr>
          <a:lstStyle/>
          <a:p>
            <a:pPr marL="285750" indent="-285750">
              <a:buFontTx/>
              <a:buChar char="-"/>
              <a:defRPr/>
            </a:pPr>
            <a:endParaRPr lang="ru-RU" sz="1200" b="1" i="1" dirty="0" smtClean="0">
              <a:ln>
                <a:noFill/>
                <a:prstDash val="solid"/>
                <a:bevel/>
              </a:ln>
              <a:solidFill>
                <a:schemeClr val="tx1"/>
              </a:solidFill>
              <a:effectLst>
                <a:glow>
                  <a:schemeClr val="accent2">
                    <a:lumMod val="20000"/>
                    <a:lumOff val="80000"/>
                  </a:schemeClr>
                </a:glow>
              </a:effectLst>
              <a:latin typeface="Times New Roman" panose="02020603050405020304" pitchFamily="18" charset="0"/>
              <a:cs typeface="Times New Roman" panose="02020603050405020304" pitchFamily="18" charset="0"/>
            </a:endParaRPr>
          </a:p>
          <a:p>
            <a:pPr marL="285750" indent="-285750">
              <a:buFontTx/>
              <a:buChar char="-"/>
              <a:defRPr/>
            </a:pPr>
            <a:endParaRPr lang="ru-RU" sz="1200" b="1" i="1" dirty="0">
              <a:ln>
                <a:noFill/>
                <a:prstDash val="solid"/>
                <a:bevel/>
              </a:ln>
              <a:solidFill>
                <a:schemeClr val="tx1"/>
              </a:solidFill>
              <a:effectLst>
                <a:glow>
                  <a:schemeClr val="accent2">
                    <a:lumMod val="20000"/>
                    <a:lumOff val="80000"/>
                  </a:schemeClr>
                </a:glow>
              </a:effectLst>
              <a:latin typeface="Times New Roman" panose="02020603050405020304" pitchFamily="18" charset="0"/>
              <a:cs typeface="Times New Roman" panose="02020603050405020304" pitchFamily="18" charset="0"/>
            </a:endParaRPr>
          </a:p>
          <a:p>
            <a:pPr marL="285750" indent="-285750" algn="just">
              <a:buFontTx/>
              <a:buChar char="-"/>
              <a:defRPr/>
            </a:pPr>
            <a:r>
              <a:rPr lang="ru-RU" sz="1200" b="1" dirty="0" smtClean="0">
                <a:ln>
                  <a:noFill/>
                  <a:prstDash val="solid"/>
                  <a:bevel/>
                </a:ln>
                <a:solidFill>
                  <a:schemeClr val="tx1"/>
                </a:solidFill>
                <a:effectLst>
                  <a:glow>
                    <a:schemeClr val="accent2">
                      <a:lumMod val="20000"/>
                      <a:lumOff val="80000"/>
                    </a:schemeClr>
                  </a:glow>
                </a:effectLst>
                <a:latin typeface="Times New Roman" panose="02020603050405020304" pitchFamily="18" charset="0"/>
                <a:cs typeface="Times New Roman" panose="02020603050405020304" pitchFamily="18" charset="0"/>
              </a:rPr>
              <a:t>Снизить уровень преступности в муниципальном районе Мелеузовский район Республики Башкортостан к 2021 году на 10% по сравнению с 2015 годом;</a:t>
            </a:r>
          </a:p>
          <a:p>
            <a:pPr marL="285750" indent="-285750" algn="just">
              <a:buFontTx/>
              <a:buChar char="-"/>
              <a:defRPr/>
            </a:pPr>
            <a:r>
              <a:rPr lang="ru-RU" sz="1200" b="1" dirty="0" smtClean="0">
                <a:ln>
                  <a:noFill/>
                  <a:prstDash val="solid"/>
                  <a:bevel/>
                </a:ln>
                <a:solidFill>
                  <a:schemeClr val="tx1"/>
                </a:solidFill>
                <a:effectLst>
                  <a:glow>
                    <a:schemeClr val="accent2">
                      <a:lumMod val="20000"/>
                      <a:lumOff val="80000"/>
                    </a:schemeClr>
                  </a:glow>
                </a:effectLst>
                <a:latin typeface="Times New Roman" panose="02020603050405020304" pitchFamily="18" charset="0"/>
                <a:cs typeface="Times New Roman" panose="02020603050405020304" pitchFamily="18" charset="0"/>
              </a:rPr>
              <a:t>Предотвратить проявления терроризма и экстремизма в муниципальном районе Мелеузовский район республики Башкортостан;</a:t>
            </a:r>
          </a:p>
          <a:p>
            <a:pPr marL="285750" indent="-285750" algn="just">
              <a:buFontTx/>
              <a:buChar char="-"/>
              <a:defRPr/>
            </a:pPr>
            <a:r>
              <a:rPr lang="ru-RU" sz="1200" b="1" dirty="0" smtClean="0">
                <a:ln>
                  <a:noFill/>
                  <a:prstDash val="solid"/>
                  <a:bevel/>
                </a:ln>
                <a:solidFill>
                  <a:schemeClr val="tx1"/>
                </a:solidFill>
                <a:effectLst>
                  <a:glow>
                    <a:schemeClr val="accent2">
                      <a:lumMod val="20000"/>
                      <a:lumOff val="80000"/>
                    </a:schemeClr>
                  </a:glow>
                </a:effectLst>
                <a:latin typeface="Times New Roman" panose="02020603050405020304" pitchFamily="18" charset="0"/>
                <a:cs typeface="Times New Roman" panose="02020603050405020304" pitchFamily="18" charset="0"/>
              </a:rPr>
              <a:t>обеспечить состояние </a:t>
            </a:r>
            <a:r>
              <a:rPr lang="ru-RU" sz="1200" b="1" dirty="0" err="1" smtClean="0">
                <a:ln>
                  <a:noFill/>
                  <a:prstDash val="solid"/>
                  <a:bevel/>
                </a:ln>
                <a:solidFill>
                  <a:schemeClr val="tx1"/>
                </a:solidFill>
                <a:effectLst>
                  <a:glow>
                    <a:schemeClr val="accent2">
                      <a:lumMod val="20000"/>
                      <a:lumOff val="80000"/>
                    </a:schemeClr>
                  </a:glow>
                </a:effectLst>
                <a:latin typeface="Times New Roman" panose="02020603050405020304" pitchFamily="18" charset="0"/>
                <a:cs typeface="Times New Roman" panose="02020603050405020304" pitchFamily="18" charset="0"/>
              </a:rPr>
              <a:t>наркоситуации</a:t>
            </a:r>
            <a:r>
              <a:rPr lang="ru-RU" sz="1200" b="1" dirty="0" smtClean="0">
                <a:ln>
                  <a:noFill/>
                  <a:prstDash val="solid"/>
                  <a:bevel/>
                </a:ln>
                <a:solidFill>
                  <a:schemeClr val="tx1"/>
                </a:solidFill>
                <a:effectLst>
                  <a:glow>
                    <a:schemeClr val="accent2">
                      <a:lumMod val="20000"/>
                      <a:lumOff val="80000"/>
                    </a:schemeClr>
                  </a:glow>
                </a:effectLst>
                <a:latin typeface="Times New Roman" panose="02020603050405020304" pitchFamily="18" charset="0"/>
                <a:cs typeface="Times New Roman" panose="02020603050405020304" pitchFamily="18" charset="0"/>
              </a:rPr>
              <a:t> в муниципальном районе Мелеузовский район к 2021 году как «удовлетворительное» по сравнению с 2015 годом. Состояние </a:t>
            </a:r>
            <a:r>
              <a:rPr lang="ru-RU" sz="1200" b="1" dirty="0" err="1" smtClean="0">
                <a:ln>
                  <a:noFill/>
                  <a:prstDash val="solid"/>
                  <a:bevel/>
                </a:ln>
                <a:solidFill>
                  <a:schemeClr val="tx1"/>
                </a:solidFill>
                <a:effectLst>
                  <a:glow>
                    <a:schemeClr val="accent2">
                      <a:lumMod val="20000"/>
                      <a:lumOff val="80000"/>
                    </a:schemeClr>
                  </a:glow>
                </a:effectLst>
                <a:latin typeface="Times New Roman" panose="02020603050405020304" pitchFamily="18" charset="0"/>
                <a:cs typeface="Times New Roman" panose="02020603050405020304" pitchFamily="18" charset="0"/>
              </a:rPr>
              <a:t>наркоситуации</a:t>
            </a:r>
            <a:r>
              <a:rPr lang="ru-RU" sz="1200" b="1" dirty="0" smtClean="0">
                <a:ln>
                  <a:noFill/>
                  <a:prstDash val="solid"/>
                  <a:bevel/>
                </a:ln>
                <a:solidFill>
                  <a:schemeClr val="tx1"/>
                </a:solidFill>
                <a:effectLst>
                  <a:glow>
                    <a:schemeClr val="accent2">
                      <a:lumMod val="20000"/>
                      <a:lumOff val="80000"/>
                    </a:schemeClr>
                  </a:glow>
                </a:effectLst>
                <a:latin typeface="Times New Roman" panose="02020603050405020304" pitchFamily="18" charset="0"/>
                <a:cs typeface="Times New Roman" panose="02020603050405020304" pitchFamily="18" charset="0"/>
              </a:rPr>
              <a:t> в 2015 году оценивалось как «тяжелое»;</a:t>
            </a:r>
          </a:p>
          <a:p>
            <a:pPr marL="285750" indent="-285750" algn="just">
              <a:buFontTx/>
              <a:buChar char="-"/>
              <a:defRPr/>
            </a:pPr>
            <a:r>
              <a:rPr lang="ru-RU" sz="1200" b="1" dirty="0" smtClean="0">
                <a:ln>
                  <a:noFill/>
                  <a:prstDash val="solid"/>
                  <a:bevel/>
                </a:ln>
                <a:solidFill>
                  <a:schemeClr val="tx1"/>
                </a:solidFill>
                <a:effectLst>
                  <a:glow>
                    <a:schemeClr val="accent2">
                      <a:lumMod val="20000"/>
                      <a:lumOff val="80000"/>
                    </a:schemeClr>
                  </a:glow>
                </a:effectLst>
                <a:latin typeface="Times New Roman" panose="02020603050405020304" pitchFamily="18" charset="0"/>
                <a:cs typeface="Times New Roman" panose="02020603050405020304" pitchFamily="18" charset="0"/>
              </a:rPr>
              <a:t>организация отдыха несовершеннолетних в муниципальном районе Мелеузовский район Республики Башкортостан.</a:t>
            </a:r>
            <a:endParaRPr lang="ru-RU" sz="1200" dirty="0">
              <a:solidFill>
                <a:schemeClr val="tx1"/>
              </a:solidFill>
              <a:latin typeface="Times New Roman" panose="02020603050405020304" pitchFamily="18" charset="0"/>
              <a:cs typeface="Times New Roman" panose="02020603050405020304" pitchFamily="18" charset="0"/>
            </a:endParaRPr>
          </a:p>
          <a:p>
            <a:pPr algn="just">
              <a:defRPr/>
            </a:pPr>
            <a:endParaRPr lang="ru-RU" sz="1200" b="1" i="1" dirty="0">
              <a:ln>
                <a:solidFill>
                  <a:schemeClr val="accent6">
                    <a:lumMod val="75000"/>
                  </a:schemeClr>
                </a:solid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endParaRPr>
          </a:p>
          <a:p>
            <a:pPr algn="just">
              <a:defRPr/>
            </a:pPr>
            <a:endParaRPr lang="ru-RU" sz="1100" b="1" i="1" dirty="0">
              <a:ln w="0">
                <a:solidFill>
                  <a:schemeClr val="tx1"/>
                </a:solidFill>
                <a:prstDash val="solid"/>
                <a:bevel/>
              </a:ln>
              <a:solidFill>
                <a:schemeClr val="tx1"/>
              </a:solidFill>
              <a:effectLst/>
              <a:cs typeface="Times New Roman" panose="02020603050405020304" pitchFamily="18" charset="0"/>
            </a:endParaRPr>
          </a:p>
        </p:txBody>
      </p:sp>
      <p:sp>
        <p:nvSpPr>
          <p:cNvPr id="6" name="Номер слайда 5"/>
          <p:cNvSpPr>
            <a:spLocks noGrp="1"/>
          </p:cNvSpPr>
          <p:nvPr>
            <p:ph type="sldNum" sz="quarter" idx="12"/>
          </p:nvPr>
        </p:nvSpPr>
        <p:spPr>
          <a:xfrm>
            <a:off x="7010400" y="116632"/>
            <a:ext cx="2133600" cy="365125"/>
          </a:xfrm>
        </p:spPr>
        <p:txBody>
          <a:bodyPr/>
          <a:lstStyle/>
          <a:p>
            <a:pPr>
              <a:defRPr/>
            </a:pPr>
            <a:fld id="{1B7666BA-D9CA-4185-806B-0FC1DED90D94}" type="slidenum">
              <a:rPr lang="ru-RU" altLang="ru-RU" smtClean="0">
                <a:solidFill>
                  <a:srgbClr val="073E87"/>
                </a:solidFill>
              </a:rPr>
              <a:pPr>
                <a:defRPr/>
              </a:pPr>
              <a:t>61</a:t>
            </a:fld>
            <a:endParaRPr lang="ru-RU" altLang="ru-RU" dirty="0">
              <a:solidFill>
                <a:srgbClr val="073E87"/>
              </a:solidFill>
            </a:endParaRPr>
          </a:p>
        </p:txBody>
      </p:sp>
      <p:graphicFrame>
        <p:nvGraphicFramePr>
          <p:cNvPr id="12" name="Таблица 11">
            <a:extLst>
              <a:ext uri="{FF2B5EF4-FFF2-40B4-BE49-F238E27FC236}">
                <a16:creationId xmlns="" xmlns:a16="http://schemas.microsoft.com/office/drawing/2014/main" id="{53E5440C-D162-4664-B4D0-B8517E114499}"/>
              </a:ext>
            </a:extLst>
          </p:cNvPr>
          <p:cNvGraphicFramePr>
            <a:graphicFrameLocks noGrp="1"/>
          </p:cNvGraphicFramePr>
          <p:nvPr>
            <p:extLst>
              <p:ext uri="{D42A27DB-BD31-4B8C-83A1-F6EECF244321}">
                <p14:modId xmlns:p14="http://schemas.microsoft.com/office/powerpoint/2010/main" val="1864249843"/>
              </p:ext>
            </p:extLst>
          </p:nvPr>
        </p:nvGraphicFramePr>
        <p:xfrm>
          <a:off x="3559077" y="3050772"/>
          <a:ext cx="5588496" cy="3079900"/>
        </p:xfrm>
        <a:graphic>
          <a:graphicData uri="http://schemas.openxmlformats.org/drawingml/2006/table">
            <a:tbl>
              <a:tblPr>
                <a:tableStyleId>{0505E3EF-67EA-436B-97B2-0124C06EBD24}</a:tableStyleId>
              </a:tblPr>
              <a:tblGrid>
                <a:gridCol w="474355"/>
                <a:gridCol w="3455345">
                  <a:extLst>
                    <a:ext uri="{9D8B030D-6E8A-4147-A177-3AD203B41FA5}">
                      <a16:colId xmlns="" xmlns:a16="http://schemas.microsoft.com/office/drawing/2014/main" val="20000"/>
                    </a:ext>
                  </a:extLst>
                </a:gridCol>
                <a:gridCol w="542119">
                  <a:extLst>
                    <a:ext uri="{9D8B030D-6E8A-4147-A177-3AD203B41FA5}">
                      <a16:colId xmlns="" xmlns:a16="http://schemas.microsoft.com/office/drawing/2014/main" val="20001"/>
                    </a:ext>
                  </a:extLst>
                </a:gridCol>
                <a:gridCol w="609884">
                  <a:extLst>
                    <a:ext uri="{9D8B030D-6E8A-4147-A177-3AD203B41FA5}">
                      <a16:colId xmlns="" xmlns:a16="http://schemas.microsoft.com/office/drawing/2014/main" val="20002"/>
                    </a:ext>
                  </a:extLst>
                </a:gridCol>
                <a:gridCol w="506793">
                  <a:extLst>
                    <a:ext uri="{9D8B030D-6E8A-4147-A177-3AD203B41FA5}">
                      <a16:colId xmlns="" xmlns:a16="http://schemas.microsoft.com/office/drawing/2014/main" val="20003"/>
                    </a:ext>
                  </a:extLst>
                </a:gridCol>
              </a:tblGrid>
              <a:tr h="362998">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 п/п</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anchor="ctr" horzOverflow="overflow"/>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НАИМЕНОВАНИЕ </a:t>
                      </a: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ЦЕЛЕВОГО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anchor="ctr" horzOverflow="overflow"/>
                </a:tc>
                <a:tc grid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Значение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hMerge="1">
                  <a:txBody>
                    <a:bodyPr/>
                    <a:lstStyle/>
                    <a:p>
                      <a:endParaRPr lang="ru-RU"/>
                    </a:p>
                  </a:txBody>
                  <a:tcPr/>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 </a:t>
                      </a:r>
                      <a:r>
                        <a:rPr kumimoji="0" lang="ru-RU" sz="800" u="none" strike="noStrike" cap="none" normalizeH="0" baseline="0" dirty="0" err="1" smtClean="0">
                          <a:ln>
                            <a:noFill/>
                          </a:ln>
                          <a:effectLst/>
                          <a:latin typeface="Times New Roman" panose="02020603050405020304" pitchFamily="18" charset="0"/>
                          <a:cs typeface="Times New Roman" panose="02020603050405020304" pitchFamily="18" charset="0"/>
                        </a:rPr>
                        <a:t>иполнения</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extLst>
                  <a:ext uri="{0D108BD9-81ED-4DB2-BD59-A6C34878D82A}">
                    <a16:rowId xmlns="" xmlns:a16="http://schemas.microsoft.com/office/drawing/2014/main" val="10000"/>
                  </a:ext>
                </a:extLst>
              </a:tr>
              <a:tr h="195446">
                <a:tc vMerge="1">
                  <a:txBody>
                    <a:bodyPr/>
                    <a:lstStyle/>
                    <a:p>
                      <a:endParaRPr lang="ru-RU"/>
                    </a:p>
                  </a:txBody>
                  <a:tcPr/>
                </a:tc>
                <a:tc vMerge="1">
                  <a:txBody>
                    <a:bodyPr/>
                    <a:lstStyle/>
                    <a:p>
                      <a:endParaRPr lang="ru-RU"/>
                    </a:p>
                  </a:txBody>
                  <a:tcPr/>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ПЛАН</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800" u="none" strike="noStrike" cap="none" normalizeH="0" baseline="0" dirty="0">
                          <a:ln>
                            <a:noFill/>
                          </a:ln>
                          <a:effectLst/>
                          <a:latin typeface="Times New Roman" panose="02020603050405020304" pitchFamily="18" charset="0"/>
                          <a:cs typeface="Times New Roman" panose="02020603050405020304" pitchFamily="18" charset="0"/>
                        </a:rPr>
                        <a:t>ФАКТ</a:t>
                      </a: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44" marR="91444" marT="45703" marB="45703" horzOverflow="overflow"/>
                </a:tc>
                <a:tc vMerge="1">
                  <a:txBody>
                    <a:bodyPr/>
                    <a:lstStyle/>
                    <a:p>
                      <a:endParaRPr lang="ru-RU"/>
                    </a:p>
                  </a:txBody>
                  <a:tcPr/>
                </a:tc>
                <a:extLst>
                  <a:ext uri="{0D108BD9-81ED-4DB2-BD59-A6C34878D82A}">
                    <a16:rowId xmlns="" xmlns:a16="http://schemas.microsoft.com/office/drawing/2014/main" val="10001"/>
                  </a:ext>
                </a:extLst>
              </a:tr>
              <a:tr h="418939">
                <a:tc>
                  <a:txBody>
                    <a:bodyPr/>
                    <a:lstStyle/>
                    <a:p>
                      <a:pPr algn="just">
                        <a:spcAft>
                          <a:spcPts val="0"/>
                        </a:spcAft>
                      </a:pPr>
                      <a:r>
                        <a:rPr lang="ru-RU" sz="1200" dirty="0" smtClean="0">
                          <a:effectLst/>
                          <a:latin typeface="Times New Roman" panose="02020603050405020304" pitchFamily="18" charset="0"/>
                          <a:cs typeface="Times New Roman" panose="02020603050405020304" pitchFamily="18" charset="0"/>
                        </a:rPr>
                        <a:t>1</a:t>
                      </a:r>
                      <a:endParaRPr lang="ru-RU" sz="1200" b="0" dirty="0">
                        <a:effectLst/>
                        <a:latin typeface="Times New Roman" panose="02020603050405020304" pitchFamily="18" charset="0"/>
                        <a:ea typeface="Times New Roman"/>
                        <a:cs typeface="Times New Roman" panose="02020603050405020304" pitchFamily="18" charset="0"/>
                      </a:endParaRPr>
                    </a:p>
                  </a:txBody>
                  <a:tcPr marL="91446" marR="91446" marT="45752" marB="45752" horzOverflow="overflow"/>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200" dirty="0" smtClean="0">
                          <a:effectLst/>
                          <a:latin typeface="Times New Roman" panose="02020603050405020304" pitchFamily="18" charset="0"/>
                          <a:cs typeface="Times New Roman" panose="02020603050405020304" pitchFamily="18" charset="0"/>
                        </a:rPr>
                        <a:t>Показатель снижения преступности на 100  чел., число преступлений</a:t>
                      </a:r>
                      <a:endParaRPr lang="ru-RU" sz="1200" b="0" dirty="0">
                        <a:effectLst/>
                        <a:latin typeface="Times New Roman" panose="02020603050405020304" pitchFamily="18" charset="0"/>
                        <a:ea typeface="Times New Roman"/>
                        <a:cs typeface="Times New Roman" panose="02020603050405020304" pitchFamily="18" charset="0"/>
                      </a:endParaRPr>
                    </a:p>
                  </a:txBody>
                  <a:tcPr marL="91446" marR="91446" marT="45752" marB="45752"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smtClean="0">
                          <a:ln>
                            <a:noFill/>
                          </a:ln>
                          <a:effectLst/>
                          <a:latin typeface="Times New Roman" panose="02020603050405020304" pitchFamily="18" charset="0"/>
                          <a:cs typeface="Times New Roman" panose="02020603050405020304" pitchFamily="18" charset="0"/>
                        </a:rPr>
                        <a:t>-0,14</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smtClean="0">
                          <a:ln>
                            <a:noFill/>
                          </a:ln>
                          <a:effectLst/>
                          <a:latin typeface="Times New Roman" panose="02020603050405020304" pitchFamily="18" charset="0"/>
                          <a:cs typeface="Times New Roman" panose="02020603050405020304" pitchFamily="18" charset="0"/>
                        </a:rPr>
                        <a:t>0,01</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smtClean="0">
                          <a:ln>
                            <a:noFill/>
                          </a:ln>
                          <a:effectLst/>
                          <a:latin typeface="Times New Roman" panose="02020603050405020304" pitchFamily="18" charset="0"/>
                          <a:cs typeface="Times New Roman" panose="02020603050405020304" pitchFamily="18" charset="0"/>
                        </a:rPr>
                        <a:t>0,15</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2"/>
                  </a:ext>
                </a:extLst>
              </a:tr>
              <a:tr h="534147">
                <a:tc>
                  <a:txBody>
                    <a:bodyPr/>
                    <a:lstStyle/>
                    <a:p>
                      <a:pPr algn="just">
                        <a:spcAft>
                          <a:spcPts val="0"/>
                        </a:spcAft>
                      </a:pPr>
                      <a:r>
                        <a:rPr lang="ru-RU" sz="1200" dirty="0" smtClean="0">
                          <a:effectLst/>
                          <a:latin typeface="Times New Roman" panose="02020603050405020304" pitchFamily="18" charset="0"/>
                          <a:cs typeface="Times New Roman" panose="02020603050405020304" pitchFamily="18" charset="0"/>
                        </a:rPr>
                        <a:t>2</a:t>
                      </a:r>
                      <a:endParaRPr lang="ru-RU" sz="1200" b="0" dirty="0">
                        <a:effectLst/>
                        <a:latin typeface="Times New Roman" panose="02020603050405020304" pitchFamily="18" charset="0"/>
                        <a:ea typeface="Times New Roman"/>
                        <a:cs typeface="Times New Roman" panose="02020603050405020304" pitchFamily="18" charset="0"/>
                      </a:endParaRPr>
                    </a:p>
                  </a:txBody>
                  <a:tcPr marL="91446" marR="91446" marT="45752" marB="45752" horzOverflow="overflow"/>
                </a:tc>
                <a:tc>
                  <a:txBody>
                    <a:bodyPr/>
                    <a:lstStyle/>
                    <a:p>
                      <a:pPr algn="just">
                        <a:spcAft>
                          <a:spcPts val="0"/>
                        </a:spcAft>
                      </a:pPr>
                      <a:r>
                        <a:rPr lang="ru-RU" sz="1200" dirty="0" smtClean="0">
                          <a:effectLst/>
                          <a:latin typeface="Times New Roman" panose="02020603050405020304" pitchFamily="18" charset="0"/>
                          <a:cs typeface="Times New Roman" panose="02020603050405020304" pitchFamily="18" charset="0"/>
                        </a:rPr>
                        <a:t>Уровень проявлений терроризма и экстремизма в муниципальном районе,</a:t>
                      </a:r>
                      <a:r>
                        <a:rPr lang="ru-RU" sz="1200" baseline="0" dirty="0" smtClean="0">
                          <a:effectLst/>
                          <a:latin typeface="Times New Roman" panose="02020603050405020304" pitchFamily="18" charset="0"/>
                          <a:cs typeface="Times New Roman" panose="02020603050405020304" pitchFamily="18" charset="0"/>
                        </a:rPr>
                        <a:t> кол. возбужденных дел</a:t>
                      </a:r>
                      <a:endParaRPr lang="ru-RU" sz="1200" b="0" dirty="0">
                        <a:effectLst/>
                        <a:latin typeface="Times New Roman" panose="02020603050405020304" pitchFamily="18" charset="0"/>
                        <a:ea typeface="Times New Roman"/>
                        <a:cs typeface="Times New Roman" panose="02020603050405020304" pitchFamily="18" charset="0"/>
                      </a:endParaRPr>
                    </a:p>
                  </a:txBody>
                  <a:tcPr marL="91446" marR="91446" marT="45752" marB="45752"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smtClean="0">
                          <a:ln>
                            <a:noFill/>
                          </a:ln>
                          <a:effectLst/>
                          <a:latin typeface="Times New Roman" panose="02020603050405020304" pitchFamily="18" charset="0"/>
                          <a:cs typeface="Times New Roman" panose="02020603050405020304" pitchFamily="18" charset="0"/>
                        </a:rPr>
                        <a:t>0</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smtClean="0">
                          <a:ln>
                            <a:noFill/>
                          </a:ln>
                          <a:effectLst/>
                          <a:latin typeface="Times New Roman" panose="02020603050405020304" pitchFamily="18" charset="0"/>
                          <a:cs typeface="Times New Roman" panose="02020603050405020304" pitchFamily="18" charset="0"/>
                        </a:rPr>
                        <a:t>0</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r>
              <a:tr h="381549">
                <a:tc>
                  <a:txBody>
                    <a:bodyPr/>
                    <a:lstStyle/>
                    <a:p>
                      <a:pPr algn="just">
                        <a:spcAft>
                          <a:spcPts val="0"/>
                        </a:spcAft>
                      </a:pPr>
                      <a:r>
                        <a:rPr lang="ru-RU" sz="1200" dirty="0" smtClean="0">
                          <a:effectLst/>
                          <a:latin typeface="Times New Roman" panose="02020603050405020304" pitchFamily="18" charset="0"/>
                          <a:cs typeface="Times New Roman" panose="02020603050405020304" pitchFamily="18" charset="0"/>
                        </a:rPr>
                        <a:t>3</a:t>
                      </a:r>
                      <a:endParaRPr lang="ru-RU" sz="1200" b="0" dirty="0">
                        <a:effectLst/>
                        <a:latin typeface="Times New Roman" panose="02020603050405020304" pitchFamily="18" charset="0"/>
                        <a:ea typeface="Times New Roman"/>
                        <a:cs typeface="Times New Roman" panose="02020603050405020304" pitchFamily="18" charset="0"/>
                      </a:endParaRPr>
                    </a:p>
                  </a:txBody>
                  <a:tcPr marL="91446" marR="91446" marT="45752" marB="45752" horzOverflow="overflow"/>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200" dirty="0" smtClean="0">
                          <a:effectLst/>
                          <a:latin typeface="Times New Roman" panose="02020603050405020304" pitchFamily="18" charset="0"/>
                          <a:cs typeface="Times New Roman" panose="02020603050405020304" pitchFamily="18" charset="0"/>
                        </a:rPr>
                        <a:t>Уровень </a:t>
                      </a:r>
                      <a:r>
                        <a:rPr lang="ru-RU" sz="1200" dirty="0" err="1" smtClean="0">
                          <a:effectLst/>
                          <a:latin typeface="Times New Roman" panose="02020603050405020304" pitchFamily="18" charset="0"/>
                          <a:cs typeface="Times New Roman" panose="02020603050405020304" pitchFamily="18" charset="0"/>
                        </a:rPr>
                        <a:t>наркоситуации</a:t>
                      </a:r>
                      <a:r>
                        <a:rPr lang="ru-RU" sz="1200" dirty="0" smtClean="0">
                          <a:effectLst/>
                          <a:latin typeface="Times New Roman" panose="02020603050405020304" pitchFamily="18" charset="0"/>
                          <a:cs typeface="Times New Roman" panose="02020603050405020304" pitchFamily="18" charset="0"/>
                        </a:rPr>
                        <a:t> в муниципальном районе</a:t>
                      </a:r>
                      <a:endParaRPr lang="ru-RU" sz="1200" b="0" dirty="0">
                        <a:effectLst/>
                        <a:latin typeface="Times New Roman" panose="02020603050405020304" pitchFamily="18" charset="0"/>
                        <a:ea typeface="Times New Roman"/>
                        <a:cs typeface="Times New Roman" panose="02020603050405020304" pitchFamily="18" charset="0"/>
                      </a:endParaRPr>
                    </a:p>
                  </a:txBody>
                  <a:tcPr marL="91446" marR="91446" marT="45752" marB="45752"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smtClean="0">
                          <a:ln>
                            <a:noFill/>
                          </a:ln>
                          <a:effectLst/>
                          <a:latin typeface="Times New Roman" panose="02020603050405020304" pitchFamily="18" charset="0"/>
                          <a:cs typeface="Times New Roman" panose="02020603050405020304" pitchFamily="18" charset="0"/>
                        </a:rPr>
                        <a:t>2</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smtClean="0">
                          <a:ln>
                            <a:noFill/>
                          </a:ln>
                          <a:effectLst/>
                          <a:latin typeface="Times New Roman" panose="02020603050405020304" pitchFamily="18" charset="0"/>
                          <a:cs typeface="Times New Roman" panose="02020603050405020304" pitchFamily="18" charset="0"/>
                        </a:rPr>
                        <a:t>3</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smtClean="0">
                          <a:ln>
                            <a:noFill/>
                          </a:ln>
                          <a:effectLst/>
                          <a:latin typeface="Times New Roman" panose="02020603050405020304" pitchFamily="18" charset="0"/>
                          <a:cs typeface="Times New Roman" panose="02020603050405020304" pitchFamily="18" charset="0"/>
                        </a:rPr>
                        <a:t>150</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r>
              <a:tr h="586491">
                <a:tc>
                  <a:txBody>
                    <a:bodyPr/>
                    <a:lstStyle/>
                    <a:p>
                      <a:pPr lvl="0" algn="just" rtl="0"/>
                      <a:r>
                        <a:rPr lang="ru-RU" sz="1200" dirty="0" smtClean="0">
                          <a:latin typeface="Times New Roman" panose="02020603050405020304" pitchFamily="18" charset="0"/>
                          <a:cs typeface="Times New Roman" panose="02020603050405020304" pitchFamily="18" charset="0"/>
                        </a:rPr>
                        <a:t>4</a:t>
                      </a:r>
                      <a:endParaRPr lang="ru-RU" sz="1200" dirty="0">
                        <a:latin typeface="Times New Roman" panose="02020603050405020304" pitchFamily="18" charset="0"/>
                        <a:cs typeface="Times New Roman" panose="02020603050405020304" pitchFamily="18" charset="0"/>
                      </a:endParaRPr>
                    </a:p>
                  </a:txBody>
                  <a:tcPr marL="91446" marR="91446" marT="45752" marB="45752" horzOverflow="overflow"/>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200" dirty="0" smtClean="0">
                          <a:effectLst/>
                          <a:latin typeface="Times New Roman" panose="02020603050405020304" pitchFamily="18" charset="0"/>
                          <a:cs typeface="Times New Roman" panose="02020603050405020304" pitchFamily="18" charset="0"/>
                        </a:rPr>
                        <a:t>Доля несовершеннолетних детей, охваченных организованным отдыхом в каникулярное время в сравнении с прошлым </a:t>
                      </a:r>
                      <a:r>
                        <a:rPr lang="ru-RU" sz="1200" dirty="0" smtClean="0">
                          <a:effectLst/>
                          <a:latin typeface="Times New Roman" panose="02020603050405020304" pitchFamily="18" charset="0"/>
                          <a:cs typeface="Times New Roman" panose="02020603050405020304" pitchFamily="18" charset="0"/>
                        </a:rPr>
                        <a:t>годом</a:t>
                      </a:r>
                      <a:endParaRPr lang="ru-RU" sz="1200" b="0" dirty="0">
                        <a:latin typeface="Times New Roman" panose="02020603050405020304" pitchFamily="18" charset="0"/>
                        <a:cs typeface="Times New Roman" panose="02020603050405020304" pitchFamily="18" charset="0"/>
                      </a:endParaRPr>
                    </a:p>
                  </a:txBody>
                  <a:tcPr marL="91446" marR="91446" marT="45752" marB="45752"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smtClean="0">
                          <a:ln>
                            <a:noFill/>
                          </a:ln>
                          <a:effectLst/>
                          <a:latin typeface="Times New Roman" panose="02020603050405020304" pitchFamily="18" charset="0"/>
                          <a:cs typeface="Times New Roman" panose="02020603050405020304" pitchFamily="18" charset="0"/>
                        </a:rPr>
                        <a:t>1,03</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smtClean="0">
                          <a:ln>
                            <a:noFill/>
                          </a:ln>
                          <a:effectLst/>
                          <a:latin typeface="Times New Roman" panose="02020603050405020304" pitchFamily="18" charset="0"/>
                          <a:cs typeface="Times New Roman" panose="02020603050405020304" pitchFamily="18" charset="0"/>
                        </a:rPr>
                        <a:t>1,03</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4"/>
                  </a:ext>
                </a:extLst>
              </a:tr>
              <a:tr h="418939">
                <a:tc>
                  <a:txBody>
                    <a:bodyPr/>
                    <a:lstStyle/>
                    <a:p>
                      <a:pPr lvl="0" algn="just" rtl="0"/>
                      <a:r>
                        <a:rPr lang="ru-RU" sz="1200" dirty="0" smtClean="0">
                          <a:latin typeface="Times New Roman" panose="02020603050405020304" pitchFamily="18" charset="0"/>
                          <a:cs typeface="Times New Roman" panose="02020603050405020304" pitchFamily="18" charset="0"/>
                        </a:rPr>
                        <a:t>5</a:t>
                      </a:r>
                      <a:endParaRPr lang="ru-RU" sz="1200" dirty="0">
                        <a:latin typeface="Times New Roman" panose="02020603050405020304" pitchFamily="18" charset="0"/>
                        <a:cs typeface="Times New Roman" panose="02020603050405020304" pitchFamily="18" charset="0"/>
                      </a:endParaRPr>
                    </a:p>
                  </a:txBody>
                  <a:tcPr marL="91446" marR="91446" marT="45752" marB="45752" horzOverflow="overflow"/>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200" dirty="0" smtClean="0">
                          <a:latin typeface="Times New Roman" panose="02020603050405020304" pitchFamily="18" charset="0"/>
                          <a:cs typeface="Times New Roman" panose="02020603050405020304" pitchFamily="18" charset="0"/>
                        </a:rPr>
                        <a:t>Готовность функционирования системы видеонаблюдения «Безопасный город», %</a:t>
                      </a:r>
                    </a:p>
                  </a:txBody>
                  <a:tcPr marL="91446" marR="91446" marT="45752" marB="45752"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2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r>
            </a:tbl>
          </a:graphicData>
        </a:graphic>
      </p:graphicFrame>
    </p:spTree>
    <p:extLst>
      <p:ext uri="{BB962C8B-B14F-4D97-AF65-F5344CB8AC3E}">
        <p14:creationId xmlns:p14="http://schemas.microsoft.com/office/powerpoint/2010/main" val="1023530586"/>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19324" y="178397"/>
            <a:ext cx="8802419" cy="864096"/>
          </a:xfrm>
        </p:spPr>
        <p:txBody>
          <a:bodyPr>
            <a:noAutofit/>
          </a:bodyPr>
          <a:lstStyle/>
          <a:p>
            <a:pPr algn="ctr"/>
            <a:r>
              <a:rPr lang="ru-RU" sz="1600" b="1" dirty="0">
                <a:solidFill>
                  <a:schemeClr val="accent1">
                    <a:lumMod val="60000"/>
                    <a:lumOff val="40000"/>
                  </a:schemeClr>
                </a:solidFill>
                <a:latin typeface="Cambria" panose="02040503050406030204" pitchFamily="18" charset="0"/>
                <a:cs typeface="Arial" panose="020B0604020202020204" pitchFamily="34" charset="0"/>
              </a:rPr>
              <a:t>Муниципальная программа </a:t>
            </a:r>
            <a:r>
              <a:rPr lang="ru-RU" sz="1600" b="1" dirty="0" smtClean="0">
                <a:solidFill>
                  <a:schemeClr val="accent1">
                    <a:lumMod val="60000"/>
                    <a:lumOff val="40000"/>
                  </a:schemeClr>
                </a:solidFill>
                <a:latin typeface="Cambria" panose="02040503050406030204" pitchFamily="18" charset="0"/>
                <a:cs typeface="Arial" panose="020B0604020202020204" pitchFamily="34" charset="0"/>
              </a:rPr>
              <a:t>«Укрепление единства российской нации и этнокультурное развитие народов  муниципального района Мелеузовский район Республики Башкортостан на 2018-2022 годы»</a:t>
            </a:r>
            <a:endParaRPr lang="ru-RU" sz="1600" dirty="0">
              <a:solidFill>
                <a:schemeClr val="accent1">
                  <a:lumMod val="60000"/>
                  <a:lumOff val="40000"/>
                </a:schemeClr>
              </a:solidFill>
              <a:latin typeface="Cambria" panose="02040503050406030204" pitchFamily="18" charset="0"/>
            </a:endParaRPr>
          </a:p>
        </p:txBody>
      </p:sp>
      <p:sp>
        <p:nvSpPr>
          <p:cNvPr id="4" name="Овал 3"/>
          <p:cNvSpPr/>
          <p:nvPr/>
        </p:nvSpPr>
        <p:spPr>
          <a:xfrm>
            <a:off x="-10592" y="1052736"/>
            <a:ext cx="8136904" cy="952143"/>
          </a:xfrm>
          <a:prstGeom prst="ellipse">
            <a:avLst/>
          </a:prstGeom>
        </p:spPr>
        <p:style>
          <a:lnRef idx="1">
            <a:schemeClr val="accent3"/>
          </a:lnRef>
          <a:fillRef idx="2">
            <a:schemeClr val="accent3"/>
          </a:fillRef>
          <a:effectRef idx="1">
            <a:schemeClr val="accent3"/>
          </a:effectRef>
          <a:fontRef idx="minor">
            <a:schemeClr val="dk1"/>
          </a:fontRef>
        </p:style>
        <p:txBody>
          <a:bodyPr wrap="square" rtlCol="0" anchor="ctr">
            <a:spAutoFit/>
          </a:bodyPr>
          <a:lstStyle/>
          <a:p>
            <a:pPr>
              <a:defRPr/>
            </a:pPr>
            <a:r>
              <a:rPr lang="ru-RU" sz="1400" b="1" dirty="0" smtClean="0">
                <a:solidFill>
                  <a:prstClr val="black"/>
                </a:solidFill>
                <a:latin typeface="Times New Roman" panose="02020603050405020304" pitchFamily="18" charset="0"/>
                <a:cs typeface="Times New Roman" panose="02020603050405020304" pitchFamily="18" charset="0"/>
              </a:rPr>
              <a:t>ЦЕЛЬ:</a:t>
            </a:r>
            <a:r>
              <a:rPr lang="ru-RU" sz="1000" b="1" dirty="0" smtClean="0">
                <a:solidFill>
                  <a:prstClr val="black"/>
                </a:solidFill>
                <a:latin typeface="Times New Roman" panose="02020603050405020304" pitchFamily="18" charset="0"/>
                <a:cs typeface="Times New Roman" panose="02020603050405020304" pitchFamily="18" charset="0"/>
              </a:rPr>
              <a:t> </a:t>
            </a:r>
            <a:r>
              <a:rPr lang="ru-RU" sz="1200" b="1" i="1" dirty="0" smtClean="0">
                <a:solidFill>
                  <a:schemeClr val="tx1"/>
                </a:solidFill>
                <a:latin typeface="Times New Roman" panose="02020603050405020304" pitchFamily="18" charset="0"/>
                <a:cs typeface="Times New Roman" panose="02020603050405020304" pitchFamily="18" charset="0"/>
              </a:rPr>
              <a:t>укрепление общероссийского гражданского самосознания, единство и духовная общность многонационального народа муниципального района Мелеузовский район республики Башкортостан</a:t>
            </a:r>
            <a:endParaRPr lang="ru-RU" sz="1200" b="1" i="1" dirty="0">
              <a:solidFill>
                <a:schemeClr val="tx1"/>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158030" y="2043551"/>
            <a:ext cx="2095510" cy="323165"/>
          </a:xfrm>
          <a:prstGeom prst="rect">
            <a:avLst/>
          </a:prstGeom>
          <a:noFill/>
        </p:spPr>
        <p:txBody>
          <a:bodyPr wrap="none" rtlCol="0">
            <a:spAutoFit/>
          </a:bodyPr>
          <a:lstStyle/>
          <a:p>
            <a:r>
              <a:rPr lang="ru-RU" sz="1500" b="1" dirty="0" smtClean="0">
                <a:solidFill>
                  <a:prstClr val="black"/>
                </a:solidFill>
              </a:rPr>
              <a:t>ЗАДАЧИ ПРОГРАММЫ:</a:t>
            </a:r>
            <a:endParaRPr lang="ru-RU" sz="1500" b="1" dirty="0">
              <a:solidFill>
                <a:prstClr val="black"/>
              </a:solidFill>
            </a:endParaRPr>
          </a:p>
        </p:txBody>
      </p:sp>
      <p:sp>
        <p:nvSpPr>
          <p:cNvPr id="8" name="Скругленный прямоугольник 7"/>
          <p:cNvSpPr/>
          <p:nvPr/>
        </p:nvSpPr>
        <p:spPr>
          <a:xfrm>
            <a:off x="18969" y="2366716"/>
            <a:ext cx="2589215" cy="3257908"/>
          </a:xfrm>
          <a:prstGeom prst="roundRect">
            <a:avLst/>
          </a:prstGeom>
          <a:effectLst/>
        </p:spPr>
        <p:style>
          <a:lnRef idx="1">
            <a:schemeClr val="accent4"/>
          </a:lnRef>
          <a:fillRef idx="2">
            <a:schemeClr val="accent4"/>
          </a:fillRef>
          <a:effectRef idx="1">
            <a:schemeClr val="accent4"/>
          </a:effectRef>
          <a:fontRef idx="minor">
            <a:schemeClr val="dk1"/>
          </a:fontRef>
        </p:style>
        <p:txBody>
          <a:bodyPr rtlCol="0" anchor="ctr">
            <a:scene3d>
              <a:camera prst="orthographicFront"/>
              <a:lightRig rig="threePt" dir="t"/>
            </a:scene3d>
            <a:sp3d contourW="12700">
              <a:contourClr>
                <a:schemeClr val="bg1"/>
              </a:contourClr>
            </a:sp3d>
          </a:bodyPr>
          <a:lstStyle/>
          <a:p>
            <a:pPr marL="285750" indent="-285750" algn="just">
              <a:buFontTx/>
              <a:buChar char="-"/>
              <a:defRPr/>
            </a:pPr>
            <a:r>
              <a:rPr lang="ru-RU" sz="1200" dirty="0" smtClean="0">
                <a:solidFill>
                  <a:schemeClr val="tx1"/>
                </a:solidFill>
                <a:latin typeface="Times New Roman" panose="02020603050405020304" pitchFamily="18" charset="0"/>
                <a:cs typeface="Times New Roman" panose="02020603050405020304" pitchFamily="18" charset="0"/>
              </a:rPr>
              <a:t>укрепить гражданское единство и обеспечить гармонизацию межнациональных отношений;</a:t>
            </a:r>
          </a:p>
          <a:p>
            <a:pPr marL="285750" indent="-285750" algn="just">
              <a:buFontTx/>
              <a:buChar char="-"/>
              <a:defRPr/>
            </a:pPr>
            <a:r>
              <a:rPr lang="ru-RU" sz="1200" dirty="0" smtClean="0">
                <a:solidFill>
                  <a:schemeClr val="tx1"/>
                </a:solidFill>
                <a:latin typeface="Times New Roman" panose="02020603050405020304" pitchFamily="18" charset="0"/>
                <a:cs typeface="Times New Roman" panose="02020603050405020304" pitchFamily="18" charset="0"/>
              </a:rPr>
              <a:t>Обеспечить сохранение и развитие этнической уникальности башкирского народа;</a:t>
            </a:r>
          </a:p>
          <a:p>
            <a:pPr marL="285750" indent="-285750" algn="just">
              <a:buFontTx/>
              <a:buChar char="-"/>
              <a:defRPr/>
            </a:pPr>
            <a:r>
              <a:rPr lang="ru-RU" sz="1200" dirty="0" smtClean="0">
                <a:solidFill>
                  <a:schemeClr val="tx1"/>
                </a:solidFill>
                <a:latin typeface="Times New Roman" panose="02020603050405020304" pitchFamily="18" charset="0"/>
                <a:cs typeface="Times New Roman" panose="02020603050405020304" pitchFamily="18" charset="0"/>
              </a:rPr>
              <a:t>Сохранять многообразие культуры и языка народов Республики Башкортостан.</a:t>
            </a:r>
          </a:p>
          <a:p>
            <a:pPr algn="just">
              <a:defRPr/>
            </a:pPr>
            <a:endParaRPr lang="ru-RU" sz="1200" dirty="0">
              <a:ln>
                <a:solidFill>
                  <a:schemeClr val="accent6">
                    <a:lumMod val="75000"/>
                  </a:schemeClr>
                </a:solid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endParaRPr>
          </a:p>
          <a:p>
            <a:pPr algn="just">
              <a:defRPr/>
            </a:pPr>
            <a:endParaRPr lang="ru-RU" sz="1200" b="1" i="1" dirty="0">
              <a:ln>
                <a:solidFill>
                  <a:schemeClr val="accent6">
                    <a:lumMod val="75000"/>
                  </a:schemeClr>
                </a:solidFill>
              </a:ln>
              <a:solidFill>
                <a:schemeClr val="tx1"/>
              </a:solidFill>
              <a:effectLst>
                <a:glow rad="63500">
                  <a:schemeClr val="accent2">
                    <a:lumMod val="20000"/>
                    <a:lumOff val="80000"/>
                  </a:schemeClr>
                </a:glow>
              </a:effectLst>
              <a:latin typeface="Times New Roman" panose="02020603050405020304" pitchFamily="18" charset="0"/>
              <a:cs typeface="Times New Roman" panose="02020603050405020304" pitchFamily="18" charset="0"/>
            </a:endParaRPr>
          </a:p>
          <a:p>
            <a:pPr algn="just">
              <a:defRPr/>
            </a:pPr>
            <a:endParaRPr lang="ru-RU" sz="1100" b="1" i="1" dirty="0">
              <a:ln w="0">
                <a:solidFill>
                  <a:schemeClr val="tx1"/>
                </a:solidFill>
                <a:prstDash val="solid"/>
                <a:bevel/>
              </a:ln>
              <a:solidFill>
                <a:schemeClr val="tx1"/>
              </a:solidFill>
              <a:effectLst/>
              <a:cs typeface="Times New Roman" panose="02020603050405020304" pitchFamily="18" charset="0"/>
            </a:endParaRPr>
          </a:p>
        </p:txBody>
      </p:sp>
      <p:sp>
        <p:nvSpPr>
          <p:cNvPr id="3" name="Прямоугольник 2"/>
          <p:cNvSpPr/>
          <p:nvPr/>
        </p:nvSpPr>
        <p:spPr>
          <a:xfrm>
            <a:off x="6930875" y="3321574"/>
            <a:ext cx="2108241" cy="1525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1"/>
          <p:cNvSpPr/>
          <p:nvPr/>
        </p:nvSpPr>
        <p:spPr>
          <a:xfrm>
            <a:off x="2608184" y="2020468"/>
            <a:ext cx="6462464" cy="369332"/>
          </a:xfrm>
          <a:prstGeom prst="rect">
            <a:avLst/>
          </a:prstGeom>
        </p:spPr>
        <p:txBody>
          <a:bodyPr wrap="square">
            <a:spAutoFit/>
          </a:bodyPr>
          <a:lstStyle/>
          <a:p>
            <a:pPr algn="ctr"/>
            <a:r>
              <a:rPr lang="ru-RU" altLang="ru-RU" b="1" dirty="0">
                <a:solidFill>
                  <a:srgbClr val="0070C0"/>
                </a:solidFill>
                <a:latin typeface="Times New Roman" panose="02020603050405020304" pitchFamily="18" charset="0"/>
                <a:cs typeface="Times New Roman" panose="02020603050405020304" pitchFamily="18" charset="0"/>
              </a:rPr>
              <a:t>Достигнутые значения целевых индикаторов за 2018 год</a:t>
            </a:r>
          </a:p>
        </p:txBody>
      </p:sp>
      <p:sp>
        <p:nvSpPr>
          <p:cNvPr id="9" name="10-конечная звезда 8"/>
          <p:cNvSpPr/>
          <p:nvPr/>
        </p:nvSpPr>
        <p:spPr>
          <a:xfrm rot="19946127">
            <a:off x="7430308" y="754677"/>
            <a:ext cx="1763688" cy="1281121"/>
          </a:xfrm>
          <a:prstGeom prst="star10">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dirty="0" smtClean="0">
                <a:solidFill>
                  <a:schemeClr val="tx1">
                    <a:lumMod val="75000"/>
                    <a:lumOff val="25000"/>
                  </a:schemeClr>
                </a:solidFill>
                <a:latin typeface="Times New Roman" panose="02020603050405020304" pitchFamily="18" charset="0"/>
                <a:cs typeface="Times New Roman" panose="02020603050405020304" pitchFamily="18" charset="0"/>
              </a:rPr>
              <a:t>Финансирование из бюджета муниципального района не предусмотрено</a:t>
            </a:r>
            <a:endParaRPr lang="ru-RU" sz="1000"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sp>
        <p:nvSpPr>
          <p:cNvPr id="10" name="Номер слайда 9"/>
          <p:cNvSpPr>
            <a:spLocks noGrp="1"/>
          </p:cNvSpPr>
          <p:nvPr>
            <p:ph type="sldNum" sz="quarter" idx="12"/>
          </p:nvPr>
        </p:nvSpPr>
        <p:spPr>
          <a:xfrm>
            <a:off x="7010400" y="116632"/>
            <a:ext cx="2133600" cy="365125"/>
          </a:xfrm>
        </p:spPr>
        <p:txBody>
          <a:bodyPr/>
          <a:lstStyle/>
          <a:p>
            <a:pPr>
              <a:defRPr/>
            </a:pPr>
            <a:fld id="{1B7666BA-D9CA-4185-806B-0FC1DED90D94}" type="slidenum">
              <a:rPr lang="ru-RU" altLang="ru-RU" smtClean="0">
                <a:solidFill>
                  <a:srgbClr val="073E87"/>
                </a:solidFill>
              </a:rPr>
              <a:pPr>
                <a:defRPr/>
              </a:pPr>
              <a:t>62</a:t>
            </a:fld>
            <a:endParaRPr lang="ru-RU" altLang="ru-RU" dirty="0">
              <a:solidFill>
                <a:srgbClr val="073E87"/>
              </a:solidFill>
            </a:endParaRPr>
          </a:p>
        </p:txBody>
      </p:sp>
      <p:graphicFrame>
        <p:nvGraphicFramePr>
          <p:cNvPr id="11" name="Таблица 10">
            <a:extLst>
              <a:ext uri="{FF2B5EF4-FFF2-40B4-BE49-F238E27FC236}">
                <a16:creationId xmlns="" xmlns:a16="http://schemas.microsoft.com/office/drawing/2014/main" id="{53E5440C-D162-4664-B4D0-B8517E114499}"/>
              </a:ext>
            </a:extLst>
          </p:cNvPr>
          <p:cNvGraphicFramePr>
            <a:graphicFrameLocks noGrp="1"/>
          </p:cNvGraphicFramePr>
          <p:nvPr>
            <p:extLst>
              <p:ext uri="{D42A27DB-BD31-4B8C-83A1-F6EECF244321}">
                <p14:modId xmlns:p14="http://schemas.microsoft.com/office/powerpoint/2010/main" val="1217592378"/>
              </p:ext>
            </p:extLst>
          </p:nvPr>
        </p:nvGraphicFramePr>
        <p:xfrm>
          <a:off x="2608184" y="2371160"/>
          <a:ext cx="6462465" cy="4323184"/>
        </p:xfrm>
        <a:graphic>
          <a:graphicData uri="http://schemas.openxmlformats.org/drawingml/2006/table">
            <a:tbl>
              <a:tblPr>
                <a:tableStyleId>{0505E3EF-67EA-436B-97B2-0124C06EBD24}</a:tableStyleId>
              </a:tblPr>
              <a:tblGrid>
                <a:gridCol w="440207"/>
                <a:gridCol w="4106637">
                  <a:extLst>
                    <a:ext uri="{9D8B030D-6E8A-4147-A177-3AD203B41FA5}">
                      <a16:colId xmlns="" xmlns:a16="http://schemas.microsoft.com/office/drawing/2014/main" val="20000"/>
                    </a:ext>
                  </a:extLst>
                </a:gridCol>
                <a:gridCol w="742454">
                  <a:extLst>
                    <a:ext uri="{9D8B030D-6E8A-4147-A177-3AD203B41FA5}">
                      <a16:colId xmlns="" xmlns:a16="http://schemas.microsoft.com/office/drawing/2014/main" val="20001"/>
                    </a:ext>
                  </a:extLst>
                </a:gridCol>
                <a:gridCol w="625689">
                  <a:extLst>
                    <a:ext uri="{9D8B030D-6E8A-4147-A177-3AD203B41FA5}">
                      <a16:colId xmlns="" xmlns:a16="http://schemas.microsoft.com/office/drawing/2014/main" val="20002"/>
                    </a:ext>
                  </a:extLst>
                </a:gridCol>
                <a:gridCol w="547478">
                  <a:extLst>
                    <a:ext uri="{9D8B030D-6E8A-4147-A177-3AD203B41FA5}">
                      <a16:colId xmlns="" xmlns:a16="http://schemas.microsoft.com/office/drawing/2014/main" val="20003"/>
                    </a:ext>
                  </a:extLst>
                </a:gridCol>
              </a:tblGrid>
              <a:tr h="219276">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 п/п</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anchor="ctr" horzOverflow="overflow"/>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НАИМЕНОВАНИЕ ЦЕЛЕВОГО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anchor="ctr" horzOverflow="overflow"/>
                </a:tc>
                <a:tc grid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Значение индикатора</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hMerge="1">
                  <a:txBody>
                    <a:bodyPr/>
                    <a:lstStyle/>
                    <a:p>
                      <a:endParaRPr lang="ru-RU"/>
                    </a:p>
                  </a:txBody>
                  <a:tcPr/>
                </a:tc>
                <a:tc rowSpan="2">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 </a:t>
                      </a: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исполнения</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extLst>
                  <a:ext uri="{0D108BD9-81ED-4DB2-BD59-A6C34878D82A}">
                    <a16:rowId xmlns="" xmlns:a16="http://schemas.microsoft.com/office/drawing/2014/main" val="10000"/>
                  </a:ext>
                </a:extLst>
              </a:tr>
              <a:tr h="274148">
                <a:tc vMerge="1">
                  <a:txBody>
                    <a:bodyPr/>
                    <a:lstStyle/>
                    <a:p>
                      <a:endParaRPr lang="ru-RU"/>
                    </a:p>
                  </a:txBody>
                  <a:tcPr/>
                </a:tc>
                <a:tc vMerge="1">
                  <a:txBody>
                    <a:bodyPr/>
                    <a:lstStyle/>
                    <a:p>
                      <a:endParaRPr lang="ru-RU"/>
                    </a:p>
                  </a:txBody>
                  <a:tcPr/>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ПЛАН</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a:ln>
                            <a:noFill/>
                          </a:ln>
                          <a:effectLst/>
                          <a:latin typeface="Times New Roman" panose="02020603050405020304" pitchFamily="18" charset="0"/>
                          <a:cs typeface="Times New Roman" panose="02020603050405020304" pitchFamily="18" charset="0"/>
                        </a:rPr>
                        <a:t>ФАКТ</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8" marR="91438" marT="45696" marB="45696" horzOverflow="overflow"/>
                </a:tc>
                <a:tc vMerge="1">
                  <a:txBody>
                    <a:bodyPr/>
                    <a:lstStyle/>
                    <a:p>
                      <a:endParaRPr lang="ru-RU"/>
                    </a:p>
                  </a:txBody>
                  <a:tcPr/>
                </a:tc>
                <a:extLst>
                  <a:ext uri="{0D108BD9-81ED-4DB2-BD59-A6C34878D82A}">
                    <a16:rowId xmlns="" xmlns:a16="http://schemas.microsoft.com/office/drawing/2014/main" val="10001"/>
                  </a:ext>
                </a:extLst>
              </a:tr>
              <a:tr h="904627">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00" kern="1200" dirty="0" smtClean="0">
                          <a:effectLst/>
                          <a:latin typeface="Times New Roman" panose="02020603050405020304" pitchFamily="18" charset="0"/>
                          <a:cs typeface="Times New Roman" panose="02020603050405020304" pitchFamily="18" charset="0"/>
                        </a:rPr>
                        <a:t>Доля населения муниципального района Мелеузовский район  Республики Башкортостан, положительно оценивающего состояние межнациональных отношений в муниципальном районе Мелеузовский район  Республики Башкортостан, в общем количестве опрошенного населения муниципальном районе Мелеузовский район  Республики Башкортостан,%</a:t>
                      </a:r>
                      <a:endParaRPr lang="ru-RU" sz="1000" b="0" dirty="0" smtClean="0">
                        <a:effectLst/>
                        <a:latin typeface="Times New Roman" panose="02020603050405020304" pitchFamily="18" charset="0"/>
                        <a:ea typeface="Times New Roman"/>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68</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68</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2"/>
                  </a:ext>
                </a:extLst>
              </a:tr>
              <a:tr h="493404">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r>
                        <a:rPr lang="ru-RU" sz="1000" kern="1200" dirty="0" smtClean="0">
                          <a:effectLst/>
                          <a:latin typeface="Times New Roman" panose="02020603050405020304" pitchFamily="18" charset="0"/>
                          <a:cs typeface="Times New Roman" panose="02020603050405020304" pitchFamily="18" charset="0"/>
                        </a:rPr>
                        <a:t>Уровень удовлетворенности башкирского населения развитием культуры, языка, истории башкирского этноса, в общем количестве опрошенного башкирского населения, %</a:t>
                      </a:r>
                      <a:endParaRPr lang="ru-RU" sz="1000" kern="1200" dirty="0">
                        <a:solidFill>
                          <a:schemeClr val="dk1"/>
                        </a:solidFill>
                        <a:effectLst/>
                        <a:latin typeface="Times New Roman" panose="02020603050405020304" pitchFamily="18" charset="0"/>
                        <a:ea typeface="+mn-ea"/>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75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75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4"/>
                  </a:ext>
                </a:extLst>
              </a:tr>
              <a:tr h="356330">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kern="1200" dirty="0" smtClean="0">
                          <a:effectLst/>
                          <a:latin typeface="Times New Roman" panose="02020603050405020304" pitchFamily="18" charset="0"/>
                          <a:cs typeface="Times New Roman" panose="02020603050405020304" pitchFamily="18" charset="0"/>
                        </a:rPr>
                        <a:t>Уровень толерантного отношения к представителям другой национальности,%</a:t>
                      </a:r>
                      <a:endParaRPr lang="ru-RU" sz="1000" b="0" dirty="0" smtClean="0">
                        <a:effectLst/>
                        <a:latin typeface="Times New Roman" panose="02020603050405020304" pitchFamily="18" charset="0"/>
                        <a:ea typeface="Calibri"/>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82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82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5"/>
                  </a:ext>
                </a:extLst>
              </a:tr>
              <a:tr h="630478">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4</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defRPr/>
                      </a:pPr>
                      <a:r>
                        <a:rPr lang="ru-RU" sz="1000" kern="1200" dirty="0" smtClean="0">
                          <a:effectLst/>
                          <a:latin typeface="Times New Roman" panose="02020603050405020304" pitchFamily="18" charset="0"/>
                          <a:cs typeface="Times New Roman" panose="02020603050405020304" pitchFamily="18" charset="0"/>
                        </a:rPr>
                        <a:t>Прирост количества мероприятий, направленных на укрепление гражданского единства и гармонизацию межнациональных отношений в муниципальном районе Мелеузовский район  Республики Башкортостан, %</a:t>
                      </a:r>
                      <a:endParaRPr lang="ru-RU" sz="1000" b="0" dirty="0" smtClean="0">
                        <a:effectLst/>
                        <a:latin typeface="Times New Roman" panose="02020603050405020304" pitchFamily="18" charset="0"/>
                        <a:ea typeface="Calibri"/>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r>
              <a:tr h="356330">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5</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r>
                        <a:rPr lang="ru-RU" sz="1000" kern="1200" dirty="0" smtClean="0">
                          <a:effectLst/>
                          <a:latin typeface="Times New Roman" panose="02020603050405020304" pitchFamily="18" charset="0"/>
                          <a:cs typeface="Times New Roman" panose="02020603050405020304" pitchFamily="18" charset="0"/>
                        </a:rPr>
                        <a:t>Прирост количества мероприятий, направленных на   популяризацию башкирской культуры, %</a:t>
                      </a:r>
                      <a:endParaRPr lang="ru-RU" sz="1000" kern="1200" dirty="0">
                        <a:solidFill>
                          <a:schemeClr val="dk1"/>
                        </a:solidFill>
                        <a:effectLst/>
                        <a:latin typeface="Times New Roman" panose="02020603050405020304" pitchFamily="18" charset="0"/>
                        <a:ea typeface="+mn-ea"/>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1,2</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7"/>
                  </a:ext>
                </a:extLst>
              </a:tr>
              <a:tr h="653838">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7" marR="91437" marT="45685" marB="45685" horzOverflow="overflow"/>
                </a:tc>
                <a:tc>
                  <a:txBody>
                    <a:bodyPr/>
                    <a:lstStyle/>
                    <a:p>
                      <a:pPr>
                        <a:lnSpc>
                          <a:spcPct val="106000"/>
                        </a:lnSpc>
                        <a:spcAft>
                          <a:spcPts val="0"/>
                        </a:spcAft>
                      </a:pPr>
                      <a:r>
                        <a:rPr lang="ru-RU" sz="1000" kern="1200" dirty="0" smtClean="0">
                          <a:effectLst/>
                          <a:latin typeface="Times New Roman" panose="02020603050405020304" pitchFamily="18" charset="0"/>
                          <a:cs typeface="Times New Roman" panose="02020603050405020304" pitchFamily="18" charset="0"/>
                        </a:rPr>
                        <a:t>Прирост количества мероприятий, направленных на этнокультурное развитие народов Республики Башкортостан  и поддержку языкового многообразия в муниципальном районе Мелеузовский район  Республики Башкортостан, %</a:t>
                      </a:r>
                      <a:endParaRPr lang="ru-RU" sz="1000" b="0" dirty="0" smtClean="0">
                        <a:effectLst/>
                        <a:latin typeface="Times New Roman" panose="02020603050405020304" pitchFamily="18" charset="0"/>
                        <a:ea typeface="Calibri"/>
                        <a:cs typeface="Times New Roman" panose="02020603050405020304" pitchFamily="18" charset="0"/>
                      </a:endParaRPr>
                    </a:p>
                  </a:txBody>
                  <a:tcPr marL="91437" marR="91437" marT="45685" marB="45685"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1,1</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tc>
                  <a:txBody>
                    <a:bodyPr/>
                    <a:lstStyle/>
                    <a:p>
                      <a:pPr marL="0" marR="0" lvl="0" indent="0" algn="ctr"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ru-RU" sz="1000" u="none" strike="noStrike" cap="none" normalizeH="0" baseline="0" dirty="0" smtClean="0">
                          <a:ln>
                            <a:noFill/>
                          </a:ln>
                          <a:effectLst/>
                          <a:latin typeface="Times New Roman" panose="02020603050405020304" pitchFamily="18" charset="0"/>
                          <a:cs typeface="Times New Roman" panose="02020603050405020304" pitchFamily="18" charset="0"/>
                        </a:rPr>
                        <a:t>100</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91431" marR="91431" marT="45680" marB="45680" horzOverflow="overflow"/>
                </a:tc>
                <a:extLst>
                  <a:ext uri="{0D108BD9-81ED-4DB2-BD59-A6C34878D82A}">
                    <a16:rowId xmlns="" xmlns:a16="http://schemas.microsoft.com/office/drawing/2014/main" val="10008"/>
                  </a:ext>
                </a:extLst>
              </a:tr>
            </a:tbl>
          </a:graphicData>
        </a:graphic>
      </p:graphicFrame>
    </p:spTree>
    <p:extLst>
      <p:ext uri="{BB962C8B-B14F-4D97-AF65-F5344CB8AC3E}">
        <p14:creationId xmlns:p14="http://schemas.microsoft.com/office/powerpoint/2010/main" val="820262116"/>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a:extLst>
              <a:ext uri="{FF2B5EF4-FFF2-40B4-BE49-F238E27FC236}">
                <a16:creationId xmlns="" xmlns:a16="http://schemas.microsoft.com/office/drawing/2014/main" id="{20407FBE-CDF4-4B0C-BC0D-57F201FB7548}"/>
              </a:ext>
            </a:extLst>
          </p:cNvPr>
          <p:cNvSpPr txBox="1">
            <a:spLocks/>
          </p:cNvSpPr>
          <p:nvPr/>
        </p:nvSpPr>
        <p:spPr>
          <a:xfrm>
            <a:off x="8434" y="-1"/>
            <a:ext cx="9135566" cy="692697"/>
          </a:xfrm>
          <a:prstGeom prst="rect">
            <a:avLst/>
          </a:prstGeom>
          <a:solidFill>
            <a:schemeClr val="bg2">
              <a:lumMod val="90000"/>
            </a:schemeClr>
          </a:solidFill>
          <a:ln>
            <a:noFill/>
          </a:ln>
          <a:effectLst/>
        </p:spPr>
        <p:txBody>
          <a:bodyPr/>
          <a:lstStyle>
            <a:lvl1pPr marL="319088" indent="-319088" algn="r" rtl="0" eaLnBrk="0" fontAlgn="base" hangingPunct="0">
              <a:spcBef>
                <a:spcPct val="0"/>
              </a:spcBef>
              <a:spcAft>
                <a:spcPct val="0"/>
              </a:spcAft>
              <a:buClr>
                <a:srgbClr val="C3260C"/>
              </a:buClr>
              <a:buSzPct val="128000"/>
              <a:buFont typeface="Georgia" pitchFamily="18" charset="0"/>
              <a:buChar char="*"/>
              <a:defRPr sz="4600" b="1"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marL="319088" indent="-319088"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2pPr>
            <a:lvl3pPr marL="319088" indent="-319088"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3pPr>
            <a:lvl4pPr marL="319088" indent="-319088"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4pPr>
            <a:lvl5pPr marL="319088" indent="-319088"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a:buClrTx/>
              <a:buSzTx/>
              <a:buFont typeface="Georgia" pitchFamily="18" charset="0"/>
              <a:buNone/>
              <a:defRPr/>
            </a:pPr>
            <a:r>
              <a:rPr lang="ru-RU" sz="2400" dirty="0">
                <a:solidFill>
                  <a:schemeClr val="bg1"/>
                </a:solidFill>
                <a:effectLst>
                  <a:outerShdw blurRad="38100" dist="38100" dir="2700000" algn="tl">
                    <a:srgbClr val="000000">
                      <a:alpha val="43137"/>
                    </a:srgbClr>
                  </a:outerShdw>
                  <a:reflection blurRad="6350" stA="55000" endA="300" endPos="45500" dir="5400000" sy="-100000" algn="bl" rotWithShape="0"/>
                </a:effectLst>
                <a:latin typeface="Times New Roman" panose="02020603050405020304" pitchFamily="18" charset="0"/>
                <a:cs typeface="Times New Roman" panose="02020603050405020304" pitchFamily="18" charset="0"/>
              </a:rPr>
              <a:t> </a:t>
            </a:r>
            <a:r>
              <a:rPr lang="ru-RU" sz="1600" b="0" dirty="0">
                <a:solidFill>
                  <a:prstClr val="black"/>
                </a:solidFill>
                <a:effectLst/>
                <a:latin typeface="Times New Roman" panose="02020603050405020304" pitchFamily="18" charset="0"/>
                <a:ea typeface="+mn-ea"/>
                <a:cs typeface="Times New Roman" panose="02020603050405020304" pitchFamily="18" charset="0"/>
              </a:rPr>
              <a:t>Объем муниципального долга по  муниципальному району </a:t>
            </a:r>
          </a:p>
          <a:p>
            <a:pPr marL="0" indent="0" algn="ctr">
              <a:buClrTx/>
              <a:buSzTx/>
              <a:buFont typeface="Georgia" pitchFamily="18" charset="0"/>
              <a:buNone/>
              <a:defRPr/>
            </a:pPr>
            <a:r>
              <a:rPr lang="ru-RU" sz="1600" b="0" dirty="0">
                <a:solidFill>
                  <a:prstClr val="black"/>
                </a:solidFill>
                <a:effectLst/>
                <a:latin typeface="Times New Roman" panose="02020603050405020304" pitchFamily="18" charset="0"/>
                <a:ea typeface="+mn-ea"/>
                <a:cs typeface="Times New Roman" panose="02020603050405020304" pitchFamily="18" charset="0"/>
              </a:rPr>
              <a:t>Мелеузовский район Республики Башкортостан за </a:t>
            </a:r>
            <a:r>
              <a:rPr lang="ru-RU" sz="1600" b="0" dirty="0" smtClean="0">
                <a:solidFill>
                  <a:prstClr val="black"/>
                </a:solidFill>
                <a:effectLst/>
                <a:latin typeface="Times New Roman" panose="02020603050405020304" pitchFamily="18" charset="0"/>
                <a:ea typeface="+mn-ea"/>
                <a:cs typeface="Times New Roman" panose="02020603050405020304" pitchFamily="18" charset="0"/>
              </a:rPr>
              <a:t>2018 </a:t>
            </a:r>
            <a:r>
              <a:rPr lang="ru-RU" sz="1600" b="0" dirty="0">
                <a:solidFill>
                  <a:prstClr val="black"/>
                </a:solidFill>
                <a:effectLst/>
                <a:latin typeface="Times New Roman" panose="02020603050405020304" pitchFamily="18" charset="0"/>
                <a:ea typeface="+mn-ea"/>
                <a:cs typeface="Times New Roman" panose="02020603050405020304" pitchFamily="18" charset="0"/>
              </a:rPr>
              <a:t>год</a:t>
            </a:r>
            <a:endParaRPr lang="ru-RU" sz="1600" b="0" dirty="0">
              <a:solidFill>
                <a:schemeClr val="tx1"/>
              </a:solidFill>
              <a:latin typeface="Times New Roman" panose="02020603050405020304" pitchFamily="18" charset="0"/>
              <a:cs typeface="Times New Roman" panose="02020603050405020304" pitchFamily="18" charset="0"/>
            </a:endParaRPr>
          </a:p>
        </p:txBody>
      </p:sp>
      <p:pic>
        <p:nvPicPr>
          <p:cNvPr id="175107" name="Picture 3">
            <a:extLst>
              <a:ext uri="{FF2B5EF4-FFF2-40B4-BE49-F238E27FC236}">
                <a16:creationId xmlns="" xmlns:a16="http://schemas.microsoft.com/office/drawing/2014/main" id="{40EB6FDF-69D5-499D-A2D3-D2391B0F23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9" y="15156"/>
            <a:ext cx="704850" cy="749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Блок-схема: перфолента 1"/>
          <p:cNvSpPr/>
          <p:nvPr/>
        </p:nvSpPr>
        <p:spPr>
          <a:xfrm>
            <a:off x="274278" y="891456"/>
            <a:ext cx="8568952" cy="1224136"/>
          </a:xfrm>
          <a:prstGeom prst="flowChartPunchedTape">
            <a:avLst/>
          </a:prstGeom>
          <a:gradFill flip="none" rotWithShape="1">
            <a:gsLst>
              <a:gs pos="0">
                <a:schemeClr val="accent6">
                  <a:lumMod val="40000"/>
                  <a:lumOff val="60000"/>
                  <a:tint val="66000"/>
                  <a:satMod val="160000"/>
                </a:schemeClr>
              </a:gs>
              <a:gs pos="50000">
                <a:schemeClr val="accent6">
                  <a:lumMod val="40000"/>
                  <a:lumOff val="60000"/>
                  <a:tint val="44500"/>
                  <a:satMod val="160000"/>
                </a:schemeClr>
              </a:gs>
              <a:gs pos="100000">
                <a:schemeClr val="accent6">
                  <a:lumMod val="40000"/>
                  <a:lumOff val="60000"/>
                  <a:tint val="23500"/>
                  <a:satMod val="160000"/>
                </a:schemeClr>
              </a:gs>
            </a:gsLst>
            <a:lin ang="8100000" scaled="1"/>
            <a:tileRect/>
          </a:gradFill>
          <a:ln>
            <a:solidFill>
              <a:srgbClr val="6DF4F7"/>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dirty="0" smtClean="0">
                <a:solidFill>
                  <a:schemeClr val="accent6">
                    <a:lumMod val="50000"/>
                  </a:schemeClr>
                </a:solidFill>
                <a:latin typeface="Times New Roman" panose="02020603050405020304" pitchFamily="18" charset="0"/>
                <a:cs typeface="Times New Roman" panose="02020603050405020304" pitchFamily="18" charset="0"/>
              </a:rPr>
              <a:t>Муниципальный долг возникает в силу осуществления заимствований. Расходы на обслуживание муниципального долга из бюджета муниципального района Мелеузовский район в 2018 году не производились. </a:t>
            </a:r>
            <a:endParaRPr lang="ru-RU"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4" name="Овал 3"/>
          <p:cNvSpPr/>
          <p:nvPr/>
        </p:nvSpPr>
        <p:spPr>
          <a:xfrm>
            <a:off x="5214615" y="2140744"/>
            <a:ext cx="3888432" cy="936104"/>
          </a:xfrm>
          <a:prstGeom prst="ellipse">
            <a:avLst/>
          </a:prstGeom>
          <a:solidFill>
            <a:srgbClr val="FFFF99"/>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rgbClr val="7030A0"/>
                </a:solidFill>
                <a:latin typeface="Times New Roman" panose="02020603050405020304" pitchFamily="18" charset="0"/>
                <a:cs typeface="Times New Roman" panose="02020603050405020304" pitchFamily="18" charset="0"/>
              </a:rPr>
              <a:t>Заимствования необходимы для:</a:t>
            </a:r>
            <a:endParaRPr lang="ru-RU" sz="1400" dirty="0">
              <a:solidFill>
                <a:srgbClr val="7030A0"/>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5076056" y="4869160"/>
            <a:ext cx="1584176" cy="72008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1400" dirty="0" smtClean="0">
                <a:latin typeface="Times New Roman" panose="02020603050405020304" pitchFamily="18" charset="0"/>
                <a:cs typeface="Times New Roman" panose="02020603050405020304" pitchFamily="18" charset="0"/>
              </a:rPr>
              <a:t>Финансирования дефицита бюджета</a:t>
            </a:r>
            <a:endParaRPr lang="ru-RU" sz="1400"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7507023" y="4869160"/>
            <a:ext cx="1512168" cy="72008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1400" dirty="0" smtClean="0">
                <a:latin typeface="Times New Roman" panose="02020603050405020304" pitchFamily="18" charset="0"/>
                <a:cs typeface="Times New Roman" panose="02020603050405020304" pitchFamily="18" charset="0"/>
              </a:rPr>
              <a:t>Погашения долговых обязательств</a:t>
            </a:r>
            <a:endParaRPr lang="ru-RU" sz="1400" dirty="0">
              <a:latin typeface="Times New Roman" panose="02020603050405020304" pitchFamily="18" charset="0"/>
              <a:cs typeface="Times New Roman" panose="02020603050405020304" pitchFamily="18" charset="0"/>
            </a:endParaRPr>
          </a:p>
        </p:txBody>
      </p:sp>
      <p:sp>
        <p:nvSpPr>
          <p:cNvPr id="7" name="Стрелка вниз 6"/>
          <p:cNvSpPr/>
          <p:nvPr/>
        </p:nvSpPr>
        <p:spPr>
          <a:xfrm rot="926602">
            <a:off x="6079323" y="3373102"/>
            <a:ext cx="307767" cy="1008112"/>
          </a:xfrm>
          <a:prstGeom prst="downArrow">
            <a:avLst/>
          </a:prstGeom>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низ 7"/>
          <p:cNvSpPr/>
          <p:nvPr/>
        </p:nvSpPr>
        <p:spPr>
          <a:xfrm rot="20264749">
            <a:off x="8056084" y="3391921"/>
            <a:ext cx="414046" cy="988263"/>
          </a:xfrm>
          <a:prstGeom prst="downArrow">
            <a:avLst>
              <a:gd name="adj1" fmla="val 31596"/>
              <a:gd name="adj2" fmla="val 50000"/>
            </a:avLst>
          </a:prstGeom>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9" name="Таблица 8"/>
          <p:cNvGraphicFramePr>
            <a:graphicFrameLocks noGrp="1"/>
          </p:cNvGraphicFramePr>
          <p:nvPr>
            <p:extLst>
              <p:ext uri="{D42A27DB-BD31-4B8C-83A1-F6EECF244321}">
                <p14:modId xmlns:p14="http://schemas.microsoft.com/office/powerpoint/2010/main" val="3779305496"/>
              </p:ext>
            </p:extLst>
          </p:nvPr>
        </p:nvGraphicFramePr>
        <p:xfrm>
          <a:off x="22523" y="2342029"/>
          <a:ext cx="5003800" cy="3632213"/>
        </p:xfrm>
        <a:graphic>
          <a:graphicData uri="http://schemas.openxmlformats.org/drawingml/2006/table">
            <a:tbl>
              <a:tblPr>
                <a:tableStyleId>{5C22544A-7EE6-4342-B048-85BDC9FD1C3A}</a:tableStyleId>
              </a:tblPr>
              <a:tblGrid>
                <a:gridCol w="1701736"/>
                <a:gridCol w="1047541"/>
                <a:gridCol w="1080120"/>
                <a:gridCol w="1174403"/>
              </a:tblGrid>
              <a:tr h="311960">
                <a:tc gridSpan="4">
                  <a:txBody>
                    <a:bodyPr/>
                    <a:lstStyle/>
                    <a:p>
                      <a:pPr algn="ctr" fontAlgn="ctr"/>
                      <a:r>
                        <a:rPr lang="ru-RU" sz="1200" b="1" u="none" strike="noStrike" dirty="0">
                          <a:effectLst/>
                          <a:latin typeface="Times New Roman" panose="02020603050405020304" pitchFamily="18" charset="0"/>
                          <a:cs typeface="Times New Roman" panose="02020603050405020304" pitchFamily="18" charset="0"/>
                        </a:rPr>
                        <a:t>Муниципальный долг муниципального района Мелеузовский район Республики Башкортостан </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blipFill>
                      <a:blip r:embed="rId3"/>
                      <a:tile tx="0" ty="0" sx="100000" sy="100000" flip="none" algn="tl"/>
                    </a:blipFill>
                  </a:tcPr>
                </a:tc>
                <a:tc hMerge="1">
                  <a:txBody>
                    <a:bodyPr/>
                    <a:lstStyle/>
                    <a:p>
                      <a:endParaRPr lang="ru-RU"/>
                    </a:p>
                  </a:txBody>
                  <a:tcPr/>
                </a:tc>
                <a:tc hMerge="1">
                  <a:txBody>
                    <a:bodyPr/>
                    <a:lstStyle/>
                    <a:p>
                      <a:endParaRPr lang="ru-RU"/>
                    </a:p>
                  </a:txBody>
                  <a:tcPr/>
                </a:tc>
                <a:tc hMerge="1">
                  <a:txBody>
                    <a:bodyPr/>
                    <a:lstStyle/>
                    <a:p>
                      <a:endParaRPr lang="ru-RU"/>
                    </a:p>
                  </a:txBody>
                  <a:tcPr/>
                </a:tc>
              </a:tr>
              <a:tr h="324629">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Виды долговых обязательств</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blipFill>
                      <a:blip r:embed="rId3"/>
                      <a:tile tx="0" ty="0" sx="100000" sy="100000" flip="none" algn="tl"/>
                    </a:blipFill>
                  </a:tcPr>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на </a:t>
                      </a:r>
                      <a:r>
                        <a:rPr lang="ru-RU" sz="1100" u="none" strike="noStrike" dirty="0" smtClean="0">
                          <a:effectLst/>
                          <a:latin typeface="Times New Roman" panose="02020603050405020304" pitchFamily="18" charset="0"/>
                          <a:cs typeface="Times New Roman" panose="02020603050405020304" pitchFamily="18" charset="0"/>
                        </a:rPr>
                        <a:t>1 января</a:t>
                      </a:r>
                    </a:p>
                    <a:p>
                      <a:pPr algn="ctr" fontAlgn="t"/>
                      <a:r>
                        <a:rPr lang="ru-RU" sz="1100" u="none" strike="noStrike" dirty="0" smtClean="0">
                          <a:effectLst/>
                          <a:latin typeface="Times New Roman" panose="02020603050405020304" pitchFamily="18" charset="0"/>
                          <a:cs typeface="Times New Roman" panose="02020603050405020304" pitchFamily="18" charset="0"/>
                        </a:rPr>
                        <a:t>2017 года</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blipFill>
                      <a:blip r:embed="rId3"/>
                      <a:tile tx="0" ty="0" sx="100000" sy="100000" flip="none" algn="tl"/>
                    </a:blipFill>
                  </a:tcPr>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на </a:t>
                      </a:r>
                      <a:r>
                        <a:rPr lang="ru-RU" sz="1100" u="none" strike="noStrike" dirty="0" smtClean="0">
                          <a:effectLst/>
                          <a:latin typeface="Times New Roman" panose="02020603050405020304" pitchFamily="18" charset="0"/>
                          <a:cs typeface="Times New Roman" panose="02020603050405020304" pitchFamily="18" charset="0"/>
                        </a:rPr>
                        <a:t>1</a:t>
                      </a:r>
                      <a:r>
                        <a:rPr lang="ru-RU" sz="1100" u="none" strike="noStrike" baseline="0" dirty="0" smtClean="0">
                          <a:effectLst/>
                          <a:latin typeface="Times New Roman" panose="02020603050405020304" pitchFamily="18" charset="0"/>
                          <a:cs typeface="Times New Roman" panose="02020603050405020304" pitchFamily="18" charset="0"/>
                        </a:rPr>
                        <a:t> января</a:t>
                      </a:r>
                    </a:p>
                    <a:p>
                      <a:pPr algn="ctr" fontAlgn="t"/>
                      <a:r>
                        <a:rPr lang="ru-RU" sz="1100" u="none" strike="noStrike" dirty="0" smtClean="0">
                          <a:effectLst/>
                          <a:latin typeface="Times New Roman" panose="02020603050405020304" pitchFamily="18" charset="0"/>
                          <a:cs typeface="Times New Roman" panose="02020603050405020304" pitchFamily="18" charset="0"/>
                        </a:rPr>
                        <a:t> </a:t>
                      </a:r>
                      <a:r>
                        <a:rPr lang="ru-RU" sz="1100" u="none" strike="noStrike" dirty="0">
                          <a:effectLst/>
                          <a:latin typeface="Times New Roman" panose="02020603050405020304" pitchFamily="18" charset="0"/>
                          <a:cs typeface="Times New Roman" panose="02020603050405020304" pitchFamily="18" charset="0"/>
                        </a:rPr>
                        <a:t>2018 </a:t>
                      </a:r>
                      <a:r>
                        <a:rPr lang="ru-RU" sz="1100" u="none" strike="noStrike" dirty="0" smtClean="0">
                          <a:effectLst/>
                          <a:latin typeface="Times New Roman" panose="02020603050405020304" pitchFamily="18" charset="0"/>
                          <a:cs typeface="Times New Roman" panose="02020603050405020304" pitchFamily="18" charset="0"/>
                        </a:rPr>
                        <a:t>года</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blipFill>
                      <a:blip r:embed="rId3"/>
                      <a:tile tx="0" ty="0" sx="100000" sy="100000" flip="none" algn="tl"/>
                    </a:blipFill>
                  </a:tcPr>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на </a:t>
                      </a:r>
                      <a:r>
                        <a:rPr lang="ru-RU" sz="1100" u="none" strike="noStrike" dirty="0" smtClean="0">
                          <a:effectLst/>
                          <a:latin typeface="Times New Roman" panose="02020603050405020304" pitchFamily="18" charset="0"/>
                          <a:cs typeface="Times New Roman" panose="02020603050405020304" pitchFamily="18" charset="0"/>
                        </a:rPr>
                        <a:t>1 января  </a:t>
                      </a:r>
                    </a:p>
                    <a:p>
                      <a:pPr algn="ctr" fontAlgn="t"/>
                      <a:r>
                        <a:rPr lang="ru-RU" sz="1100" u="none" strike="noStrike" dirty="0" smtClean="0">
                          <a:effectLst/>
                          <a:latin typeface="Times New Roman" panose="02020603050405020304" pitchFamily="18" charset="0"/>
                          <a:cs typeface="Times New Roman" panose="02020603050405020304" pitchFamily="18" charset="0"/>
                        </a:rPr>
                        <a:t>2019 года</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blipFill>
                      <a:blip r:embed="rId3"/>
                      <a:tile tx="0" ty="0" sx="100000" sy="100000" flip="none" algn="tl"/>
                    </a:blipFill>
                  </a:tcPr>
                </a:tc>
              </a:tr>
              <a:tr h="332547">
                <a:tc>
                  <a:txBody>
                    <a:bodyPr/>
                    <a:lstStyle/>
                    <a:p>
                      <a:pPr algn="l" fontAlgn="t"/>
                      <a:r>
                        <a:rPr lang="ru-RU" sz="1200" u="none" strike="noStrike">
                          <a:effectLst/>
                          <a:latin typeface="Times New Roman" panose="02020603050405020304" pitchFamily="18" charset="0"/>
                          <a:cs typeface="Times New Roman" panose="02020603050405020304" pitchFamily="18" charset="0"/>
                        </a:rPr>
                        <a:t>Муниципальные ценные бумаги</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blipFill>
                      <a:blip r:embed="rId3"/>
                      <a:tile tx="0" ty="0" sx="100000" sy="100000" flip="none" algn="tl"/>
                    </a:blipFill>
                  </a:tcPr>
                </a:tc>
                <a:tc>
                  <a:txBody>
                    <a:bodyPr/>
                    <a:lstStyle/>
                    <a:p>
                      <a:pPr algn="ctr" fontAlgn="t"/>
                      <a:r>
                        <a:rPr lang="ru-RU" sz="1200" u="none" strike="noStrike" dirty="0">
                          <a:effectLst/>
                          <a:latin typeface="Times New Roman" panose="02020603050405020304" pitchFamily="18" charset="0"/>
                          <a:cs typeface="Times New Roman" panose="02020603050405020304" pitchFamily="18" charset="0"/>
                        </a:rPr>
                        <a:t>0,0</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blipFill>
                      <a:blip r:embed="rId3"/>
                      <a:tile tx="0" ty="0" sx="100000" sy="100000" flip="none" algn="tl"/>
                    </a:blipFill>
                  </a:tcPr>
                </a:tc>
                <a:tc>
                  <a:txBody>
                    <a:bodyPr/>
                    <a:lstStyle/>
                    <a:p>
                      <a:pPr algn="ctr" fontAlgn="t"/>
                      <a:r>
                        <a:rPr lang="ru-RU" sz="1200" u="none" strike="noStrike" dirty="0">
                          <a:effectLst/>
                          <a:latin typeface="Times New Roman" panose="02020603050405020304" pitchFamily="18" charset="0"/>
                          <a:cs typeface="Times New Roman" panose="02020603050405020304" pitchFamily="18" charset="0"/>
                        </a:rPr>
                        <a:t>0,0</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blipFill>
                      <a:blip r:embed="rId3"/>
                      <a:tile tx="0" ty="0" sx="100000" sy="100000" flip="none" algn="tl"/>
                    </a:blipFill>
                  </a:tcPr>
                </a:tc>
                <a:tc>
                  <a:txBody>
                    <a:bodyPr/>
                    <a:lstStyle/>
                    <a:p>
                      <a:pPr algn="ctr" fontAlgn="t"/>
                      <a:r>
                        <a:rPr lang="ru-RU" sz="1200" u="none" strike="noStrike">
                          <a:effectLst/>
                          <a:latin typeface="Times New Roman" panose="02020603050405020304" pitchFamily="18" charset="0"/>
                          <a:cs typeface="Times New Roman" panose="02020603050405020304" pitchFamily="18" charset="0"/>
                        </a:rPr>
                        <a:t>0,0</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blipFill>
                      <a:blip r:embed="rId3"/>
                      <a:tile tx="0" ty="0" sx="100000" sy="100000" flip="none" algn="tl"/>
                    </a:blipFill>
                  </a:tcPr>
                </a:tc>
              </a:tr>
              <a:tr h="665093">
                <a:tc>
                  <a:txBody>
                    <a:bodyPr/>
                    <a:lstStyle/>
                    <a:p>
                      <a:pPr algn="l" fontAlgn="t"/>
                      <a:r>
                        <a:rPr lang="ru-RU" sz="1200" u="none" strike="noStrike">
                          <a:effectLst/>
                          <a:latin typeface="Times New Roman" panose="02020603050405020304" pitchFamily="18" charset="0"/>
                          <a:cs typeface="Times New Roman" panose="02020603050405020304" pitchFamily="18" charset="0"/>
                        </a:rPr>
                        <a:t>Кредиты, полученные от кредитных организаций</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blipFill>
                      <a:blip r:embed="rId3"/>
                      <a:tile tx="0" ty="0" sx="100000" sy="100000" flip="none" algn="tl"/>
                    </a:blipFill>
                  </a:tcPr>
                </a:tc>
                <a:tc>
                  <a:txBody>
                    <a:bodyPr/>
                    <a:lstStyle/>
                    <a:p>
                      <a:pPr algn="ctr" fontAlgn="t"/>
                      <a:r>
                        <a:rPr lang="ru-RU" sz="1200" u="none" strike="noStrike" dirty="0">
                          <a:effectLst/>
                          <a:latin typeface="Times New Roman" panose="02020603050405020304" pitchFamily="18" charset="0"/>
                          <a:cs typeface="Times New Roman" panose="02020603050405020304" pitchFamily="18" charset="0"/>
                        </a:rPr>
                        <a:t>0,0</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blipFill>
                      <a:blip r:embed="rId3"/>
                      <a:tile tx="0" ty="0" sx="100000" sy="100000" flip="none" algn="tl"/>
                    </a:blipFill>
                  </a:tcPr>
                </a:tc>
                <a:tc>
                  <a:txBody>
                    <a:bodyPr/>
                    <a:lstStyle/>
                    <a:p>
                      <a:pPr algn="ctr" fontAlgn="t"/>
                      <a:r>
                        <a:rPr lang="ru-RU" sz="1200" u="none" strike="noStrike" dirty="0">
                          <a:effectLst/>
                          <a:latin typeface="Times New Roman" panose="02020603050405020304" pitchFamily="18" charset="0"/>
                          <a:cs typeface="Times New Roman" panose="02020603050405020304" pitchFamily="18" charset="0"/>
                        </a:rPr>
                        <a:t>0,0</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blipFill>
                      <a:blip r:embed="rId3"/>
                      <a:tile tx="0" ty="0" sx="100000" sy="100000" flip="none" algn="tl"/>
                    </a:blipFill>
                  </a:tcPr>
                </a:tc>
                <a:tc>
                  <a:txBody>
                    <a:bodyPr/>
                    <a:lstStyle/>
                    <a:p>
                      <a:pPr algn="ctr" fontAlgn="t"/>
                      <a:r>
                        <a:rPr lang="ru-RU" sz="1200" u="none" strike="noStrike">
                          <a:effectLst/>
                          <a:latin typeface="Times New Roman" panose="02020603050405020304" pitchFamily="18" charset="0"/>
                          <a:cs typeface="Times New Roman" panose="02020603050405020304" pitchFamily="18" charset="0"/>
                        </a:rPr>
                        <a:t>0,0</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blipFill>
                      <a:blip r:embed="rId3"/>
                      <a:tile tx="0" ty="0" sx="100000" sy="100000" flip="none" algn="tl"/>
                    </a:blipFill>
                  </a:tcPr>
                </a:tc>
              </a:tr>
              <a:tr h="997640">
                <a:tc>
                  <a:txBody>
                    <a:bodyPr/>
                    <a:lstStyle/>
                    <a:p>
                      <a:pPr algn="l" fontAlgn="t"/>
                      <a:r>
                        <a:rPr lang="ru-RU" sz="1200" u="none" strike="noStrike">
                          <a:effectLst/>
                          <a:latin typeface="Times New Roman" panose="02020603050405020304" pitchFamily="18" charset="0"/>
                          <a:cs typeface="Times New Roman" panose="02020603050405020304" pitchFamily="18" charset="0"/>
                        </a:rPr>
                        <a:t>Бюджетные кредиты, полученные из других бюджетов бюджетной системы РФ</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blipFill>
                      <a:blip r:embed="rId3"/>
                      <a:tile tx="0" ty="0" sx="100000" sy="100000" flip="none" algn="tl"/>
                    </a:blipFill>
                  </a:tcPr>
                </a:tc>
                <a:tc>
                  <a:txBody>
                    <a:bodyPr/>
                    <a:lstStyle/>
                    <a:p>
                      <a:pPr algn="ctr" fontAlgn="t"/>
                      <a:r>
                        <a:rPr lang="ru-RU" sz="1200" u="none" strike="noStrike">
                          <a:effectLst/>
                          <a:latin typeface="Times New Roman" panose="02020603050405020304" pitchFamily="18" charset="0"/>
                          <a:cs typeface="Times New Roman" panose="02020603050405020304" pitchFamily="18" charset="0"/>
                        </a:rPr>
                        <a:t>0,0</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blipFill>
                      <a:blip r:embed="rId3"/>
                      <a:tile tx="0" ty="0" sx="100000" sy="100000" flip="none" algn="tl"/>
                    </a:blipFill>
                  </a:tcPr>
                </a:tc>
                <a:tc>
                  <a:txBody>
                    <a:bodyPr/>
                    <a:lstStyle/>
                    <a:p>
                      <a:pPr algn="ctr" fontAlgn="t"/>
                      <a:r>
                        <a:rPr lang="ru-RU" sz="1200" u="none" strike="noStrike" dirty="0">
                          <a:effectLst/>
                          <a:latin typeface="Times New Roman" panose="02020603050405020304" pitchFamily="18" charset="0"/>
                          <a:cs typeface="Times New Roman" panose="02020603050405020304" pitchFamily="18" charset="0"/>
                        </a:rPr>
                        <a:t>0,0</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blipFill>
                      <a:blip r:embed="rId3"/>
                      <a:tile tx="0" ty="0" sx="100000" sy="100000" flip="none" algn="tl"/>
                    </a:blipFill>
                  </a:tcPr>
                </a:tc>
                <a:tc>
                  <a:txBody>
                    <a:bodyPr/>
                    <a:lstStyle/>
                    <a:p>
                      <a:pPr algn="ctr" fontAlgn="t"/>
                      <a:r>
                        <a:rPr lang="ru-RU" sz="1200" u="none" strike="noStrike" dirty="0">
                          <a:effectLst/>
                          <a:latin typeface="Times New Roman" panose="02020603050405020304" pitchFamily="18" charset="0"/>
                          <a:cs typeface="Times New Roman" panose="02020603050405020304" pitchFamily="18" charset="0"/>
                        </a:rPr>
                        <a:t>0,0</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blipFill>
                      <a:blip r:embed="rId3"/>
                      <a:tile tx="0" ty="0" sx="100000" sy="100000" flip="none" algn="tl"/>
                    </a:blipFill>
                  </a:tcPr>
                </a:tc>
              </a:tr>
              <a:tr h="332547">
                <a:tc>
                  <a:txBody>
                    <a:bodyPr/>
                    <a:lstStyle/>
                    <a:p>
                      <a:pPr algn="l" fontAlgn="t"/>
                      <a:r>
                        <a:rPr lang="ru-RU" sz="1200" u="none" strike="noStrike">
                          <a:effectLst/>
                          <a:latin typeface="Times New Roman" panose="02020603050405020304" pitchFamily="18" charset="0"/>
                          <a:cs typeface="Times New Roman" panose="02020603050405020304" pitchFamily="18" charset="0"/>
                        </a:rPr>
                        <a:t>Муниципальные гарантии</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blipFill>
                      <a:blip r:embed="rId3"/>
                      <a:tile tx="0" ty="0" sx="100000" sy="100000" flip="none" algn="tl"/>
                    </a:blipFill>
                  </a:tcPr>
                </a:tc>
                <a:tc>
                  <a:txBody>
                    <a:bodyPr/>
                    <a:lstStyle/>
                    <a:p>
                      <a:pPr algn="ctr" fontAlgn="t"/>
                      <a:r>
                        <a:rPr lang="ru-RU" sz="1200" u="none" strike="noStrike">
                          <a:effectLst/>
                          <a:latin typeface="Times New Roman" panose="02020603050405020304" pitchFamily="18" charset="0"/>
                          <a:cs typeface="Times New Roman" panose="02020603050405020304" pitchFamily="18" charset="0"/>
                        </a:rPr>
                        <a:t>0,0</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blipFill>
                      <a:blip r:embed="rId3"/>
                      <a:tile tx="0" ty="0" sx="100000" sy="100000" flip="none" algn="tl"/>
                    </a:blipFill>
                  </a:tcPr>
                </a:tc>
                <a:tc>
                  <a:txBody>
                    <a:bodyPr/>
                    <a:lstStyle/>
                    <a:p>
                      <a:pPr algn="ctr" fontAlgn="t"/>
                      <a:r>
                        <a:rPr lang="ru-RU" sz="1200" u="none" strike="noStrike">
                          <a:effectLst/>
                          <a:latin typeface="Times New Roman" panose="02020603050405020304" pitchFamily="18" charset="0"/>
                          <a:cs typeface="Times New Roman" panose="02020603050405020304" pitchFamily="18" charset="0"/>
                        </a:rPr>
                        <a:t>0,0</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blipFill>
                      <a:blip r:embed="rId3"/>
                      <a:tile tx="0" ty="0" sx="100000" sy="100000" flip="none" algn="tl"/>
                    </a:blipFill>
                  </a:tcPr>
                </a:tc>
                <a:tc>
                  <a:txBody>
                    <a:bodyPr/>
                    <a:lstStyle/>
                    <a:p>
                      <a:pPr algn="ctr" fontAlgn="t"/>
                      <a:r>
                        <a:rPr lang="ru-RU" sz="1200" u="none" strike="noStrike" dirty="0">
                          <a:effectLst/>
                          <a:latin typeface="Times New Roman" panose="02020603050405020304" pitchFamily="18" charset="0"/>
                          <a:cs typeface="Times New Roman" panose="02020603050405020304" pitchFamily="18" charset="0"/>
                        </a:rPr>
                        <a:t>0,0</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blipFill>
                      <a:blip r:embed="rId3"/>
                      <a:tile tx="0" ty="0" sx="100000" sy="100000" flip="none" algn="tl"/>
                    </a:blipFill>
                  </a:tcPr>
                </a:tc>
              </a:tr>
              <a:tr h="498820">
                <a:tc>
                  <a:txBody>
                    <a:bodyPr/>
                    <a:lstStyle/>
                    <a:p>
                      <a:pPr algn="l" fontAlgn="t"/>
                      <a:r>
                        <a:rPr lang="ru-RU" sz="1200" u="none" strike="noStrike">
                          <a:effectLst/>
                          <a:latin typeface="Times New Roman" panose="02020603050405020304" pitchFamily="18" charset="0"/>
                          <a:cs typeface="Times New Roman" panose="02020603050405020304" pitchFamily="18" charset="0"/>
                        </a:rPr>
                        <a:t>Всего муниципальный долг </a:t>
                      </a:r>
                      <a:endParaRPr lang="ru-RU" sz="12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blipFill>
                      <a:blip r:embed="rId3"/>
                      <a:tile tx="0" ty="0" sx="100000" sy="100000" flip="none" algn="tl"/>
                    </a:blipFill>
                  </a:tcPr>
                </a:tc>
                <a:tc>
                  <a:txBody>
                    <a:bodyPr/>
                    <a:lstStyle/>
                    <a:p>
                      <a:pPr algn="ctr" fontAlgn="t"/>
                      <a:r>
                        <a:rPr lang="ru-RU" sz="1200" u="none" strike="noStrike">
                          <a:effectLst/>
                          <a:latin typeface="Times New Roman" panose="02020603050405020304" pitchFamily="18" charset="0"/>
                          <a:cs typeface="Times New Roman" panose="02020603050405020304" pitchFamily="18" charset="0"/>
                        </a:rPr>
                        <a:t>0,0</a:t>
                      </a:r>
                      <a:endParaRPr lang="ru-RU" sz="12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blipFill>
                      <a:blip r:embed="rId3"/>
                      <a:tile tx="0" ty="0" sx="100000" sy="100000" flip="none" algn="tl"/>
                    </a:blipFill>
                  </a:tcPr>
                </a:tc>
                <a:tc>
                  <a:txBody>
                    <a:bodyPr/>
                    <a:lstStyle/>
                    <a:p>
                      <a:pPr algn="ctr" fontAlgn="t"/>
                      <a:r>
                        <a:rPr lang="ru-RU" sz="1200" u="none" strike="noStrike">
                          <a:effectLst/>
                          <a:latin typeface="Times New Roman" panose="02020603050405020304" pitchFamily="18" charset="0"/>
                          <a:cs typeface="Times New Roman" panose="02020603050405020304" pitchFamily="18" charset="0"/>
                        </a:rPr>
                        <a:t>0,0</a:t>
                      </a:r>
                      <a:endParaRPr lang="ru-RU" sz="12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blipFill>
                      <a:blip r:embed="rId3"/>
                      <a:tile tx="0" ty="0" sx="100000" sy="100000" flip="none" algn="tl"/>
                    </a:blipFill>
                  </a:tcPr>
                </a:tc>
                <a:tc>
                  <a:txBody>
                    <a:bodyPr/>
                    <a:lstStyle/>
                    <a:p>
                      <a:pPr algn="ctr" fontAlgn="t"/>
                      <a:r>
                        <a:rPr lang="ru-RU" sz="1200" u="none" strike="noStrike" dirty="0">
                          <a:effectLst/>
                          <a:latin typeface="Times New Roman" panose="02020603050405020304" pitchFamily="18" charset="0"/>
                          <a:cs typeface="Times New Roman" panose="02020603050405020304" pitchFamily="18" charset="0"/>
                        </a:rPr>
                        <a:t>0,0</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blipFill>
                      <a:blip r:embed="rId3"/>
                      <a:tile tx="0" ty="0" sx="100000" sy="100000" flip="none" algn="tl"/>
                    </a:blipFill>
                  </a:tcPr>
                </a:tc>
              </a:tr>
            </a:tbl>
          </a:graphicData>
        </a:graphic>
      </p:graphicFrame>
      <p:sp>
        <p:nvSpPr>
          <p:cNvPr id="10" name="Номер слайда 9"/>
          <p:cNvSpPr>
            <a:spLocks noGrp="1"/>
          </p:cNvSpPr>
          <p:nvPr>
            <p:ph type="sldNum" sz="quarter" idx="12"/>
          </p:nvPr>
        </p:nvSpPr>
        <p:spPr>
          <a:xfrm>
            <a:off x="7010400" y="15156"/>
            <a:ext cx="2133600" cy="365125"/>
          </a:xfrm>
        </p:spPr>
        <p:txBody>
          <a:bodyPr/>
          <a:lstStyle/>
          <a:p>
            <a:fld id="{434A3D7E-C280-4DCD-A7E1-93BBC7758E8E}" type="slidenum">
              <a:rPr lang="ru-RU" smtClean="0"/>
              <a:t>63</a:t>
            </a:fld>
            <a:endParaRPr lang="ru-RU" dirty="0"/>
          </a:p>
        </p:txBody>
      </p:sp>
    </p:spTree>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1052866">
            <a:off x="6166139" y="1774172"/>
            <a:ext cx="2824162" cy="1766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6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1131935">
            <a:off x="2936863" y="1830978"/>
            <a:ext cx="3012400" cy="16016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6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1313544">
            <a:off x="435458" y="2180260"/>
            <a:ext cx="2176537" cy="1361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3970" name="Text Box 2">
            <a:extLst>
              <a:ext uri="{FF2B5EF4-FFF2-40B4-BE49-F238E27FC236}">
                <a16:creationId xmlns="" xmlns:a16="http://schemas.microsoft.com/office/drawing/2014/main" id="{F6D6C1C8-0C4C-4E60-86A6-8776B118D876}"/>
              </a:ext>
            </a:extLst>
          </p:cNvPr>
          <p:cNvSpPr txBox="1">
            <a:spLocks noChangeArrowheads="1"/>
          </p:cNvSpPr>
          <p:nvPr/>
        </p:nvSpPr>
        <p:spPr bwMode="auto">
          <a:xfrm>
            <a:off x="0" y="1"/>
            <a:ext cx="9120353" cy="540000"/>
          </a:xfrm>
          <a:prstGeom prst="rect">
            <a:avLst/>
          </a:prstGeom>
          <a:solidFill>
            <a:schemeClr val="bg2">
              <a:lumMod val="90000"/>
            </a:schemeClr>
          </a:solidFill>
          <a:ln>
            <a:noFill/>
          </a:ln>
          <a:effectLs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r" eaLnBrk="0" fontAlgn="base" hangingPunct="0">
              <a:spcBef>
                <a:spcPct val="0"/>
              </a:spcBef>
              <a:spcAft>
                <a:spcPct val="0"/>
              </a:spcAft>
              <a:defRPr>
                <a:solidFill>
                  <a:schemeClr val="tx1"/>
                </a:solidFill>
                <a:latin typeface="Arial" pitchFamily="34" charset="0"/>
              </a:defRPr>
            </a:lvl6pPr>
            <a:lvl7pPr marL="2971800" indent="-228600" algn="r" eaLnBrk="0" fontAlgn="base" hangingPunct="0">
              <a:spcBef>
                <a:spcPct val="0"/>
              </a:spcBef>
              <a:spcAft>
                <a:spcPct val="0"/>
              </a:spcAft>
              <a:defRPr>
                <a:solidFill>
                  <a:schemeClr val="tx1"/>
                </a:solidFill>
                <a:latin typeface="Arial" pitchFamily="34" charset="0"/>
              </a:defRPr>
            </a:lvl7pPr>
            <a:lvl8pPr marL="3429000" indent="-228600" algn="r" eaLnBrk="0" fontAlgn="base" hangingPunct="0">
              <a:spcBef>
                <a:spcPct val="0"/>
              </a:spcBef>
              <a:spcAft>
                <a:spcPct val="0"/>
              </a:spcAft>
              <a:defRPr>
                <a:solidFill>
                  <a:schemeClr val="tx1"/>
                </a:solidFill>
                <a:latin typeface="Arial" pitchFamily="34" charset="0"/>
              </a:defRPr>
            </a:lvl8pPr>
            <a:lvl9pPr marL="3886200" indent="-228600" algn="r"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defRPr/>
            </a:pPr>
            <a:r>
              <a:rPr lang="ru-RU" b="1" dirty="0">
                <a:solidFill>
                  <a:schemeClr val="bg1"/>
                </a:solidFill>
                <a:effectLst>
                  <a:outerShdw blurRad="38100" dist="38100" dir="2700000" algn="tl">
                    <a:srgbClr val="000000"/>
                  </a:outerShdw>
                </a:effectLst>
                <a:cs typeface="+mn-cs"/>
              </a:rPr>
              <a:t>        </a:t>
            </a:r>
          </a:p>
          <a:p>
            <a:pPr eaLnBrk="1" hangingPunct="1">
              <a:spcBef>
                <a:spcPct val="50000"/>
              </a:spcBef>
              <a:defRPr/>
            </a:pPr>
            <a:endParaRPr lang="ru-RU" b="1" dirty="0">
              <a:solidFill>
                <a:schemeClr val="bg1"/>
              </a:solidFill>
              <a:effectLst>
                <a:outerShdw blurRad="38100" dist="38100" dir="2700000" algn="tl">
                  <a:srgbClr val="000000"/>
                </a:outerShdw>
              </a:effectLst>
              <a:cs typeface="+mn-cs"/>
            </a:endParaRPr>
          </a:p>
        </p:txBody>
      </p:sp>
      <p:pic>
        <p:nvPicPr>
          <p:cNvPr id="180227" name="Picture 3">
            <a:extLst>
              <a:ext uri="{FF2B5EF4-FFF2-40B4-BE49-F238E27FC236}">
                <a16:creationId xmlns="" xmlns:a16="http://schemas.microsoft.com/office/drawing/2014/main" id="{5940820F-F1AE-49E4-A410-942CB7A1A1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163" y="0"/>
            <a:ext cx="704850" cy="764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0228" name="Line 7">
            <a:extLst>
              <a:ext uri="{FF2B5EF4-FFF2-40B4-BE49-F238E27FC236}">
                <a16:creationId xmlns="" xmlns:a16="http://schemas.microsoft.com/office/drawing/2014/main" id="{65A28CCF-D31B-48F3-AD22-88FD6FC4B735}"/>
              </a:ext>
            </a:extLst>
          </p:cNvPr>
          <p:cNvSpPr>
            <a:spLocks noChangeShapeType="1"/>
          </p:cNvSpPr>
          <p:nvPr/>
        </p:nvSpPr>
        <p:spPr bwMode="auto">
          <a:xfrm>
            <a:off x="1116013" y="2997200"/>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80229" name="Rectangle 8">
            <a:extLst>
              <a:ext uri="{FF2B5EF4-FFF2-40B4-BE49-F238E27FC236}">
                <a16:creationId xmlns="" xmlns:a16="http://schemas.microsoft.com/office/drawing/2014/main" id="{0B59EA42-F067-44B4-A772-C301C0E2FA57}"/>
              </a:ext>
            </a:extLst>
          </p:cNvPr>
          <p:cNvSpPr>
            <a:spLocks noChangeArrowheads="1"/>
          </p:cNvSpPr>
          <p:nvPr/>
        </p:nvSpPr>
        <p:spPr bwMode="auto">
          <a:xfrm>
            <a:off x="468313" y="3648075"/>
            <a:ext cx="8496300" cy="922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ru-RU" altLang="ru-RU"/>
          </a:p>
          <a:p>
            <a:pPr eaLnBrk="1" hangingPunct="1"/>
            <a:endParaRPr lang="ru-RU" altLang="ru-RU"/>
          </a:p>
          <a:p>
            <a:r>
              <a:rPr lang="ru-RU" altLang="ru-RU"/>
              <a:t>                                 </a:t>
            </a:r>
          </a:p>
        </p:txBody>
      </p:sp>
      <p:sp>
        <p:nvSpPr>
          <p:cNvPr id="180230" name="TextBox 1">
            <a:extLst>
              <a:ext uri="{FF2B5EF4-FFF2-40B4-BE49-F238E27FC236}">
                <a16:creationId xmlns="" xmlns:a16="http://schemas.microsoft.com/office/drawing/2014/main" id="{FE97A039-0BC7-44D5-B607-C3AFC7032377}"/>
              </a:ext>
            </a:extLst>
          </p:cNvPr>
          <p:cNvSpPr txBox="1">
            <a:spLocks noChangeArrowheads="1"/>
          </p:cNvSpPr>
          <p:nvPr/>
        </p:nvSpPr>
        <p:spPr bwMode="auto">
          <a:xfrm>
            <a:off x="735013" y="905024"/>
            <a:ext cx="79946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ru-RU" altLang="ru-RU" sz="4800" b="1" i="1" dirty="0">
                <a:solidFill>
                  <a:srgbClr val="7030A0"/>
                </a:solidFill>
              </a:rPr>
              <a:t>Благодарю за внимание!</a:t>
            </a:r>
          </a:p>
        </p:txBody>
      </p:sp>
      <p:sp>
        <p:nvSpPr>
          <p:cNvPr id="7" name="Скругленный прямоугольник 6">
            <a:extLst>
              <a:ext uri="{FF2B5EF4-FFF2-40B4-BE49-F238E27FC236}">
                <a16:creationId xmlns="" xmlns:a16="http://schemas.microsoft.com/office/drawing/2014/main" id="{5595D489-7EDF-4C26-BEA4-950FF0F4AF7D}"/>
              </a:ext>
            </a:extLst>
          </p:cNvPr>
          <p:cNvSpPr/>
          <p:nvPr/>
        </p:nvSpPr>
        <p:spPr>
          <a:xfrm>
            <a:off x="107950" y="3629684"/>
            <a:ext cx="8856663" cy="2535620"/>
          </a:xfrm>
          <a:prstGeom prst="roundRect">
            <a:avLst/>
          </a:prstGeom>
          <a:blipFill>
            <a:blip r:embed="rId6"/>
            <a:tile tx="0" ty="0" sx="100000" sy="100000" flip="none" algn="tl"/>
          </a:blipFill>
          <a:ln w="12700" cap="flat" cmpd="sng" algn="ctr">
            <a:solidFill>
              <a:srgbClr val="FFFFF7">
                <a:shade val="50000"/>
              </a:srgbClr>
            </a:solidFill>
            <a:prstDash val="solid"/>
            <a:miter lim="800000"/>
          </a:ln>
          <a:effectLst/>
        </p:spPr>
        <p:txBody>
          <a:bodyPr anchor="ctr"/>
          <a:lstStyle/>
          <a:p>
            <a:pPr fontAlgn="auto">
              <a:lnSpc>
                <a:spcPts val="1400"/>
              </a:lnSpc>
              <a:spcBef>
                <a:spcPts val="0"/>
              </a:spcBef>
              <a:spcAft>
                <a:spcPts val="0"/>
              </a:spcAft>
              <a:defRPr/>
            </a:pPr>
            <a:r>
              <a:rPr lang="ru-RU" sz="1200" b="1" kern="0" dirty="0">
                <a:latin typeface="Times New Roman" panose="02020603050405020304" pitchFamily="18" charset="0"/>
                <a:cs typeface="Times New Roman" panose="02020603050405020304" pitchFamily="18" charset="0"/>
              </a:rPr>
              <a:t>Информация подготовлена финансовым управлением Администрации муниципального района Мелеузовский район Республики Башкортостан</a:t>
            </a:r>
          </a:p>
          <a:p>
            <a:pPr fontAlgn="auto">
              <a:lnSpc>
                <a:spcPts val="1400"/>
              </a:lnSpc>
              <a:spcBef>
                <a:spcPts val="0"/>
              </a:spcBef>
              <a:spcAft>
                <a:spcPts val="0"/>
              </a:spcAft>
              <a:defRPr/>
            </a:pPr>
            <a:endParaRPr lang="ru-RU" sz="1200" b="1" kern="0" dirty="0">
              <a:latin typeface="Times New Roman" panose="02020603050405020304" pitchFamily="18" charset="0"/>
              <a:cs typeface="Times New Roman" panose="02020603050405020304" pitchFamily="18" charset="0"/>
            </a:endParaRPr>
          </a:p>
          <a:p>
            <a:pPr fontAlgn="auto">
              <a:lnSpc>
                <a:spcPts val="1400"/>
              </a:lnSpc>
              <a:spcBef>
                <a:spcPts val="0"/>
              </a:spcBef>
              <a:spcAft>
                <a:spcPts val="0"/>
              </a:spcAft>
              <a:defRPr/>
            </a:pPr>
            <a:r>
              <a:rPr lang="ru-RU" sz="1200" b="1" kern="0" dirty="0">
                <a:latin typeface="Times New Roman" panose="02020603050405020304" pitchFamily="18" charset="0"/>
                <a:cs typeface="Times New Roman" panose="02020603050405020304" pitchFamily="18" charset="0"/>
              </a:rPr>
              <a:t>Адрес: </a:t>
            </a:r>
            <a:r>
              <a:rPr lang="ru-RU" sz="1200" b="1" i="1" kern="0" dirty="0">
                <a:latin typeface="Times New Roman" panose="02020603050405020304" pitchFamily="18" charset="0"/>
                <a:cs typeface="Times New Roman" panose="02020603050405020304" pitchFamily="18" charset="0"/>
              </a:rPr>
              <a:t>453850, Республика Башкортостан, Город Мелеуз, ул.Воровского,4</a:t>
            </a:r>
          </a:p>
          <a:p>
            <a:pPr eaLnBrk="1" hangingPunct="1">
              <a:defRPr/>
            </a:pPr>
            <a:r>
              <a:rPr lang="ru-RU" sz="1200" b="1" i="1" kern="0" dirty="0">
                <a:latin typeface="Times New Roman" panose="02020603050405020304" pitchFamily="18" charset="0"/>
                <a:cs typeface="Times New Roman" panose="02020603050405020304" pitchFamily="18" charset="0"/>
              </a:rPr>
              <a:t>График работы : </a:t>
            </a:r>
            <a:r>
              <a:rPr lang="ru-RU" altLang="ru-RU" sz="1200" b="1" dirty="0">
                <a:latin typeface="Times New Roman" panose="02020603050405020304" pitchFamily="18" charset="0"/>
                <a:cs typeface="Times New Roman" panose="02020603050405020304" pitchFamily="18" charset="0"/>
              </a:rPr>
              <a:t>с понедельника по пятницу - с 8-00 до 17-00; суббота, воскресенье – выходные дни. Обеденный перерыв – с 13-00          до 14-00. Прием граждан осуществляется по средам с 9.00 до 11.00 в кабинете 201.</a:t>
            </a:r>
          </a:p>
          <a:p>
            <a:pPr fontAlgn="auto">
              <a:lnSpc>
                <a:spcPts val="1400"/>
              </a:lnSpc>
              <a:spcBef>
                <a:spcPts val="0"/>
              </a:spcBef>
              <a:spcAft>
                <a:spcPts val="0"/>
              </a:spcAft>
              <a:defRPr/>
            </a:pPr>
            <a:r>
              <a:rPr lang="ru-RU" sz="1200" b="1" kern="0" dirty="0">
                <a:latin typeface="Times New Roman" panose="02020603050405020304" pitchFamily="18" charset="0"/>
                <a:cs typeface="Times New Roman" panose="02020603050405020304" pitchFamily="18" charset="0"/>
              </a:rPr>
              <a:t>Тел:  8 (</a:t>
            </a:r>
            <a:r>
              <a:rPr lang="ru-RU" sz="1200" b="1" i="1" kern="0" dirty="0">
                <a:latin typeface="Times New Roman" panose="02020603050405020304" pitchFamily="18" charset="0"/>
                <a:cs typeface="Times New Roman" panose="02020603050405020304" pitchFamily="18" charset="0"/>
              </a:rPr>
              <a:t>34764)3-50-12, 3-52,23</a:t>
            </a:r>
          </a:p>
          <a:p>
            <a:pPr fontAlgn="auto">
              <a:lnSpc>
                <a:spcPts val="1400"/>
              </a:lnSpc>
              <a:spcBef>
                <a:spcPts val="0"/>
              </a:spcBef>
              <a:spcAft>
                <a:spcPts val="0"/>
              </a:spcAft>
              <a:defRPr/>
            </a:pPr>
            <a:r>
              <a:rPr lang="ru-RU" sz="1200" b="1" i="1" kern="0" dirty="0">
                <a:latin typeface="Times New Roman" panose="02020603050405020304" pitchFamily="18" charset="0"/>
                <a:cs typeface="Times New Roman" panose="02020603050405020304" pitchFamily="18" charset="0"/>
              </a:rPr>
              <a:t>Факс:</a:t>
            </a:r>
            <a:r>
              <a:rPr lang="ru-RU" altLang="ru-RU" sz="1200" b="1" dirty="0">
                <a:latin typeface="Times New Roman" panose="02020603050405020304" pitchFamily="18" charset="0"/>
                <a:cs typeface="Times New Roman" panose="02020603050405020304" pitchFamily="18" charset="0"/>
              </a:rPr>
              <a:t> 8(34764) 3-50-29</a:t>
            </a:r>
            <a:r>
              <a:rPr lang="ru-RU" sz="1200" b="1" kern="0" dirty="0">
                <a:latin typeface="Franklin Gothic Heavy" pitchFamily="34" charset="0"/>
              </a:rPr>
              <a:t/>
            </a:r>
            <a:br>
              <a:rPr lang="ru-RU" sz="1200" b="1" kern="0" dirty="0">
                <a:latin typeface="Franklin Gothic Heavy" pitchFamily="34" charset="0"/>
              </a:rPr>
            </a:br>
            <a:r>
              <a:rPr lang="ru-RU" sz="1200" b="1" kern="0" dirty="0">
                <a:latin typeface="Franklin Gothic Heavy" pitchFamily="34" charset="0"/>
              </a:rPr>
              <a:t>e-</a:t>
            </a:r>
            <a:r>
              <a:rPr lang="ru-RU" sz="1200" b="1" kern="0" dirty="0" err="1">
                <a:latin typeface="Franklin Gothic Heavy" pitchFamily="34" charset="0"/>
              </a:rPr>
              <a:t>mail</a:t>
            </a:r>
            <a:r>
              <a:rPr lang="ru-RU" sz="1200" b="1" kern="0" dirty="0">
                <a:latin typeface="Franklin Gothic Heavy" pitchFamily="34" charset="0"/>
              </a:rPr>
              <a:t>: </a:t>
            </a:r>
            <a:r>
              <a:rPr lang="ru-RU" sz="1200" b="1" i="1" kern="0" dirty="0">
                <a:latin typeface="Franklin Gothic Heavy" pitchFamily="34" charset="0"/>
                <a:hlinkClick r:id="rId7"/>
              </a:rPr>
              <a:t>meleuz_gfu@ufamts.ru</a:t>
            </a:r>
            <a:endParaRPr lang="ru-RU" sz="1200" b="1" i="1" kern="0" dirty="0">
              <a:latin typeface="Franklin Gothic Heavy" pitchFamily="34" charset="0"/>
            </a:endParaRPr>
          </a:p>
          <a:p>
            <a:pPr fontAlgn="auto">
              <a:lnSpc>
                <a:spcPts val="1400"/>
              </a:lnSpc>
              <a:spcBef>
                <a:spcPts val="0"/>
              </a:spcBef>
              <a:spcAft>
                <a:spcPts val="0"/>
              </a:spcAft>
              <a:defRPr/>
            </a:pPr>
            <a:r>
              <a:rPr lang="ru-RU" sz="1200" b="1" i="1" kern="0" dirty="0">
                <a:latin typeface="Times New Roman" panose="02020603050405020304" pitchFamily="18" charset="0"/>
                <a:cs typeface="Times New Roman" panose="02020603050405020304" pitchFamily="18" charset="0"/>
              </a:rPr>
              <a:t>Ознакомиться с деятельностью финансового управления, принять участие в опросах граждан на бюджетную тематику можно на сайте</a:t>
            </a:r>
            <a:r>
              <a:rPr lang="ru-RU" sz="1200" b="1" i="1" kern="0" dirty="0">
                <a:latin typeface="Franklin Gothic Heavy" pitchFamily="34" charset="0"/>
              </a:rPr>
              <a:t>: </a:t>
            </a:r>
            <a:r>
              <a:rPr lang="en-US" sz="1200" b="1" i="1" kern="0" dirty="0">
                <a:latin typeface="Albertus Extra Bold" panose="020E0802040304020204" pitchFamily="34" charset="0"/>
                <a:hlinkClick r:id="rId8"/>
              </a:rPr>
              <a:t>http://</a:t>
            </a:r>
            <a:r>
              <a:rPr lang="en-US" sz="1200" b="1" i="1" kern="0" dirty="0" smtClean="0">
                <a:latin typeface="Albertus Extra Bold" panose="020E0802040304020204" pitchFamily="34" charset="0"/>
                <a:hlinkClick r:id="rId8"/>
              </a:rPr>
              <a:t>finance.admmeleuz.ru</a:t>
            </a:r>
            <a:r>
              <a:rPr lang="ru-RU" sz="1200" b="1" i="1" kern="0" dirty="0" smtClean="0">
                <a:latin typeface="Albertus Extra Bold" panose="020E0802040304020204" pitchFamily="34" charset="0"/>
              </a:rPr>
              <a:t>, а также в нашей группе в контакте </a:t>
            </a:r>
            <a:r>
              <a:rPr lang="en-US" sz="1200" b="1" i="1" u="sng" kern="0" dirty="0">
                <a:solidFill>
                  <a:schemeClr val="tx2">
                    <a:lumMod val="60000"/>
                    <a:lumOff val="40000"/>
                  </a:schemeClr>
                </a:solidFill>
                <a:latin typeface="Albertus Extra Bold" panose="020E0802040304020204" pitchFamily="34" charset="0"/>
              </a:rPr>
              <a:t>https://</a:t>
            </a:r>
            <a:r>
              <a:rPr lang="en-US" sz="1200" b="1" i="1" u="sng" kern="0" dirty="0" smtClean="0">
                <a:solidFill>
                  <a:schemeClr val="tx2">
                    <a:lumMod val="60000"/>
                    <a:lumOff val="40000"/>
                  </a:schemeClr>
                </a:solidFill>
                <a:latin typeface="Albertus Extra Bold" panose="020E0802040304020204" pitchFamily="34" charset="0"/>
              </a:rPr>
              <a:t>vk.com/budgetmeleuz</a:t>
            </a:r>
            <a:endParaRPr lang="ru-RU" sz="1200" b="1" i="1" u="sng" kern="0" dirty="0">
              <a:solidFill>
                <a:schemeClr val="tx2">
                  <a:lumMod val="60000"/>
                  <a:lumOff val="40000"/>
                </a:schemeClr>
              </a:solidFill>
              <a:latin typeface="Franklin Gothic Heavy" pitchFamily="34" charset="0"/>
            </a:endParaRPr>
          </a:p>
          <a:p>
            <a:pPr fontAlgn="auto">
              <a:lnSpc>
                <a:spcPts val="1400"/>
              </a:lnSpc>
              <a:spcBef>
                <a:spcPts val="0"/>
              </a:spcBef>
              <a:spcAft>
                <a:spcPts val="0"/>
              </a:spcAft>
              <a:defRPr/>
            </a:pPr>
            <a:r>
              <a:rPr lang="ru-RU" sz="1200" b="1" i="1" kern="0" dirty="0">
                <a:latin typeface="Times New Roman" panose="02020603050405020304" pitchFamily="18" charset="0"/>
                <a:cs typeface="Times New Roman" panose="02020603050405020304" pitchFamily="18" charset="0"/>
              </a:rPr>
              <a:t>Ознакомиться с информацией о проведении публичных слушаний  по проекту бюджета и отчету о его исполнении, а также о результатах публичных слушаний можно на сайте</a:t>
            </a:r>
            <a:r>
              <a:rPr lang="ru-RU" sz="1200" b="1" i="1" kern="0" dirty="0">
                <a:latin typeface="Franklin Gothic Heavy" pitchFamily="34" charset="0"/>
              </a:rPr>
              <a:t>: </a:t>
            </a:r>
            <a:r>
              <a:rPr lang="en-US" sz="1200" b="1" i="1" kern="0" dirty="0">
                <a:latin typeface="Albertus Extra Bold" panose="020E0802040304020204" pitchFamily="34" charset="0"/>
                <a:hlinkClick r:id="rId9"/>
              </a:rPr>
              <a:t>https://meleuz.bashkortostan.ru</a:t>
            </a:r>
            <a:endParaRPr lang="ru-RU" sz="1200" b="1" i="1" kern="0" dirty="0">
              <a:latin typeface="Franklin Gothic Heavy" pitchFamily="34" charset="0"/>
            </a:endParaRPr>
          </a:p>
          <a:p>
            <a:pPr fontAlgn="auto">
              <a:lnSpc>
                <a:spcPts val="1400"/>
              </a:lnSpc>
              <a:spcBef>
                <a:spcPts val="0"/>
              </a:spcBef>
              <a:spcAft>
                <a:spcPts val="0"/>
              </a:spcAft>
              <a:defRPr/>
            </a:pPr>
            <a:endParaRPr lang="ru-RU" sz="1200" kern="0" dirty="0">
              <a:latin typeface="Arial"/>
              <a:cs typeface="+mn-cs"/>
            </a:endParaRPr>
          </a:p>
        </p:txBody>
      </p:sp>
      <p:sp>
        <p:nvSpPr>
          <p:cNvPr id="2" name="Номер слайда 1"/>
          <p:cNvSpPr>
            <a:spLocks noGrp="1"/>
          </p:cNvSpPr>
          <p:nvPr>
            <p:ph type="sldNum" sz="quarter" idx="12"/>
          </p:nvPr>
        </p:nvSpPr>
        <p:spPr>
          <a:xfrm>
            <a:off x="6986753" y="0"/>
            <a:ext cx="2133600" cy="365125"/>
          </a:xfrm>
        </p:spPr>
        <p:txBody>
          <a:bodyPr/>
          <a:lstStyle/>
          <a:p>
            <a:fld id="{434A3D7E-C280-4DCD-A7E1-93BBC7758E8E}" type="slidenum">
              <a:rPr lang="ru-RU" smtClean="0">
                <a:solidFill>
                  <a:schemeClr val="tx1"/>
                </a:solidFill>
              </a:rPr>
              <a:t>64</a:t>
            </a:fld>
            <a:endParaRPr lang="ru-RU" dirty="0">
              <a:solidFill>
                <a:schemeClr val="tx1"/>
              </a:solidFill>
            </a:endParaRPr>
          </a:p>
        </p:txBody>
      </p:sp>
    </p:spTree>
    <p:extLst>
      <p:ext uri="{BB962C8B-B14F-4D97-AF65-F5344CB8AC3E}">
        <p14:creationId xmlns:p14="http://schemas.microsoft.com/office/powerpoint/2010/main" val="2749140762"/>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33a560957eb4d83f40cbc80ff3b7862f65e6674"/>
</p:tagLst>
</file>

<file path=ppt/theme/theme1.xml><?xml version="1.0" encoding="utf-8"?>
<a:theme xmlns:a="http://schemas.openxmlformats.org/drawingml/2006/main" name="Тема Office">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7947</TotalTime>
  <Words>12964</Words>
  <Application>Microsoft Office PowerPoint</Application>
  <PresentationFormat>Экран (4:3)</PresentationFormat>
  <Paragraphs>2727</Paragraphs>
  <Slides>64</Slides>
  <Notes>3</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64</vt:i4>
      </vt:variant>
    </vt:vector>
  </HeadingPairs>
  <TitlesOfParts>
    <vt:vector size="66" baseType="lpstr">
      <vt:lpstr>Тема Office</vt:lpstr>
      <vt:lpstr>Диаграмма</vt:lpstr>
      <vt:lpstr>«Бюджет для граждан» К проекту решения Совета муниципального района Мелеузовский район Республики Башкортостан «Об утверждении отчета об  исполнении бюджета муниципального района Мелеузовский район Республики Башкортостан за 2018 год»</vt:lpstr>
      <vt:lpstr>Презентация PowerPoint</vt:lpstr>
      <vt:lpstr>Презентация PowerPoint</vt:lpstr>
      <vt:lpstr>Презентация PowerPoint</vt:lpstr>
      <vt:lpstr>ОЖИДАЕМЫЕ РЕЗУЛЬТАТЫ</vt:lpstr>
      <vt:lpstr>Гражданин, его участие в бюджетном процессе</vt:lpstr>
      <vt:lpstr>Этапы бюджетного процесса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Показатели консолидированного бюджета муниципального района  Мелеузовский район Республики Башкортостан </vt:lpstr>
      <vt:lpstr>Презентация PowerPoint</vt:lpstr>
      <vt:lpstr>Презентация PowerPoint</vt:lpstr>
      <vt:lpstr> Доля налоговых и неналоговых поступлений за 2018 год          от крупных промышленных  предприятий района </vt:lpstr>
      <vt:lpstr> Структура доходов консолидированного бюджета муниципального района  Мелеузовский район Республики Башкортостан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Перечень муниципальных программ муниципального района Мелеузовский                район Республики Башкортостан на 2018 год</vt:lpstr>
      <vt:lpstr>                  Перечень муниципальных программ муниципального района Мелеузовский                район Республики Башкортостан на 2018 год (продолжение)</vt:lpstr>
      <vt:lpstr>Муниципальная программа «Развитие системы образования муниципального района Мелеузовский район республики Башкортостан на 2016-2021 годы»</vt:lpstr>
      <vt:lpstr>Презентация PowerPoint</vt:lpstr>
      <vt:lpstr>Муниципальная программа «Управление  муниципальными финансами и муниципальным долгом муниципального района Мелеузовский район республики Башкортостан                  на 2016-2021 годы»</vt:lpstr>
      <vt:lpstr>Презентация PowerPoint</vt:lpstr>
      <vt:lpstr>Муниципальная программа «Развитие молодежной политики, физкультуры и спорта в муниципальном районе Мелеузовский район Республики Башкортостан  на 2016-2021 годы»</vt:lpstr>
      <vt:lpstr>Муниципальная программа «Социальная поддержка граждан в муниципальном районе Мелеузовский район Республики Башкортостан на 2016-2018 годы»</vt:lpstr>
      <vt:lpstr>Муниципальная программа «Развитие и поддержка малого и среднего предпринимательства в муниципальном районе Мелеузовский район Республики Башкортостан на 2014-2021 годы»</vt:lpstr>
      <vt:lpstr>Муниципальная программа «Развитие сельского хозяйства и регулирование рынков сельскохозяйственной продукции, сырья и продовольствия в муниципальном районе Мелеузовский район Республики Башкортостан на 2016-2021 годы»</vt:lpstr>
      <vt:lpstr>Муниципальная программа «Развитие культуры в муниципальном районе Мелеузовский район Республики Башкортостан на 2016-2021 годы»</vt:lpstr>
      <vt:lpstr>Презентация PowerPoint</vt:lpstr>
      <vt:lpstr>Муниципальная программа «Развитие муниципальной службы в муниципальном районе Мелеузовский район Республики Башкортостан на 2016-2021 годы»</vt:lpstr>
      <vt:lpstr>Муниципальная программа «Развитие системы жилищно-коммунального хозяйства, строительного комплекса и управления муниципальной собственностью  муниципального района Мелеузовский район Республики Башкортостан                            на 2016-2021 годы»</vt:lpstr>
      <vt:lpstr>Презентация PowerPoint</vt:lpstr>
      <vt:lpstr>Муниципальная программа «Дорожное хозяйство и транспортное обслуживание муниципального района Мелеузовский район Республики Башкортостан  на 2014-2021 годы»</vt:lpstr>
      <vt:lpstr>Муниципальная программа «Развитие торговли в муниципальном районе Мелеузовский район Республики Башкортостан  на 2014-2021 годы»</vt:lpstr>
      <vt:lpstr>Муниципальная программа «Снижение рисков и смягчение последствий чрезвычайных ситуаций природного и техногенного характера в муниципальном района Мелеузовский район Республики Башкортостан на 2014-2021 годы»</vt:lpstr>
      <vt:lpstr>Муниципальная программа «Обеспечение общественной безопасности в муниципальном района Мелеузовский район Республики Башкортостан  на 2016-2021 годы»</vt:lpstr>
      <vt:lpstr>Муниципальная программа «Укрепление единства российской нации и этнокультурное развитие народов  муниципального района Мелеузовский район Республики Башкортостан на 2018-2022 годы»</vt:lpstr>
      <vt:lpstr>Презентация PowerPoint</vt:lpstr>
      <vt:lpstr>Презентация PowerPoint</vt:lpstr>
    </vt:vector>
  </TitlesOfParts>
  <Company>http://presentation-creation.ru/</Company>
  <LinksUpToDate>false</LinksUpToDate>
  <SharedDoc>false</SharedDoc>
  <HyperlinkBase>http://presentation-creation.ru/</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Заголовок слайда</dc:title>
  <dc:creator>obstinate</dc:creator>
  <cp:lastModifiedBy>Елена</cp:lastModifiedBy>
  <cp:revision>373</cp:revision>
  <cp:lastPrinted>2019-03-27T11:45:49Z</cp:lastPrinted>
  <dcterms:created xsi:type="dcterms:W3CDTF">2017-06-04T12:24:27Z</dcterms:created>
  <dcterms:modified xsi:type="dcterms:W3CDTF">2019-03-28T06:59:13Z</dcterms:modified>
</cp:coreProperties>
</file>