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5.xml"/>
  <Override ContentType="application/vnd.openxmlformats-officedocument.drawingml.chart+xml" PartName="/ppt/charts/chart2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chart+xml" PartName="/ppt/charts/chart8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shapes+xml" PartName="/ppt/drawings/drawing1.xml"/>
  <Override ContentType="application/vnd.openxmlformats-officedocument.drawingml.chart+xml" PartName="/ppt/charts/chart9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10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11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shapes+xml" PartName="/ppt/drawings/drawing2.xml"/>
  <Override ContentType="application/vnd.openxmlformats-officedocument.drawingml.chart+xml" PartName="/ppt/charts/chart12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shapes+xml" PartName="/ppt/drawings/drawing3.xml"/>
  <Override ContentType="application/vnd.openxmlformats-officedocument.drawingml.chart+xml" PartName="/ppt/charts/chart13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shapes+xml" PartName="/ppt/drawings/drawing4.xml"/>
  <Override ContentType="application/vnd.openxmlformats-officedocument.drawingml.chart+xml" PartName="/ppt/charts/chart14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15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16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7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chart+xml" PartName="/ppt/charts/chart18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9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presentationml.notesSlide+xml" PartName="/ppt/notesSlides/notesSlide9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chart+xml" PartName="/ppt/charts/chart20.xml"/>
  <Override ContentType="application/vnd.openxmlformats-officedocument.drawingml.chart+xml" PartName="/ppt/charts/chart21.xml"/>
  <Override ContentType="application/vnd.openxmlformats-officedocument.drawingml.chart+xml" PartName="/ppt/charts/chart22.xml"/>
  <Override ContentType="application/vnd.openxmlformats-officedocument.presentationml.notesSlide+xml" PartName="/ppt/notesSlides/notesSlide10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12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presentationml.notesSlide+xml" PartName="/ppt/notesSlides/notesSlide13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presentationml.notesSlide+xml" PartName="/ppt/notesSlides/notesSlide14.xml"/>
  <Override ContentType="application/vnd.openxmlformats-officedocument.drawingml.chart+xml" PartName="/ppt/charts/chart23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+xml" PartName="/ppt/charts/chart24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drawingml.chart+xml" PartName="/ppt/charts/chart25.xml"/>
  <Override ContentType="application/vnd.ms-office.chartstyle+xml" PartName="/ppt/charts/style16.xml"/>
  <Override ContentType="application/vnd.ms-office.chartcolorstyle+xml" PartName="/ppt/charts/colors16.xml"/>
  <Override ContentType="application/vnd.openxmlformats-officedocument.drawingml.chart+xml" PartName="/ppt/charts/chart26.xml"/>
  <Override ContentType="application/vnd.ms-office.chartstyle+xml" PartName="/ppt/charts/style17.xml"/>
  <Override ContentType="application/vnd.ms-office.chartcolorstyle+xml" PartName="/ppt/charts/colors17.xml"/>
  <Override ContentType="application/vnd.openxmlformats-officedocument.drawingml.chart+xml" PartName="/ppt/charts/chart27.xml"/>
  <Override ContentType="application/vnd.ms-office.chartstyle+xml" PartName="/ppt/charts/style18.xml"/>
  <Override ContentType="application/vnd.ms-office.chartcolorstyle+xml" PartName="/ppt/charts/colors18.xml"/>
  <Override ContentType="application/vnd.openxmlformats-officedocument.drawingml.chart+xml" PartName="/ppt/charts/chart28.xml"/>
  <Override ContentType="application/vnd.ms-office.chartstyle+xml" PartName="/ppt/charts/style19.xml"/>
  <Override ContentType="application/vnd.ms-office.chartcolorstyle+xml" PartName="/ppt/charts/colors19.xml"/>
  <Override ContentType="application/vnd.openxmlformats-officedocument.drawingml.chart+xml" PartName="/ppt/charts/chart29.xml"/>
  <Override ContentType="application/vnd.ms-office.chartstyle+xml" PartName="/ppt/charts/style20.xml"/>
  <Override ContentType="application/vnd.ms-office.chartcolorstyle+xml" PartName="/ppt/charts/colors20.xml"/>
  <Override ContentType="application/vnd.openxmlformats-officedocument.drawingml.chart+xml" PartName="/ppt/charts/chart30.xml"/>
  <Override ContentType="application/vnd.ms-office.chartstyle+xml" PartName="/ppt/charts/style21.xml"/>
  <Override ContentType="application/vnd.ms-office.chartcolorstyle+xml" PartName="/ppt/charts/colors21.xml"/>
  <Override ContentType="application/vnd.openxmlformats-officedocument.drawingml.chartshapes+xml" PartName="/ppt/drawings/drawing5.xml"/>
  <Override ContentType="application/vnd.openxmlformats-officedocument.drawingml.chart+xml" PartName="/ppt/charts/chart31.xml"/>
  <Override ContentType="application/vnd.ms-office.chartstyle+xml" PartName="/ppt/charts/style22.xml"/>
  <Override ContentType="application/vnd.ms-office.chartcolorstyle+xml" PartName="/ppt/charts/colors22.xml"/>
  <Override ContentType="application/vnd.openxmlformats-officedocument.drawingml.chart+xml" PartName="/ppt/charts/chart32.xml"/>
  <Override ContentType="application/vnd.ms-office.chartstyle+xml" PartName="/ppt/charts/style23.xml"/>
  <Override ContentType="application/vnd.ms-office.chartcolorstyle+xml" PartName="/ppt/charts/colors23.xml"/>
  <Override ContentType="application/vnd.openxmlformats-officedocument.drawingml.chartshapes+xml" PartName="/ppt/drawings/drawing6.xml"/>
  <Override ContentType="application/vnd.openxmlformats-officedocument.drawingml.chart+xml" PartName="/ppt/charts/chart33.xml"/>
  <Override ContentType="application/vnd.ms-office.chartstyle+xml" PartName="/ppt/charts/style24.xml"/>
  <Override ContentType="application/vnd.ms-office.chartcolorstyle+xml" PartName="/ppt/charts/colors24.xml"/>
  <Override ContentType="application/vnd.openxmlformats-officedocument.drawingml.chart+xml" PartName="/ppt/charts/chart34.xml"/>
  <Override ContentType="application/vnd.ms-office.chartstyle+xml" PartName="/ppt/charts/style25.xml"/>
  <Override ContentType="application/vnd.ms-office.chartcolorstyle+xml" PartName="/ppt/charts/colors25.xml"/>
  <Override ContentType="application/vnd.openxmlformats-officedocument.drawingml.chartshapes+xml" PartName="/ppt/drawings/drawing7.xml"/>
  <Override ContentType="application/vnd.openxmlformats-officedocument.drawingml.chart+xml" PartName="/ppt/charts/chart35.xml"/>
  <Override ContentType="application/vnd.ms-office.chartstyle+xml" PartName="/ppt/charts/style26.xml"/>
  <Override ContentType="application/vnd.ms-office.chartcolorstyle+xml" PartName="/ppt/charts/colors26.xml"/>
  <Override ContentType="application/vnd.openxmlformats-officedocument.drawingml.chart+xml" PartName="/ppt/charts/chart36.xml"/>
  <Override ContentType="application/vnd.ms-office.chartstyle+xml" PartName="/ppt/charts/style27.xml"/>
  <Override ContentType="application/vnd.ms-office.chartcolorstyle+xml" PartName="/ppt/charts/colors27.xml"/>
  <Override ContentType="application/vnd.openxmlformats-officedocument.drawingml.chartshapes+xml" PartName="/ppt/drawings/drawing8.xml"/>
  <Override ContentType="application/vnd.openxmlformats-officedocument.drawingml.chart+xml" PartName="/ppt/charts/chart37.xml"/>
  <Override ContentType="application/vnd.ms-office.chartstyle+xml" PartName="/ppt/charts/style28.xml"/>
  <Override ContentType="application/vnd.ms-office.chartcolorstyle+xml" PartName="/ppt/charts/colors28.xml"/>
  <Override ContentType="application/vnd.openxmlformats-officedocument.drawingml.chart+xml" PartName="/ppt/charts/chart38.xml"/>
  <Override ContentType="application/vnd.ms-office.chartstyle+xml" PartName="/ppt/charts/style29.xml"/>
  <Override ContentType="application/vnd.ms-office.chartcolorstyle+xml" PartName="/ppt/charts/colors29.xml"/>
  <Override ContentType="application/vnd.openxmlformats-officedocument.drawingml.chartshapes+xml" PartName="/ppt/drawings/drawing9.xml"/>
  <Override ContentType="application/vnd.openxmlformats-officedocument.drawingml.chart+xml" PartName="/ppt/charts/chart39.xml"/>
  <Override ContentType="application/vnd.ms-office.chartstyle+xml" PartName="/ppt/charts/style30.xml"/>
  <Override ContentType="application/vnd.ms-office.chartcolorstyle+xml" PartName="/ppt/charts/colors30.xml"/>
  <Override ContentType="application/vnd.openxmlformats-officedocument.drawingml.chart+xml" PartName="/ppt/charts/chart40.xml"/>
  <Override ContentType="application/vnd.ms-office.chartstyle+xml" PartName="/ppt/charts/style31.xml"/>
  <Override ContentType="application/vnd.ms-office.chartcolorstyle+xml" PartName="/ppt/charts/colors31.xml"/>
  <Override ContentType="application/vnd.openxmlformats-officedocument.drawingml.chart+xml" PartName="/ppt/charts/chart41.xml"/>
  <Override ContentType="application/vnd.ms-office.chartstyle+xml" PartName="/ppt/charts/style32.xml"/>
  <Override ContentType="application/vnd.ms-office.chartcolorstyle+xml" PartName="/ppt/charts/colors32.xml"/>
  <Override ContentType="application/vnd.openxmlformats-officedocument.drawingml.chart+xml" PartName="/ppt/charts/chart42.xml"/>
  <Override ContentType="application/vnd.ms-office.chartstyle+xml" PartName="/ppt/charts/style33.xml"/>
  <Override ContentType="application/vnd.ms-office.chartcolorstyle+xml" PartName="/ppt/charts/colors33.xml"/>
  <Override ContentType="application/vnd.openxmlformats-officedocument.drawingml.chartshapes+xml" PartName="/ppt/drawings/drawing10.xml"/>
  <Override ContentType="application/vnd.openxmlformats-officedocument.drawingml.chart+xml" PartName="/ppt/charts/chart43.xml"/>
  <Override ContentType="application/vnd.ms-office.chartstyle+xml" PartName="/ppt/charts/style34.xml"/>
  <Override ContentType="application/vnd.ms-office.chartcolorstyle+xml" PartName="/ppt/charts/colors34.xml"/>
  <Override ContentType="application/vnd.openxmlformats-officedocument.drawingml.chart+xml" PartName="/ppt/charts/chart44.xml"/>
  <Override ContentType="application/vnd.ms-office.chartstyle+xml" PartName="/ppt/charts/style35.xml"/>
  <Override ContentType="application/vnd.ms-office.chartcolorstyle+xml" PartName="/ppt/charts/colors35.xml"/>
  <Override ContentType="application/vnd.openxmlformats-officedocument.drawingml.chart+xml" PartName="/ppt/charts/chart45.xml"/>
  <Override ContentType="application/vnd.ms-office.chartstyle+xml" PartName="/ppt/charts/style36.xml"/>
  <Override ContentType="application/vnd.ms-office.chartcolorstyle+xml" PartName="/ppt/charts/colors36.xml"/>
  <Override ContentType="application/vnd.openxmlformats-officedocument.drawingml.chartshapes+xml" PartName="/ppt/drawings/drawing11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261" r:id="rId5"/>
    <p:sldId id="262" r:id="rId6"/>
    <p:sldId id="263" r:id="rId7"/>
    <p:sldId id="298" r:id="rId8"/>
    <p:sldId id="264" r:id="rId9"/>
    <p:sldId id="265" r:id="rId10"/>
    <p:sldId id="266" r:id="rId11"/>
    <p:sldId id="309" r:id="rId12"/>
    <p:sldId id="30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12" r:id="rId39"/>
    <p:sldId id="295" r:id="rId40"/>
    <p:sldId id="292" r:id="rId4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94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Relationship Id="rId4" Target="../drawings/drawing2.xml" Type="http://schemas.openxmlformats.org/officeDocument/2006/relationships/chartUserShapes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Relationship Id="rId4" Target="../drawings/drawing3.xml" Type="http://schemas.openxmlformats.org/officeDocument/2006/relationships/chartUserShapes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Relationship Id="rId4" Target="../drawings/drawing4.xml" Type="http://schemas.openxmlformats.org/officeDocument/2006/relationships/chartUserShapes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1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2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/Relationships>
</file>

<file path=ppt/charts/_rels/chart2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/Relationships>
</file>

<file path=ppt/charts/_rels/chart2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6.xml" Type="http://schemas.microsoft.com/office/2011/relationships/chartColorStyle"/><Relationship Id="rId1" Target="style16.xml" Type="http://schemas.microsoft.com/office/2011/relationships/chartStyle"/></Relationships>
</file>

<file path=ppt/charts/_rels/chart2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7.xml" Type="http://schemas.microsoft.com/office/2011/relationships/chartColorStyle"/><Relationship Id="rId1" Target="style17.xml" Type="http://schemas.microsoft.com/office/2011/relationships/chartStyle"/></Relationships>
</file>

<file path=ppt/charts/_rels/chart2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8.xml" Type="http://schemas.microsoft.com/office/2011/relationships/chartColorStyle"/><Relationship Id="rId1" Target="style18.xml" Type="http://schemas.microsoft.com/office/2011/relationships/chartStyle"/></Relationships>
</file>

<file path=ppt/charts/_rels/chart2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9.xml" Type="http://schemas.microsoft.com/office/2011/relationships/chartColorStyle"/><Relationship Id="rId1" Target="style19.xml" Type="http://schemas.microsoft.com/office/2011/relationships/chartStyle"/></Relationships>
</file>

<file path=ppt/charts/_rels/chart2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0.xml" Type="http://schemas.microsoft.com/office/2011/relationships/chartColorStyle"/><Relationship Id="rId1" Target="style20.xml" Type="http://schemas.microsoft.com/office/2011/relationships/chartStyle"/></Relationships>
</file>

<file path=ppt/charts/_rels/chart3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1.xml" Type="http://schemas.microsoft.com/office/2011/relationships/chartColorStyle"/><Relationship Id="rId1" Target="style21.xml" Type="http://schemas.microsoft.com/office/2011/relationships/chartStyle"/><Relationship Id="rId4" Target="../drawings/drawing5.xml" Type="http://schemas.openxmlformats.org/officeDocument/2006/relationships/chartUserShapes"/></Relationships>
</file>

<file path=ppt/charts/_rels/chart3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2.xml" Type="http://schemas.microsoft.com/office/2011/relationships/chartColorStyle"/><Relationship Id="rId1" Target="style22.xml" Type="http://schemas.microsoft.com/office/2011/relationships/chartStyle"/></Relationships>
</file>

<file path=ppt/charts/_rels/chart3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3.xml" Type="http://schemas.microsoft.com/office/2011/relationships/chartColorStyle"/><Relationship Id="rId1" Target="style23.xml" Type="http://schemas.microsoft.com/office/2011/relationships/chartStyle"/><Relationship Id="rId4" Target="../drawings/drawing6.xml" Type="http://schemas.openxmlformats.org/officeDocument/2006/relationships/chartUserShapes"/></Relationships>
</file>

<file path=ppt/charts/_rels/chart3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4.xml" Type="http://schemas.microsoft.com/office/2011/relationships/chartColorStyle"/><Relationship Id="rId1" Target="style24.xml" Type="http://schemas.microsoft.com/office/2011/relationships/chartStyle"/></Relationships>
</file>

<file path=ppt/charts/_rels/chart3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5.xml" Type="http://schemas.microsoft.com/office/2011/relationships/chartColorStyle"/><Relationship Id="rId1" Target="style25.xml" Type="http://schemas.microsoft.com/office/2011/relationships/chartStyle"/><Relationship Id="rId4" Target="../drawings/drawing7.xml" Type="http://schemas.openxmlformats.org/officeDocument/2006/relationships/chartUserShapes"/></Relationships>
</file>

<file path=ppt/charts/_rels/chart3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6.xml" Type="http://schemas.microsoft.com/office/2011/relationships/chartColorStyle"/><Relationship Id="rId1" Target="style26.xml" Type="http://schemas.microsoft.com/office/2011/relationships/chartStyle"/></Relationships>
</file>

<file path=ppt/charts/_rels/chart3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7.xml" Type="http://schemas.microsoft.com/office/2011/relationships/chartColorStyle"/><Relationship Id="rId1" Target="style27.xml" Type="http://schemas.microsoft.com/office/2011/relationships/chartStyle"/><Relationship Id="rId4" Target="../drawings/drawing8.xml" Type="http://schemas.openxmlformats.org/officeDocument/2006/relationships/chartUserShapes"/></Relationships>
</file>

<file path=ppt/charts/_rels/chart3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8.xml" Type="http://schemas.microsoft.com/office/2011/relationships/chartColorStyle"/><Relationship Id="rId1" Target="style28.xml" Type="http://schemas.microsoft.com/office/2011/relationships/chartStyle"/></Relationships>
</file>

<file path=ppt/charts/_rels/chart3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9.xml" Type="http://schemas.microsoft.com/office/2011/relationships/chartColorStyle"/><Relationship Id="rId1" Target="style29.xml" Type="http://schemas.microsoft.com/office/2011/relationships/chartStyle"/><Relationship Id="rId4" Target="../drawings/drawing9.xml" Type="http://schemas.openxmlformats.org/officeDocument/2006/relationships/chartUserShapes"/></Relationships>
</file>

<file path=ppt/charts/_rels/chart3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0.xml" Type="http://schemas.microsoft.com/office/2011/relationships/chartColorStyle"/><Relationship Id="rId1" Target="style30.xml" Type="http://schemas.microsoft.com/office/2011/relationships/chartStyle"/></Relationships>
</file>

<file path=ppt/charts/_rels/chart4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1.xml" Type="http://schemas.microsoft.com/office/2011/relationships/chartColorStyle"/><Relationship Id="rId1" Target="style31.xml" Type="http://schemas.microsoft.com/office/2011/relationships/chartStyle"/></Relationships>
</file>

<file path=ppt/charts/_rels/chart4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2.xml" Type="http://schemas.microsoft.com/office/2011/relationships/chartColorStyle"/><Relationship Id="rId1" Target="style32.xml" Type="http://schemas.microsoft.com/office/2011/relationships/chartStyle"/></Relationships>
</file>

<file path=ppt/charts/_rels/chart4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3.xml" Type="http://schemas.microsoft.com/office/2011/relationships/chartColorStyle"/><Relationship Id="rId1" Target="style33.xml" Type="http://schemas.microsoft.com/office/2011/relationships/chartStyle"/><Relationship Id="rId4" Target="../drawings/drawing10.xml" Type="http://schemas.openxmlformats.org/officeDocument/2006/relationships/chartUserShapes"/></Relationships>
</file>

<file path=ppt/charts/_rels/chart4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4.xml" Type="http://schemas.microsoft.com/office/2011/relationships/chartColorStyle"/><Relationship Id="rId1" Target="style34.xml" Type="http://schemas.microsoft.com/office/2011/relationships/chartStyle"/></Relationships>
</file>

<file path=ppt/charts/_rels/chart4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5.xml" Type="http://schemas.microsoft.com/office/2011/relationships/chartColorStyle"/><Relationship Id="rId1" Target="style35.xml" Type="http://schemas.microsoft.com/office/2011/relationships/chartStyle"/></Relationships>
</file>

<file path=ppt/charts/_rels/chart4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6.xml" Type="http://schemas.microsoft.com/office/2011/relationships/chartColorStyle"/><Relationship Id="rId1" Target="style36.xml" Type="http://schemas.microsoft.com/office/2011/relationships/chartStyle"/><Relationship Id="rId4" Target="../drawings/drawing11.xml" Type="http://schemas.openxmlformats.org/officeDocument/2006/relationships/chartUserShapes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Relationship Id="rId4" Target="../drawings/drawing1.xml" Type="http://schemas.openxmlformats.org/officeDocument/2006/relationships/chartUserShapes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трудоспособное население</c:v>
                </c:pt>
                <c:pt idx="1">
                  <c:v>нетрудоспособное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66.7</c:v>
                </c:pt>
                <c:pt idx="1">
                  <c:v>33.299999999999997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Лист1!$A$2:$A$9</c:f>
              <c:numCache>
                <c:formatCode>General</c:formatCode>
                <c:ptCount val="8"/>
                <c:pt idx="0">
                  <c:v>366220</c:v>
                </c:pt>
                <c:pt idx="1">
                  <c:v>5185</c:v>
                </c:pt>
                <c:pt idx="2">
                  <c:v>112879</c:v>
                </c:pt>
                <c:pt idx="3">
                  <c:v>11569</c:v>
                </c:pt>
                <c:pt idx="4">
                  <c:v>9407</c:v>
                </c:pt>
                <c:pt idx="5">
                  <c:v>1820</c:v>
                </c:pt>
                <c:pt idx="6">
                  <c:v>8290</c:v>
                </c:pt>
                <c:pt idx="7">
                  <c:v>23454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421069939144E-2"/>
          <c:y val="0.28540911573056277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5BEE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Лист1!$A$2:$A$9</c:f>
              <c:numCache>
                <c:formatCode>General</c:formatCode>
                <c:ptCount val="8"/>
                <c:pt idx="0">
                  <c:v>39229</c:v>
                </c:pt>
                <c:pt idx="1">
                  <c:v>15240</c:v>
                </c:pt>
                <c:pt idx="2">
                  <c:v>6000</c:v>
                </c:pt>
                <c:pt idx="3">
                  <c:v>9111</c:v>
                </c:pt>
                <c:pt idx="4">
                  <c:v>620</c:v>
                </c:pt>
                <c:pt idx="5">
                  <c:v>1318</c:v>
                </c:pt>
                <c:pt idx="6">
                  <c:v>4420</c:v>
                </c:pt>
                <c:pt idx="7">
                  <c:v>1100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Лист1!$A$2:$A$9</c:f>
              <c:numCache>
                <c:formatCode>General</c:formatCode>
                <c:ptCount val="8"/>
                <c:pt idx="0">
                  <c:v>39425</c:v>
                </c:pt>
                <c:pt idx="1">
                  <c:v>15241</c:v>
                </c:pt>
                <c:pt idx="2">
                  <c:v>5900</c:v>
                </c:pt>
                <c:pt idx="3">
                  <c:v>9116</c:v>
                </c:pt>
                <c:pt idx="4">
                  <c:v>630</c:v>
                </c:pt>
                <c:pt idx="5">
                  <c:v>440</c:v>
                </c:pt>
                <c:pt idx="6">
                  <c:v>4420</c:v>
                </c:pt>
                <c:pt idx="7">
                  <c:v>1100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5BEE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Лист1!$A$2:$A$9</c:f>
              <c:numCache>
                <c:formatCode>General</c:formatCode>
                <c:ptCount val="8"/>
                <c:pt idx="0">
                  <c:v>39034</c:v>
                </c:pt>
                <c:pt idx="1">
                  <c:v>15240</c:v>
                </c:pt>
                <c:pt idx="2">
                  <c:v>6100</c:v>
                </c:pt>
                <c:pt idx="3">
                  <c:v>9106</c:v>
                </c:pt>
                <c:pt idx="4">
                  <c:v>610</c:v>
                </c:pt>
                <c:pt idx="5">
                  <c:v>1461</c:v>
                </c:pt>
                <c:pt idx="6">
                  <c:v>4420</c:v>
                </c:pt>
                <c:pt idx="7">
                  <c:v>1100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8A7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val>
            <c:numRef>
              <c:f>Лист1!$A$2:$A$5</c:f>
              <c:numCache>
                <c:formatCode>General</c:formatCode>
                <c:ptCount val="4"/>
                <c:pt idx="0">
                  <c:v>123992.5</c:v>
                </c:pt>
                <c:pt idx="1">
                  <c:v>231982.1</c:v>
                </c:pt>
                <c:pt idx="2">
                  <c:v>811638.4</c:v>
                </c:pt>
                <c:pt idx="3">
                  <c:v>103368.3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8A7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val>
            <c:numRef>
              <c:f>Лист1!$A$2:$A$5</c:f>
              <c:numCache>
                <c:formatCode>General</c:formatCode>
                <c:ptCount val="4"/>
                <c:pt idx="0">
                  <c:v>119286</c:v>
                </c:pt>
                <c:pt idx="1">
                  <c:v>264409.90000000002</c:v>
                </c:pt>
                <c:pt idx="2">
                  <c:v>812514.3</c:v>
                </c:pt>
                <c:pt idx="3">
                  <c:v>45268.3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11138896360214E-2"/>
          <c:y val="0.19015800386698278"/>
          <c:w val="0.5703177939227152"/>
          <c:h val="0.66132678191791849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8A7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val>
            <c:numRef>
              <c:f>Лист1!$A$2:$A$5</c:f>
              <c:numCache>
                <c:formatCode>General</c:formatCode>
                <c:ptCount val="4"/>
                <c:pt idx="0">
                  <c:v>98047.6</c:v>
                </c:pt>
                <c:pt idx="1">
                  <c:v>235403.5</c:v>
                </c:pt>
                <c:pt idx="2">
                  <c:v>812307</c:v>
                </c:pt>
                <c:pt idx="3">
                  <c:v>45268.3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83865620533099"/>
                  <c:y val="3.585635404807127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103599904902444E-2"/>
                  <c:y val="-0.18876021241267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9479744288196"/>
                      <c:h val="0.347407648363119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568824</c:v>
                </c:pt>
                <c:pt idx="1">
                  <c:v>77071</c:v>
                </c:pt>
                <c:pt idx="2">
                  <c:v>1330674.8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68498707366734"/>
          <c:y val="7.5086904863640003E-2"/>
          <c:w val="0.30344751849800716"/>
          <c:h val="0.38268042589270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83865620533099"/>
                  <c:y val="3.585635404807127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103599904902444E-2"/>
                  <c:y val="-0.18876021241267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9479744288196"/>
                      <c:h val="0.347407648363119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575465</c:v>
                </c:pt>
                <c:pt idx="1">
                  <c:v>77038</c:v>
                </c:pt>
                <c:pt idx="2">
                  <c:v>1260720.8999999999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0781268591456"/>
          <c:y val="9.2591928943385721E-2"/>
          <c:w val="0.30344751849800716"/>
          <c:h val="0.38268042589270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83865620533099"/>
                  <c:y val="3.585635404807127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103599904902444E-2"/>
                  <c:y val="-0.18876021241267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9479744288196"/>
                      <c:h val="0.347407648363119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629993</c:v>
                </c:pt>
                <c:pt idx="1">
                  <c:v>76272</c:v>
                </c:pt>
                <c:pt idx="2">
                  <c:v>1203070.8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0781268591456"/>
          <c:y val="9.2591928943385721E-2"/>
          <c:w val="0.30344751849800716"/>
          <c:h val="0.38268042589270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70489844683402E-2"/>
          <c:y val="0.170720821245258"/>
          <c:w val="0.95400238948626104"/>
          <c:h val="0.5873688908725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81.534000000000006</c:v>
                </c:pt>
                <c:pt idx="1">
                  <c:v>80.866</c:v>
                </c:pt>
                <c:pt idx="2">
                  <c:v>80.908000000000001</c:v>
                </c:pt>
                <c:pt idx="3">
                  <c:v>80.965999999999994</c:v>
                </c:pt>
                <c:pt idx="4">
                  <c:v>81.042000000000002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6049072"/>
        <c:axId val="226049856"/>
      </c:barChart>
      <c:catAx>
        <c:axId val="2260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26049856"/>
        <c:crosses val="autoZero"/>
        <c:auto val="1"/>
        <c:lblAlgn val="ctr"/>
        <c:lblOffset val="100"/>
        <c:noMultiLvlLbl val="1"/>
      </c:catAx>
      <c:valAx>
        <c:axId val="226049856"/>
        <c:scaling>
          <c:orientation val="minMax"/>
        </c:scaling>
        <c:delete val="1"/>
        <c:axPos val="l"/>
        <c:numFmt formatCode="#,##0.000" sourceLinked="0"/>
        <c:majorTickMark val="out"/>
        <c:minorTickMark val="none"/>
        <c:tickLblPos val="nextTo"/>
        <c:crossAx val="226049072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130018.6</c:v>
                </c:pt>
                <c:pt idx="1">
                  <c:v>2282.3000000000002</c:v>
                </c:pt>
                <c:pt idx="2">
                  <c:v>4788</c:v>
                </c:pt>
                <c:pt idx="3">
                  <c:v>127010.3</c:v>
                </c:pt>
                <c:pt idx="4">
                  <c:v>170281</c:v>
                </c:pt>
                <c:pt idx="5">
                  <c:v>1847</c:v>
                </c:pt>
                <c:pt idx="6">
                  <c:v>1247176</c:v>
                </c:pt>
                <c:pt idx="7">
                  <c:v>91651.199999999997</c:v>
                </c:pt>
                <c:pt idx="8">
                  <c:v>119220.4</c:v>
                </c:pt>
                <c:pt idx="9">
                  <c:v>41996</c:v>
                </c:pt>
                <c:pt idx="10">
                  <c:v>4547</c:v>
                </c:pt>
                <c:pt idx="11">
                  <c:v>65752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053360167665611"/>
          <c:y val="6.936808796266701E-2"/>
          <c:w val="0.31709888694468746"/>
          <c:h val="0.8494451192226555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2"/>
            <c:bubble3D val="0"/>
            <c:spPr>
              <a:solidFill>
                <a:srgbClr val="FF66FF"/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  <c:pt idx="12">
                  <c:v>Условно утвержденные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127065.1</c:v>
                </c:pt>
                <c:pt idx="1">
                  <c:v>2305.9</c:v>
                </c:pt>
                <c:pt idx="2">
                  <c:v>4488</c:v>
                </c:pt>
                <c:pt idx="3">
                  <c:v>122459</c:v>
                </c:pt>
                <c:pt idx="4">
                  <c:v>57248</c:v>
                </c:pt>
                <c:pt idx="5">
                  <c:v>0</c:v>
                </c:pt>
                <c:pt idx="6">
                  <c:v>1260206.8999999999</c:v>
                </c:pt>
                <c:pt idx="7">
                  <c:v>88188.800000000003</c:v>
                </c:pt>
                <c:pt idx="8">
                  <c:v>119424.6</c:v>
                </c:pt>
                <c:pt idx="9">
                  <c:v>40098.6</c:v>
                </c:pt>
                <c:pt idx="10">
                  <c:v>4547</c:v>
                </c:pt>
                <c:pt idx="11">
                  <c:v>67477</c:v>
                </c:pt>
                <c:pt idx="12">
                  <c:v>19535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2051618547682"/>
          <c:y val="4.5012294543387191E-2"/>
          <c:w val="0.31709888694468746"/>
          <c:h val="0.902215153425045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182630156305087E-2"/>
          <c:y val="0.15173884514435693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2"/>
            <c:bubble3D val="0"/>
            <c:spPr>
              <a:solidFill>
                <a:srgbClr val="FF66FF"/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  <c:pt idx="12">
                  <c:v>Условно утвержденные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129707.7</c:v>
                </c:pt>
                <c:pt idx="1">
                  <c:v>2396.6999999999998</c:v>
                </c:pt>
                <c:pt idx="2">
                  <c:v>4488</c:v>
                </c:pt>
                <c:pt idx="3">
                  <c:v>133167.20000000001</c:v>
                </c:pt>
                <c:pt idx="4">
                  <c:v>51120.2</c:v>
                </c:pt>
                <c:pt idx="5">
                  <c:v>0</c:v>
                </c:pt>
                <c:pt idx="6">
                  <c:v>1223188.3999999999</c:v>
                </c:pt>
                <c:pt idx="7">
                  <c:v>88271.4</c:v>
                </c:pt>
                <c:pt idx="8">
                  <c:v>119440.2</c:v>
                </c:pt>
                <c:pt idx="9">
                  <c:v>42866</c:v>
                </c:pt>
                <c:pt idx="10">
                  <c:v>4547</c:v>
                </c:pt>
                <c:pt idx="11">
                  <c:v>69351</c:v>
                </c:pt>
                <c:pt idx="12">
                  <c:v>40792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2051618547682"/>
          <c:y val="4.5012294543387191E-2"/>
          <c:w val="0.31709888694468746"/>
          <c:h val="0.902215153425045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96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64,60 </a:t>
            </a:r>
            <a:r>
              <a:rPr lang="ru-RU" sz="109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16432597842493712"/>
          <c:y val="0.63558478933320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649516220923012E-2"/>
          <c:y val="0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64.599999999999994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 план</c:v>
                </c:pt>
                <c:pt idx="2">
                  <c:v>2020 утв. план</c:v>
                </c:pt>
                <c:pt idx="3">
                  <c:v>2019 утв.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1237371.8999999999</c:v>
                </c:pt>
                <c:pt idx="2">
                  <c:v>1159899.1000000001</c:v>
                </c:pt>
                <c:pt idx="3">
                  <c:v>1094421.7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345312"/>
        <c:axId val="267344920"/>
      </c:barChart>
      <c:catAx>
        <c:axId val="26734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4920"/>
        <c:crosses val="autoZero"/>
        <c:auto val="1"/>
        <c:lblAlgn val="ctr"/>
        <c:lblOffset val="100"/>
        <c:noMultiLvlLbl val="0"/>
      </c:catAx>
      <c:valAx>
        <c:axId val="267344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34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9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5,10 </a:t>
            </a:r>
            <a:r>
              <a:rPr lang="ru-RU" sz="1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98142</c:v>
                </c:pt>
                <c:pt idx="2">
                  <c:v>98837</c:v>
                </c:pt>
                <c:pt idx="3">
                  <c:v>82903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342176"/>
        <c:axId val="267341784"/>
      </c:barChart>
      <c:catAx>
        <c:axId val="26734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1784"/>
        <c:crosses val="autoZero"/>
        <c:auto val="1"/>
        <c:lblAlgn val="ctr"/>
        <c:lblOffset val="100"/>
        <c:noMultiLvlLbl val="0"/>
      </c:catAx>
      <c:valAx>
        <c:axId val="267341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34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9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 </a:t>
            </a:r>
            <a:r>
              <a:rPr lang="ru-RU" sz="1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54962</c:v>
                </c:pt>
                <c:pt idx="2">
                  <c:v>54893.1</c:v>
                </c:pt>
                <c:pt idx="3">
                  <c:v>51356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629264"/>
        <c:axId val="267628480"/>
      </c:barChart>
      <c:catAx>
        <c:axId val="26762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628480"/>
        <c:crosses val="autoZero"/>
        <c:auto val="1"/>
        <c:lblAlgn val="ctr"/>
        <c:lblOffset val="100"/>
        <c:noMultiLvlLbl val="0"/>
      </c:catAx>
      <c:valAx>
        <c:axId val="267628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62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755430671134E-2"/>
          <c:y val="0.21210864607091001"/>
          <c:w val="0.78428617745595997"/>
          <c:h val="0.5494505494505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22.928000000000001</c:v>
                </c:pt>
                <c:pt idx="1">
                  <c:v>23.106999999999999</c:v>
                </c:pt>
                <c:pt idx="2">
                  <c:v>23.437999999999999</c:v>
                </c:pt>
                <c:pt idx="3">
                  <c:v>24.245999999999999</c:v>
                </c:pt>
                <c:pt idx="4">
                  <c:v>24.95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6827736"/>
        <c:axId val="226828128"/>
      </c:barChart>
      <c:catAx>
        <c:axId val="22682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26828128"/>
        <c:crosses val="autoZero"/>
        <c:auto val="1"/>
        <c:lblAlgn val="ctr"/>
        <c:lblOffset val="100"/>
        <c:noMultiLvlLbl val="1"/>
      </c:catAx>
      <c:valAx>
        <c:axId val="226828128"/>
        <c:scaling>
          <c:orientation val="minMax"/>
        </c:scaling>
        <c:delete val="1"/>
        <c:axPos val="l"/>
        <c:numFmt formatCode="#,##0.000" sourceLinked="0"/>
        <c:majorTickMark val="out"/>
        <c:minorTickMark val="none"/>
        <c:tickLblPos val="nextTo"/>
        <c:crossAx val="226827736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2400</c:v>
                </c:pt>
                <c:pt idx="2">
                  <c:v>2300</c:v>
                </c:pt>
                <c:pt idx="3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626912"/>
        <c:axId val="267626520"/>
      </c:barChart>
      <c:catAx>
        <c:axId val="26762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626520"/>
        <c:crosses val="autoZero"/>
        <c:auto val="1"/>
        <c:lblAlgn val="ctr"/>
        <c:lblOffset val="100"/>
        <c:noMultiLvlLbl val="0"/>
      </c:catAx>
      <c:valAx>
        <c:axId val="267626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62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8699.2999999999993</c:v>
                </c:pt>
                <c:pt idx="2">
                  <c:v>8732.7999999999993</c:v>
                </c:pt>
                <c:pt idx="3">
                  <c:v>19962.599999999999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624168"/>
        <c:axId val="267623776"/>
      </c:barChart>
      <c:catAx>
        <c:axId val="267624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623776"/>
        <c:crosses val="autoZero"/>
        <c:auto val="1"/>
        <c:lblAlgn val="ctr"/>
        <c:lblOffset val="100"/>
        <c:noMultiLvlLbl val="0"/>
      </c:catAx>
      <c:valAx>
        <c:axId val="267623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624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136023.70000000001</c:v>
                </c:pt>
                <c:pt idx="2">
                  <c:v>133241.9</c:v>
                </c:pt>
                <c:pt idx="3">
                  <c:v>123223.3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2395176"/>
        <c:axId val="232395960"/>
      </c:barChart>
      <c:catAx>
        <c:axId val="23239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395960"/>
        <c:crosses val="autoZero"/>
        <c:auto val="1"/>
        <c:lblAlgn val="ctr"/>
        <c:lblOffset val="100"/>
        <c:noMultiLvlLbl val="0"/>
      </c:catAx>
      <c:valAx>
        <c:axId val="232395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239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5,0%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95445.9</c:v>
                </c:pt>
                <c:pt idx="2">
                  <c:v>100979.4</c:v>
                </c:pt>
                <c:pt idx="3">
                  <c:v>72668.800000000003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0721248"/>
        <c:axId val="260715368"/>
      </c:barChart>
      <c:catAx>
        <c:axId val="26072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15368"/>
        <c:crosses val="autoZero"/>
        <c:auto val="1"/>
        <c:lblAlgn val="ctr"/>
        <c:lblOffset val="100"/>
        <c:noMultiLvlLbl val="0"/>
      </c:catAx>
      <c:valAx>
        <c:axId val="260715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07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9,6%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696146519268E-2"/>
          <c:y val="3.117614572086752E-3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184567.4</c:v>
                </c:pt>
                <c:pt idx="2">
                  <c:v>158905.60000000001</c:v>
                </c:pt>
                <c:pt idx="3">
                  <c:v>94616.9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2392824"/>
        <c:axId val="232398704"/>
      </c:barChart>
      <c:catAx>
        <c:axId val="23239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398704"/>
        <c:crosses val="autoZero"/>
        <c:auto val="1"/>
        <c:lblAlgn val="ctr"/>
        <c:lblOffset val="100"/>
        <c:noMultiLvlLbl val="0"/>
      </c:catAx>
      <c:valAx>
        <c:axId val="232398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239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4,9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37166204581902E-2"/>
          <c:y val="0.22396987151085501"/>
          <c:w val="0.97971691230118196"/>
          <c:h val="0.51772264067345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29.401</c:v>
                </c:pt>
                <c:pt idx="1">
                  <c:v>29.956</c:v>
                </c:pt>
                <c:pt idx="2">
                  <c:v>31.963000000000001</c:v>
                </c:pt>
                <c:pt idx="3">
                  <c:v>34.136000000000003</c:v>
                </c:pt>
                <c:pt idx="4">
                  <c:v>36.116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6828912"/>
        <c:axId val="226829304"/>
      </c:barChart>
      <c:catAx>
        <c:axId val="22682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26829304"/>
        <c:crosses val="autoZero"/>
        <c:auto val="1"/>
        <c:lblAlgn val="ctr"/>
        <c:lblOffset val="100"/>
        <c:noMultiLvlLbl val="1"/>
      </c:catAx>
      <c:valAx>
        <c:axId val="226829304"/>
        <c:scaling>
          <c:orientation val="minMax"/>
        </c:scaling>
        <c:delete val="1"/>
        <c:axPos val="l"/>
        <c:numFmt formatCode="#,##0.000" sourceLinked="0"/>
        <c:majorTickMark val="out"/>
        <c:minorTickMark val="none"/>
        <c:tickLblPos val="nextTo"/>
        <c:crossAx val="226828912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93006.1</c:v>
                </c:pt>
                <c:pt idx="2">
                  <c:v>80011</c:v>
                </c:pt>
                <c:pt idx="3">
                  <c:v>75409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5386792"/>
        <c:axId val="265386400"/>
      </c:barChart>
      <c:catAx>
        <c:axId val="265386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86400"/>
        <c:crosses val="autoZero"/>
        <c:auto val="1"/>
        <c:lblAlgn val="ctr"/>
        <c:lblOffset val="100"/>
        <c:noMultiLvlLbl val="0"/>
      </c:catAx>
      <c:valAx>
        <c:axId val="265386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5386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4153</c:v>
                </c:pt>
                <c:pt idx="2">
                  <c:v>3385</c:v>
                </c:pt>
                <c:pt idx="3">
                  <c:v>4738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2660504"/>
        <c:axId val="232660896"/>
      </c:barChart>
      <c:catAx>
        <c:axId val="232660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660896"/>
        <c:crosses val="autoZero"/>
        <c:auto val="1"/>
        <c:lblAlgn val="ctr"/>
        <c:lblOffset val="100"/>
        <c:noMultiLvlLbl val="0"/>
      </c:catAx>
      <c:valAx>
        <c:axId val="232660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266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1655</c:v>
                </c:pt>
                <c:pt idx="2">
                  <c:v>780</c:v>
                </c:pt>
                <c:pt idx="3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643344"/>
        <c:axId val="231642952"/>
      </c:barChart>
      <c:catAx>
        <c:axId val="23164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42952"/>
        <c:crosses val="autoZero"/>
        <c:auto val="1"/>
        <c:lblAlgn val="ctr"/>
        <c:lblOffset val="100"/>
        <c:noMultiLvlLbl val="0"/>
      </c:catAx>
      <c:valAx>
        <c:axId val="231642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164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2022 утв.план</c:v>
                </c:pt>
                <c:pt idx="1">
                  <c:v>2021 утв.план</c:v>
                </c:pt>
                <c:pt idx="2">
                  <c:v>2020 утв.план</c:v>
                </c:pt>
                <c:pt idx="3">
                  <c:v>2019 утв.план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250</c:v>
                </c:pt>
                <c:pt idx="1">
                  <c:v>450</c:v>
                </c:pt>
                <c:pt idx="2">
                  <c:v>250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996208"/>
        <c:axId val="268998168"/>
      </c:barChart>
      <c:catAx>
        <c:axId val="26899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998168"/>
        <c:crosses val="autoZero"/>
        <c:auto val="1"/>
        <c:lblAlgn val="ctr"/>
        <c:lblOffset val="100"/>
        <c:noMultiLvlLbl val="0"/>
      </c:catAx>
      <c:valAx>
        <c:axId val="268998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99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06427090532101E-2"/>
          <c:y val="0.33341942148760301"/>
          <c:w val="0.74692467173462296"/>
          <c:h val="0.408316115702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1963</c:v>
                </c:pt>
                <c:pt idx="1">
                  <c:v>2152</c:v>
                </c:pt>
                <c:pt idx="2">
                  <c:v>2294</c:v>
                </c:pt>
                <c:pt idx="3">
                  <c:v>2452</c:v>
                </c:pt>
                <c:pt idx="4">
                  <c:v>2578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6830088"/>
        <c:axId val="226830480"/>
      </c:barChart>
      <c:catAx>
        <c:axId val="22683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26830480"/>
        <c:crosses val="autoZero"/>
        <c:auto val="1"/>
        <c:lblAlgn val="ctr"/>
        <c:lblOffset val="100"/>
        <c:noMultiLvlLbl val="1"/>
      </c:catAx>
      <c:valAx>
        <c:axId val="22683048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226830088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467905008229E-2"/>
          <c:y val="0.21218961625282201"/>
          <c:w val="0.720138725605455"/>
          <c:h val="0.56057185854025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685.43</c:v>
                </c:pt>
                <c:pt idx="1">
                  <c:v>1574.78</c:v>
                </c:pt>
                <c:pt idx="2">
                  <c:v>1706.29</c:v>
                </c:pt>
                <c:pt idx="3">
                  <c:v>1857.81</c:v>
                </c:pt>
                <c:pt idx="4">
                  <c:v>1956.37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89240"/>
        <c:axId val="227289632"/>
      </c:barChart>
      <c:catAx>
        <c:axId val="227289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27289632"/>
        <c:crosses val="autoZero"/>
        <c:auto val="1"/>
        <c:lblAlgn val="ctr"/>
        <c:lblOffset val="100"/>
        <c:noMultiLvlLbl val="1"/>
      </c:catAx>
      <c:valAx>
        <c:axId val="227289632"/>
        <c:scaling>
          <c:orientation val="minMax"/>
        </c:scaling>
        <c:delete val="1"/>
        <c:axPos val="b"/>
        <c:numFmt formatCode="#,##0.000" sourceLinked="0"/>
        <c:majorTickMark val="out"/>
        <c:minorTickMark val="none"/>
        <c:tickLblPos val="nextTo"/>
        <c:crossAx val="227289240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699803793329E-2"/>
          <c:y val="0.21210838272650301"/>
          <c:w val="0.72014388489208603"/>
          <c:h val="0.56054191363251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53.052</c:v>
                </c:pt>
                <c:pt idx="1">
                  <c:v>72.885999999999996</c:v>
                </c:pt>
                <c:pt idx="2">
                  <c:v>63.804000000000002</c:v>
                </c:pt>
                <c:pt idx="3">
                  <c:v>63.648000000000003</c:v>
                </c:pt>
                <c:pt idx="4">
                  <c:v>63.57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290416"/>
        <c:axId val="227290808"/>
      </c:barChart>
      <c:catAx>
        <c:axId val="22729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27290808"/>
        <c:crosses val="autoZero"/>
        <c:auto val="1"/>
        <c:lblAlgn val="ctr"/>
        <c:lblOffset val="100"/>
        <c:noMultiLvlLbl val="1"/>
      </c:catAx>
      <c:valAx>
        <c:axId val="227290808"/>
        <c:scaling>
          <c:orientation val="minMax"/>
        </c:scaling>
        <c:delete val="1"/>
        <c:axPos val="b"/>
        <c:numFmt formatCode="#,##0.000" sourceLinked="0"/>
        <c:majorTickMark val="out"/>
        <c:minorTickMark val="none"/>
        <c:tickLblPos val="nextTo"/>
        <c:crossAx val="227290416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Лист1!$A$2:$A$9</c:f>
              <c:numCache>
                <c:formatCode>General</c:formatCode>
                <c:ptCount val="8"/>
                <c:pt idx="0">
                  <c:v>449258</c:v>
                </c:pt>
                <c:pt idx="1">
                  <c:v>0</c:v>
                </c:pt>
                <c:pt idx="2">
                  <c:v>122299</c:v>
                </c:pt>
                <c:pt idx="3">
                  <c:v>14127</c:v>
                </c:pt>
                <c:pt idx="4">
                  <c:v>9407</c:v>
                </c:pt>
                <c:pt idx="5">
                  <c:v>1870</c:v>
                </c:pt>
                <c:pt idx="6">
                  <c:v>8457</c:v>
                </c:pt>
                <c:pt idx="7">
                  <c:v>24575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Лист1!$A$2:$A$9</c:f>
              <c:numCache>
                <c:formatCode>General</c:formatCode>
                <c:ptCount val="8"/>
                <c:pt idx="0">
                  <c:v>401519</c:v>
                </c:pt>
                <c:pt idx="1">
                  <c:v>0</c:v>
                </c:pt>
                <c:pt idx="2">
                  <c:v>115999</c:v>
                </c:pt>
                <c:pt idx="3">
                  <c:v>13742</c:v>
                </c:pt>
                <c:pt idx="4">
                  <c:v>9407</c:v>
                </c:pt>
                <c:pt idx="5">
                  <c:v>1850</c:v>
                </c:pt>
                <c:pt idx="6">
                  <c:v>8373</c:v>
                </c:pt>
                <c:pt idx="7">
                  <c:v>24575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035C5-EF9A-4FA6-BB71-1A93F9A56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22E995-FC1A-448A-8962-E5D02F85E98B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Административное устройство муниципального района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E5F14-4D70-46A2-B7C4-0917916A97D8}" type="parTrans" cxnId="{CA81CC02-D9DD-4CC5-9B4C-405E83A3BCF4}">
      <dgm:prSet/>
      <dgm:spPr/>
      <dgm:t>
        <a:bodyPr/>
        <a:lstStyle/>
        <a:p>
          <a:endParaRPr lang="ru-RU"/>
        </a:p>
      </dgm:t>
    </dgm:pt>
    <dgm:pt modelId="{0AAA21A7-78CA-4FB9-A3A0-C0A2B55B0A8B}" type="sibTrans" cxnId="{CA81CC02-D9DD-4CC5-9B4C-405E83A3BCF4}">
      <dgm:prSet/>
      <dgm:spPr/>
      <dgm:t>
        <a:bodyPr/>
        <a:lstStyle/>
        <a:p>
          <a:endParaRPr lang="ru-RU"/>
        </a:p>
      </dgm:t>
    </dgm:pt>
    <dgm:pt modelId="{FAC57542-D640-46F2-B65C-9C7B059743F0}" type="pres">
      <dgm:prSet presAssocID="{530035C5-EF9A-4FA6-BB71-1A93F9A56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FA88C-EABC-4F5E-BE4D-BEB5F547664E}" type="pres">
      <dgm:prSet presAssocID="{2122E995-FC1A-448A-8962-E5D02F85E9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02CA8-62C3-4AD4-A970-0FC7F5285EFE}" type="presOf" srcId="{530035C5-EF9A-4FA6-BB71-1A93F9A5615D}" destId="{FAC57542-D640-46F2-B65C-9C7B059743F0}" srcOrd="0" destOrd="0" presId="urn:microsoft.com/office/officeart/2005/8/layout/vList2"/>
    <dgm:cxn modelId="{CA81CC02-D9DD-4CC5-9B4C-405E83A3BCF4}" srcId="{530035C5-EF9A-4FA6-BB71-1A93F9A5615D}" destId="{2122E995-FC1A-448A-8962-E5D02F85E98B}" srcOrd="0" destOrd="0" parTransId="{1D7E5F14-4D70-46A2-B7C4-0917916A97D8}" sibTransId="{0AAA21A7-78CA-4FB9-A3A0-C0A2B55B0A8B}"/>
    <dgm:cxn modelId="{1B493D86-D384-4CE3-8D9A-ACFCD16566AE}" type="presOf" srcId="{2122E995-FC1A-448A-8962-E5D02F85E98B}" destId="{F78FA88C-EABC-4F5E-BE4D-BEB5F547664E}" srcOrd="0" destOrd="0" presId="urn:microsoft.com/office/officeart/2005/8/layout/vList2"/>
    <dgm:cxn modelId="{403528A5-6DEA-4C42-9A73-8C1BA45ADAC2}" type="presParOf" srcId="{FAC57542-D640-46F2-B65C-9C7B059743F0}" destId="{F78FA88C-EABC-4F5E-BE4D-BEB5F54766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DFE47A2A-AEF4-420D-951B-689A4B9FB6B0}" type="presOf" srcId="{F7E8C786-4CC0-46B0-AB11-BDAE343FFF1F}" destId="{545C7A01-7A02-49F5-AD92-488B073A2587}" srcOrd="0" destOrd="0" presId="urn:microsoft.com/office/officeart/2005/8/layout/vList2"/>
    <dgm:cxn modelId="{570760F8-14DF-4133-B4B1-5CB0245136C6}" type="presOf" srcId="{46C196DE-0DAB-419D-99B1-73298C699C9C}" destId="{9AD2BC41-285C-4024-8A2E-39903933DF91}" srcOrd="0" destOrd="0" presId="urn:microsoft.com/office/officeart/2005/8/layout/vList2"/>
    <dgm:cxn modelId="{BDF898AC-3C49-4F02-B369-84889DCF0A0D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CC950D94-45C2-48BB-A1BE-89F4533B7BD5}" type="presOf" srcId="{F7E8C786-4CC0-46B0-AB11-BDAE343FFF1F}" destId="{545C7A01-7A02-49F5-AD92-488B073A2587}" srcOrd="0" destOrd="0" presId="urn:microsoft.com/office/officeart/2005/8/layout/vList2"/>
    <dgm:cxn modelId="{4E0C4DC5-CC46-4817-9292-3EEFF4092C17}" type="presOf" srcId="{46C196DE-0DAB-419D-99B1-73298C699C9C}" destId="{9AD2BC41-285C-4024-8A2E-39903933DF91}" srcOrd="0" destOrd="0" presId="urn:microsoft.com/office/officeart/2005/8/layout/vList2"/>
    <dgm:cxn modelId="{2EF565EC-7751-47B1-9956-5333C1252150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155BD417-2962-4E73-863B-A9774916EB34}" type="presOf" srcId="{46C196DE-0DAB-419D-99B1-73298C699C9C}" destId="{9AD2BC41-285C-4024-8A2E-39903933DF91}" srcOrd="0" destOrd="0" presId="urn:microsoft.com/office/officeart/2005/8/layout/vList2"/>
    <dgm:cxn modelId="{01F7F5D9-590D-4C6D-B908-C3E3283A71C6}" type="presOf" srcId="{F7E8C786-4CC0-46B0-AB11-BDAE343FFF1F}" destId="{545C7A01-7A02-49F5-AD92-488B073A2587}" srcOrd="0" destOrd="0" presId="urn:microsoft.com/office/officeart/2005/8/layout/vList2"/>
    <dgm:cxn modelId="{D982FAE0-B79E-4A91-8AAA-F11FD06F5237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20F92-DE02-4E6E-A3A2-7B399F307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F2F9A1-AFD6-4665-BBBE-31DEBAE8DDF3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района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B8564-7A54-4191-92A0-C6AFA421B0E1}" type="parTrans" cxnId="{308B3F54-810C-4D09-B2B0-B9B92AEB5AC5}">
      <dgm:prSet/>
      <dgm:spPr/>
      <dgm:t>
        <a:bodyPr/>
        <a:lstStyle/>
        <a:p>
          <a:endParaRPr lang="ru-RU"/>
        </a:p>
      </dgm:t>
    </dgm:pt>
    <dgm:pt modelId="{5D13FE22-06AF-48E1-8BEA-7A0EC78501F8}" type="sibTrans" cxnId="{308B3F54-810C-4D09-B2B0-B9B92AEB5AC5}">
      <dgm:prSet/>
      <dgm:spPr/>
      <dgm:t>
        <a:bodyPr/>
        <a:lstStyle/>
        <a:p>
          <a:endParaRPr lang="ru-RU"/>
        </a:p>
      </dgm:t>
    </dgm:pt>
    <dgm:pt modelId="{CB89A4FC-ADC1-432B-AF9A-5395AC1BCA57}" type="pres">
      <dgm:prSet presAssocID="{5E120F92-DE02-4E6E-A3A2-7B399F307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B9AC6-164A-432C-A7CB-0A05B4D7C699}" type="pres">
      <dgm:prSet presAssocID="{7FF2F9A1-AFD6-4665-BBBE-31DEBAE8DDF3}" presName="parentText" presStyleLbl="node1" presStyleIdx="0" presStyleCnt="1" custLinFactNeighborX="491" custLinFactNeighborY="-3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F70C2-2D06-45FD-97F4-5089BA586D21}" type="presOf" srcId="{7FF2F9A1-AFD6-4665-BBBE-31DEBAE8DDF3}" destId="{EF0B9AC6-164A-432C-A7CB-0A05B4D7C699}" srcOrd="0" destOrd="0" presId="urn:microsoft.com/office/officeart/2005/8/layout/vList2"/>
    <dgm:cxn modelId="{308B3F54-810C-4D09-B2B0-B9B92AEB5AC5}" srcId="{5E120F92-DE02-4E6E-A3A2-7B399F3078FC}" destId="{7FF2F9A1-AFD6-4665-BBBE-31DEBAE8DDF3}" srcOrd="0" destOrd="0" parTransId="{111B8564-7A54-4191-92A0-C6AFA421B0E1}" sibTransId="{5D13FE22-06AF-48E1-8BEA-7A0EC78501F8}"/>
    <dgm:cxn modelId="{CA30D152-4662-4B06-B599-4F8BFFE4D8A9}" type="presOf" srcId="{5E120F92-DE02-4E6E-A3A2-7B399F3078FC}" destId="{CB89A4FC-ADC1-432B-AF9A-5395AC1BCA57}" srcOrd="0" destOrd="0" presId="urn:microsoft.com/office/officeart/2005/8/layout/vList2"/>
    <dgm:cxn modelId="{70832588-B4DF-4E65-9F83-07EECB631D56}" type="presParOf" srcId="{CB89A4FC-ADC1-432B-AF9A-5395AC1BCA57}" destId="{EF0B9AC6-164A-432C-A7CB-0A05B4D7C6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84CA8-3E1E-4D6D-9AD8-0E0E3250D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2884C-55B6-4AED-840D-1039674F5C5E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района Мелеузовский район Республики Башкортостан на 2021 год  и на плановый период 2022 и 2023 годов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98E50-4798-4474-B4EE-0E2DA88C6CD8}" type="parTrans" cxnId="{7B6C3965-AC49-4347-A02A-A9CAB96C61EB}">
      <dgm:prSet/>
      <dgm:spPr/>
      <dgm:t>
        <a:bodyPr/>
        <a:lstStyle/>
        <a:p>
          <a:endParaRPr lang="ru-RU"/>
        </a:p>
      </dgm:t>
    </dgm:pt>
    <dgm:pt modelId="{0DD72573-455D-4953-8ABD-751D1EE4CDCD}" type="sibTrans" cxnId="{7B6C3965-AC49-4347-A02A-A9CAB96C61EB}">
      <dgm:prSet/>
      <dgm:spPr/>
      <dgm:t>
        <a:bodyPr/>
        <a:lstStyle/>
        <a:p>
          <a:endParaRPr lang="ru-RU"/>
        </a:p>
      </dgm:t>
    </dgm:pt>
    <dgm:pt modelId="{644CA28A-BBAD-4005-9B29-A8B892647E2E}" type="pres">
      <dgm:prSet presAssocID="{61984CA8-3E1E-4D6D-9AD8-0E0E3250D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033B4-21F3-4CC2-B8DE-A24349D8A9A9}" type="pres">
      <dgm:prSet presAssocID="{1BF2884C-55B6-4AED-840D-1039674F5C5E}" presName="parentText" presStyleLbl="node1" presStyleIdx="0" presStyleCnt="1" custLinFactNeighborY="-69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5D8D4-CCCE-47DD-A580-C843B5012AD4}" type="presOf" srcId="{1BF2884C-55B6-4AED-840D-1039674F5C5E}" destId="{A19033B4-21F3-4CC2-B8DE-A24349D8A9A9}" srcOrd="0" destOrd="0" presId="urn:microsoft.com/office/officeart/2005/8/layout/vList2"/>
    <dgm:cxn modelId="{7B6C3965-AC49-4347-A02A-A9CAB96C61EB}" srcId="{61984CA8-3E1E-4D6D-9AD8-0E0E3250D8B9}" destId="{1BF2884C-55B6-4AED-840D-1039674F5C5E}" srcOrd="0" destOrd="0" parTransId="{32698E50-4798-4474-B4EE-0E2DA88C6CD8}" sibTransId="{0DD72573-455D-4953-8ABD-751D1EE4CDCD}"/>
    <dgm:cxn modelId="{DDAC5437-5F78-4437-B34A-70C67827DB1D}" type="presOf" srcId="{61984CA8-3E1E-4D6D-9AD8-0E0E3250D8B9}" destId="{644CA28A-BBAD-4005-9B29-A8B892647E2E}" srcOrd="0" destOrd="0" presId="urn:microsoft.com/office/officeart/2005/8/layout/vList2"/>
    <dgm:cxn modelId="{567F2CE6-7114-4ED5-85DA-3D81802766A2}" type="presParOf" srcId="{644CA28A-BBAD-4005-9B29-A8B892647E2E}" destId="{A19033B4-21F3-4CC2-B8DE-A24349D8A9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84CA8-3E1E-4D6D-9AD8-0E0E3250D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2884C-55B6-4AED-840D-1039674F5C5E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политики муниципального района Мелеузовский район Республики Башкортостан на 2021 год  и на плановый период 2022 и 2023 годов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98E50-4798-4474-B4EE-0E2DA88C6CD8}" type="parTrans" cxnId="{7B6C3965-AC49-4347-A02A-A9CAB96C61EB}">
      <dgm:prSet/>
      <dgm:spPr/>
      <dgm:t>
        <a:bodyPr/>
        <a:lstStyle/>
        <a:p>
          <a:endParaRPr lang="ru-RU"/>
        </a:p>
      </dgm:t>
    </dgm:pt>
    <dgm:pt modelId="{0DD72573-455D-4953-8ABD-751D1EE4CDCD}" type="sibTrans" cxnId="{7B6C3965-AC49-4347-A02A-A9CAB96C61EB}">
      <dgm:prSet/>
      <dgm:spPr/>
      <dgm:t>
        <a:bodyPr/>
        <a:lstStyle/>
        <a:p>
          <a:endParaRPr lang="ru-RU"/>
        </a:p>
      </dgm:t>
    </dgm:pt>
    <dgm:pt modelId="{644CA28A-BBAD-4005-9B29-A8B892647E2E}" type="pres">
      <dgm:prSet presAssocID="{61984CA8-3E1E-4D6D-9AD8-0E0E3250D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033B4-21F3-4CC2-B8DE-A24349D8A9A9}" type="pres">
      <dgm:prSet presAssocID="{1BF2884C-55B6-4AED-840D-1039674F5C5E}" presName="parentText" presStyleLbl="node1" presStyleIdx="0" presStyleCnt="1" custLinFactNeighborY="-69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C4F94-FF12-4A56-B1A6-349EDF769663}" type="presOf" srcId="{61984CA8-3E1E-4D6D-9AD8-0E0E3250D8B9}" destId="{644CA28A-BBAD-4005-9B29-A8B892647E2E}" srcOrd="0" destOrd="0" presId="urn:microsoft.com/office/officeart/2005/8/layout/vList2"/>
    <dgm:cxn modelId="{7B6C3965-AC49-4347-A02A-A9CAB96C61EB}" srcId="{61984CA8-3E1E-4D6D-9AD8-0E0E3250D8B9}" destId="{1BF2884C-55B6-4AED-840D-1039674F5C5E}" srcOrd="0" destOrd="0" parTransId="{32698E50-4798-4474-B4EE-0E2DA88C6CD8}" sibTransId="{0DD72573-455D-4953-8ABD-751D1EE4CDCD}"/>
    <dgm:cxn modelId="{CA237B96-355A-48F3-9BA7-CE97E3B91D71}" type="presOf" srcId="{1BF2884C-55B6-4AED-840D-1039674F5C5E}" destId="{A19033B4-21F3-4CC2-B8DE-A24349D8A9A9}" srcOrd="0" destOrd="0" presId="urn:microsoft.com/office/officeart/2005/8/layout/vList2"/>
    <dgm:cxn modelId="{E1C3F93E-672E-4566-885D-615ADB84CB99}" type="presParOf" srcId="{644CA28A-BBAD-4005-9B29-A8B892647E2E}" destId="{A19033B4-21F3-4CC2-B8DE-A24349D8A9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425050-E1F6-45C7-A7EC-8DFFEDDE6D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E95586-5966-4E24-AD86-B372A88747D5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информация о бюджетном процессе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41C3B-BF12-49F5-B611-AC0DCF4BC2CE}" type="parTrans" cxnId="{9594A30D-157B-4066-9102-91F89981C338}">
      <dgm:prSet/>
      <dgm:spPr/>
      <dgm:t>
        <a:bodyPr/>
        <a:lstStyle/>
        <a:p>
          <a:endParaRPr lang="ru-RU"/>
        </a:p>
      </dgm:t>
    </dgm:pt>
    <dgm:pt modelId="{CE591634-3735-4321-835C-93BD9C908BF9}" type="sibTrans" cxnId="{9594A30D-157B-4066-9102-91F89981C338}">
      <dgm:prSet/>
      <dgm:spPr/>
      <dgm:t>
        <a:bodyPr/>
        <a:lstStyle/>
        <a:p>
          <a:endParaRPr lang="ru-RU"/>
        </a:p>
      </dgm:t>
    </dgm:pt>
    <dgm:pt modelId="{B2ED15B8-0CA1-439E-8E80-6EF2DA258AA3}" type="pres">
      <dgm:prSet presAssocID="{FA425050-E1F6-45C7-A7EC-8DFFEDDE6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A7D37-A50A-4FE2-8CC9-869E8040D68E}" type="pres">
      <dgm:prSet presAssocID="{C9E95586-5966-4E24-AD86-B372A88747D5}" presName="parentText" presStyleLbl="node1" presStyleIdx="0" presStyleCnt="1" custLinFactNeighborX="-1878" custLinFactNeighborY="-4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15409-D535-4A58-B5EA-DB1E398B4C72}" type="presOf" srcId="{FA425050-E1F6-45C7-A7EC-8DFFEDDE6D03}" destId="{B2ED15B8-0CA1-439E-8E80-6EF2DA258AA3}" srcOrd="0" destOrd="0" presId="urn:microsoft.com/office/officeart/2005/8/layout/vList2"/>
    <dgm:cxn modelId="{9594A30D-157B-4066-9102-91F89981C338}" srcId="{FA425050-E1F6-45C7-A7EC-8DFFEDDE6D03}" destId="{C9E95586-5966-4E24-AD86-B372A88747D5}" srcOrd="0" destOrd="0" parTransId="{95A41C3B-BF12-49F5-B611-AC0DCF4BC2CE}" sibTransId="{CE591634-3735-4321-835C-93BD9C908BF9}"/>
    <dgm:cxn modelId="{4CBEADE4-AF69-4C64-A83F-871659419675}" type="presOf" srcId="{C9E95586-5966-4E24-AD86-B372A88747D5}" destId="{441A7D37-A50A-4FE2-8CC9-869E8040D68E}" srcOrd="0" destOrd="0" presId="urn:microsoft.com/office/officeart/2005/8/layout/vList2"/>
    <dgm:cxn modelId="{5BEFF9DF-9A64-4762-8100-4D5FA12E2D3C}" type="presParOf" srcId="{B2ED15B8-0CA1-439E-8E80-6EF2DA258AA3}" destId="{441A7D37-A50A-4FE2-8CC9-869E8040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850CF8-C586-4675-9394-1F2E2530761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68AFB6-53E3-46E3-BD01-2943D9B2059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F9400-E8AF-491A-9373-59E93DB9705F}" type="parTrans" cxnId="{742E55B5-283E-4771-94A0-1D5ABC38D517}">
      <dgm:prSet/>
      <dgm:spPr/>
      <dgm:t>
        <a:bodyPr/>
        <a:lstStyle/>
        <a:p>
          <a:endParaRPr lang="ru-RU"/>
        </a:p>
      </dgm:t>
    </dgm:pt>
    <dgm:pt modelId="{5903524D-9F74-4C38-9E41-58BDBA76C8C4}" type="sibTrans" cxnId="{742E55B5-283E-4771-94A0-1D5ABC38D517}">
      <dgm:prSet/>
      <dgm:spPr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11FA03BD-52A2-4584-8AEF-1D88AF02B4E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Контрольно-счетные органы и органы местного самоуправления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6D332-6A0E-4B29-AB97-20145E8D71AB}" type="parTrans" cxnId="{78764E46-B113-4E7A-B53E-45C466D6C261}">
      <dgm:prSet/>
      <dgm:spPr/>
      <dgm:t>
        <a:bodyPr/>
        <a:lstStyle/>
        <a:p>
          <a:endParaRPr lang="ru-RU"/>
        </a:p>
      </dgm:t>
    </dgm:pt>
    <dgm:pt modelId="{799A4C4C-AF14-4CEF-BD53-20B624A84E84}" type="sibTrans" cxnId="{78764E46-B113-4E7A-B53E-45C466D6C261}">
      <dgm:prSet/>
      <dgm:spPr/>
      <dgm:t>
        <a:bodyPr/>
        <a:lstStyle/>
        <a:p>
          <a:endParaRPr lang="ru-RU"/>
        </a:p>
      </dgm:t>
    </dgm:pt>
    <dgm:pt modelId="{0A7381BD-7787-43C4-B758-4CCF98D3C2CE}" type="pres">
      <dgm:prSet presAssocID="{E7850CF8-C586-4675-9394-1F2E253076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E4EE9-648F-47B5-90AE-D4E355F451C7}" type="pres">
      <dgm:prSet presAssocID="{C568AFB6-53E3-46E3-BD01-2943D9B20595}" presName="node" presStyleLbl="node1" presStyleIdx="0" presStyleCnt="2" custLinFactNeighborX="2656" custLinFactNeighborY="-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81BF-60CA-45B6-A7B1-16F65A0A76F6}" type="pres">
      <dgm:prSet presAssocID="{5903524D-9F74-4C38-9E41-58BDBA76C8C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3B53594-5E52-4CA9-9071-83176375D54D}" type="pres">
      <dgm:prSet presAssocID="{5903524D-9F74-4C38-9E41-58BDBA76C8C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7328E08-1B4F-4175-98CF-594487F4E92E}" type="pres">
      <dgm:prSet presAssocID="{11FA03BD-52A2-4584-8AEF-1D88AF02B4E4}" presName="node" presStyleLbl="node1" presStyleIdx="1" presStyleCnt="2" custLinFactNeighborX="4740" custLinFactNeighborY="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1960D-8A01-498D-B06E-741CDD19A1B7}" type="presOf" srcId="{5903524D-9F74-4C38-9E41-58BDBA76C8C4}" destId="{83B53594-5E52-4CA9-9071-83176375D54D}" srcOrd="1" destOrd="0" presId="urn:microsoft.com/office/officeart/2005/8/layout/process1"/>
    <dgm:cxn modelId="{C2769C65-F0C3-4AD8-9C83-90E5CF907E3E}" type="presOf" srcId="{5903524D-9F74-4C38-9E41-58BDBA76C8C4}" destId="{E7E181BF-60CA-45B6-A7B1-16F65A0A76F6}" srcOrd="0" destOrd="0" presId="urn:microsoft.com/office/officeart/2005/8/layout/process1"/>
    <dgm:cxn modelId="{742E55B5-283E-4771-94A0-1D5ABC38D517}" srcId="{E7850CF8-C586-4675-9394-1F2E2530761C}" destId="{C568AFB6-53E3-46E3-BD01-2943D9B20595}" srcOrd="0" destOrd="0" parTransId="{9A6F9400-E8AF-491A-9373-59E93DB9705F}" sibTransId="{5903524D-9F74-4C38-9E41-58BDBA76C8C4}"/>
    <dgm:cxn modelId="{88187435-CB1B-497A-8968-A1BB6F971196}" type="presOf" srcId="{C568AFB6-53E3-46E3-BD01-2943D9B20595}" destId="{46BE4EE9-648F-47B5-90AE-D4E355F451C7}" srcOrd="0" destOrd="0" presId="urn:microsoft.com/office/officeart/2005/8/layout/process1"/>
    <dgm:cxn modelId="{78764E46-B113-4E7A-B53E-45C466D6C261}" srcId="{E7850CF8-C586-4675-9394-1F2E2530761C}" destId="{11FA03BD-52A2-4584-8AEF-1D88AF02B4E4}" srcOrd="1" destOrd="0" parTransId="{1016D332-6A0E-4B29-AB97-20145E8D71AB}" sibTransId="{799A4C4C-AF14-4CEF-BD53-20B624A84E84}"/>
    <dgm:cxn modelId="{8A55E692-A22A-467B-B2C1-1A4CA0966701}" type="presOf" srcId="{11FA03BD-52A2-4584-8AEF-1D88AF02B4E4}" destId="{C7328E08-1B4F-4175-98CF-594487F4E92E}" srcOrd="0" destOrd="0" presId="urn:microsoft.com/office/officeart/2005/8/layout/process1"/>
    <dgm:cxn modelId="{DF746428-B154-4B10-A349-E9729C36BB26}" type="presOf" srcId="{E7850CF8-C586-4675-9394-1F2E2530761C}" destId="{0A7381BD-7787-43C4-B758-4CCF98D3C2CE}" srcOrd="0" destOrd="0" presId="urn:microsoft.com/office/officeart/2005/8/layout/process1"/>
    <dgm:cxn modelId="{5374C184-6351-4D34-8A4A-5DBF0CD3BB11}" type="presParOf" srcId="{0A7381BD-7787-43C4-B758-4CCF98D3C2CE}" destId="{46BE4EE9-648F-47B5-90AE-D4E355F451C7}" srcOrd="0" destOrd="0" presId="urn:microsoft.com/office/officeart/2005/8/layout/process1"/>
    <dgm:cxn modelId="{07D93C31-5A09-479F-B8A4-1082C621BC59}" type="presParOf" srcId="{0A7381BD-7787-43C4-B758-4CCF98D3C2CE}" destId="{E7E181BF-60CA-45B6-A7B1-16F65A0A76F6}" srcOrd="1" destOrd="0" presId="urn:microsoft.com/office/officeart/2005/8/layout/process1"/>
    <dgm:cxn modelId="{6BD81085-2BEC-48EF-9623-A15F28226114}" type="presParOf" srcId="{E7E181BF-60CA-45B6-A7B1-16F65A0A76F6}" destId="{83B53594-5E52-4CA9-9071-83176375D54D}" srcOrd="0" destOrd="0" presId="urn:microsoft.com/office/officeart/2005/8/layout/process1"/>
    <dgm:cxn modelId="{6FAE4000-4B13-4B3D-8EE3-DADA598803C5}" type="presParOf" srcId="{0A7381BD-7787-43C4-B758-4CCF98D3C2CE}" destId="{C7328E08-1B4F-4175-98CF-594487F4E92E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AB3E29-ED36-490E-B480-2B0495EE9FA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5206D-6A91-49BE-8159-7243A569EF4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9706424-36B1-42ED-B891-ADF4443D49E1}" type="parTrans" cxnId="{AE7458B6-94A4-4568-9DA6-17BAE1ABFA8E}">
      <dgm:prSet/>
      <dgm:spPr/>
      <dgm:t>
        <a:bodyPr/>
        <a:lstStyle/>
        <a:p>
          <a:endParaRPr lang="ru-RU"/>
        </a:p>
      </dgm:t>
    </dgm:pt>
    <dgm:pt modelId="{A9BC78CE-E348-41A6-8993-6D1F16257795}" type="sibTrans" cxnId="{AE7458B6-94A4-4568-9DA6-17BAE1ABFA8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CD998A6-8B82-4B74-994B-DE065E1273AE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85280D5-81C0-40D6-A7E0-5F90CBC3D8BA}" type="parTrans" cxnId="{D8EE217B-DBC7-4BE6-9AA3-20EA4698BDA4}">
      <dgm:prSet/>
      <dgm:spPr/>
      <dgm:t>
        <a:bodyPr/>
        <a:lstStyle/>
        <a:p>
          <a:endParaRPr lang="ru-RU"/>
        </a:p>
      </dgm:t>
    </dgm:pt>
    <dgm:pt modelId="{C75E3796-7390-444C-9E65-3648AAD21397}" type="sibTrans" cxnId="{D8EE217B-DBC7-4BE6-9AA3-20EA4698BDA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A17B2BFD-0A53-46FF-A436-0734B811F22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3BDC5AE6-4F7F-4A1F-BEC5-9398914D3692}" type="parTrans" cxnId="{75878848-A666-488C-A5AD-C3920E957960}">
      <dgm:prSet/>
      <dgm:spPr/>
      <dgm:t>
        <a:bodyPr/>
        <a:lstStyle/>
        <a:p>
          <a:endParaRPr lang="ru-RU"/>
        </a:p>
      </dgm:t>
    </dgm:pt>
    <dgm:pt modelId="{B9EA422E-E2CA-4D17-8B47-4E180C80816E}" type="sibTrans" cxnId="{75878848-A666-488C-A5AD-C3920E957960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57602FBA-DD90-4E6A-99AE-2275F22096C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39DC4C8-8D73-493B-AEFD-D6275475AD66}" type="parTrans" cxnId="{EE8FD233-F2BD-40F6-AF51-8DF5311523E4}">
      <dgm:prSet/>
      <dgm:spPr/>
      <dgm:t>
        <a:bodyPr/>
        <a:lstStyle/>
        <a:p>
          <a:endParaRPr lang="ru-RU"/>
        </a:p>
      </dgm:t>
    </dgm:pt>
    <dgm:pt modelId="{7B0145C7-F26D-452D-9865-68527E4A94A1}" type="sibTrans" cxnId="{EE8FD233-F2BD-40F6-AF51-8DF5311523E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06F7BFB-F401-4EC8-8210-9EE7899AAD8B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8F0C00F-3C56-4077-A200-082635B51DDF}" type="parTrans" cxnId="{9376FCFD-B906-47DB-8043-DFC6133AFE9C}">
      <dgm:prSet/>
      <dgm:spPr/>
      <dgm:t>
        <a:bodyPr/>
        <a:lstStyle/>
        <a:p>
          <a:endParaRPr lang="ru-RU"/>
        </a:p>
      </dgm:t>
    </dgm:pt>
    <dgm:pt modelId="{244FCC5E-C288-49DE-92FC-53112C350345}" type="sibTrans" cxnId="{9376FCFD-B906-47DB-8043-DFC6133AFE9C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F7F8F7C-2674-4B2F-BFE4-991CD557A83D}">
      <dgm:prSet/>
      <dgm:spPr/>
      <dgm:t>
        <a:bodyPr/>
        <a:lstStyle/>
        <a:p>
          <a:endParaRPr lang="ru-RU"/>
        </a:p>
      </dgm:t>
    </dgm:pt>
    <dgm:pt modelId="{43479B4C-F46B-4F4A-97EB-45B1A67550AC}" type="parTrans" cxnId="{AFF75047-8B6A-41C2-BCC7-672EFFFA2857}">
      <dgm:prSet/>
      <dgm:spPr/>
      <dgm:t>
        <a:bodyPr/>
        <a:lstStyle/>
        <a:p>
          <a:endParaRPr lang="ru-RU"/>
        </a:p>
      </dgm:t>
    </dgm:pt>
    <dgm:pt modelId="{B36C0F18-0AFA-4B3A-9928-9CA2BF5CF25E}" type="sibTrans" cxnId="{AFF75047-8B6A-41C2-BCC7-672EFFFA2857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97BC872-AA35-4C31-A8F6-DE26E1581B90}">
      <dgm:prSet/>
      <dgm:spPr/>
      <dgm:t>
        <a:bodyPr/>
        <a:lstStyle/>
        <a:p>
          <a:endParaRPr lang="ru-RU"/>
        </a:p>
      </dgm:t>
    </dgm:pt>
    <dgm:pt modelId="{E47C623F-9431-4856-A862-2F25E8DF4B24}" type="parTrans" cxnId="{0A9B2944-5210-46D4-B8D5-BF00E7EE2DD6}">
      <dgm:prSet/>
      <dgm:spPr/>
      <dgm:t>
        <a:bodyPr/>
        <a:lstStyle/>
        <a:p>
          <a:endParaRPr lang="ru-RU"/>
        </a:p>
      </dgm:t>
    </dgm:pt>
    <dgm:pt modelId="{908D705A-319C-4CA3-A2F4-99D7FB4E7117}" type="sibTrans" cxnId="{0A9B2944-5210-46D4-B8D5-BF00E7EE2DD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03C4C4FC-C3B5-40DD-867B-CE2AACC10C6C}" type="pres">
      <dgm:prSet presAssocID="{B9AB3E29-ED36-490E-B480-2B0495EE9F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B5E9E-EC74-418F-9968-EEF1F7F834A0}" type="pres">
      <dgm:prSet presAssocID="{C475206D-6A91-49BE-8159-7243A569EF46}" presName="dummy" presStyleCnt="0"/>
      <dgm:spPr/>
    </dgm:pt>
    <dgm:pt modelId="{AE8721BF-776B-4158-BAD4-FCC7C8732907}" type="pres">
      <dgm:prSet presAssocID="{C475206D-6A91-49BE-8159-7243A569EF46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55BE5-BF23-49A8-8EB9-927E562952EF}" type="pres">
      <dgm:prSet presAssocID="{A9BC78CE-E348-41A6-8993-6D1F16257795}" presName="sibTrans" presStyleLbl="node1" presStyleIdx="0" presStyleCnt="7"/>
      <dgm:spPr/>
      <dgm:t>
        <a:bodyPr/>
        <a:lstStyle/>
        <a:p>
          <a:endParaRPr lang="ru-RU"/>
        </a:p>
      </dgm:t>
    </dgm:pt>
    <dgm:pt modelId="{F16675F4-DDE5-4DD6-B511-FA502E9EC9BB}" type="pres">
      <dgm:prSet presAssocID="{8CD998A6-8B82-4B74-994B-DE065E1273AE}" presName="dummy" presStyleCnt="0"/>
      <dgm:spPr/>
    </dgm:pt>
    <dgm:pt modelId="{CD09B6DA-4B5F-468C-82DA-047AD91B220C}" type="pres">
      <dgm:prSet presAssocID="{8CD998A6-8B82-4B74-994B-DE065E1273AE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D3FE-0E64-416C-8B3E-D8F55F2A3FC3}" type="pres">
      <dgm:prSet presAssocID="{C75E3796-7390-444C-9E65-3648AAD21397}" presName="sibTrans" presStyleLbl="node1" presStyleIdx="1" presStyleCnt="7"/>
      <dgm:spPr/>
      <dgm:t>
        <a:bodyPr/>
        <a:lstStyle/>
        <a:p>
          <a:endParaRPr lang="ru-RU"/>
        </a:p>
      </dgm:t>
    </dgm:pt>
    <dgm:pt modelId="{C73ADC1F-8BBD-486C-8230-E63998704FF5}" type="pres">
      <dgm:prSet presAssocID="{A17B2BFD-0A53-46FF-A436-0734B811F22F}" presName="dummy" presStyleCnt="0"/>
      <dgm:spPr/>
    </dgm:pt>
    <dgm:pt modelId="{C4EB98C0-1F90-4131-8B6C-987BF1B85B17}" type="pres">
      <dgm:prSet presAssocID="{A17B2BFD-0A53-46FF-A436-0734B811F22F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2569-E508-40FE-8B63-EC2D7CBB61DB}" type="pres">
      <dgm:prSet presAssocID="{B9EA422E-E2CA-4D17-8B47-4E180C80816E}" presName="sibTrans" presStyleLbl="node1" presStyleIdx="2" presStyleCnt="7"/>
      <dgm:spPr/>
      <dgm:t>
        <a:bodyPr/>
        <a:lstStyle/>
        <a:p>
          <a:endParaRPr lang="ru-RU"/>
        </a:p>
      </dgm:t>
    </dgm:pt>
    <dgm:pt modelId="{67AF488E-0A7A-494F-BF21-AE4ACAA87D32}" type="pres">
      <dgm:prSet presAssocID="{57602FBA-DD90-4E6A-99AE-2275F22096C7}" presName="dummy" presStyleCnt="0"/>
      <dgm:spPr/>
    </dgm:pt>
    <dgm:pt modelId="{E464C9F8-EDE9-4904-A666-4A7BB325E196}" type="pres">
      <dgm:prSet presAssocID="{57602FBA-DD90-4E6A-99AE-2275F22096C7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78A70-8301-478C-8ABC-D3DFC764640C}" type="pres">
      <dgm:prSet presAssocID="{7B0145C7-F26D-452D-9865-68527E4A94A1}" presName="sibTrans" presStyleLbl="node1" presStyleIdx="3" presStyleCnt="7"/>
      <dgm:spPr/>
      <dgm:t>
        <a:bodyPr/>
        <a:lstStyle/>
        <a:p>
          <a:endParaRPr lang="ru-RU"/>
        </a:p>
      </dgm:t>
    </dgm:pt>
    <dgm:pt modelId="{CCB3D16B-FE79-4BC2-8D6C-8A3A9D1E02FF}" type="pres">
      <dgm:prSet presAssocID="{CF7F8F7C-2674-4B2F-BFE4-991CD557A83D}" presName="dummy" presStyleCnt="0"/>
      <dgm:spPr/>
    </dgm:pt>
    <dgm:pt modelId="{E645AF03-E39D-4827-B639-9F200F8AC58E}" type="pres">
      <dgm:prSet presAssocID="{CF7F8F7C-2674-4B2F-BFE4-991CD557A83D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F5CFC-5FF5-402F-A9C9-A3EBDA3F8320}" type="pres">
      <dgm:prSet presAssocID="{B36C0F18-0AFA-4B3A-9928-9CA2BF5CF25E}" presName="sibTrans" presStyleLbl="node1" presStyleIdx="4" presStyleCnt="7"/>
      <dgm:spPr/>
      <dgm:t>
        <a:bodyPr/>
        <a:lstStyle/>
        <a:p>
          <a:endParaRPr lang="ru-RU"/>
        </a:p>
      </dgm:t>
    </dgm:pt>
    <dgm:pt modelId="{6F172BC4-75F3-4342-9451-6DBD56F708A1}" type="pres">
      <dgm:prSet presAssocID="{D97BC872-AA35-4C31-A8F6-DE26E1581B90}" presName="dummy" presStyleCnt="0"/>
      <dgm:spPr/>
    </dgm:pt>
    <dgm:pt modelId="{5F4051DC-244D-47EF-9B37-2321A224E88F}" type="pres">
      <dgm:prSet presAssocID="{D97BC872-AA35-4C31-A8F6-DE26E1581B90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B7972-1E0C-4405-A94E-F84327A84D19}" type="pres">
      <dgm:prSet presAssocID="{908D705A-319C-4CA3-A2F4-99D7FB4E7117}" presName="sibTrans" presStyleLbl="node1" presStyleIdx="5" presStyleCnt="7"/>
      <dgm:spPr/>
      <dgm:t>
        <a:bodyPr/>
        <a:lstStyle/>
        <a:p>
          <a:endParaRPr lang="ru-RU"/>
        </a:p>
      </dgm:t>
    </dgm:pt>
    <dgm:pt modelId="{F5D5B392-376A-44F2-B485-3ADDA779BA3C}" type="pres">
      <dgm:prSet presAssocID="{B06F7BFB-F401-4EC8-8210-9EE7899AAD8B}" presName="dummy" presStyleCnt="0"/>
      <dgm:spPr/>
    </dgm:pt>
    <dgm:pt modelId="{24E50D5E-5ADE-4EDE-A0DE-B6A56646F0D7}" type="pres">
      <dgm:prSet presAssocID="{B06F7BFB-F401-4EC8-8210-9EE7899AAD8B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7B79-76F0-43B7-B2D4-FEF3C4172A19}" type="pres">
      <dgm:prSet presAssocID="{244FCC5E-C288-49DE-92FC-53112C350345}" presName="sibTrans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FC15A445-18AC-4DDB-9B25-4E6526919B63}" type="presOf" srcId="{C75E3796-7390-444C-9E65-3648AAD21397}" destId="{87E2D3FE-0E64-416C-8B3E-D8F55F2A3FC3}" srcOrd="0" destOrd="0" presId="urn:microsoft.com/office/officeart/2005/8/layout/cycle1"/>
    <dgm:cxn modelId="{69821743-2215-45C3-903C-1914BCE566B0}" type="presOf" srcId="{7B0145C7-F26D-452D-9865-68527E4A94A1}" destId="{2F478A70-8301-478C-8ABC-D3DFC764640C}" srcOrd="0" destOrd="0" presId="urn:microsoft.com/office/officeart/2005/8/layout/cycle1"/>
    <dgm:cxn modelId="{0FB15666-7FCF-4F2C-9D2C-008A982762E3}" type="presOf" srcId="{908D705A-319C-4CA3-A2F4-99D7FB4E7117}" destId="{B27B7972-1E0C-4405-A94E-F84327A84D19}" srcOrd="0" destOrd="0" presId="urn:microsoft.com/office/officeart/2005/8/layout/cycle1"/>
    <dgm:cxn modelId="{36660A2E-6391-46B2-BA20-1B16AC4F7E2E}" type="presOf" srcId="{B9AB3E29-ED36-490E-B480-2B0495EE9FA1}" destId="{03C4C4FC-C3B5-40DD-867B-CE2AACC10C6C}" srcOrd="0" destOrd="0" presId="urn:microsoft.com/office/officeart/2005/8/layout/cycle1"/>
    <dgm:cxn modelId="{1FF7D8D4-C684-4420-9E6B-169749AD0CC0}" type="presOf" srcId="{D97BC872-AA35-4C31-A8F6-DE26E1581B90}" destId="{5F4051DC-244D-47EF-9B37-2321A224E88F}" srcOrd="0" destOrd="0" presId="urn:microsoft.com/office/officeart/2005/8/layout/cycle1"/>
    <dgm:cxn modelId="{75878848-A666-488C-A5AD-C3920E957960}" srcId="{B9AB3E29-ED36-490E-B480-2B0495EE9FA1}" destId="{A17B2BFD-0A53-46FF-A436-0734B811F22F}" srcOrd="2" destOrd="0" parTransId="{3BDC5AE6-4F7F-4A1F-BEC5-9398914D3692}" sibTransId="{B9EA422E-E2CA-4D17-8B47-4E180C80816E}"/>
    <dgm:cxn modelId="{89E6570F-4863-4543-8793-D0E1C66FC55D}" type="presOf" srcId="{A17B2BFD-0A53-46FF-A436-0734B811F22F}" destId="{C4EB98C0-1F90-4131-8B6C-987BF1B85B17}" srcOrd="0" destOrd="0" presId="urn:microsoft.com/office/officeart/2005/8/layout/cycle1"/>
    <dgm:cxn modelId="{0A9B2944-5210-46D4-B8D5-BF00E7EE2DD6}" srcId="{B9AB3E29-ED36-490E-B480-2B0495EE9FA1}" destId="{D97BC872-AA35-4C31-A8F6-DE26E1581B90}" srcOrd="5" destOrd="0" parTransId="{E47C623F-9431-4856-A862-2F25E8DF4B24}" sibTransId="{908D705A-319C-4CA3-A2F4-99D7FB4E7117}"/>
    <dgm:cxn modelId="{EF0E4317-02F5-4830-8334-537578327BD2}" type="presOf" srcId="{8CD998A6-8B82-4B74-994B-DE065E1273AE}" destId="{CD09B6DA-4B5F-468C-82DA-047AD91B220C}" srcOrd="0" destOrd="0" presId="urn:microsoft.com/office/officeart/2005/8/layout/cycle1"/>
    <dgm:cxn modelId="{5BD7C132-B213-4DE3-BB1E-64DC3F675C4B}" type="presOf" srcId="{A9BC78CE-E348-41A6-8993-6D1F16257795}" destId="{3D655BE5-BF23-49A8-8EB9-927E562952EF}" srcOrd="0" destOrd="0" presId="urn:microsoft.com/office/officeart/2005/8/layout/cycle1"/>
    <dgm:cxn modelId="{61CBE0D0-2410-4B06-8495-59268849320B}" type="presOf" srcId="{B9EA422E-E2CA-4D17-8B47-4E180C80816E}" destId="{196E2569-E508-40FE-8B63-EC2D7CBB61DB}" srcOrd="0" destOrd="0" presId="urn:microsoft.com/office/officeart/2005/8/layout/cycle1"/>
    <dgm:cxn modelId="{D8EE217B-DBC7-4BE6-9AA3-20EA4698BDA4}" srcId="{B9AB3E29-ED36-490E-B480-2B0495EE9FA1}" destId="{8CD998A6-8B82-4B74-994B-DE065E1273AE}" srcOrd="1" destOrd="0" parTransId="{785280D5-81C0-40D6-A7E0-5F90CBC3D8BA}" sibTransId="{C75E3796-7390-444C-9E65-3648AAD21397}"/>
    <dgm:cxn modelId="{0346D0AD-C185-4CFD-9384-C0ED143D9FF4}" type="presOf" srcId="{244FCC5E-C288-49DE-92FC-53112C350345}" destId="{5AE97B79-76F0-43B7-B2D4-FEF3C4172A19}" srcOrd="0" destOrd="0" presId="urn:microsoft.com/office/officeart/2005/8/layout/cycle1"/>
    <dgm:cxn modelId="{AFF75047-8B6A-41C2-BCC7-672EFFFA2857}" srcId="{B9AB3E29-ED36-490E-B480-2B0495EE9FA1}" destId="{CF7F8F7C-2674-4B2F-BFE4-991CD557A83D}" srcOrd="4" destOrd="0" parTransId="{43479B4C-F46B-4F4A-97EB-45B1A67550AC}" sibTransId="{B36C0F18-0AFA-4B3A-9928-9CA2BF5CF25E}"/>
    <dgm:cxn modelId="{F77CE20F-B544-47B7-A231-05C5C5A93497}" type="presOf" srcId="{57602FBA-DD90-4E6A-99AE-2275F22096C7}" destId="{E464C9F8-EDE9-4904-A666-4A7BB325E196}" srcOrd="0" destOrd="0" presId="urn:microsoft.com/office/officeart/2005/8/layout/cycle1"/>
    <dgm:cxn modelId="{EE8FD233-F2BD-40F6-AF51-8DF5311523E4}" srcId="{B9AB3E29-ED36-490E-B480-2B0495EE9FA1}" destId="{57602FBA-DD90-4E6A-99AE-2275F22096C7}" srcOrd="3" destOrd="0" parTransId="{839DC4C8-8D73-493B-AEFD-D6275475AD66}" sibTransId="{7B0145C7-F26D-452D-9865-68527E4A94A1}"/>
    <dgm:cxn modelId="{AE7458B6-94A4-4568-9DA6-17BAE1ABFA8E}" srcId="{B9AB3E29-ED36-490E-B480-2B0495EE9FA1}" destId="{C475206D-6A91-49BE-8159-7243A569EF46}" srcOrd="0" destOrd="0" parTransId="{19706424-36B1-42ED-B891-ADF4443D49E1}" sibTransId="{A9BC78CE-E348-41A6-8993-6D1F16257795}"/>
    <dgm:cxn modelId="{6B7E8075-F4A9-4269-9D4D-2623F987DB23}" type="presOf" srcId="{CF7F8F7C-2674-4B2F-BFE4-991CD557A83D}" destId="{E645AF03-E39D-4827-B639-9F200F8AC58E}" srcOrd="0" destOrd="0" presId="urn:microsoft.com/office/officeart/2005/8/layout/cycle1"/>
    <dgm:cxn modelId="{AB83B8A3-B4A7-4396-82DE-330E3F364147}" type="presOf" srcId="{C475206D-6A91-49BE-8159-7243A569EF46}" destId="{AE8721BF-776B-4158-BAD4-FCC7C8732907}" srcOrd="0" destOrd="0" presId="urn:microsoft.com/office/officeart/2005/8/layout/cycle1"/>
    <dgm:cxn modelId="{F8BF34EB-A748-4C37-8E0B-05FB13EBC522}" type="presOf" srcId="{B06F7BFB-F401-4EC8-8210-9EE7899AAD8B}" destId="{24E50D5E-5ADE-4EDE-A0DE-B6A56646F0D7}" srcOrd="0" destOrd="0" presId="urn:microsoft.com/office/officeart/2005/8/layout/cycle1"/>
    <dgm:cxn modelId="{9376FCFD-B906-47DB-8043-DFC6133AFE9C}" srcId="{B9AB3E29-ED36-490E-B480-2B0495EE9FA1}" destId="{B06F7BFB-F401-4EC8-8210-9EE7899AAD8B}" srcOrd="6" destOrd="0" parTransId="{68F0C00F-3C56-4077-A200-082635B51DDF}" sibTransId="{244FCC5E-C288-49DE-92FC-53112C350345}"/>
    <dgm:cxn modelId="{CB94D5FD-5AFF-4A46-96D4-FFF69DB0363A}" type="presOf" srcId="{B36C0F18-0AFA-4B3A-9928-9CA2BF5CF25E}" destId="{EDDF5CFC-5FF5-402F-A9C9-A3EBDA3F8320}" srcOrd="0" destOrd="0" presId="urn:microsoft.com/office/officeart/2005/8/layout/cycle1"/>
    <dgm:cxn modelId="{E318A266-7425-441D-92CA-C5A9E91078E9}" type="presParOf" srcId="{03C4C4FC-C3B5-40DD-867B-CE2AACC10C6C}" destId="{4C8B5E9E-EC74-418F-9968-EEF1F7F834A0}" srcOrd="0" destOrd="0" presId="urn:microsoft.com/office/officeart/2005/8/layout/cycle1"/>
    <dgm:cxn modelId="{D0F3502B-5DEC-4DF1-B51A-3626D8D2C201}" type="presParOf" srcId="{03C4C4FC-C3B5-40DD-867B-CE2AACC10C6C}" destId="{AE8721BF-776B-4158-BAD4-FCC7C8732907}" srcOrd="1" destOrd="0" presId="urn:microsoft.com/office/officeart/2005/8/layout/cycle1"/>
    <dgm:cxn modelId="{4EFA6061-07FE-4941-A160-4EDB22EC6E9B}" type="presParOf" srcId="{03C4C4FC-C3B5-40DD-867B-CE2AACC10C6C}" destId="{3D655BE5-BF23-49A8-8EB9-927E562952EF}" srcOrd="2" destOrd="0" presId="urn:microsoft.com/office/officeart/2005/8/layout/cycle1"/>
    <dgm:cxn modelId="{62E60B56-91BB-49DE-B2B4-0CAB7468B3DE}" type="presParOf" srcId="{03C4C4FC-C3B5-40DD-867B-CE2AACC10C6C}" destId="{F16675F4-DDE5-4DD6-B511-FA502E9EC9BB}" srcOrd="3" destOrd="0" presId="urn:microsoft.com/office/officeart/2005/8/layout/cycle1"/>
    <dgm:cxn modelId="{9E96F2C3-04C9-4682-B569-96DB73461170}" type="presParOf" srcId="{03C4C4FC-C3B5-40DD-867B-CE2AACC10C6C}" destId="{CD09B6DA-4B5F-468C-82DA-047AD91B220C}" srcOrd="4" destOrd="0" presId="urn:microsoft.com/office/officeart/2005/8/layout/cycle1"/>
    <dgm:cxn modelId="{1FA84A11-07C7-4AB3-AFC7-E718EE8718E5}" type="presParOf" srcId="{03C4C4FC-C3B5-40DD-867B-CE2AACC10C6C}" destId="{87E2D3FE-0E64-416C-8B3E-D8F55F2A3FC3}" srcOrd="5" destOrd="0" presId="urn:microsoft.com/office/officeart/2005/8/layout/cycle1"/>
    <dgm:cxn modelId="{016A6576-360E-4304-8109-AEFCD84C2A1A}" type="presParOf" srcId="{03C4C4FC-C3B5-40DD-867B-CE2AACC10C6C}" destId="{C73ADC1F-8BBD-486C-8230-E63998704FF5}" srcOrd="6" destOrd="0" presId="urn:microsoft.com/office/officeart/2005/8/layout/cycle1"/>
    <dgm:cxn modelId="{306407C5-743B-44B4-831D-65B9E9BF81D7}" type="presParOf" srcId="{03C4C4FC-C3B5-40DD-867B-CE2AACC10C6C}" destId="{C4EB98C0-1F90-4131-8B6C-987BF1B85B17}" srcOrd="7" destOrd="0" presId="urn:microsoft.com/office/officeart/2005/8/layout/cycle1"/>
    <dgm:cxn modelId="{986F2974-29CD-4934-9421-2858EF14081F}" type="presParOf" srcId="{03C4C4FC-C3B5-40DD-867B-CE2AACC10C6C}" destId="{196E2569-E508-40FE-8B63-EC2D7CBB61DB}" srcOrd="8" destOrd="0" presId="urn:microsoft.com/office/officeart/2005/8/layout/cycle1"/>
    <dgm:cxn modelId="{F6779DC3-E540-4936-A23A-1088FF1A0C20}" type="presParOf" srcId="{03C4C4FC-C3B5-40DD-867B-CE2AACC10C6C}" destId="{67AF488E-0A7A-494F-BF21-AE4ACAA87D32}" srcOrd="9" destOrd="0" presId="urn:microsoft.com/office/officeart/2005/8/layout/cycle1"/>
    <dgm:cxn modelId="{A3C09158-46C9-4E0D-9590-97E4C8752105}" type="presParOf" srcId="{03C4C4FC-C3B5-40DD-867B-CE2AACC10C6C}" destId="{E464C9F8-EDE9-4904-A666-4A7BB325E196}" srcOrd="10" destOrd="0" presId="urn:microsoft.com/office/officeart/2005/8/layout/cycle1"/>
    <dgm:cxn modelId="{E792B5A7-AADF-49D7-8056-212965153F43}" type="presParOf" srcId="{03C4C4FC-C3B5-40DD-867B-CE2AACC10C6C}" destId="{2F478A70-8301-478C-8ABC-D3DFC764640C}" srcOrd="11" destOrd="0" presId="urn:microsoft.com/office/officeart/2005/8/layout/cycle1"/>
    <dgm:cxn modelId="{5BD3149F-6A2C-4CAA-A5BA-47848271EC2A}" type="presParOf" srcId="{03C4C4FC-C3B5-40DD-867B-CE2AACC10C6C}" destId="{CCB3D16B-FE79-4BC2-8D6C-8A3A9D1E02FF}" srcOrd="12" destOrd="0" presId="urn:microsoft.com/office/officeart/2005/8/layout/cycle1"/>
    <dgm:cxn modelId="{4B6A3DEF-1E6C-470A-A82A-3BCBF2F63D02}" type="presParOf" srcId="{03C4C4FC-C3B5-40DD-867B-CE2AACC10C6C}" destId="{E645AF03-E39D-4827-B639-9F200F8AC58E}" srcOrd="13" destOrd="0" presId="urn:microsoft.com/office/officeart/2005/8/layout/cycle1"/>
    <dgm:cxn modelId="{1E88746E-6EC4-4985-95C3-EEE5B6A086C6}" type="presParOf" srcId="{03C4C4FC-C3B5-40DD-867B-CE2AACC10C6C}" destId="{EDDF5CFC-5FF5-402F-A9C9-A3EBDA3F8320}" srcOrd="14" destOrd="0" presId="urn:microsoft.com/office/officeart/2005/8/layout/cycle1"/>
    <dgm:cxn modelId="{1D282434-C7DE-4386-BDE6-149A4BD00500}" type="presParOf" srcId="{03C4C4FC-C3B5-40DD-867B-CE2AACC10C6C}" destId="{6F172BC4-75F3-4342-9451-6DBD56F708A1}" srcOrd="15" destOrd="0" presId="urn:microsoft.com/office/officeart/2005/8/layout/cycle1"/>
    <dgm:cxn modelId="{67145FA4-9208-4E9E-9668-626DA25C8FAD}" type="presParOf" srcId="{03C4C4FC-C3B5-40DD-867B-CE2AACC10C6C}" destId="{5F4051DC-244D-47EF-9B37-2321A224E88F}" srcOrd="16" destOrd="0" presId="urn:microsoft.com/office/officeart/2005/8/layout/cycle1"/>
    <dgm:cxn modelId="{9458060D-9094-4DC4-9CCD-4E18FDF58639}" type="presParOf" srcId="{03C4C4FC-C3B5-40DD-867B-CE2AACC10C6C}" destId="{B27B7972-1E0C-4405-A94E-F84327A84D19}" srcOrd="17" destOrd="0" presId="urn:microsoft.com/office/officeart/2005/8/layout/cycle1"/>
    <dgm:cxn modelId="{40A145A2-4FFE-4A4E-A81F-C875EC794090}" type="presParOf" srcId="{03C4C4FC-C3B5-40DD-867B-CE2AACC10C6C}" destId="{F5D5B392-376A-44F2-B485-3ADDA779BA3C}" srcOrd="18" destOrd="0" presId="urn:microsoft.com/office/officeart/2005/8/layout/cycle1"/>
    <dgm:cxn modelId="{2E4F80E8-E543-474E-B724-9384F48C8750}" type="presParOf" srcId="{03C4C4FC-C3B5-40DD-867B-CE2AACC10C6C}" destId="{24E50D5E-5ADE-4EDE-A0DE-B6A56646F0D7}" srcOrd="19" destOrd="0" presId="urn:microsoft.com/office/officeart/2005/8/layout/cycle1"/>
    <dgm:cxn modelId="{11B82EDD-1C42-470D-889F-65FAA33E47C5}" type="presParOf" srcId="{03C4C4FC-C3B5-40DD-867B-CE2AACC10C6C}" destId="{5AE97B79-76F0-43B7-B2D4-FEF3C4172A1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параметры бюджета муниципального района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 </a:t>
          </a:r>
        </a:p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F62A0026-1993-494B-8A72-1A5A3C7FF227}" type="presOf" srcId="{46C196DE-0DAB-419D-99B1-73298C699C9C}" destId="{9AD2BC41-285C-4024-8A2E-39903933DF91}" srcOrd="0" destOrd="0" presId="urn:microsoft.com/office/officeart/2005/8/layout/vList2"/>
    <dgm:cxn modelId="{6403B25B-3724-4CE8-A4A4-91EE12A7CF53}" type="presOf" srcId="{F7E8C786-4CC0-46B0-AB11-BDAE343FFF1F}" destId="{545C7A01-7A02-49F5-AD92-488B073A2587}" srcOrd="0" destOrd="0" presId="urn:microsoft.com/office/officeart/2005/8/layout/vList2"/>
    <dgm:cxn modelId="{8B88E5E8-08E9-4337-BCA2-8C50C5684770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5FBC0A65-497D-4B71-B8E1-6AD01134805D}" type="presOf" srcId="{46C196DE-0DAB-419D-99B1-73298C699C9C}" destId="{9AD2BC41-285C-4024-8A2E-39903933DF91}" srcOrd="0" destOrd="0" presId="urn:microsoft.com/office/officeart/2005/8/layout/vList2"/>
    <dgm:cxn modelId="{D122E379-8F4C-4A2E-BD03-4DEAF603396F}" type="presOf" srcId="{F7E8C786-4CC0-46B0-AB11-BDAE343FFF1F}" destId="{545C7A01-7A02-49F5-AD92-488B073A2587}" srcOrd="0" destOrd="0" presId="urn:microsoft.com/office/officeart/2005/8/layout/vList2"/>
    <dgm:cxn modelId="{5641F760-1606-46A5-95CE-485E171BA826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FA88C-EABC-4F5E-BE4D-BEB5F547664E}">
      <dsp:nvSpPr>
        <dsp:cNvPr id="0" name=""/>
        <dsp:cNvSpPr/>
      </dsp:nvSpPr>
      <dsp:spPr>
        <a:xfrm>
          <a:off x="0" y="2880"/>
          <a:ext cx="12192000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Административное устройство муниципального района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01" y="29381"/>
        <a:ext cx="12138998" cy="489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7A01-7A02-49F5-AD92-488B073A2587}">
      <dsp:nvSpPr>
        <dsp:cNvPr id="0" name=""/>
        <dsp:cNvSpPr/>
      </dsp:nvSpPr>
      <dsp:spPr>
        <a:xfrm>
          <a:off x="0" y="322"/>
          <a:ext cx="12192000" cy="658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бюджета муниципального района Мелеузовский район Республики Башкортостан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4" y="32456"/>
        <a:ext cx="12127732" cy="5939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7A01-7A02-49F5-AD92-488B073A2587}">
      <dsp:nvSpPr>
        <dsp:cNvPr id="0" name=""/>
        <dsp:cNvSpPr/>
      </dsp:nvSpPr>
      <dsp:spPr>
        <a:xfrm>
          <a:off x="0" y="322"/>
          <a:ext cx="12192000" cy="658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бюджета муниципального района Мелеузовский район Республики Башкортостан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4" y="32456"/>
        <a:ext cx="12127732" cy="5939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7A01-7A02-49F5-AD92-488B073A2587}">
      <dsp:nvSpPr>
        <dsp:cNvPr id="0" name=""/>
        <dsp:cNvSpPr/>
      </dsp:nvSpPr>
      <dsp:spPr>
        <a:xfrm>
          <a:off x="0" y="322"/>
          <a:ext cx="12192000" cy="658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 бюджета муниципального района Мелеузовский район Республики Башкортостан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4" y="32456"/>
        <a:ext cx="12127732" cy="59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B9AC6-164A-432C-A7CB-0A05B4D7C699}">
      <dsp:nvSpPr>
        <dsp:cNvPr id="0" name=""/>
        <dsp:cNvSpPr/>
      </dsp:nvSpPr>
      <dsp:spPr>
        <a:xfrm>
          <a:off x="0" y="0"/>
          <a:ext cx="12192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района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61" y="50261"/>
        <a:ext cx="12091478" cy="9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033B4-21F3-4CC2-B8DE-A24349D8A9A9}">
      <dsp:nvSpPr>
        <dsp:cNvPr id="0" name=""/>
        <dsp:cNvSpPr/>
      </dsp:nvSpPr>
      <dsp:spPr>
        <a:xfrm>
          <a:off x="0" y="0"/>
          <a:ext cx="12192000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района Мелеузовский район Республики Башкортостан на 2021 год  и на плановый период 2022 и 2023 годов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39295"/>
        <a:ext cx="12113410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033B4-21F3-4CC2-B8DE-A24349D8A9A9}">
      <dsp:nvSpPr>
        <dsp:cNvPr id="0" name=""/>
        <dsp:cNvSpPr/>
      </dsp:nvSpPr>
      <dsp:spPr>
        <a:xfrm>
          <a:off x="0" y="0"/>
          <a:ext cx="12192000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политики муниципального района Мелеузовский район Республики Башкортостан на 2021 год  и на плановый период 2022 и 2023 годов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39295"/>
        <a:ext cx="12113410" cy="726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A7D37-A50A-4FE2-8CC9-869E8040D68E}">
      <dsp:nvSpPr>
        <dsp:cNvPr id="0" name=""/>
        <dsp:cNvSpPr/>
      </dsp:nvSpPr>
      <dsp:spPr>
        <a:xfrm>
          <a:off x="0" y="0"/>
          <a:ext cx="12208920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информация о бюджетном процессе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39295"/>
        <a:ext cx="12130330" cy="726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4EE9-648F-47B5-90AE-D4E355F451C7}">
      <dsp:nvSpPr>
        <dsp:cNvPr id="0" name=""/>
        <dsp:cNvSpPr/>
      </dsp:nvSpPr>
      <dsp:spPr>
        <a:xfrm>
          <a:off x="15803" y="60249"/>
          <a:ext cx="1424668" cy="854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39" y="85285"/>
        <a:ext cx="1374596" cy="804728"/>
      </dsp:txXfrm>
    </dsp:sp>
    <dsp:sp modelId="{E7E181BF-60CA-45B6-A7B1-16F65A0A76F6}">
      <dsp:nvSpPr>
        <dsp:cNvPr id="0" name=""/>
        <dsp:cNvSpPr/>
      </dsp:nvSpPr>
      <dsp:spPr>
        <a:xfrm rot="81832">
          <a:off x="1579280" y="334760"/>
          <a:ext cx="294445" cy="3533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579293" y="404372"/>
        <a:ext cx="206112" cy="211991"/>
      </dsp:txXfrm>
    </dsp:sp>
    <dsp:sp modelId="{C7328E08-1B4F-4175-98CF-594487F4E92E}">
      <dsp:nvSpPr>
        <dsp:cNvPr id="0" name=""/>
        <dsp:cNvSpPr/>
      </dsp:nvSpPr>
      <dsp:spPr>
        <a:xfrm>
          <a:off x="1995871" y="107391"/>
          <a:ext cx="1424668" cy="854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Контрольно-счетные органы и органы местного самоуправления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0907" y="132427"/>
        <a:ext cx="1374596" cy="804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21BF-776B-4158-BAD4-FCC7C8732907}">
      <dsp:nvSpPr>
        <dsp:cNvPr id="0" name=""/>
        <dsp:cNvSpPr/>
      </dsp:nvSpPr>
      <dsp:spPr>
        <a:xfrm>
          <a:off x="2676031" y="1822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</a:t>
          </a:r>
        </a:p>
      </dsp:txBody>
      <dsp:txXfrm>
        <a:off x="2676031" y="1822"/>
        <a:ext cx="547808" cy="547808"/>
      </dsp:txXfrm>
    </dsp:sp>
    <dsp:sp modelId="{3D655BE5-BF23-49A8-8EB9-927E562952EF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19826767"/>
            <a:gd name="adj4" fmla="val 18605744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9B6DA-4B5F-468C-82DA-047AD91B220C}">
      <dsp:nvSpPr>
        <dsp:cNvPr id="0" name=""/>
        <dsp:cNvSpPr/>
      </dsp:nvSpPr>
      <dsp:spPr>
        <a:xfrm>
          <a:off x="3381104" y="885955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</a:t>
          </a:r>
        </a:p>
      </dsp:txBody>
      <dsp:txXfrm>
        <a:off x="3381104" y="885955"/>
        <a:ext cx="547808" cy="547808"/>
      </dsp:txXfrm>
    </dsp:sp>
    <dsp:sp modelId="{87E2D3FE-0E64-416C-8B3E-D8F55F2A3FC3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1229888"/>
            <a:gd name="adj4" fmla="val 21557584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B98C0-1F90-4131-8B6C-987BF1B85B17}">
      <dsp:nvSpPr>
        <dsp:cNvPr id="0" name=""/>
        <dsp:cNvSpPr/>
      </dsp:nvSpPr>
      <dsp:spPr>
        <a:xfrm>
          <a:off x="3129466" y="1988452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</a:t>
          </a:r>
        </a:p>
      </dsp:txBody>
      <dsp:txXfrm>
        <a:off x="3129466" y="1988452"/>
        <a:ext cx="547808" cy="547808"/>
      </dsp:txXfrm>
    </dsp:sp>
    <dsp:sp modelId="{196E2569-E508-40FE-8B63-EC2D7CBB61DB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4437139"/>
            <a:gd name="adj4" fmla="val 3308084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C9F8-EDE9-4904-A666-4A7BB325E196}">
      <dsp:nvSpPr>
        <dsp:cNvPr id="0" name=""/>
        <dsp:cNvSpPr/>
      </dsp:nvSpPr>
      <dsp:spPr>
        <a:xfrm>
          <a:off x="2110606" y="2479110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</a:t>
          </a:r>
        </a:p>
      </dsp:txBody>
      <dsp:txXfrm>
        <a:off x="2110606" y="2479110"/>
        <a:ext cx="547808" cy="547808"/>
      </dsp:txXfrm>
    </dsp:sp>
    <dsp:sp modelId="{2F478A70-8301-478C-8ABC-D3DFC764640C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7257039"/>
            <a:gd name="adj4" fmla="val 6127984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5AF03-E39D-4827-B639-9F200F8AC58E}">
      <dsp:nvSpPr>
        <dsp:cNvPr id="0" name=""/>
        <dsp:cNvSpPr/>
      </dsp:nvSpPr>
      <dsp:spPr>
        <a:xfrm>
          <a:off x="1091746" y="1988452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1091746" y="1988452"/>
        <a:ext cx="547808" cy="547808"/>
      </dsp:txXfrm>
    </dsp:sp>
    <dsp:sp modelId="{EDDF5CFC-5FF5-402F-A9C9-A3EBDA3F8320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10607540"/>
            <a:gd name="adj4" fmla="val 9335236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51DC-244D-47EF-9B37-2321A224E88F}">
      <dsp:nvSpPr>
        <dsp:cNvPr id="0" name=""/>
        <dsp:cNvSpPr/>
      </dsp:nvSpPr>
      <dsp:spPr>
        <a:xfrm>
          <a:off x="840108" y="885955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40108" y="885955"/>
        <a:ext cx="547808" cy="547808"/>
      </dsp:txXfrm>
    </dsp:sp>
    <dsp:sp modelId="{B27B7972-1E0C-4405-A94E-F84327A84D19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13559380"/>
            <a:gd name="adj4" fmla="val 12338357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50D5E-5ADE-4EDE-A0DE-B6A56646F0D7}">
      <dsp:nvSpPr>
        <dsp:cNvPr id="0" name=""/>
        <dsp:cNvSpPr/>
      </dsp:nvSpPr>
      <dsp:spPr>
        <a:xfrm>
          <a:off x="1545181" y="1822"/>
          <a:ext cx="547808" cy="5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</a:t>
          </a:r>
        </a:p>
      </dsp:txBody>
      <dsp:txXfrm>
        <a:off x="1545181" y="1822"/>
        <a:ext cx="547808" cy="547808"/>
      </dsp:txXfrm>
    </dsp:sp>
    <dsp:sp modelId="{5AE97B79-76F0-43B7-B2D4-FEF3C4172A19}">
      <dsp:nvSpPr>
        <dsp:cNvPr id="0" name=""/>
        <dsp:cNvSpPr/>
      </dsp:nvSpPr>
      <dsp:spPr>
        <a:xfrm>
          <a:off x="965615" y="30947"/>
          <a:ext cx="2837791" cy="2837791"/>
        </a:xfrm>
        <a:prstGeom prst="circularArrow">
          <a:avLst>
            <a:gd name="adj1" fmla="val 3764"/>
            <a:gd name="adj2" fmla="val 234876"/>
            <a:gd name="adj3" fmla="val 16740713"/>
            <a:gd name="adj4" fmla="val 15424411"/>
            <a:gd name="adj5" fmla="val 4392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7A01-7A02-49F5-AD92-488B073A2587}">
      <dsp:nvSpPr>
        <dsp:cNvPr id="0" name=""/>
        <dsp:cNvSpPr/>
      </dsp:nvSpPr>
      <dsp:spPr>
        <a:xfrm>
          <a:off x="0" y="322"/>
          <a:ext cx="12192000" cy="658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параметры бюджета муниципального района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4" y="32456"/>
        <a:ext cx="12127732" cy="5939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7A01-7A02-49F5-AD92-488B073A2587}">
      <dsp:nvSpPr>
        <dsp:cNvPr id="0" name=""/>
        <dsp:cNvSpPr/>
      </dsp:nvSpPr>
      <dsp:spPr>
        <a:xfrm>
          <a:off x="0" y="322"/>
          <a:ext cx="12192000" cy="658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бюджета муниципального района Мелеузовский район Республики Башкортостан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4" y="32456"/>
        <a:ext cx="12127732" cy="593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0.10988</cdr:x>
      <cdr:y>0.42845</cdr:y>
    </cdr:from>
    <cdr:to>
      <cdr:x>0.60633</cdr:x>
      <cdr:y>0.76489</cdr:y>
    </cdr:to>
    <cdr:sp macro="" textlink="">
      <cdr:nvSpPr>
        <cdr:cNvPr id="2" name="object 124"/>
        <cdr:cNvSpPr txBox="1"/>
      </cdr:nvSpPr>
      <cdr:spPr>
        <a:xfrm xmlns:a="http://schemas.openxmlformats.org/drawingml/2006/main">
          <a:off x="252333" y="1124728"/>
          <a:ext cx="1140050" cy="883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 smtClean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3</a:t>
          </a:r>
          <a:r>
            <a:rPr lang="ru-RU" sz="861" dirty="0" smtClean="0">
              <a:latin typeface="Calibri"/>
              <a:cs typeface="Calibri"/>
            </a:rPr>
            <a:t>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629993</a:t>
          </a: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 smtClean="0">
              <a:latin typeface="Calibri"/>
              <a:cs typeface="Calibri"/>
            </a:rPr>
            <a:t>тыс. </a:t>
          </a:r>
          <a:r>
            <a:rPr lang="ru-RU" sz="860" spc="-54" dirty="0" smtClean="0">
              <a:latin typeface="Calibri"/>
              <a:cs typeface="Calibri"/>
            </a:rPr>
            <a:t> </a:t>
          </a:r>
          <a:r>
            <a:rPr lang="ru-RU" sz="860" spc="-5" dirty="0">
              <a:latin typeface="Calibri"/>
              <a:cs typeface="Calibri"/>
            </a:rPr>
            <a:t>руб</a:t>
          </a:r>
          <a:r>
            <a:rPr lang="ru-RU" sz="860" spc="-5" dirty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 smtClean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0.01213</cdr:x>
      <cdr:y>0.84562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339058" y="5757418"/>
          <a:ext cx="4853354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0.84562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1192614"/>
          <a:ext cx="4165179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0.07378</cdr:x>
      <cdr:y>0.49668</cdr:y>
    </cdr:from>
    <cdr:to>
      <cdr:x>0.65601</cdr:x>
      <cdr:y>0.83313</cdr:y>
    </cdr:to>
    <cdr:sp macro="" textlink="">
      <cdr:nvSpPr>
        <cdr:cNvPr id="4" name="object 124"/>
        <cdr:cNvSpPr txBox="1"/>
      </cdr:nvSpPr>
      <cdr:spPr>
        <a:xfrm xmlns:a="http://schemas.openxmlformats.org/drawingml/2006/main">
          <a:off x="160860" y="1228810"/>
          <a:ext cx="1269485" cy="83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 smtClean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2</a:t>
          </a:r>
          <a:r>
            <a:rPr lang="ru-RU" sz="861" dirty="0" smtClean="0">
              <a:latin typeface="Calibri"/>
              <a:cs typeface="Calibri"/>
            </a:rPr>
            <a:t>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77038</a:t>
          </a: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 smtClean="0">
              <a:latin typeface="Calibri"/>
              <a:cs typeface="Calibri"/>
            </a:rPr>
            <a:t>тыс.</a:t>
          </a:r>
          <a:r>
            <a:rPr lang="ru-RU" sz="860" spc="-54" dirty="0" smtClean="0">
              <a:latin typeface="Calibri"/>
              <a:cs typeface="Calibri"/>
            </a:rPr>
            <a:t> </a:t>
          </a:r>
          <a:r>
            <a:rPr lang="ru-RU" sz="860" spc="-5" dirty="0" smtClean="0">
              <a:latin typeface="Calibri"/>
              <a:cs typeface="Calibri"/>
            </a:rPr>
            <a:t>руб.</a:t>
          </a:r>
          <a:r>
            <a:rPr lang="ru-RU" sz="860" spc="-5" dirty="0" smtClean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 smtClean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0.10866</cdr:x>
      <cdr:y>0.42636</cdr:y>
    </cdr:from>
    <cdr:to>
      <cdr:x>0.60511</cdr:x>
      <cdr:y>0.76281</cdr:y>
    </cdr:to>
    <cdr:sp macro="" textlink="">
      <cdr:nvSpPr>
        <cdr:cNvPr id="2" name="object 124"/>
        <cdr:cNvSpPr txBox="1"/>
      </cdr:nvSpPr>
      <cdr:spPr>
        <a:xfrm xmlns:a="http://schemas.openxmlformats.org/drawingml/2006/main">
          <a:off x="236919" y="1054828"/>
          <a:ext cx="1082443" cy="83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 smtClean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3</a:t>
          </a:r>
          <a:r>
            <a:rPr lang="ru-RU" sz="861" dirty="0" smtClean="0">
              <a:latin typeface="Calibri"/>
              <a:cs typeface="Calibri"/>
            </a:rPr>
            <a:t>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76272</a:t>
          </a: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 smtClean="0">
              <a:latin typeface="Calibri"/>
              <a:cs typeface="Calibri"/>
            </a:rPr>
            <a:t>тыс.</a:t>
          </a:r>
          <a:r>
            <a:rPr lang="ru-RU" sz="860" spc="-54" dirty="0" smtClean="0">
              <a:latin typeface="Calibri"/>
              <a:cs typeface="Calibri"/>
            </a:rPr>
            <a:t> </a:t>
          </a:r>
          <a:r>
            <a:rPr lang="ru-RU" sz="860" spc="-5" dirty="0" smtClean="0">
              <a:latin typeface="Calibri"/>
              <a:cs typeface="Calibri"/>
            </a:rPr>
            <a:t>руб.</a:t>
          </a:r>
          <a:r>
            <a:rPr lang="ru-RU" sz="860" spc="-5" dirty="0" smtClean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 smtClean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 smtClean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0.10866</cdr:x>
      <cdr:y>0.42636</cdr:y>
    </cdr:from>
    <cdr:to>
      <cdr:x>0.60511</cdr:x>
      <cdr:y>0.76281</cdr:y>
    </cdr:to>
    <cdr:sp macro="" textlink="">
      <cdr:nvSpPr>
        <cdr:cNvPr id="2" name="object 124"/>
        <cdr:cNvSpPr txBox="1"/>
      </cdr:nvSpPr>
      <cdr:spPr>
        <a:xfrm xmlns:a="http://schemas.openxmlformats.org/drawingml/2006/main">
          <a:off x="236915" y="1054840"/>
          <a:ext cx="1082443" cy="8323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 smtClean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1</a:t>
          </a:r>
          <a:r>
            <a:rPr lang="ru-RU" sz="861" dirty="0" smtClean="0">
              <a:latin typeface="Calibri"/>
              <a:cs typeface="Calibri"/>
            </a:rPr>
            <a:t>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77071</a:t>
          </a: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 smtClean="0">
              <a:latin typeface="Calibri"/>
              <a:cs typeface="Calibri"/>
            </a:rPr>
            <a:t>тыс.</a:t>
          </a:r>
          <a:r>
            <a:rPr lang="ru-RU" sz="860" spc="-54" dirty="0" smtClean="0">
              <a:latin typeface="Calibri"/>
              <a:cs typeface="Calibri"/>
            </a:rPr>
            <a:t> </a:t>
          </a:r>
          <a:r>
            <a:rPr lang="ru-RU" sz="860" spc="-5" dirty="0" smtClean="0">
              <a:latin typeface="Calibri"/>
              <a:cs typeface="Calibri"/>
            </a:rPr>
            <a:t>руб.</a:t>
          </a:r>
          <a:r>
            <a:rPr lang="ru-RU" sz="860" spc="-5" dirty="0" smtClean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 smtClean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0.77283</cdr:x>
      <cdr:y>0.08987</cdr:y>
    </cdr:from>
    <cdr:to>
      <cdr:x>0.94656</cdr:x>
      <cdr:y>0.72531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96902" y="126742"/>
          <a:ext cx="853514" cy="8961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0.79336</cdr:y>
    </cdr:from>
    <cdr:to>
      <cdr:x>0.98787</cdr:x>
      <cdr:y>0.94775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283840" y="1118917"/>
          <a:ext cx="4853354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0.66426</cdr:y>
    </cdr:from>
    <cdr:to>
      <cdr:x>0.98787</cdr:x>
      <cdr:y>0.81864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219589" y="936831"/>
          <a:ext cx="4853354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0.00483</cdr:x>
      <cdr:y>0.70251</cdr:y>
    </cdr:from>
    <cdr:to>
      <cdr:x>0.9927</cdr:x>
      <cdr:y>0.85689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751" y="990776"/>
          <a:ext cx="4853354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0.00514</cdr:x>
      <cdr:y>0.70577</cdr:y>
    </cdr:from>
    <cdr:to>
      <cdr:x>0.99301</cdr:x>
      <cdr:y>0.86015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261" y="995379"/>
          <a:ext cx="4853354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0.80572</cdr:y>
    </cdr:from>
    <cdr:to>
      <cdr:x>0.98787</cdr:x>
      <cdr:y>0.9601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183037" y="1136344"/>
          <a:ext cx="4853354" cy="2177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atin typeface="+mj-lt"/>
            </a:rPr>
            <a:t>2022-2023года непрограммные расходы</a:t>
          </a:r>
          <a:endParaRPr lang="ru-RU" sz="1000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02BB-20EA-40C3-876B-35320AADEC47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BAA76-D605-462C-B208-63E1D3973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5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65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E6D61B7-C54E-4D7D-8B6D-3976581974D8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85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12800"/>
            <a:ext cx="7146926" cy="4021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18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82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12800"/>
            <a:ext cx="7146926" cy="4021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19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393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12800"/>
            <a:ext cx="7146926" cy="4021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20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60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12800"/>
            <a:ext cx="7146926" cy="4021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21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029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8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838C836-F8DC-41BD-82BD-45A9504C2536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40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40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988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67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68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3F0233C-A8C8-4CEF-A8D8-5C3A6DB5491D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151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70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71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BC88148-B475-4CB7-AC72-13A3D76E94DF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53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74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020027B-DBCD-4F0F-9B62-799FA7BC0615}" type="slidenum">
              <a:rPr lang="ru-RU" sz="1400" b="0" strike="noStrike" spc="-1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498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77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9757EFB-54B7-43E7-BA53-C7BC951AF779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842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80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81A4D0-387B-47A7-AE07-3208CFF122EF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22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  <a:prstGeom prst="rect">
            <a:avLst/>
          </a:prstGeom>
        </p:spPr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80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81A4D0-387B-47A7-AE07-3208CFF122EF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99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6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12800"/>
            <a:ext cx="7146926" cy="4021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17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13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E9D1-671E-4D52-A6A6-F3A19F798A56}" type="datetime1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8D9-5948-4306-9EB3-99CE56D3E768}" type="datetime1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6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DA74-942D-4AF5-A3A2-2BCE18977CA4}" type="datetime1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0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25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780"/>
              </a:lnSpc>
            </a:pPr>
            <a:endParaRPr lang="ru-RU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F3D3-B748-4F95-AF0B-C71AB5E325C2}" type="datetime1">
              <a:rPr lang="ru-RU" smtClean="0"/>
              <a:t>01.04.2021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96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81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8B32-B2BD-4C8F-A26F-900E4FA9BCF0}" type="datetime1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2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6C31-4ED0-4729-B5C4-D3701F5018D2}" type="datetime1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CF9E-F8F0-424F-B40E-97393EE4A596}" type="datetime1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191E-3C88-4919-8A68-0D02A21A8E2A}" type="datetime1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6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AA44-8501-4913-89BF-BAB10E9B8519}" type="datetime1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4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E8-99BA-4491-84A6-CCA1709D159D}" type="datetime1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1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AF4C-F92D-437D-9A14-6E88135FFAF2}" type="datetime1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C84E-1219-4466-A832-79BB01BDB714}" type="datetime1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6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C71-D82C-4BA7-973C-0D47C615A55D}" type="datetime1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20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7.jpeg"/><Relationship Id="rId10" Type="http://schemas.openxmlformats.org/officeDocument/2006/relationships/image" Target="../media/image2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chart" Target="../charts/chart16.xml"/><Relationship Id="rId5" Type="http://schemas.openxmlformats.org/officeDocument/2006/relationships/image" Target="../media/image33.png"/><Relationship Id="rId10" Type="http://schemas.openxmlformats.org/officeDocument/2006/relationships/chart" Target="../charts/chart15.xml"/><Relationship Id="rId4" Type="http://schemas.openxmlformats.org/officeDocument/2006/relationships/image" Target="../media/image32.png"/><Relationship Id="rId9" Type="http://schemas.openxmlformats.org/officeDocument/2006/relationships/chart" Target="../charts/chart14.xml"/></Relationships>
</file>

<file path=ppt/slides/_rels/slide16.xml.rels><?xml version="1.0" encoding="UTF-8" standalone="yes" ?><Relationships xmlns="http://schemas.openxmlformats.org/package/2006/relationships"><Relationship Id="rId8" Target="../media/image40.jpeg" Type="http://schemas.openxmlformats.org/officeDocument/2006/relationships/image"/><Relationship Id="rId3" Target="../charts/chart17.xml" Type="http://schemas.openxmlformats.org/officeDocument/2006/relationships/chart"/><Relationship Id="rId7" Target="../media/image39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38.jpeg" Type="http://schemas.openxmlformats.org/officeDocument/2006/relationships/image"/><Relationship Id="rId11" Target="../charts/chart19.xml" Type="http://schemas.openxmlformats.org/officeDocument/2006/relationships/chart"/><Relationship Id="rId5" Target="../media/image37.jpeg" Type="http://schemas.openxmlformats.org/officeDocument/2006/relationships/image"/><Relationship Id="rId10" Target="../charts/chart18.xml" Type="http://schemas.openxmlformats.org/officeDocument/2006/relationships/chart"/><Relationship Id="rId4" Target="../media/image36.jpeg" Type="http://schemas.openxmlformats.org/officeDocument/2006/relationships/image"/><Relationship Id="rId9" Target="../media/hdphoto2.wdp" Type="http://schemas.microsoft.com/office/2007/relationships/hdphoto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chart" Target="../charts/chart22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6.xml"/></Relationships>
</file>

<file path=ppt/slides/_rels/slide26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charts/chart27.xml" Type="http://schemas.openxmlformats.org/officeDocument/2006/relationships/chart"/><Relationship Id="rId1" Target="../slideLayouts/slideLayout13.xml" Type="http://schemas.openxmlformats.org/officeDocument/2006/relationships/slideLayout"/><Relationship Id="rId4" Target="../charts/chart28.xml" Type="http://schemas.openxmlformats.org/officeDocument/2006/relationships/chart"/></Relationships>
</file>

<file path=ppt/slides/_rels/slide27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charts/chart29.xml" Type="http://schemas.openxmlformats.org/officeDocument/2006/relationships/chart"/><Relationship Id="rId1" Target="../slideLayouts/slideLayout13.xml" Type="http://schemas.openxmlformats.org/officeDocument/2006/relationships/slideLayout"/><Relationship Id="rId5" Target="../media/image48.jpeg" Type="http://schemas.openxmlformats.org/officeDocument/2006/relationships/image"/><Relationship Id="rId4" Target="../charts/chart30.xml" Type="http://schemas.openxmlformats.org/officeDocument/2006/relationships/chart"/></Relationships>
</file>

<file path=ppt/slides/_rels/slide28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charts/chart31.xml" Type="http://schemas.openxmlformats.org/officeDocument/2006/relationships/chart"/><Relationship Id="rId1" Target="../slideLayouts/slideLayout13.xml" Type="http://schemas.openxmlformats.org/officeDocument/2006/relationships/slideLayout"/><Relationship Id="rId4" Target="../charts/chart32.xml" Type="http://schemas.openxmlformats.org/officeDocument/2006/relationships/char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 ?><Relationships xmlns="http://schemas.openxmlformats.org/package/2006/relationships"><Relationship Id="rId8" Target="../diagrams/drawing1.xml" Type="http://schemas.microsoft.com/office/2007/relationships/diagramDrawing"/><Relationship Id="rId3" Target="../media/image6.jpeg" Type="http://schemas.openxmlformats.org/officeDocument/2006/relationships/image"/><Relationship Id="rId7" Target="../diagrams/colors1.xml" Type="http://schemas.openxmlformats.org/officeDocument/2006/relationships/diagramColors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10" Target="../charts/chart1.xml" Type="http://schemas.openxmlformats.org/officeDocument/2006/relationships/chart"/><Relationship Id="rId4" Target="../diagrams/data1.xml" Type="http://schemas.openxmlformats.org/officeDocument/2006/relationships/diagramData"/><Relationship Id="rId9" Target="../media/image7.pn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3" Target="mailto:%3ca%20href=" TargetMode="External" Type="http://schemas.openxmlformats.org/officeDocument/2006/relationships/hyperlink"/><Relationship Id="rId7" Target="../media/image61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0.jpeg" Type="http://schemas.openxmlformats.org/officeDocument/2006/relationships/image"/><Relationship Id="rId5" Target="https://meleuz.bashkortostan.ru/" TargetMode="External" Type="http://schemas.openxmlformats.org/officeDocument/2006/relationships/hyperlink"/><Relationship Id="rId4" Target="http://finance.admmeleuz.ru/" TargetMode="External" Type="http://schemas.openxmlformats.org/officeDocument/2006/relationships/hyperlink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chart" Target="../charts/chart5.xml"/><Relationship Id="rId5" Type="http://schemas.openxmlformats.org/officeDocument/2006/relationships/diagramLayout" Target="../diagrams/layout2.xml"/><Relationship Id="rId10" Type="http://schemas.openxmlformats.org/officeDocument/2006/relationships/chart" Target="../charts/chart4.xml"/><Relationship Id="rId4" Type="http://schemas.openxmlformats.org/officeDocument/2006/relationships/diagramData" Target="../diagrams/data2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k.com/budgetmeleuz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7107382" y="94320"/>
            <a:ext cx="4844618" cy="5539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sz="5400" b="1" strike="noStrike" spc="-1" dirty="0" smtClean="0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5000" b="1" strike="noStrike" spc="-1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Бюджет </a:t>
            </a:r>
            <a:r>
              <a:rPr lang="ru-RU" sz="5000" b="1" strike="noStrike" spc="-1" dirty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для </a:t>
            </a:r>
            <a:r>
              <a:rPr lang="ru-RU" sz="5000" b="1" strike="noStrike" spc="-1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граждан</a:t>
            </a:r>
            <a:endParaRPr lang="ru-RU" sz="50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р</a:t>
            </a:r>
            <a:r>
              <a:rPr lang="ru-RU" b="1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азработанный на основе решения Совета </a:t>
            </a:r>
            <a:r>
              <a:rPr lang="ru-RU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муниципального </a:t>
            </a:r>
            <a:r>
              <a:rPr lang="ru-RU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района Мелеузовский  район Республики </a:t>
            </a:r>
            <a:r>
              <a:rPr lang="ru-RU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Башкортостан №41 от 23 декабря 2020г « </a:t>
            </a:r>
            <a:r>
              <a:rPr lang="ru-RU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 бюджете муниципального района Мелеузовский  район Республики Башкортостан </a:t>
            </a:r>
            <a:r>
              <a:rPr lang="ru-RU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на </a:t>
            </a:r>
            <a:r>
              <a:rPr lang="ru-RU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2021 год </a:t>
            </a:r>
            <a:r>
              <a:rPr lang="ru-RU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и </a:t>
            </a:r>
            <a:r>
              <a:rPr lang="ru-RU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плановый период </a:t>
            </a:r>
            <a:r>
              <a:rPr lang="ru-RU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2022 </a:t>
            </a:r>
            <a:r>
              <a:rPr lang="ru-RU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и 2023 </a:t>
            </a:r>
            <a:r>
              <a:rPr lang="ru-RU" b="1" strike="noStrike" spc="-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годов»</a:t>
            </a:r>
            <a:endParaRPr lang="ru-RU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2020 г.</a:t>
            </a:r>
            <a:endParaRPr lang="ru-RU" sz="18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pic>
        <p:nvPicPr>
          <p:cNvPr id="1026" name="Picture 2" descr="https://studfile.net/html/2706/119/html_V04tMWRirI.gkzl/img-0KDQ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0"/>
            <a:ext cx="6365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5.infourok.ru/uploads/ex/0160/00003bf7-d0590fc1/img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6456771" y="0"/>
            <a:ext cx="40957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1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2"/>
          <p:cNvSpPr txBox="1"/>
          <p:nvPr/>
        </p:nvSpPr>
        <p:spPr>
          <a:xfrm>
            <a:off x="8524080" y="14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9F0238E-370F-4F28-8527-43B01AB60672}" type="slidenum">
              <a:rPr lang="ru-RU" sz="1000" b="0" strike="noStrike" spc="-1">
                <a:solidFill>
                  <a:srgbClr val="000000"/>
                </a:solidFill>
                <a:latin typeface="Tw Cen MT Condensed"/>
              </a:rPr>
              <a:t>10</a:t>
            </a:fld>
            <a:endParaRPr lang="ru-RU" sz="1000" b="0" strike="noStrike" spc="-1">
              <a:latin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20" y="-4115"/>
            <a:ext cx="12192000" cy="648060"/>
            <a:chOff x="0" y="2814"/>
            <a:chExt cx="12192000" cy="692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pc="-1" dirty="0">
                  <a:solidFill>
                    <a:schemeClr val="bg1"/>
                  </a:solidFill>
                  <a:latin typeface="Times New Roman"/>
                </a:rPr>
                <a:t>Основные показатели крупных промышленных </a:t>
              </a:r>
              <a:r>
                <a:rPr lang="ru-RU" spc="-1" dirty="0" smtClean="0">
                  <a:solidFill>
                    <a:schemeClr val="bg1"/>
                  </a:solidFill>
                  <a:latin typeface="Times New Roman"/>
                </a:rPr>
                <a:t>предприятий муниципального района </a:t>
              </a:r>
              <a:r>
                <a:rPr lang="ru-RU" spc="-1" dirty="0" err="1">
                  <a:solidFill>
                    <a:schemeClr val="bg1"/>
                  </a:solidFill>
                  <a:latin typeface="Times New Roman"/>
                </a:rPr>
                <a:t>М</a:t>
              </a:r>
              <a:r>
                <a:rPr lang="ru-RU" spc="-1" dirty="0" err="1" smtClean="0">
                  <a:solidFill>
                    <a:schemeClr val="bg1"/>
                  </a:solidFill>
                  <a:latin typeface="Times New Roman"/>
                </a:rPr>
                <a:t>елеузовский</a:t>
              </a:r>
              <a:r>
                <a:rPr lang="ru-RU" spc="-1" dirty="0" smtClean="0">
                  <a:solidFill>
                    <a:schemeClr val="bg1"/>
                  </a:solidFill>
                  <a:latin typeface="Times New Roman"/>
                </a:rPr>
                <a:t> район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pc="-1" dirty="0" smtClean="0">
                  <a:solidFill>
                    <a:schemeClr val="bg1"/>
                  </a:solidFill>
                  <a:latin typeface="Times New Roman"/>
                </a:rPr>
                <a:t>Республики Башкортостан.</a:t>
              </a:r>
              <a:endParaRPr lang="ru-RU" sz="1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object 10"/>
          <p:cNvSpPr txBox="1"/>
          <p:nvPr/>
        </p:nvSpPr>
        <p:spPr>
          <a:xfrm>
            <a:off x="1209678" y="723098"/>
            <a:ext cx="3259565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spc="-185" dirty="0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 «Завод  железобетонных  конструкций»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51956" y="1339072"/>
          <a:ext cx="4979887" cy="238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15"/>
                <a:gridCol w="714808"/>
                <a:gridCol w="691559"/>
                <a:gridCol w="711672"/>
                <a:gridCol w="625161"/>
                <a:gridCol w="820272"/>
              </a:tblGrid>
              <a:tr h="597360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(- снижение)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2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800 141,9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864 599,6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64 457,7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200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Сборные ЖБК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</a:t>
                      </a:r>
                      <a:r>
                        <a:rPr lang="ru-RU" sz="800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aseline="30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-27 147,0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0613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object 10"/>
          <p:cNvSpPr txBox="1"/>
          <p:nvPr/>
        </p:nvSpPr>
        <p:spPr>
          <a:xfrm>
            <a:off x="7236510" y="723098"/>
            <a:ext cx="3259565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spc="-185" dirty="0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 «Мелеузовский кирпичный завод»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6292205" y="1361339"/>
          <a:ext cx="4936088" cy="213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65"/>
                <a:gridCol w="726413"/>
                <a:gridCol w="685477"/>
                <a:gridCol w="705413"/>
                <a:gridCol w="585556"/>
                <a:gridCol w="847164"/>
              </a:tblGrid>
              <a:tr h="469004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(- снижение)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151 873,0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165 069,0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13 196,0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886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 керамический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шт.</a:t>
                      </a:r>
                      <a:endParaRPr lang="ru-RU" sz="800" baseline="30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393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850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8 678,9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5 888,7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6900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object 10"/>
          <p:cNvSpPr txBox="1"/>
          <p:nvPr/>
        </p:nvSpPr>
        <p:spPr>
          <a:xfrm>
            <a:off x="1209678" y="3607606"/>
            <a:ext cx="4763255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spc="-185" dirty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185" dirty="0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«</a:t>
            </a:r>
            <a:r>
              <a:rPr lang="ru-RU" sz="1600" b="1" spc="-185" dirty="0" err="1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Мелеузовские</a:t>
            </a:r>
            <a:r>
              <a:rPr lang="ru-RU" sz="1600" b="1" spc="-185" dirty="0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минеральные удобрения»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471672" y="4255834"/>
          <a:ext cx="5730225" cy="223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581"/>
                <a:gridCol w="885761"/>
                <a:gridCol w="795759"/>
                <a:gridCol w="685163"/>
                <a:gridCol w="591670"/>
                <a:gridCol w="1205291"/>
              </a:tblGrid>
              <a:tr h="452912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(- снижение)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2 551 289,5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2 451 711,1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-99 578,4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793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Мин.удобрения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 </a:t>
                      </a:r>
                      <a:r>
                        <a:rPr lang="ru-RU" sz="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пит.веществ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aseline="30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7934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Аммичная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селитра натура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aseline="30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aseline="30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206,9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209,8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9428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52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491 492,0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426 965,6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3966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object 10"/>
          <p:cNvSpPr txBox="1"/>
          <p:nvPr/>
        </p:nvSpPr>
        <p:spPr>
          <a:xfrm>
            <a:off x="7236510" y="3607605"/>
            <a:ext cx="4763255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spc="-185" dirty="0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 «Молочно-консервный комбинат»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6100020" y="4255832"/>
          <a:ext cx="6062189" cy="232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36"/>
                <a:gridCol w="937075"/>
                <a:gridCol w="841859"/>
                <a:gridCol w="724856"/>
                <a:gridCol w="625947"/>
                <a:gridCol w="1275116"/>
              </a:tblGrid>
              <a:tr h="452912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(- снижение)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1 472 080,0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384 471,0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-87 609,0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793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Сухие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молочные продукты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  <a:endParaRPr lang="ru-RU" sz="800" baseline="30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4 229,0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5 872,0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138,9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793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животное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 baseline="30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142,6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793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Цельномолочная продукция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  <a:endParaRPr lang="ru-RU" sz="800" baseline="30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aseline="30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2 638,0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2 641,0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9428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52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4 825,0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17 939,0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3966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88" y="2300758"/>
            <a:ext cx="556340" cy="3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3" y="5482243"/>
            <a:ext cx="556340" cy="3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" y="2689783"/>
            <a:ext cx="523982" cy="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" y="5434473"/>
            <a:ext cx="523982" cy="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https://s.om1.ru/localStorage/news/d9/b7/77/43/d9b77743_resizedScaled_1020to572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5783948" y="2583634"/>
            <a:ext cx="538609" cy="368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s.om1.ru/localStorage/news/d9/b7/77/43/d9b77743_resizedScaled_1020to572.jp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174806" y="2959416"/>
            <a:ext cx="529454" cy="399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s.om1.ru/localStorage/news/d9/b7/77/43/d9b77743_resizedScaled_1020to572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0" y="5737218"/>
            <a:ext cx="538609" cy="368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s://s.om1.ru/localStorage/news/d9/b7/77/43/d9b77743_resizedScaled_1020to572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5687444" y="5803684"/>
            <a:ext cx="538609" cy="368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https://lh3.googleusercontent.com/p/AF1QipNcJ913WNf-nihV2aW26s_xFlNOahp0woPu-46I=w600-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6" y="911601"/>
            <a:ext cx="975846" cy="9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lenka.capital/data/preview/393/393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057"/>
            <a:ext cx="1127515" cy="11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http://www.radostno.ru/images/gallery/pic2160small.gif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0" b="34460"/>
          <a:stretch/>
        </p:blipFill>
        <p:spPr bwMode="auto">
          <a:xfrm>
            <a:off x="5956748" y="3675851"/>
            <a:ext cx="838200" cy="923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https://strojkamen.ru/wp-content/uploads/2017/03/53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000" r="29800" b="19667"/>
          <a:stretch/>
        </p:blipFill>
        <p:spPr bwMode="auto">
          <a:xfrm>
            <a:off x="5977304" y="903120"/>
            <a:ext cx="1022253" cy="793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52820" y="6492112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3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5734F4E-F050-480E-96C8-4268957198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8C18169-72E0-4922-BE31-4FBEA2BF4C0D}"/>
              </a:ext>
            </a:extLst>
          </p:cNvPr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4" name="Скругленный прямоугольник 86">
              <a:extLst>
                <a:ext uri="{FF2B5EF4-FFF2-40B4-BE49-F238E27FC236}">
                  <a16:creationId xmlns:a16="http://schemas.microsoft.com/office/drawing/2014/main" xmlns="" id="{7A82F6BD-FE07-4596-9FC7-718B31ED8463}"/>
                </a:ext>
              </a:extLst>
            </p:cNvPr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xmlns="" id="{CB5733D7-4BB2-4B32-9F70-64515CBF1213}"/>
                </a:ext>
              </a:extLst>
            </p:cNvPr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и структура налоговых льгот (расходов)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муниципальному району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Башкортостан за 2018-2019г.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C3E9A725-A57F-4880-B9C1-CB84D1981D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479" y="942296"/>
          <a:ext cx="10933042" cy="566582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24834">
                  <a:extLst>
                    <a:ext uri="{9D8B030D-6E8A-4147-A177-3AD203B41FA5}">
                      <a16:colId xmlns:a16="http://schemas.microsoft.com/office/drawing/2014/main" xmlns="" val="3355143246"/>
                    </a:ext>
                  </a:extLst>
                </a:gridCol>
                <a:gridCol w="1413336">
                  <a:extLst>
                    <a:ext uri="{9D8B030D-6E8A-4147-A177-3AD203B41FA5}">
                      <a16:colId xmlns:a16="http://schemas.microsoft.com/office/drawing/2014/main" xmlns="" val="2777084418"/>
                    </a:ext>
                  </a:extLst>
                </a:gridCol>
                <a:gridCol w="1413336">
                  <a:extLst>
                    <a:ext uri="{9D8B030D-6E8A-4147-A177-3AD203B41FA5}">
                      <a16:colId xmlns:a16="http://schemas.microsoft.com/office/drawing/2014/main" xmlns="" val="2773371259"/>
                    </a:ext>
                  </a:extLst>
                </a:gridCol>
                <a:gridCol w="1640768">
                  <a:extLst>
                    <a:ext uri="{9D8B030D-6E8A-4147-A177-3AD203B41FA5}">
                      <a16:colId xmlns:a16="http://schemas.microsoft.com/office/drawing/2014/main" xmlns="" val="131475349"/>
                    </a:ext>
                  </a:extLst>
                </a:gridCol>
                <a:gridCol w="1640768">
                  <a:extLst>
                    <a:ext uri="{9D8B030D-6E8A-4147-A177-3AD203B41FA5}">
                      <a16:colId xmlns:a16="http://schemas.microsoft.com/office/drawing/2014/main" xmlns="" val="35012529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льготной категории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rgbClr val="56C2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>
                    <a:solidFill>
                      <a:srgbClr val="C5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>
                    <a:solidFill>
                      <a:srgbClr val="C5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508140"/>
                  </a:ext>
                </a:extLst>
              </a:tr>
              <a:tr h="122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налогоплательщиков  воспользовавшихся льготой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rgbClr val="A9E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потерь бюджета муниципального района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Республики Башкортостан в результате применения льготы (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rgbClr val="A9E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налогоплательщиков  воспользовавшихся льготой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rgbClr val="A9E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потерь бюджета муниципального района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Республики Башкортостан в результате применения льготы (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rgbClr val="A9E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86448"/>
                  </a:ext>
                </a:extLst>
              </a:tr>
              <a:tr h="277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(полное освобождение)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899287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Герои Советского Союза, Герои Российской Федерации, полные кавалеры орденов Славы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2294204501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ветераны Великой Отечественной войны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217621750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инвалиды Великой Отечественной войны и инвалидов боевых действий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697906891"/>
                  </a:ext>
                </a:extLst>
              </a:tr>
              <a:tr h="168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ветераны боевых действий;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797544132"/>
                  </a:ext>
                </a:extLst>
              </a:tr>
              <a:tr h="539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950740382"/>
                  </a:ext>
                </a:extLst>
              </a:tr>
              <a:tr h="539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физические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3183714190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инвалиды I и II группы; инвалиды с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3594929073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организации в отношении объектов общего пользования, в т.ч. под размещение кладбищ, скотомогильников, памятников и монументов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759838616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организации в отношении земельных участков, занятых автомобильными дорогами общего пользования регионального или местного значения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extLst>
                  <a:ext uri="{0D108BD9-81ED-4DB2-BD59-A6C34878D82A}">
                    <a16:rowId xmlns:a16="http://schemas.microsoft.com/office/drawing/2014/main" xmlns="" val="461837545"/>
                  </a:ext>
                </a:extLst>
              </a:tr>
              <a:tr h="166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ЛИЦ*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025031"/>
                  </a:ext>
                </a:extLst>
              </a:tr>
              <a:tr h="168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10" marR="7110" marT="71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732410"/>
                  </a:ext>
                </a:extLst>
              </a:tr>
              <a:tr h="168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*льготы Решениями органов местного самоуправления не установлены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b"/>
                </a:tc>
                <a:extLst>
                  <a:ext uri="{0D108BD9-81ED-4DB2-BD59-A6C34878D82A}">
                    <a16:rowId xmlns:a16="http://schemas.microsoft.com/office/drawing/2014/main" xmlns="" val="316027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103311D8-B421-41C9-9234-A2912D354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22705" r="24753" b="31386"/>
          <a:stretch/>
        </p:blipFill>
        <p:spPr>
          <a:xfrm>
            <a:off x="3098301" y="3154637"/>
            <a:ext cx="1369652" cy="1423069"/>
          </a:xfrm>
          <a:prstGeom prst="rect">
            <a:avLst/>
          </a:prstGeom>
        </p:spPr>
      </p:pic>
      <p:graphicFrame>
        <p:nvGraphicFramePr>
          <p:cNvPr id="88" name="Схема 87">
            <a:extLst>
              <a:ext uri="{FF2B5EF4-FFF2-40B4-BE49-F238E27FC236}">
                <a16:creationId xmlns:a16="http://schemas.microsoft.com/office/drawing/2014/main" xmlns="" id="{F21E1584-889C-4B8F-9295-53A9B9B8B66E}"/>
              </a:ext>
            </a:extLst>
          </p:cNvPr>
          <p:cNvGraphicFramePr/>
          <p:nvPr/>
        </p:nvGraphicFramePr>
        <p:xfrm>
          <a:off x="3460178" y="2378215"/>
          <a:ext cx="4769022" cy="30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C4A35A1-443C-4CAB-9DA8-FA797A553B4E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F3133E0B-A3BB-4576-9334-2F0CC9280BE4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373CA923-DED1-459C-AA41-EDF0A09376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ED7CE45A-E469-4F77-A447-2C71B6654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0620B595-BBF7-4132-95E2-811A53F65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78E91226-8995-40CD-9B6B-4B87C9815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1D35384F-E008-4979-A914-486C1EBCF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3B1BFECB-5A79-4E02-B73E-153F16D34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338B72D5-BF8D-45C3-B092-8CE5EB4CD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D4613F5E-940E-466E-8D46-FD8FFA0ABA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61DFA556-ABAF-4A47-AB0A-788B7F30F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BA07326A-0DA2-4A9A-9B03-B375FF6F7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130146B5-0ECB-453D-A878-1921EA15D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9D8B8823-8C54-4E99-B0F8-9FBAF4EF8FDE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8EC03002-DFF3-43B7-B28F-C5BE849DC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01C7739D-F62D-4AFB-A9E2-27EC00E3E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2EF841C8-04C7-4569-8235-92F5438FC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A785CA64-D8B5-4397-8917-414794841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42AC4E76-4230-4CBF-8FA0-2A0DD8B09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F1B24214-619D-4F32-BC78-BBBF6F043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A1FC3366-7644-47FD-B475-F6BBF5CC7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34488B19-6DA0-4F63-B4A6-38D887484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B620D791-41D5-4904-8E3D-9EED4EBEA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1B4F5A59-A8D4-4C01-9763-2D7665D73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2DCE7E3A-859B-4CC8-AD89-279D677E0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DBD6B4C9-3F81-4756-8A04-E4D8E5EA7121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F7288E3F-43B6-4C47-962C-29897D15D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86F49D37-F819-4747-9D31-15CDF987F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DDE4971F-B470-4B54-9E03-BA7489A3D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85ABB264-8EE4-4C39-9AB0-1962D455B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D89AA923-7AFC-4106-A557-BD26A7738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3A528785-4CB4-4324-858F-04F402C60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1FDA7FBA-CD82-4233-A0B5-6A6840E20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1CDFB391-2718-45C9-8BBB-6AFEF7919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A1F1A30B-A881-44B2-86EC-01F887116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12C1B047-E740-4452-AD2D-0DF056F5B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xmlns="" id="{8421DD4C-AE91-4BFF-B908-178FA1A63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389D6B8-AF47-4B3F-A607-73E42349AE64}"/>
              </a:ext>
            </a:extLst>
          </p:cNvPr>
          <p:cNvSpPr txBox="1"/>
          <p:nvPr/>
        </p:nvSpPr>
        <p:spPr>
          <a:xfrm>
            <a:off x="141767" y="120618"/>
            <a:ext cx="119084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Изменения поступления налоговых и неналоговых доходов в бюджет в 2020-2021 годах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44BE359-1283-4BCB-A9DB-DA3B9AF652DF}"/>
              </a:ext>
            </a:extLst>
          </p:cNvPr>
          <p:cNvSpPr txBox="1"/>
          <p:nvPr/>
        </p:nvSpPr>
        <p:spPr>
          <a:xfrm>
            <a:off x="1738975" y="923655"/>
            <a:ext cx="281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НДФЛ </a:t>
            </a:r>
          </a:p>
          <a:p>
            <a:pPr algn="r"/>
            <a:r>
              <a:rPr lang="ru-RU" dirty="0"/>
              <a:t>(с дохода свыше 5 </a:t>
            </a:r>
            <a:r>
              <a:rPr lang="ru-RU" dirty="0" err="1"/>
              <a:t>млн.руб</a:t>
            </a:r>
            <a:r>
              <a:rPr lang="ru-RU" dirty="0"/>
              <a:t>.)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92CACA4-224A-4261-A263-626D019B8903}"/>
              </a:ext>
            </a:extLst>
          </p:cNvPr>
          <p:cNvSpPr txBox="1"/>
          <p:nvPr/>
        </p:nvSpPr>
        <p:spPr>
          <a:xfrm>
            <a:off x="7057348" y="1633305"/>
            <a:ext cx="396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НДФЛ с % банковских вкладов</a:t>
            </a:r>
          </a:p>
        </p:txBody>
      </p:sp>
      <p:pic>
        <p:nvPicPr>
          <p:cNvPr id="5130" name="Picture 10" descr="https://im0-tub-ru.yandex.net/i?id=4d265906585c35b7c1995e582d06517d&amp;ref=rim&amp;n=33&amp;w=188&amp;h=188">
            <a:extLst>
              <a:ext uri="{FF2B5EF4-FFF2-40B4-BE49-F238E27FC236}">
                <a16:creationId xmlns:a16="http://schemas.microsoft.com/office/drawing/2014/main" xmlns="" id="{1D4D7930-E133-49E2-87CB-0AF75346C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18401"/>
          <a:stretch/>
        </p:blipFill>
        <p:spPr bwMode="auto">
          <a:xfrm>
            <a:off x="7326454" y="3899112"/>
            <a:ext cx="1293161" cy="10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mg2.freepng.ru/20180710/buy/kisspng-fuel-dispenser-filling-station-gasoline-pump-business-drawing-5b443c53acbd68.4472255215311985477076.jpg">
            <a:extLst>
              <a:ext uri="{FF2B5EF4-FFF2-40B4-BE49-F238E27FC236}">
                <a16:creationId xmlns:a16="http://schemas.microsoft.com/office/drawing/2014/main" xmlns="" id="{6C50AA54-A7BF-41AC-A37F-5043CC7A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68" y="2609828"/>
            <a:ext cx="913706" cy="9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09A1AFC-D377-4A44-994C-141BAD8F96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12" y="1200801"/>
            <a:ext cx="1172355" cy="124180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7CBFF62A-75B3-4280-837B-03093C7DE4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21" y="1285786"/>
            <a:ext cx="1246663" cy="132051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951DB24-306E-4535-ABA6-D38411A2650F}"/>
              </a:ext>
            </a:extLst>
          </p:cNvPr>
          <p:cNvSpPr txBox="1"/>
          <p:nvPr/>
        </p:nvSpPr>
        <p:spPr>
          <a:xfrm>
            <a:off x="5307720" y="1236768"/>
            <a:ext cx="103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13%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351D29EA-C928-49F0-819E-8FE38370CBA2}"/>
              </a:ext>
            </a:extLst>
          </p:cNvPr>
          <p:cNvGrpSpPr/>
          <p:nvPr/>
        </p:nvGrpSpPr>
        <p:grpSpPr>
          <a:xfrm>
            <a:off x="5360029" y="1461527"/>
            <a:ext cx="517051" cy="407991"/>
            <a:chOff x="1709829" y="1619439"/>
            <a:chExt cx="750894" cy="449936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30F47103-893F-45BC-9A4A-EFBEA880E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0592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xmlns="" id="{EA4F7BE9-0949-4AFC-AC17-02007E44C6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9829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043D24F-42FA-4F2F-BFC7-228C15131D1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1" t="23873" r="32047" b="26046"/>
          <a:stretch/>
        </p:blipFill>
        <p:spPr>
          <a:xfrm>
            <a:off x="6815014" y="4925100"/>
            <a:ext cx="886707" cy="116595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2A4FD8E-87D8-4C64-B6ED-44673E32805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13012" r="8840" b="18725"/>
          <a:stretch/>
        </p:blipFill>
        <p:spPr>
          <a:xfrm>
            <a:off x="3330473" y="4621257"/>
            <a:ext cx="1262733" cy="1113971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E6FEE25-71BA-4572-87F9-3D07FD7E52F2}"/>
              </a:ext>
            </a:extLst>
          </p:cNvPr>
          <p:cNvSpPr txBox="1"/>
          <p:nvPr/>
        </p:nvSpPr>
        <p:spPr>
          <a:xfrm>
            <a:off x="7983203" y="2621703"/>
            <a:ext cx="396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Поэтапная передача акцизов в региональный бюджет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AD5A954-16D8-4742-838C-3F82A35AAFAC}"/>
              </a:ext>
            </a:extLst>
          </p:cNvPr>
          <p:cNvSpPr txBox="1"/>
          <p:nvPr/>
        </p:nvSpPr>
        <p:spPr>
          <a:xfrm>
            <a:off x="8039938" y="4036163"/>
            <a:ext cx="396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Отмена ЕНВД с 01.01.2021г.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09C6C6D-3425-4BCE-947C-4BF001E6D866}"/>
              </a:ext>
            </a:extLst>
          </p:cNvPr>
          <p:cNvSpPr txBox="1"/>
          <p:nvPr/>
        </p:nvSpPr>
        <p:spPr>
          <a:xfrm>
            <a:off x="7375700" y="5363582"/>
            <a:ext cx="396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Расширение перечня видов деятельности по патенту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193116A-4B9A-4B14-B106-2D90820503BA}"/>
              </a:ext>
            </a:extLst>
          </p:cNvPr>
          <p:cNvSpPr txBox="1"/>
          <p:nvPr/>
        </p:nvSpPr>
        <p:spPr>
          <a:xfrm>
            <a:off x="4141632" y="6185662"/>
            <a:ext cx="354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Продление «налоговых каникул» для ИП по патенту и УСН</a:t>
            </a: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095CD691-780B-4BF4-BA52-4F6E1CFEAE12}"/>
              </a:ext>
            </a:extLst>
          </p:cNvPr>
          <p:cNvGrpSpPr/>
          <p:nvPr/>
        </p:nvGrpSpPr>
        <p:grpSpPr>
          <a:xfrm>
            <a:off x="3429380" y="4775485"/>
            <a:ext cx="1128093" cy="897655"/>
            <a:chOff x="1709829" y="1619439"/>
            <a:chExt cx="750894" cy="449936"/>
          </a:xfrm>
        </p:grpSpPr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xmlns="" id="{74C682F5-8EA0-4341-86AD-E4D385841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0592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xmlns="" id="{6E519037-C50D-4A9B-9C1F-0AD82B873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9829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141F96F4-D3FA-4189-AD80-3F9BD13D8FFD}"/>
              </a:ext>
            </a:extLst>
          </p:cNvPr>
          <p:cNvSpPr txBox="1"/>
          <p:nvPr/>
        </p:nvSpPr>
        <p:spPr>
          <a:xfrm>
            <a:off x="347595" y="4841829"/>
            <a:ext cx="2940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Отмена налога на имущество организаций для бюджетных, казенных и автономных учреждений </a:t>
            </a:r>
          </a:p>
          <a:p>
            <a:pPr algn="ctr"/>
            <a:r>
              <a:rPr lang="ru-RU" dirty="0"/>
              <a:t>с 01.01.2020г.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06662CC4-2F26-4D58-A345-77A345120C9A}"/>
              </a:ext>
            </a:extLst>
          </p:cNvPr>
          <p:cNvSpPr txBox="1"/>
          <p:nvPr/>
        </p:nvSpPr>
        <p:spPr>
          <a:xfrm>
            <a:off x="75035" y="3045350"/>
            <a:ext cx="340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Утверждение результатов государственной кадастровой оценки земельных участков РБ с 01.01.2020г.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EDB648B-64B5-4877-9CC1-D75C7598328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3816" r="15607" b="27552"/>
          <a:stretch/>
        </p:blipFill>
        <p:spPr>
          <a:xfrm>
            <a:off x="5444870" y="5243230"/>
            <a:ext cx="1075346" cy="1002430"/>
          </a:xfrm>
          <a:prstGeom prst="rect">
            <a:avLst/>
          </a:prstGeom>
        </p:spPr>
      </p:pic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1635787C-136D-4282-A2DF-83445DF0B378}"/>
              </a:ext>
            </a:extLst>
          </p:cNvPr>
          <p:cNvSpPr/>
          <p:nvPr/>
        </p:nvSpPr>
        <p:spPr>
          <a:xfrm>
            <a:off x="5228749" y="5577962"/>
            <a:ext cx="262561" cy="409920"/>
          </a:xfrm>
          <a:prstGeom prst="ellipse">
            <a:avLst/>
          </a:prstGeom>
          <a:ln w="38100">
            <a:solidFill>
              <a:srgbClr val="4ABF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38DA1AA-0956-4789-AF90-A23D7DD88E7E}"/>
              </a:ext>
            </a:extLst>
          </p:cNvPr>
          <p:cNvSpPr txBox="1"/>
          <p:nvPr/>
        </p:nvSpPr>
        <p:spPr>
          <a:xfrm>
            <a:off x="1946197" y="6230622"/>
            <a:ext cx="1611860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-3,2 </a:t>
            </a:r>
            <a:r>
              <a:rPr lang="ru-RU" dirty="0" err="1">
                <a:solidFill>
                  <a:schemeClr val="bg1"/>
                </a:solidFill>
              </a:rPr>
              <a:t>млн.руб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421020D-5FBF-43F8-BAA4-466DB1D8A94C}"/>
              </a:ext>
            </a:extLst>
          </p:cNvPr>
          <p:cNvSpPr txBox="1"/>
          <p:nvPr/>
        </p:nvSpPr>
        <p:spPr>
          <a:xfrm>
            <a:off x="8700958" y="4357880"/>
            <a:ext cx="1611860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-8,0 </a:t>
            </a:r>
            <a:r>
              <a:rPr lang="ru-RU" dirty="0" err="1">
                <a:solidFill>
                  <a:schemeClr val="bg1"/>
                </a:solidFill>
              </a:rPr>
              <a:t>млн.руб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2154D50-953D-4A6E-8755-D971C8921CDA}"/>
              </a:ext>
            </a:extLst>
          </p:cNvPr>
          <p:cNvSpPr txBox="1"/>
          <p:nvPr/>
        </p:nvSpPr>
        <p:spPr>
          <a:xfrm>
            <a:off x="1108665" y="4237866"/>
            <a:ext cx="1611860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-4,7 </a:t>
            </a:r>
            <a:r>
              <a:rPr lang="ru-RU" dirty="0" err="1">
                <a:solidFill>
                  <a:schemeClr val="bg1"/>
                </a:solidFill>
              </a:rPr>
              <a:t>млн.руб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8539D55E-76E2-4932-BAA4-77BD2494336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15504" r="8998" b="20954"/>
          <a:stretch/>
        </p:blipFill>
        <p:spPr>
          <a:xfrm>
            <a:off x="3487047" y="1973114"/>
            <a:ext cx="1042736" cy="101465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DE91EB-5A92-4979-8E83-73370A2C9AD8}"/>
              </a:ext>
            </a:extLst>
          </p:cNvPr>
          <p:cNvSpPr txBox="1"/>
          <p:nvPr/>
        </p:nvSpPr>
        <p:spPr>
          <a:xfrm>
            <a:off x="5735368" y="846858"/>
            <a:ext cx="148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D620F3B-7146-45E2-B866-D8057275AC7C}"/>
              </a:ext>
            </a:extLst>
          </p:cNvPr>
          <p:cNvSpPr txBox="1"/>
          <p:nvPr/>
        </p:nvSpPr>
        <p:spPr>
          <a:xfrm>
            <a:off x="1003415" y="1809240"/>
            <a:ext cx="294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Изменение порядка зачисления штрафов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06854173-4186-4521-B67C-F205BC9FBD73}"/>
              </a:ext>
            </a:extLst>
          </p:cNvPr>
          <p:cNvSpPr txBox="1"/>
          <p:nvPr/>
        </p:nvSpPr>
        <p:spPr>
          <a:xfrm>
            <a:off x="1903396" y="2391603"/>
            <a:ext cx="1611860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-3,2 </a:t>
            </a:r>
            <a:r>
              <a:rPr lang="ru-RU" dirty="0" err="1">
                <a:solidFill>
                  <a:schemeClr val="bg1"/>
                </a:solidFill>
              </a:rPr>
              <a:t>млн.руб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6E1425E-5012-4E69-9230-2D3F031F606B}"/>
              </a:ext>
            </a:extLst>
          </p:cNvPr>
          <p:cNvGrpSpPr/>
          <p:nvPr/>
        </p:nvGrpSpPr>
        <p:grpSpPr>
          <a:xfrm>
            <a:off x="5023179" y="3207379"/>
            <a:ext cx="1611860" cy="1199445"/>
            <a:chOff x="5023179" y="3207379"/>
            <a:chExt cx="1611860" cy="119944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91072CF1-D43B-4ABE-BC1D-C6BCE05BD174}"/>
                </a:ext>
              </a:extLst>
            </p:cNvPr>
            <p:cNvSpPr txBox="1"/>
            <p:nvPr/>
          </p:nvSpPr>
          <p:spPr>
            <a:xfrm>
              <a:off x="5023179" y="3606605"/>
              <a:ext cx="1611860" cy="8002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-</a:t>
              </a:r>
              <a:r>
                <a:rPr lang="ru-RU" sz="2800" b="1" dirty="0"/>
                <a:t>19,1</a:t>
              </a:r>
              <a:r>
                <a:rPr lang="ru-RU" b="1" dirty="0"/>
                <a:t> </a:t>
              </a:r>
              <a:r>
                <a:rPr lang="ru-RU" dirty="0" err="1"/>
                <a:t>млн.руб</a:t>
              </a:r>
              <a:r>
                <a:rPr lang="ru-RU" dirty="0"/>
                <a:t>.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5A082950-02C2-4EA5-BC4F-3F2920F35345}"/>
                </a:ext>
              </a:extLst>
            </p:cNvPr>
            <p:cNvSpPr txBox="1"/>
            <p:nvPr/>
          </p:nvSpPr>
          <p:spPr>
            <a:xfrm>
              <a:off x="5023179" y="3207379"/>
              <a:ext cx="161186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ВСЕГО</a:t>
              </a:r>
            </a:p>
          </p:txBody>
        </p:sp>
      </p:grpSp>
      <p:sp>
        <p:nvSpPr>
          <p:cNvPr id="7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760221" y="6465558"/>
            <a:ext cx="473595" cy="132661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12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0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Объект 3"/>
          <p:cNvGraphicFramePr>
            <a:graphicFrameLocks/>
          </p:cNvGraphicFramePr>
          <p:nvPr>
            <p:extLst/>
          </p:nvPr>
        </p:nvGraphicFramePr>
        <p:xfrm>
          <a:off x="10345431" y="4417886"/>
          <a:ext cx="2296405" cy="262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9" name="Объект 3"/>
          <p:cNvGraphicFramePr>
            <a:graphicFrameLocks/>
          </p:cNvGraphicFramePr>
          <p:nvPr>
            <p:extLst/>
          </p:nvPr>
        </p:nvGraphicFramePr>
        <p:xfrm>
          <a:off x="10376056" y="3125334"/>
          <a:ext cx="2223477" cy="246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7" name="Объект 3"/>
          <p:cNvGraphicFramePr>
            <a:graphicFrameLocks/>
          </p:cNvGraphicFramePr>
          <p:nvPr>
            <p:extLst/>
          </p:nvPr>
        </p:nvGraphicFramePr>
        <p:xfrm>
          <a:off x="10384939" y="1763415"/>
          <a:ext cx="2180367" cy="241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097879" y="2514336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394220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69,3%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865" y="888247"/>
            <a:ext cx="2972479" cy="239489"/>
          </a:xfrm>
          <a:prstGeom prst="rect">
            <a:avLst/>
          </a:prstGeom>
          <a:ln w="6350">
            <a:solidFill>
              <a:srgbClr val="75BEE9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76008" marR="148561">
              <a:lnSpc>
                <a:spcPts val="771"/>
              </a:lnSpc>
              <a:spcBef>
                <a:spcPts val="268"/>
              </a:spcBef>
            </a:pPr>
            <a:r>
              <a:rPr sz="900" spc="-18" dirty="0">
                <a:latin typeface="Calibri"/>
                <a:cs typeface="Calibri"/>
              </a:rPr>
              <a:t>Налоговые </a:t>
            </a:r>
            <a:r>
              <a:rPr sz="900" spc="-23" dirty="0">
                <a:latin typeface="Calibri"/>
                <a:cs typeface="Calibri"/>
              </a:rPr>
              <a:t>доходы </a:t>
            </a:r>
            <a:r>
              <a:rPr sz="900" dirty="0">
                <a:latin typeface="Calibri"/>
                <a:cs typeface="Calibri"/>
              </a:rPr>
              <a:t>-  </a:t>
            </a:r>
            <a:r>
              <a:rPr sz="900" spc="-18" dirty="0">
                <a:latin typeface="Calibri"/>
                <a:cs typeface="Calibri"/>
              </a:rPr>
              <a:t>поступления </a:t>
            </a:r>
            <a:r>
              <a:rPr sz="900" spc="-14" dirty="0">
                <a:latin typeface="Calibri"/>
                <a:cs typeface="Calibri"/>
              </a:rPr>
              <a:t>от </a:t>
            </a:r>
            <a:r>
              <a:rPr sz="900" spc="-18" dirty="0">
                <a:latin typeface="Calibri"/>
                <a:cs typeface="Calibri"/>
              </a:rPr>
              <a:t>уплаты  налогов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18" dirty="0">
                <a:latin typeface="Calibri"/>
                <a:cs typeface="Calibri"/>
              </a:rPr>
              <a:t>сборов,  установленных </a:t>
            </a:r>
            <a:r>
              <a:rPr sz="900" spc="-23" dirty="0">
                <a:latin typeface="Calibri"/>
                <a:cs typeface="Calibri"/>
              </a:rPr>
              <a:t>Налоговым  кодексом</a:t>
            </a:r>
            <a:r>
              <a:rPr sz="900" spc="-36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РФ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6790" y="2327744"/>
            <a:ext cx="83839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18" dirty="0">
                <a:solidFill>
                  <a:schemeClr val="accent2"/>
                </a:solidFill>
                <a:latin typeface="Calibri"/>
                <a:cs typeface="Calibri"/>
              </a:rPr>
              <a:t>Налог </a:t>
            </a:r>
            <a:r>
              <a:rPr sz="907" b="1" spc="-14" dirty="0">
                <a:solidFill>
                  <a:schemeClr val="accent2"/>
                </a:solidFill>
                <a:latin typeface="Calibri"/>
                <a:cs typeface="Calibri"/>
              </a:rPr>
              <a:t>на</a:t>
            </a:r>
            <a:r>
              <a:rPr sz="907" b="1" spc="-113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907" b="1" spc="-32" dirty="0">
                <a:solidFill>
                  <a:schemeClr val="accent2"/>
                </a:solidFill>
                <a:latin typeface="Calibri"/>
                <a:cs typeface="Calibri"/>
              </a:rPr>
              <a:t>доходы  </a:t>
            </a:r>
            <a:r>
              <a:rPr sz="907" b="1" spc="-23" dirty="0">
                <a:solidFill>
                  <a:schemeClr val="accent2"/>
                </a:solidFill>
                <a:latin typeface="Calibri"/>
                <a:cs typeface="Calibri"/>
              </a:rPr>
              <a:t>физических</a:t>
            </a:r>
            <a:r>
              <a:rPr sz="907" b="1" spc="-63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907" b="1" spc="-18" dirty="0">
                <a:solidFill>
                  <a:schemeClr val="accent2"/>
                </a:solidFill>
                <a:latin typeface="Calibri"/>
                <a:cs typeface="Calibri"/>
              </a:rPr>
              <a:t>лиц</a:t>
            </a:r>
            <a:endParaRPr sz="907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3059" y="2905306"/>
            <a:ext cx="91036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23" dirty="0">
                <a:solidFill>
                  <a:srgbClr val="FF99CC"/>
                </a:solidFill>
                <a:latin typeface="Calibri"/>
                <a:cs typeface="Calibri"/>
              </a:rPr>
              <a:t>Единый </a:t>
            </a:r>
            <a:r>
              <a:rPr sz="907" b="1" spc="-18" dirty="0">
                <a:solidFill>
                  <a:srgbClr val="FF99CC"/>
                </a:solidFill>
                <a:latin typeface="Calibri"/>
                <a:cs typeface="Calibri"/>
              </a:rPr>
              <a:t>налог </a:t>
            </a:r>
            <a:r>
              <a:rPr sz="907" b="1" spc="-23" dirty="0">
                <a:solidFill>
                  <a:srgbClr val="FF99CC"/>
                </a:solidFill>
                <a:latin typeface="Calibri"/>
                <a:cs typeface="Calibri"/>
              </a:rPr>
              <a:t>на  </a:t>
            </a:r>
            <a:r>
              <a:rPr sz="907" b="1" spc="-18" dirty="0" err="1">
                <a:solidFill>
                  <a:srgbClr val="FF99CC"/>
                </a:solidFill>
                <a:latin typeface="Calibri"/>
                <a:cs typeface="Calibri"/>
              </a:rPr>
              <a:t>вмененный</a:t>
            </a:r>
            <a:r>
              <a:rPr sz="907" b="1" spc="-86" dirty="0">
                <a:solidFill>
                  <a:srgbClr val="FF99CC"/>
                </a:solidFill>
                <a:latin typeface="Calibri"/>
                <a:cs typeface="Calibri"/>
              </a:rPr>
              <a:t> </a:t>
            </a:r>
            <a:r>
              <a:rPr sz="907" b="1" spc="-32" dirty="0" err="1" smtClean="0">
                <a:solidFill>
                  <a:srgbClr val="FF99CC"/>
                </a:solidFill>
                <a:latin typeface="Calibri"/>
                <a:cs typeface="Calibri"/>
              </a:rPr>
              <a:t>доход</a:t>
            </a:r>
            <a:endParaRPr sz="907" dirty="0">
              <a:solidFill>
                <a:srgbClr val="FF99CC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2653" y="3344930"/>
            <a:ext cx="1039353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27" dirty="0">
                <a:solidFill>
                  <a:srgbClr val="BED73B"/>
                </a:solidFill>
                <a:latin typeface="Calibri"/>
                <a:cs typeface="Calibri"/>
              </a:rPr>
              <a:t>Упрощенная система  налогообложения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7959" y="4450966"/>
            <a:ext cx="1005955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18" dirty="0">
                <a:solidFill>
                  <a:srgbClr val="F8A756"/>
                </a:solidFill>
                <a:latin typeface="Calibri"/>
                <a:cs typeface="Calibri"/>
              </a:rPr>
              <a:t>Налог </a:t>
            </a:r>
            <a:r>
              <a:rPr sz="907" b="1" spc="-14" dirty="0" err="1">
                <a:solidFill>
                  <a:srgbClr val="F8A756"/>
                </a:solidFill>
                <a:latin typeface="Calibri"/>
                <a:cs typeface="Calibri"/>
              </a:rPr>
              <a:t>на</a:t>
            </a:r>
            <a:r>
              <a:rPr sz="907" b="1" spc="-122" dirty="0">
                <a:solidFill>
                  <a:srgbClr val="F8A756"/>
                </a:solidFill>
                <a:latin typeface="Calibri"/>
                <a:cs typeface="Calibri"/>
              </a:rPr>
              <a:t> </a:t>
            </a:r>
            <a:r>
              <a:rPr sz="907" b="1" spc="-23" dirty="0" err="1" smtClean="0">
                <a:solidFill>
                  <a:srgbClr val="F8A756"/>
                </a:solidFill>
                <a:latin typeface="Calibri"/>
                <a:cs typeface="Calibri"/>
              </a:rPr>
              <a:t>имущество</a:t>
            </a:r>
            <a:endParaRPr sz="907" dirty="0">
              <a:solidFill>
                <a:srgbClr val="F8A756"/>
              </a:solidFill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4252" y="4755299"/>
            <a:ext cx="1248862" cy="5699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907" b="1" spc="-23" dirty="0">
                <a:solidFill>
                  <a:srgbClr val="73717D"/>
                </a:solidFill>
                <a:latin typeface="Calibri"/>
                <a:cs typeface="Calibri"/>
              </a:rPr>
              <a:t>Н</a:t>
            </a:r>
            <a:r>
              <a:rPr sz="907" b="1" spc="-23" dirty="0" err="1" smtClean="0">
                <a:solidFill>
                  <a:srgbClr val="73717D"/>
                </a:solidFill>
                <a:latin typeface="Calibri"/>
                <a:cs typeface="Calibri"/>
              </a:rPr>
              <a:t>алог</a:t>
            </a:r>
            <a:r>
              <a:rPr lang="ru-RU" sz="907" b="1" spc="-23" dirty="0" smtClean="0">
                <a:solidFill>
                  <a:srgbClr val="73717D"/>
                </a:solidFill>
                <a:latin typeface="Calibri"/>
                <a:cs typeface="Calibri"/>
              </a:rPr>
              <a:t>и, сборы и регулярные платежи за пользование природными ресурсами</a:t>
            </a:r>
            <a:endParaRPr sz="907" dirty="0">
              <a:solidFill>
                <a:srgbClr val="73717D"/>
              </a:solidFill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4252" y="5405438"/>
            <a:ext cx="605761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03" dirty="0">
                <a:solidFill>
                  <a:srgbClr val="9900FF"/>
                </a:solidFill>
                <a:latin typeface="Calibri"/>
                <a:cs typeface="Calibri"/>
              </a:rPr>
              <a:t>Г</a:t>
            </a:r>
            <a:r>
              <a:rPr sz="907" b="1" spc="-18" dirty="0">
                <a:solidFill>
                  <a:srgbClr val="9900FF"/>
                </a:solidFill>
                <a:latin typeface="Calibri"/>
                <a:cs typeface="Calibri"/>
              </a:rPr>
              <a:t>оспошлина</a:t>
            </a:r>
            <a:endParaRPr sz="907" dirty="0">
              <a:solidFill>
                <a:srgbClr val="9900FF"/>
              </a:solidFill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8918" y="5797308"/>
            <a:ext cx="396163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8" dirty="0">
                <a:solidFill>
                  <a:srgbClr val="00B050"/>
                </a:solidFill>
                <a:latin typeface="Calibri"/>
                <a:cs typeface="Calibri"/>
              </a:rPr>
              <a:t>Акцизы</a:t>
            </a:r>
            <a:endParaRPr sz="907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33262" y="2401540"/>
            <a:ext cx="927644" cy="18179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</a:t>
            </a:r>
            <a:r>
              <a:rPr sz="635" spc="-73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физическими  лицами </a:t>
            </a:r>
            <a:r>
              <a:rPr sz="635" dirty="0">
                <a:latin typeface="Calibri"/>
                <a:cs typeface="Calibri"/>
              </a:rPr>
              <a:t>в </a:t>
            </a:r>
            <a:r>
              <a:rPr sz="635" spc="-14" dirty="0">
                <a:latin typeface="Calibri"/>
                <a:cs typeface="Calibri"/>
              </a:rPr>
              <a:t>размере</a:t>
            </a:r>
            <a:r>
              <a:rPr sz="635" spc="-86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13%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87860" y="2034150"/>
            <a:ext cx="1645492" cy="401911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lang="ru-RU" sz="816" spc="-18" dirty="0" smtClean="0">
                <a:latin typeface="Calibri"/>
                <a:cs typeface="Calibri"/>
              </a:rPr>
              <a:t>40</a:t>
            </a:r>
            <a:r>
              <a:rPr sz="816" spc="-18" dirty="0" smtClean="0">
                <a:latin typeface="Calibri"/>
                <a:cs typeface="Calibri"/>
              </a:rPr>
              <a:t>% </a:t>
            </a:r>
            <a:r>
              <a:rPr sz="816" dirty="0">
                <a:latin typeface="Calibri"/>
                <a:cs typeface="Calibri"/>
              </a:rPr>
              <a:t>- </a:t>
            </a:r>
            <a:r>
              <a:rPr sz="816" spc="-18" dirty="0">
                <a:latin typeface="Calibri"/>
                <a:cs typeface="Calibri"/>
              </a:rPr>
              <a:t>поступает </a:t>
            </a:r>
            <a:r>
              <a:rPr sz="816" dirty="0">
                <a:latin typeface="Calibri"/>
                <a:cs typeface="Calibri"/>
              </a:rPr>
              <a:t>в </a:t>
            </a:r>
            <a:r>
              <a:rPr lang="ru-RU" sz="816" spc="-18" dirty="0">
                <a:latin typeface="Calibri"/>
                <a:cs typeface="Calibri"/>
              </a:rPr>
              <a:t>Р</a:t>
            </a:r>
            <a:r>
              <a:rPr sz="816" spc="-18" dirty="0" smtClean="0">
                <a:latin typeface="Calibri"/>
                <a:cs typeface="Calibri"/>
              </a:rPr>
              <a:t>Б </a:t>
            </a:r>
            <a:endParaRPr lang="ru-RU" sz="816" spc="-18" dirty="0" smtClean="0">
              <a:latin typeface="Calibri"/>
              <a:cs typeface="Calibri"/>
            </a:endParaRPr>
          </a:p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lang="ru-RU" sz="816" spc="-18" dirty="0" smtClean="0">
                <a:latin typeface="Calibri"/>
                <a:cs typeface="Calibri"/>
              </a:rPr>
              <a:t>60</a:t>
            </a:r>
            <a:r>
              <a:rPr sz="816" spc="-18" dirty="0" smtClean="0">
                <a:latin typeface="Calibri"/>
                <a:cs typeface="Calibri"/>
              </a:rPr>
              <a:t>%</a:t>
            </a:r>
            <a:r>
              <a:rPr sz="816" spc="-50" dirty="0" smtClean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 smtClean="0">
                <a:latin typeface="Calibri"/>
                <a:cs typeface="Calibri"/>
              </a:rPr>
              <a:t>МБ</a:t>
            </a:r>
            <a:r>
              <a:rPr lang="ru-RU" sz="816" spc="-18" dirty="0" smtClean="0">
                <a:latin typeface="Calibri"/>
                <a:cs typeface="Calibri"/>
              </a:rPr>
              <a:t> с сельских поселений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85082" y="2849935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05050" y="3199617"/>
            <a:ext cx="1162290" cy="137351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lang="ru-RU" sz="816" spc="-14" dirty="0" smtClean="0">
                <a:latin typeface="Calibri"/>
                <a:cs typeface="Calibri"/>
              </a:rPr>
              <a:t>10</a:t>
            </a:r>
            <a:r>
              <a:rPr sz="816" spc="-14" dirty="0" smtClean="0">
                <a:latin typeface="Calibri"/>
                <a:cs typeface="Calibri"/>
              </a:rPr>
              <a:t>0</a:t>
            </a:r>
            <a:r>
              <a:rPr sz="816" spc="-14" dirty="0">
                <a:latin typeface="Calibri"/>
                <a:cs typeface="Calibri"/>
              </a:rPr>
              <a:t>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30541" y="3868852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875128" y="4287297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09906" y="4830189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40720" y="5339207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86473" y="5751802"/>
            <a:ext cx="1162290" cy="393447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816" spc="-14" dirty="0" smtClean="0">
                <a:latin typeface="Calibri"/>
                <a:cs typeface="Calibri"/>
              </a:rPr>
              <a:t>1</a:t>
            </a:r>
            <a:r>
              <a:rPr lang="ru-RU" sz="816" spc="-14" dirty="0" smtClean="0">
                <a:latin typeface="Calibri"/>
                <a:cs typeface="Calibri"/>
              </a:rPr>
              <a:t>0</a:t>
            </a:r>
            <a:r>
              <a:rPr sz="816" spc="-14" dirty="0" smtClean="0">
                <a:latin typeface="Calibri"/>
                <a:cs typeface="Calibri"/>
              </a:rPr>
              <a:t>% </a:t>
            </a:r>
            <a:r>
              <a:rPr sz="816" dirty="0">
                <a:latin typeface="Calibri"/>
                <a:cs typeface="Calibri"/>
              </a:rPr>
              <a:t>- </a:t>
            </a:r>
            <a:r>
              <a:rPr sz="816" spc="-18" dirty="0">
                <a:latin typeface="Calibri"/>
                <a:cs typeface="Calibri"/>
              </a:rPr>
              <a:t>поступает </a:t>
            </a:r>
            <a:r>
              <a:rPr sz="816" dirty="0">
                <a:latin typeface="Calibri"/>
                <a:cs typeface="Calibri"/>
              </a:rPr>
              <a:t>в </a:t>
            </a:r>
            <a:r>
              <a:rPr sz="816" spc="-18" dirty="0">
                <a:latin typeface="Calibri"/>
                <a:cs typeface="Calibri"/>
              </a:rPr>
              <a:t>ФБ  </a:t>
            </a:r>
            <a:r>
              <a:rPr lang="ru-RU" sz="816" spc="-18" dirty="0" smtClean="0">
                <a:latin typeface="Calibri"/>
                <a:cs typeface="Calibri"/>
              </a:rPr>
              <a:t>89,83</a:t>
            </a:r>
            <a:r>
              <a:rPr sz="816" spc="-18" dirty="0" smtClean="0">
                <a:latin typeface="Calibri"/>
                <a:cs typeface="Calibri"/>
              </a:rPr>
              <a:t>%</a:t>
            </a:r>
            <a:r>
              <a:rPr sz="816" spc="-50" dirty="0" smtClean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lang="ru-RU" sz="816" spc="-18" dirty="0">
                <a:latin typeface="Calibri"/>
                <a:cs typeface="Calibri"/>
              </a:rPr>
              <a:t>Р</a:t>
            </a:r>
            <a:r>
              <a:rPr sz="816" spc="-18" dirty="0" smtClean="0">
                <a:latin typeface="Calibri"/>
                <a:cs typeface="Calibri"/>
              </a:rPr>
              <a:t>Б  0,</a:t>
            </a:r>
            <a:r>
              <a:rPr lang="ru-RU" sz="816" spc="-18" dirty="0" smtClean="0">
                <a:latin typeface="Calibri"/>
                <a:cs typeface="Calibri"/>
              </a:rPr>
              <a:t>17</a:t>
            </a:r>
            <a:r>
              <a:rPr sz="816" spc="-18" dirty="0" smtClean="0">
                <a:latin typeface="Calibri"/>
                <a:cs typeface="Calibri"/>
              </a:rPr>
              <a:t>%</a:t>
            </a:r>
            <a:r>
              <a:rPr sz="816" spc="-50" dirty="0" smtClean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45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45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45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40141" y="2766114"/>
            <a:ext cx="916702" cy="18179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14" dirty="0">
                <a:latin typeface="Calibri"/>
                <a:cs typeface="Calibri"/>
              </a:rPr>
              <a:t>субъектами  </a:t>
            </a:r>
            <a:r>
              <a:rPr sz="635" spc="-18" dirty="0">
                <a:latin typeface="Calibri"/>
                <a:cs typeface="Calibri"/>
              </a:rPr>
              <a:t>среднего </a:t>
            </a:r>
            <a:r>
              <a:rPr sz="635" dirty="0">
                <a:latin typeface="Calibri"/>
                <a:cs typeface="Calibri"/>
              </a:rPr>
              <a:t>и </a:t>
            </a:r>
            <a:r>
              <a:rPr sz="635" spc="-14" dirty="0">
                <a:latin typeface="Calibri"/>
                <a:cs typeface="Calibri"/>
              </a:rPr>
              <a:t>малого</a:t>
            </a:r>
            <a:r>
              <a:rPr sz="635" spc="-113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бизнеса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23025" y="3171605"/>
            <a:ext cx="916702" cy="18179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14" dirty="0">
                <a:latin typeface="Calibri"/>
                <a:cs typeface="Calibri"/>
              </a:rPr>
              <a:t>субъектами  </a:t>
            </a:r>
            <a:r>
              <a:rPr sz="635" spc="-18" dirty="0">
                <a:latin typeface="Calibri"/>
                <a:cs typeface="Calibri"/>
              </a:rPr>
              <a:t>среднего </a:t>
            </a:r>
            <a:r>
              <a:rPr sz="635" dirty="0">
                <a:latin typeface="Calibri"/>
                <a:cs typeface="Calibri"/>
              </a:rPr>
              <a:t>и </a:t>
            </a:r>
            <a:r>
              <a:rPr sz="635" spc="-14" dirty="0">
                <a:latin typeface="Calibri"/>
                <a:cs typeface="Calibri"/>
              </a:rPr>
              <a:t>малого</a:t>
            </a:r>
            <a:r>
              <a:rPr sz="635" spc="-113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бизнеса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33262" y="3741936"/>
            <a:ext cx="1049896" cy="6107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635" spc="-14" dirty="0">
                <a:latin typeface="Calibri"/>
                <a:cs typeface="Calibri"/>
              </a:rPr>
              <a:t>Патент</a:t>
            </a:r>
            <a:r>
              <a:rPr sz="635" spc="-50" dirty="0">
                <a:latin typeface="Calibri"/>
                <a:cs typeface="Calibri"/>
              </a:rPr>
              <a:t> </a:t>
            </a:r>
            <a:r>
              <a:rPr sz="635" dirty="0">
                <a:latin typeface="Calibri"/>
                <a:cs typeface="Calibri"/>
              </a:rPr>
              <a:t>-</a:t>
            </a:r>
            <a:r>
              <a:rPr sz="635" spc="-50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уплачивается</a:t>
            </a:r>
            <a:r>
              <a:rPr sz="635" spc="-50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ИП</a:t>
            </a:r>
            <a:r>
              <a:rPr sz="635" spc="-14" dirty="0" smtClean="0">
                <a:latin typeface="Calibri"/>
                <a:cs typeface="Calibri"/>
              </a:rPr>
              <a:t>,</a:t>
            </a:r>
            <a:r>
              <a:rPr lang="ru-RU" sz="635" spc="-14" dirty="0" smtClean="0">
                <a:latin typeface="Calibri"/>
                <a:cs typeface="Calibri"/>
              </a:rPr>
              <a:t> единый сельскохозяйственный </a:t>
            </a:r>
            <a:r>
              <a:rPr lang="ru-RU" sz="635" spc="-14" dirty="0">
                <a:latin typeface="Calibri"/>
                <a:cs typeface="Calibri"/>
              </a:rPr>
              <a:t>налог </a:t>
            </a:r>
            <a:r>
              <a:rPr lang="ru-RU" sz="635" spc="-14" dirty="0" smtClean="0">
                <a:latin typeface="Calibri"/>
                <a:cs typeface="Calibri"/>
              </a:rPr>
              <a:t>– уплачивается субъектами </a:t>
            </a:r>
            <a:r>
              <a:rPr lang="ru-RU" sz="635" spc="-18" dirty="0">
                <a:latin typeface="Calibri"/>
                <a:cs typeface="Calibri"/>
              </a:rPr>
              <a:t>среднего </a:t>
            </a:r>
            <a:r>
              <a:rPr lang="ru-RU" sz="635" dirty="0">
                <a:latin typeface="Calibri"/>
                <a:cs typeface="Calibri"/>
              </a:rPr>
              <a:t>и</a:t>
            </a:r>
            <a:r>
              <a:rPr lang="ru-RU" sz="635" spc="-91" dirty="0">
                <a:latin typeface="Calibri"/>
                <a:cs typeface="Calibri"/>
              </a:rPr>
              <a:t> </a:t>
            </a:r>
            <a:r>
              <a:rPr lang="ru-RU" sz="635" spc="-91" dirty="0" smtClean="0">
                <a:latin typeface="Calibri"/>
                <a:cs typeface="Calibri"/>
              </a:rPr>
              <a:t> </a:t>
            </a:r>
            <a:r>
              <a:rPr lang="ru-RU" sz="635" spc="-14" dirty="0" smtClean="0">
                <a:latin typeface="Calibri"/>
                <a:cs typeface="Calibri"/>
              </a:rPr>
              <a:t>малого  </a:t>
            </a:r>
            <a:r>
              <a:rPr lang="ru-RU" sz="635" spc="-14" dirty="0">
                <a:latin typeface="Calibri"/>
                <a:cs typeface="Calibri"/>
              </a:rPr>
              <a:t>бизнеса</a:t>
            </a:r>
            <a:endParaRPr lang="ru-RU" sz="635" dirty="0">
              <a:latin typeface="Calibri"/>
              <a:cs typeface="Calibri"/>
            </a:endParaRPr>
          </a:p>
          <a:p>
            <a:pPr marL="11516">
              <a:spcBef>
                <a:spcPts val="91"/>
              </a:spcBef>
            </a:pPr>
            <a:endParaRPr sz="635" dirty="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4718" y="3893163"/>
            <a:ext cx="1376722" cy="4303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907" b="1" spc="-23" dirty="0">
                <a:solidFill>
                  <a:srgbClr val="00B0F0"/>
                </a:solidFill>
                <a:latin typeface="Calibri"/>
                <a:cs typeface="Calibri"/>
              </a:rPr>
              <a:t>Патент </a:t>
            </a:r>
            <a:r>
              <a:rPr lang="ru-RU" sz="907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lang="ru-RU" sz="907" b="1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ru-RU" sz="907" b="1" spc="-23" dirty="0" smtClean="0">
                <a:solidFill>
                  <a:srgbClr val="00B0F0"/>
                </a:solidFill>
                <a:latin typeface="Calibri"/>
                <a:cs typeface="Calibri"/>
              </a:rPr>
              <a:t>единый </a:t>
            </a:r>
            <a:r>
              <a:rPr sz="907" b="1" spc="-23" dirty="0" err="1" smtClean="0">
                <a:solidFill>
                  <a:srgbClr val="00B0F0"/>
                </a:solidFill>
                <a:latin typeface="Calibri"/>
                <a:cs typeface="Calibri"/>
              </a:rPr>
              <a:t>сельскохозяйственный</a:t>
            </a:r>
            <a:r>
              <a:rPr lang="ru-RU" sz="907" b="1" spc="-23" dirty="0" smtClean="0">
                <a:solidFill>
                  <a:srgbClr val="00B0F0"/>
                </a:solidFill>
                <a:latin typeface="Calibri"/>
                <a:cs typeface="Calibri"/>
              </a:rPr>
              <a:t> налог</a:t>
            </a:r>
            <a:endParaRPr sz="952" baseline="7936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08762" y="4286429"/>
            <a:ext cx="927644" cy="18179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</a:t>
            </a:r>
            <a:r>
              <a:rPr sz="635" spc="-73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физическими  лицами </a:t>
            </a:r>
            <a:r>
              <a:rPr sz="635" spc="-18" dirty="0">
                <a:latin typeface="Calibri"/>
                <a:cs typeface="Calibri"/>
              </a:rPr>
              <a:t>один </a:t>
            </a:r>
            <a:r>
              <a:rPr sz="635" spc="-9" dirty="0">
                <a:latin typeface="Calibri"/>
                <a:cs typeface="Calibri"/>
              </a:rPr>
              <a:t>раз </a:t>
            </a:r>
            <a:r>
              <a:rPr sz="635" dirty="0">
                <a:latin typeface="Calibri"/>
                <a:cs typeface="Calibri"/>
              </a:rPr>
              <a:t>в</a:t>
            </a:r>
            <a:r>
              <a:rPr sz="635" spc="-86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год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25749" y="4799523"/>
            <a:ext cx="927644" cy="3356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</a:t>
            </a:r>
            <a:r>
              <a:rPr sz="635" spc="-73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физическими  лицами </a:t>
            </a:r>
            <a:r>
              <a:rPr sz="635" spc="-18" dirty="0">
                <a:latin typeface="Calibri"/>
                <a:cs typeface="Calibri"/>
              </a:rPr>
              <a:t>один </a:t>
            </a:r>
            <a:r>
              <a:rPr sz="635" spc="-9" dirty="0">
                <a:latin typeface="Calibri"/>
                <a:cs typeface="Calibri"/>
              </a:rPr>
              <a:t>раз </a:t>
            </a:r>
            <a:r>
              <a:rPr sz="635" dirty="0">
                <a:latin typeface="Calibri"/>
                <a:cs typeface="Calibri"/>
              </a:rPr>
              <a:t>в </a:t>
            </a:r>
            <a:r>
              <a:rPr sz="635" spc="-14" dirty="0">
                <a:latin typeface="Calibri"/>
                <a:cs typeface="Calibri"/>
              </a:rPr>
              <a:t>год,  юридическими лицами  </a:t>
            </a:r>
            <a:r>
              <a:rPr sz="635" spc="-18" dirty="0">
                <a:latin typeface="Calibri"/>
                <a:cs typeface="Calibri"/>
              </a:rPr>
              <a:t>ежеквартально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725748" y="5335852"/>
            <a:ext cx="860273" cy="258741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14" dirty="0">
                <a:latin typeface="Calibri"/>
                <a:cs typeface="Calibri"/>
              </a:rPr>
              <a:t>при  совершении</a:t>
            </a:r>
            <a:r>
              <a:rPr sz="635" spc="-91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юридически  значимых</a:t>
            </a:r>
            <a:r>
              <a:rPr sz="635" spc="-36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действий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25749" y="5789309"/>
            <a:ext cx="726107" cy="3356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Уплачиваются </a:t>
            </a:r>
            <a:r>
              <a:rPr sz="635" spc="-14" dirty="0">
                <a:latin typeface="Calibri"/>
                <a:cs typeface="Calibri"/>
              </a:rPr>
              <a:t>при  реализации</a:t>
            </a:r>
            <a:r>
              <a:rPr sz="635" spc="-91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бензина,  моторных </a:t>
            </a:r>
            <a:r>
              <a:rPr sz="635" spc="-18" dirty="0">
                <a:latin typeface="Calibri"/>
                <a:cs typeface="Calibri"/>
              </a:rPr>
              <a:t>масел,  дизельного</a:t>
            </a:r>
            <a:r>
              <a:rPr sz="635" spc="-36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топлива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955611" y="1398901"/>
            <a:ext cx="1860638" cy="433148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sz="800" spc="-9" dirty="0">
                <a:latin typeface="Calibri"/>
                <a:cs typeface="Calibri"/>
              </a:rPr>
              <a:t>МБ </a:t>
            </a:r>
            <a:r>
              <a:rPr sz="800" dirty="0">
                <a:latin typeface="Calibri"/>
                <a:cs typeface="Calibri"/>
              </a:rPr>
              <a:t>- </a:t>
            </a:r>
            <a:r>
              <a:rPr sz="800" spc="-14" dirty="0">
                <a:latin typeface="Calibri"/>
                <a:cs typeface="Calibri"/>
              </a:rPr>
              <a:t>местный </a:t>
            </a:r>
            <a:r>
              <a:rPr sz="800" spc="-23" dirty="0" err="1">
                <a:latin typeface="Calibri"/>
                <a:cs typeface="Calibri"/>
              </a:rPr>
              <a:t>бюджет</a:t>
            </a:r>
            <a:r>
              <a:rPr sz="800" spc="-23" dirty="0" smtClean="0">
                <a:latin typeface="Calibri"/>
                <a:cs typeface="Calibri"/>
              </a:rPr>
              <a:t>,</a:t>
            </a:r>
            <a:endParaRPr lang="ru-RU" sz="800" spc="-23" dirty="0" smtClean="0">
              <a:latin typeface="Calibri"/>
              <a:cs typeface="Calibri"/>
            </a:endParaRPr>
          </a:p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lang="ru-RU" sz="800" spc="-9" dirty="0" smtClean="0">
                <a:latin typeface="Calibri"/>
                <a:cs typeface="Calibri"/>
              </a:rPr>
              <a:t>Р</a:t>
            </a:r>
            <a:r>
              <a:rPr sz="800" spc="-9" dirty="0" smtClean="0">
                <a:latin typeface="Calibri"/>
                <a:cs typeface="Calibri"/>
              </a:rPr>
              <a:t>Б</a:t>
            </a:r>
            <a:r>
              <a:rPr sz="800" spc="-50" dirty="0" smtClean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lang="ru-RU" sz="800" spc="-14" dirty="0" smtClean="0">
                <a:latin typeface="Calibri"/>
                <a:cs typeface="Calibri"/>
              </a:rPr>
              <a:t>республиканский</a:t>
            </a:r>
            <a:r>
              <a:rPr sz="800" spc="-50" dirty="0" smtClean="0">
                <a:latin typeface="Calibri"/>
                <a:cs typeface="Calibri"/>
              </a:rPr>
              <a:t> </a:t>
            </a:r>
            <a:r>
              <a:rPr sz="800" spc="-23" dirty="0">
                <a:latin typeface="Calibri"/>
                <a:cs typeface="Calibri"/>
              </a:rPr>
              <a:t>бюджет,</a:t>
            </a:r>
            <a:endParaRPr sz="800" dirty="0">
              <a:latin typeface="Calibri"/>
              <a:cs typeface="Calibri"/>
            </a:endParaRPr>
          </a:p>
          <a:p>
            <a:pPr marL="11516">
              <a:lnSpc>
                <a:spcPts val="635"/>
              </a:lnSpc>
            </a:pPr>
            <a:r>
              <a:rPr sz="800" spc="-9" dirty="0">
                <a:latin typeface="Calibri"/>
                <a:cs typeface="Calibri"/>
              </a:rPr>
              <a:t>ФБ </a:t>
            </a:r>
            <a:r>
              <a:rPr sz="800" dirty="0">
                <a:latin typeface="Calibri"/>
                <a:cs typeface="Calibri"/>
              </a:rPr>
              <a:t>- </a:t>
            </a:r>
            <a:r>
              <a:rPr sz="800" spc="-18" dirty="0">
                <a:latin typeface="Calibri"/>
                <a:cs typeface="Calibri"/>
              </a:rPr>
              <a:t>федеральный</a:t>
            </a:r>
            <a:r>
              <a:rPr sz="800" spc="-100" dirty="0">
                <a:latin typeface="Calibri"/>
                <a:cs typeface="Calibri"/>
              </a:rPr>
              <a:t> </a:t>
            </a:r>
            <a:r>
              <a:rPr sz="800" spc="-18" dirty="0">
                <a:latin typeface="Calibri"/>
                <a:cs typeface="Calibri"/>
              </a:rPr>
              <a:t>бюджет</a:t>
            </a:r>
            <a:endParaRPr sz="800" dirty="0">
              <a:latin typeface="Calibri"/>
              <a:cs typeface="Calibri"/>
            </a:endParaRPr>
          </a:p>
          <a:p>
            <a:pPr marL="11516">
              <a:spcBef>
                <a:spcPts val="185"/>
              </a:spcBef>
            </a:pPr>
            <a:r>
              <a:rPr sz="800" dirty="0">
                <a:latin typeface="Calibri"/>
                <a:cs typeface="Calibri"/>
              </a:rPr>
              <a:t>% - </a:t>
            </a:r>
            <a:r>
              <a:rPr sz="800" spc="-18" dirty="0">
                <a:latin typeface="Calibri"/>
                <a:cs typeface="Calibri"/>
              </a:rPr>
              <a:t>доля </a:t>
            </a:r>
            <a:r>
              <a:rPr sz="800" dirty="0">
                <a:latin typeface="Calibri"/>
                <a:cs typeface="Calibri"/>
              </a:rPr>
              <a:t>в</a:t>
            </a:r>
            <a:r>
              <a:rPr sz="800" spc="-100" dirty="0">
                <a:latin typeface="Calibri"/>
                <a:cs typeface="Calibri"/>
              </a:rPr>
              <a:t> </a:t>
            </a:r>
            <a:r>
              <a:rPr sz="800" spc="-18" dirty="0" err="1" smtClean="0">
                <a:latin typeface="Calibri"/>
                <a:cs typeface="Calibri"/>
              </a:rPr>
              <a:t>структуре</a:t>
            </a:r>
            <a:r>
              <a:rPr lang="ru-RU" sz="800" spc="-18" dirty="0" smtClean="0">
                <a:latin typeface="Calibri"/>
                <a:cs typeface="Calibri"/>
              </a:rPr>
              <a:t>  налоговых доходов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639874" y="2796610"/>
            <a:ext cx="1082455" cy="8323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 smtClean="0">
                <a:latin typeface="Calibri"/>
                <a:cs typeface="Calibri"/>
              </a:rPr>
              <a:t>202</a:t>
            </a:r>
            <a:r>
              <a:rPr lang="ru-RU" sz="861" dirty="0" smtClean="0">
                <a:latin typeface="Calibri"/>
                <a:cs typeface="Calibri"/>
              </a:rPr>
              <a:t>1г.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200" spc="5" dirty="0" smtClean="0">
                <a:latin typeface="Century Gothic"/>
                <a:cs typeface="Century Gothic"/>
              </a:rPr>
              <a:t>568824</a:t>
            </a:r>
            <a:endParaRPr lang="ru-RU" sz="1200" spc="5" dirty="0" smtClean="0">
              <a:latin typeface="Century Gothic"/>
              <a:cs typeface="Century Gothic"/>
            </a:endParaRPr>
          </a:p>
          <a:p>
            <a:pPr algn="ctr">
              <a:lnSpc>
                <a:spcPts val="1836"/>
              </a:lnSpc>
            </a:pPr>
            <a:r>
              <a:rPr lang="ru-RU" sz="860" spc="-5" dirty="0" smtClean="0">
                <a:latin typeface="Calibri"/>
                <a:cs typeface="Calibri"/>
              </a:rPr>
              <a:t>тыс. руб</a:t>
            </a:r>
            <a:r>
              <a:rPr lang="ru-RU" sz="860" spc="-5" dirty="0">
                <a:solidFill>
                  <a:srgbClr val="A7A9AC"/>
                </a:solidFill>
                <a:latin typeface="Calibri"/>
                <a:cs typeface="Calibri"/>
              </a:rPr>
              <a:t>.</a:t>
            </a:r>
            <a:endParaRPr lang="ru-RU" sz="860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542" spc="5" dirty="0" smtClean="0">
                <a:latin typeface="Century Gothic"/>
                <a:cs typeface="Century Gothic"/>
              </a:rPr>
              <a:t> </a:t>
            </a:r>
            <a:endParaRPr sz="1542" dirty="0">
              <a:latin typeface="Century Gothic"/>
              <a:cs typeface="Century Gothic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04305" y="1940140"/>
            <a:ext cx="4827663" cy="11516"/>
          </a:xfrm>
          <a:custGeom>
            <a:avLst/>
            <a:gdLst/>
            <a:ahLst/>
            <a:cxnLst/>
            <a:rect l="l" t="t" r="r" b="b"/>
            <a:pathLst>
              <a:path w="5323840" h="12700">
                <a:moveTo>
                  <a:pt x="5323753" y="0"/>
                </a:moveTo>
                <a:lnTo>
                  <a:pt x="0" y="0"/>
                </a:lnTo>
                <a:lnTo>
                  <a:pt x="0" y="12700"/>
                </a:lnTo>
                <a:lnTo>
                  <a:pt x="5323753" y="12700"/>
                </a:lnTo>
                <a:lnTo>
                  <a:pt x="5323753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0" name="Скругленный прямоугольник 4"/>
          <p:cNvSpPr/>
          <p:nvPr/>
        </p:nvSpPr>
        <p:spPr>
          <a:xfrm>
            <a:off x="33812" y="29284"/>
            <a:ext cx="12124376" cy="6250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object 82"/>
          <p:cNvSpPr txBox="1"/>
          <p:nvPr/>
        </p:nvSpPr>
        <p:spPr>
          <a:xfrm>
            <a:off x="10883569" y="1822341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188" name="object 11"/>
          <p:cNvSpPr txBox="1"/>
          <p:nvPr/>
        </p:nvSpPr>
        <p:spPr>
          <a:xfrm>
            <a:off x="7097879" y="5868893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23454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4,1%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89" name="object 11"/>
          <p:cNvSpPr txBox="1"/>
          <p:nvPr/>
        </p:nvSpPr>
        <p:spPr>
          <a:xfrm>
            <a:off x="7076025" y="3458318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112879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19,8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90" name="object 11"/>
          <p:cNvSpPr txBox="1"/>
          <p:nvPr/>
        </p:nvSpPr>
        <p:spPr>
          <a:xfrm>
            <a:off x="7088996" y="2943883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5185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1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92" name="object 11"/>
          <p:cNvSpPr txBox="1"/>
          <p:nvPr/>
        </p:nvSpPr>
        <p:spPr>
          <a:xfrm>
            <a:off x="7088996" y="4467305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9407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1,7%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93" name="object 11"/>
          <p:cNvSpPr txBox="1"/>
          <p:nvPr/>
        </p:nvSpPr>
        <p:spPr>
          <a:xfrm>
            <a:off x="7058371" y="4904821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1820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0,3%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59" name="object 11"/>
          <p:cNvSpPr txBox="1"/>
          <p:nvPr/>
        </p:nvSpPr>
        <p:spPr>
          <a:xfrm>
            <a:off x="7063344" y="3894651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11569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2,0%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0" name="object 11"/>
          <p:cNvSpPr txBox="1"/>
          <p:nvPr/>
        </p:nvSpPr>
        <p:spPr>
          <a:xfrm>
            <a:off x="7097879" y="5401170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alibri"/>
              </a:rPr>
              <a:t>10290</a:t>
            </a: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alibri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1,8%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1" name="object 11"/>
          <p:cNvSpPr txBox="1"/>
          <p:nvPr/>
        </p:nvSpPr>
        <p:spPr>
          <a:xfrm>
            <a:off x="8282796" y="2514336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401519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69,8%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2" name="object 11"/>
          <p:cNvSpPr txBox="1"/>
          <p:nvPr/>
        </p:nvSpPr>
        <p:spPr>
          <a:xfrm>
            <a:off x="8336759" y="5868893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24575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4,3%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3" name="object 11"/>
          <p:cNvSpPr txBox="1"/>
          <p:nvPr/>
        </p:nvSpPr>
        <p:spPr>
          <a:xfrm>
            <a:off x="8260942" y="3458318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115999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20,2%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4" name="object 11"/>
          <p:cNvSpPr txBox="1"/>
          <p:nvPr/>
        </p:nvSpPr>
        <p:spPr>
          <a:xfrm>
            <a:off x="8273913" y="2943883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0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endParaRPr lang="ru-RU" sz="1200" dirty="0">
              <a:latin typeface="Calibri"/>
              <a:cs typeface="Calibri"/>
            </a:endParaRPr>
          </a:p>
        </p:txBody>
      </p:sp>
      <p:sp>
        <p:nvSpPr>
          <p:cNvPr id="265" name="object 11"/>
          <p:cNvSpPr txBox="1"/>
          <p:nvPr/>
        </p:nvSpPr>
        <p:spPr>
          <a:xfrm>
            <a:off x="8273913" y="4467305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9407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1,6%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6" name="object 11"/>
          <p:cNvSpPr txBox="1"/>
          <p:nvPr/>
        </p:nvSpPr>
        <p:spPr>
          <a:xfrm>
            <a:off x="8297251" y="4904821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185</a:t>
            </a:r>
            <a:r>
              <a:rPr lang="ru-RU" sz="1200" dirty="0" smtClean="0">
                <a:solidFill>
                  <a:srgbClr val="73717D"/>
                </a:solidFill>
                <a:latin typeface="Century Gothic"/>
                <a:cs typeface="Century Gothic"/>
              </a:rPr>
              <a:t>0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0,3%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7" name="object 11"/>
          <p:cNvSpPr txBox="1"/>
          <p:nvPr/>
        </p:nvSpPr>
        <p:spPr>
          <a:xfrm>
            <a:off x="8248261" y="3894651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13742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2,4%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8" name="object 11"/>
          <p:cNvSpPr txBox="1"/>
          <p:nvPr/>
        </p:nvSpPr>
        <p:spPr>
          <a:xfrm>
            <a:off x="8336759" y="5401170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alibri"/>
              </a:rPr>
              <a:t>8373</a:t>
            </a:r>
            <a:r>
              <a:rPr lang="ru-RU" sz="1200" spc="-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1,4%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9" name="object 11"/>
          <p:cNvSpPr txBox="1"/>
          <p:nvPr/>
        </p:nvSpPr>
        <p:spPr>
          <a:xfrm>
            <a:off x="9632239" y="2484999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449258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71,3%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0" name="object 11"/>
          <p:cNvSpPr txBox="1"/>
          <p:nvPr/>
        </p:nvSpPr>
        <p:spPr>
          <a:xfrm>
            <a:off x="9632239" y="5839556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24575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3,9%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1" name="object 11"/>
          <p:cNvSpPr txBox="1"/>
          <p:nvPr/>
        </p:nvSpPr>
        <p:spPr>
          <a:xfrm>
            <a:off x="9592731" y="3406255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122299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19,4%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2" name="object 11"/>
          <p:cNvSpPr txBox="1"/>
          <p:nvPr/>
        </p:nvSpPr>
        <p:spPr>
          <a:xfrm>
            <a:off x="9623356" y="2914546"/>
            <a:ext cx="1349446" cy="18090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0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3" name="object 11"/>
          <p:cNvSpPr txBox="1"/>
          <p:nvPr/>
        </p:nvSpPr>
        <p:spPr>
          <a:xfrm>
            <a:off x="9623356" y="4437968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9407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1,5%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4" name="object 11"/>
          <p:cNvSpPr txBox="1"/>
          <p:nvPr/>
        </p:nvSpPr>
        <p:spPr>
          <a:xfrm>
            <a:off x="9592731" y="4875484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1870</a:t>
            </a:r>
            <a:r>
              <a:rPr lang="ru-RU" sz="1814" dirty="0" smtClean="0">
                <a:solidFill>
                  <a:srgbClr val="73717D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0,3%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5" name="object 11"/>
          <p:cNvSpPr txBox="1"/>
          <p:nvPr/>
        </p:nvSpPr>
        <p:spPr>
          <a:xfrm>
            <a:off x="9597704" y="3865314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14127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2,2%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6" name="object 11"/>
          <p:cNvSpPr txBox="1"/>
          <p:nvPr/>
        </p:nvSpPr>
        <p:spPr>
          <a:xfrm>
            <a:off x="9632239" y="5371833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100" spc="-5" dirty="0" smtClean="0">
                <a:solidFill>
                  <a:srgbClr val="9900FF"/>
                </a:solidFill>
                <a:latin typeface="Century Gothic"/>
                <a:cs typeface="Calibri"/>
              </a:rPr>
              <a:t>8457</a:t>
            </a: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alibri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1,4%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51" name="object 124"/>
          <p:cNvSpPr txBox="1"/>
          <p:nvPr/>
        </p:nvSpPr>
        <p:spPr>
          <a:xfrm>
            <a:off x="10619506" y="4173888"/>
            <a:ext cx="1082455" cy="8323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 smtClean="0">
                <a:latin typeface="Calibri"/>
                <a:cs typeface="Calibri"/>
              </a:rPr>
              <a:t>202</a:t>
            </a:r>
            <a:r>
              <a:rPr lang="ru-RU" sz="861" dirty="0">
                <a:latin typeface="Calibri"/>
                <a:cs typeface="Calibri"/>
              </a:rPr>
              <a:t>2</a:t>
            </a:r>
            <a:r>
              <a:rPr lang="ru-RU" sz="861" dirty="0" smtClean="0">
                <a:latin typeface="Calibri"/>
                <a:cs typeface="Calibri"/>
              </a:rPr>
              <a:t>г.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200" spc="5" dirty="0" smtClean="0">
                <a:latin typeface="Century Gothic"/>
                <a:cs typeface="Century Gothic"/>
              </a:rPr>
              <a:t>575465</a:t>
            </a:r>
          </a:p>
          <a:p>
            <a:pPr algn="ctr">
              <a:lnSpc>
                <a:spcPts val="1836"/>
              </a:lnSpc>
            </a:pPr>
            <a:r>
              <a:rPr lang="ru-RU" sz="860" spc="-5" dirty="0" smtClean="0">
                <a:latin typeface="Calibri"/>
                <a:cs typeface="Calibri"/>
              </a:rPr>
              <a:t>тыс. руб</a:t>
            </a:r>
            <a:r>
              <a:rPr lang="ru-RU" sz="860" spc="-5" dirty="0">
                <a:solidFill>
                  <a:srgbClr val="A7A9AC"/>
                </a:solidFill>
                <a:latin typeface="Calibri"/>
                <a:cs typeface="Calibri"/>
              </a:rPr>
              <a:t>.</a:t>
            </a:r>
            <a:endParaRPr lang="ru-RU" sz="860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542" spc="5" dirty="0" smtClean="0">
                <a:latin typeface="Century Gothic"/>
                <a:cs typeface="Century Gothic"/>
              </a:rPr>
              <a:t> </a:t>
            </a:r>
            <a:endParaRPr sz="1542" dirty="0">
              <a:latin typeface="Century Gothic"/>
              <a:cs typeface="Century Gothic"/>
            </a:endParaRPr>
          </a:p>
        </p:txBody>
      </p:sp>
      <p:pic>
        <p:nvPicPr>
          <p:cNvPr id="152" name="Рисунок 151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8106658" y="2284525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" name="Рисунок 152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9469302" y="2259677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Рисунок 153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196225" y="2107124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object 64"/>
          <p:cNvSpPr txBox="1"/>
          <p:nvPr/>
        </p:nvSpPr>
        <p:spPr>
          <a:xfrm>
            <a:off x="2934581" y="2492438"/>
            <a:ext cx="1673300" cy="278223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lang="ru-RU" sz="816" spc="-18" dirty="0" smtClean="0">
                <a:latin typeface="Calibri"/>
                <a:cs typeface="Calibri"/>
              </a:rPr>
              <a:t>38</a:t>
            </a:r>
            <a:r>
              <a:rPr sz="816" spc="-18" dirty="0" smtClean="0">
                <a:latin typeface="Calibri"/>
                <a:cs typeface="Calibri"/>
              </a:rPr>
              <a:t>% </a:t>
            </a:r>
            <a:r>
              <a:rPr sz="816" dirty="0">
                <a:latin typeface="Calibri"/>
                <a:cs typeface="Calibri"/>
              </a:rPr>
              <a:t>- </a:t>
            </a:r>
            <a:r>
              <a:rPr sz="816" spc="-18" dirty="0">
                <a:latin typeface="Calibri"/>
                <a:cs typeface="Calibri"/>
              </a:rPr>
              <a:t>поступает </a:t>
            </a:r>
            <a:r>
              <a:rPr sz="816" dirty="0">
                <a:latin typeface="Calibri"/>
                <a:cs typeface="Calibri"/>
              </a:rPr>
              <a:t>в </a:t>
            </a:r>
            <a:r>
              <a:rPr lang="ru-RU" sz="816" spc="-18" dirty="0">
                <a:latin typeface="Calibri"/>
                <a:cs typeface="Calibri"/>
              </a:rPr>
              <a:t>Р</a:t>
            </a:r>
            <a:r>
              <a:rPr sz="816" spc="-18" dirty="0" smtClean="0">
                <a:latin typeface="Calibri"/>
                <a:cs typeface="Calibri"/>
              </a:rPr>
              <a:t>Б</a:t>
            </a:r>
            <a:endParaRPr lang="ru-RU" sz="816" spc="-18" dirty="0" smtClean="0">
              <a:latin typeface="Calibri"/>
              <a:cs typeface="Calibri"/>
            </a:endParaRPr>
          </a:p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816" spc="-18" dirty="0" smtClean="0">
                <a:latin typeface="Calibri"/>
                <a:cs typeface="Calibri"/>
              </a:rPr>
              <a:t> </a:t>
            </a:r>
            <a:r>
              <a:rPr lang="ru-RU" sz="816" spc="-18" dirty="0" smtClean="0">
                <a:latin typeface="Calibri"/>
                <a:cs typeface="Calibri"/>
              </a:rPr>
              <a:t>52</a:t>
            </a:r>
            <a:r>
              <a:rPr sz="816" spc="-18" dirty="0" smtClean="0">
                <a:latin typeface="Calibri"/>
                <a:cs typeface="Calibri"/>
              </a:rPr>
              <a:t>%</a:t>
            </a:r>
            <a:r>
              <a:rPr sz="816" spc="-50" dirty="0" smtClean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 smtClean="0">
                <a:latin typeface="Calibri"/>
                <a:cs typeface="Calibri"/>
              </a:rPr>
              <a:t>МБ</a:t>
            </a:r>
            <a:r>
              <a:rPr lang="ru-RU" sz="816" spc="-18" dirty="0" smtClean="0">
                <a:latin typeface="Calibri"/>
                <a:cs typeface="Calibri"/>
              </a:rPr>
              <a:t> с </a:t>
            </a:r>
            <a:r>
              <a:rPr lang="ru-RU" sz="816" spc="-18" dirty="0" err="1" smtClean="0">
                <a:latin typeface="Calibri"/>
                <a:cs typeface="Calibri"/>
              </a:rPr>
              <a:t>г.Мелеуз</a:t>
            </a:r>
            <a:endParaRPr sz="816" dirty="0">
              <a:latin typeface="Calibri"/>
              <a:cs typeface="Calibri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699811" y="2244683"/>
            <a:ext cx="197137" cy="1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3" idx="3"/>
          </p:cNvCxnSpPr>
          <p:nvPr/>
        </p:nvCxnSpPr>
        <p:spPr>
          <a:xfrm>
            <a:off x="2660906" y="2492439"/>
            <a:ext cx="213850" cy="14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бюджета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Башкортостан 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  и на плановый период 2022 и 2023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414988" y="6459823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13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5" name="object 11"/>
          <p:cNvSpPr txBox="1"/>
          <p:nvPr/>
        </p:nvSpPr>
        <p:spPr>
          <a:xfrm>
            <a:off x="5840889" y="2620036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411569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69,3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96" name="object 11"/>
          <p:cNvSpPr txBox="1"/>
          <p:nvPr/>
        </p:nvSpPr>
        <p:spPr>
          <a:xfrm>
            <a:off x="5894852" y="5974593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20194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3,4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97" name="object 11"/>
          <p:cNvSpPr txBox="1"/>
          <p:nvPr/>
        </p:nvSpPr>
        <p:spPr>
          <a:xfrm>
            <a:off x="5819035" y="3564018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105649 </a:t>
            </a:r>
            <a:r>
              <a:rPr lang="ru-RU" sz="1200" spc="-5" dirty="0" smtClean="0">
                <a:latin typeface="Century Gothic"/>
                <a:cs typeface="Century Gothic"/>
              </a:rPr>
              <a:t>17,8%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98" name="object 11"/>
          <p:cNvSpPr txBox="1"/>
          <p:nvPr/>
        </p:nvSpPr>
        <p:spPr>
          <a:xfrm>
            <a:off x="5832006" y="3049583"/>
            <a:ext cx="1349446" cy="3937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24120 </a:t>
            </a:r>
            <a:r>
              <a:rPr lang="ru-RU" sz="1200" dirty="0" smtClean="0">
                <a:cs typeface="Century Gothic"/>
              </a:rPr>
              <a:t>4,1</a:t>
            </a:r>
            <a:r>
              <a:rPr lang="ru-RU" sz="1200" dirty="0" smtClean="0">
                <a:cs typeface="Calibri"/>
              </a:rPr>
              <a:t>%</a:t>
            </a:r>
            <a:endParaRPr lang="ru-RU" sz="1200" dirty="0">
              <a:cs typeface="Calibri"/>
            </a:endParaRPr>
          </a:p>
          <a:p>
            <a:pPr marL="11516">
              <a:spcBef>
                <a:spcPts val="91"/>
              </a:spcBef>
            </a:pPr>
            <a:endParaRPr lang="ru-RU" sz="1200" dirty="0">
              <a:latin typeface="Calibri"/>
              <a:cs typeface="Calibri"/>
            </a:endParaRPr>
          </a:p>
        </p:txBody>
      </p:sp>
      <p:sp>
        <p:nvSpPr>
          <p:cNvPr id="99" name="object 11"/>
          <p:cNvSpPr txBox="1"/>
          <p:nvPr/>
        </p:nvSpPr>
        <p:spPr>
          <a:xfrm>
            <a:off x="5832006" y="4573005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8837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1,5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00" name="object 11"/>
          <p:cNvSpPr txBox="1"/>
          <p:nvPr/>
        </p:nvSpPr>
        <p:spPr>
          <a:xfrm>
            <a:off x="5855344" y="5010521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3304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0,6%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01" name="object 11"/>
          <p:cNvSpPr txBox="1"/>
          <p:nvPr/>
        </p:nvSpPr>
        <p:spPr>
          <a:xfrm>
            <a:off x="5806354" y="4000351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9087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1,5%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02" name="object 11"/>
          <p:cNvSpPr txBox="1"/>
          <p:nvPr/>
        </p:nvSpPr>
        <p:spPr>
          <a:xfrm>
            <a:off x="5894852" y="5506870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alibri"/>
              </a:rPr>
              <a:t>10968</a:t>
            </a:r>
            <a:r>
              <a:rPr lang="ru-RU" sz="1200" spc="-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1,8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pic>
        <p:nvPicPr>
          <p:cNvPr id="103" name="Рисунок 102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6948988" y="2259677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Рисунок 111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680433" y="2287015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object 11"/>
          <p:cNvSpPr txBox="1"/>
          <p:nvPr/>
        </p:nvSpPr>
        <p:spPr>
          <a:xfrm>
            <a:off x="4670983" y="2630448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351445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80,3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14" name="object 11"/>
          <p:cNvSpPr txBox="1"/>
          <p:nvPr/>
        </p:nvSpPr>
        <p:spPr>
          <a:xfrm>
            <a:off x="4724946" y="5985005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22965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5,2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15" name="object 11"/>
          <p:cNvSpPr txBox="1"/>
          <p:nvPr/>
        </p:nvSpPr>
        <p:spPr>
          <a:xfrm>
            <a:off x="4662100" y="3059995"/>
            <a:ext cx="1349446" cy="3937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29358 </a:t>
            </a:r>
            <a:r>
              <a:rPr lang="ru-RU" sz="1200" dirty="0" smtClean="0">
                <a:cs typeface="Century Gothic"/>
              </a:rPr>
              <a:t>6,7</a:t>
            </a:r>
            <a:r>
              <a:rPr lang="ru-RU" sz="1200" dirty="0" smtClean="0">
                <a:cs typeface="Calibri"/>
              </a:rPr>
              <a:t>%</a:t>
            </a:r>
            <a:endParaRPr lang="ru-RU" sz="1200" dirty="0">
              <a:cs typeface="Calibri"/>
            </a:endParaRPr>
          </a:p>
          <a:p>
            <a:pPr marL="11516">
              <a:spcBef>
                <a:spcPts val="91"/>
              </a:spcBef>
            </a:pPr>
            <a:endParaRPr lang="ru-RU" sz="1200" dirty="0">
              <a:latin typeface="Calibri"/>
              <a:cs typeface="Calibri"/>
            </a:endParaRPr>
          </a:p>
        </p:txBody>
      </p:sp>
      <p:sp>
        <p:nvSpPr>
          <p:cNvPr id="116" name="object 11"/>
          <p:cNvSpPr txBox="1"/>
          <p:nvPr/>
        </p:nvSpPr>
        <p:spPr>
          <a:xfrm>
            <a:off x="4662100" y="4583417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11798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entury Gothic"/>
              </a:rPr>
              <a:t>2,7</a:t>
            </a:r>
            <a:r>
              <a:rPr lang="ru-RU" sz="1100" dirty="0" smtClean="0">
                <a:latin typeface="Calibri"/>
                <a:cs typeface="Calibri"/>
              </a:rPr>
              <a:t>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17" name="object 11"/>
          <p:cNvSpPr txBox="1"/>
          <p:nvPr/>
        </p:nvSpPr>
        <p:spPr>
          <a:xfrm>
            <a:off x="4685438" y="5020933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1801</a:t>
            </a:r>
            <a:r>
              <a:rPr lang="ru-RU" sz="1200" dirty="0" smtClean="0"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0,4%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18" name="object 11"/>
          <p:cNvSpPr txBox="1"/>
          <p:nvPr/>
        </p:nvSpPr>
        <p:spPr>
          <a:xfrm>
            <a:off x="4636448" y="4010763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10099</a:t>
            </a:r>
            <a:r>
              <a:rPr lang="ru-RU" sz="1200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2,3%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19" name="object 11"/>
          <p:cNvSpPr txBox="1"/>
          <p:nvPr/>
        </p:nvSpPr>
        <p:spPr>
          <a:xfrm>
            <a:off x="4724946" y="5517282"/>
            <a:ext cx="134944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alibri"/>
              </a:rPr>
              <a:t>10229</a:t>
            </a:r>
            <a:r>
              <a:rPr lang="ru-RU" sz="1200" spc="-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ru-RU" sz="1100" dirty="0" smtClean="0">
                <a:latin typeface="Calibri"/>
                <a:cs typeface="Calibri"/>
              </a:rPr>
              <a:t>2,3%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120" name="object 17"/>
          <p:cNvSpPr txBox="1"/>
          <p:nvPr/>
        </p:nvSpPr>
        <p:spPr>
          <a:xfrm>
            <a:off x="4744541" y="2088747"/>
            <a:ext cx="5651653" cy="141706"/>
          </a:xfrm>
          <a:prstGeom prst="rect">
            <a:avLst/>
          </a:prstGeom>
          <a:ln w="6350">
            <a:solidFill>
              <a:srgbClr val="75BEE9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76008" marR="148561">
              <a:lnSpc>
                <a:spcPts val="771"/>
              </a:lnSpc>
              <a:spcBef>
                <a:spcPts val="268"/>
              </a:spcBef>
            </a:pPr>
            <a:r>
              <a:rPr lang="ru-RU" sz="900" spc="-18" dirty="0" smtClean="0">
                <a:latin typeface="Calibri"/>
                <a:cs typeface="Calibri"/>
              </a:rPr>
              <a:t> факт 2019                            </a:t>
            </a:r>
            <a:r>
              <a:rPr lang="ru-RU" sz="900" spc="-18" dirty="0" smtClean="0">
                <a:latin typeface="Calibri"/>
                <a:cs typeface="Calibri"/>
              </a:rPr>
              <a:t>факт </a:t>
            </a:r>
            <a:r>
              <a:rPr lang="ru-RU" sz="900" spc="-18" dirty="0" smtClean="0">
                <a:latin typeface="Calibri"/>
                <a:cs typeface="Calibri"/>
              </a:rPr>
              <a:t>2020                                 </a:t>
            </a:r>
            <a:r>
              <a:rPr lang="ru-RU" sz="900" spc="-18" dirty="0" smtClean="0">
                <a:latin typeface="Calibri"/>
                <a:cs typeface="Calibri"/>
              </a:rPr>
              <a:t>план </a:t>
            </a:r>
            <a:r>
              <a:rPr lang="ru-RU" sz="900" spc="-18" dirty="0" smtClean="0">
                <a:latin typeface="Calibri"/>
                <a:cs typeface="Calibri"/>
              </a:rPr>
              <a:t>2021                                   </a:t>
            </a:r>
            <a:r>
              <a:rPr lang="ru-RU" sz="900" spc="-18" dirty="0" smtClean="0">
                <a:latin typeface="Calibri"/>
                <a:cs typeface="Calibri"/>
              </a:rPr>
              <a:t>план </a:t>
            </a:r>
            <a:r>
              <a:rPr lang="ru-RU" sz="900" spc="-18" dirty="0" smtClean="0">
                <a:latin typeface="Calibri"/>
                <a:cs typeface="Calibri"/>
              </a:rPr>
              <a:t>2022                                   </a:t>
            </a:r>
            <a:r>
              <a:rPr lang="ru-RU" sz="900" spc="-18" dirty="0" smtClean="0">
                <a:latin typeface="Calibri"/>
                <a:cs typeface="Calibri"/>
              </a:rPr>
              <a:t>план </a:t>
            </a:r>
            <a:r>
              <a:rPr lang="ru-RU" sz="900" spc="-18" dirty="0" smtClean="0">
                <a:latin typeface="Calibri"/>
                <a:cs typeface="Calibri"/>
              </a:rPr>
              <a:t>2023</a:t>
            </a:r>
            <a:endParaRPr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42466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Объект 3"/>
          <p:cNvGraphicFramePr>
            <a:graphicFrameLocks/>
          </p:cNvGraphicFramePr>
          <p:nvPr>
            <p:extLst/>
          </p:nvPr>
        </p:nvGraphicFramePr>
        <p:xfrm>
          <a:off x="10358429" y="3018923"/>
          <a:ext cx="2244413" cy="228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360229" y="5439634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4420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765" y="876125"/>
            <a:ext cx="3868941" cy="346891"/>
          </a:xfrm>
          <a:prstGeom prst="rect">
            <a:avLst/>
          </a:prstGeom>
          <a:ln w="6350">
            <a:solidFill>
              <a:srgbClr val="4A7F87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64492" marR="180807">
              <a:lnSpc>
                <a:spcPts val="771"/>
              </a:lnSpc>
              <a:spcBef>
                <a:spcPts val="268"/>
              </a:spcBef>
            </a:pPr>
            <a:r>
              <a:rPr sz="900" spc="-18" dirty="0">
                <a:latin typeface="Calibri"/>
                <a:cs typeface="Calibri"/>
              </a:rPr>
              <a:t>Неналоговые </a:t>
            </a:r>
            <a:r>
              <a:rPr sz="900" spc="-23" dirty="0">
                <a:latin typeface="Calibri"/>
                <a:cs typeface="Calibri"/>
              </a:rPr>
              <a:t>доходы </a:t>
            </a:r>
            <a:r>
              <a:rPr sz="900" dirty="0">
                <a:latin typeface="Calibri"/>
                <a:cs typeface="Calibri"/>
              </a:rPr>
              <a:t>-  </a:t>
            </a:r>
            <a:r>
              <a:rPr sz="900" spc="-14" dirty="0">
                <a:latin typeface="Calibri"/>
                <a:cs typeface="Calibri"/>
              </a:rPr>
              <a:t>все </a:t>
            </a:r>
            <a:r>
              <a:rPr sz="900" spc="-23" dirty="0">
                <a:latin typeface="Calibri"/>
                <a:cs typeface="Calibri"/>
              </a:rPr>
              <a:t>доходы,</a:t>
            </a:r>
            <a:r>
              <a:rPr sz="900" spc="-10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поступающие 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23" dirty="0" err="1">
                <a:latin typeface="Calibri"/>
                <a:cs typeface="Calibri"/>
              </a:rPr>
              <a:t>бюджет</a:t>
            </a:r>
            <a:r>
              <a:rPr sz="900" spc="-73" dirty="0">
                <a:latin typeface="Calibri"/>
                <a:cs typeface="Calibri"/>
              </a:rPr>
              <a:t> </a:t>
            </a:r>
            <a:r>
              <a:rPr lang="ru-RU" sz="900" spc="-73" dirty="0" smtClean="0">
                <a:latin typeface="Calibri"/>
                <a:cs typeface="Calibri"/>
              </a:rPr>
              <a:t> </a:t>
            </a:r>
            <a:r>
              <a:rPr lang="ru-RU" sz="900" spc="-23" dirty="0" err="1" smtClean="0">
                <a:latin typeface="Calibri"/>
                <a:cs typeface="Calibri"/>
              </a:rPr>
              <a:t>муниципальгого</a:t>
            </a:r>
            <a:r>
              <a:rPr lang="ru-RU" sz="900" spc="-23" dirty="0" smtClean="0">
                <a:latin typeface="Calibri"/>
                <a:cs typeface="Calibri"/>
              </a:rPr>
              <a:t> района</a:t>
            </a:r>
            <a:r>
              <a:rPr sz="900" spc="-23" dirty="0" smtClean="0">
                <a:latin typeface="Calibri"/>
                <a:cs typeface="Calibri"/>
              </a:rPr>
              <a:t>,</a:t>
            </a:r>
            <a:r>
              <a:rPr lang="ru-RU" sz="900" dirty="0">
                <a:latin typeface="Calibri"/>
                <a:cs typeface="Calibri"/>
              </a:rPr>
              <a:t> </a:t>
            </a:r>
            <a:r>
              <a:rPr sz="900" spc="-9" dirty="0" err="1" smtClean="0">
                <a:latin typeface="Calibri"/>
                <a:cs typeface="Calibri"/>
              </a:rPr>
              <a:t>не</a:t>
            </a:r>
            <a:r>
              <a:rPr sz="900" spc="-9" dirty="0" smtClean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отнесенные 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82" dirty="0">
                <a:latin typeface="Calibri"/>
                <a:cs typeface="Calibri"/>
              </a:rPr>
              <a:t> </a:t>
            </a:r>
            <a:r>
              <a:rPr sz="900" spc="-23" dirty="0" err="1" smtClean="0">
                <a:latin typeface="Calibri"/>
                <a:cs typeface="Calibri"/>
              </a:rPr>
              <a:t>налоговым</a:t>
            </a:r>
            <a:r>
              <a:rPr lang="ru-RU" sz="900" dirty="0">
                <a:latin typeface="Calibri"/>
                <a:cs typeface="Calibri"/>
              </a:rPr>
              <a:t> 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spc="-23" dirty="0" err="1" smtClean="0">
                <a:latin typeface="Calibri"/>
                <a:cs typeface="Calibri"/>
              </a:rPr>
              <a:t>доходам</a:t>
            </a:r>
            <a:r>
              <a:rPr sz="900" spc="-23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23" dirty="0" err="1" smtClean="0">
                <a:latin typeface="Calibri"/>
                <a:cs typeface="Calibri"/>
              </a:rPr>
              <a:t>безвозмездным</a:t>
            </a:r>
            <a:r>
              <a:rPr lang="ru-RU" sz="900" spc="-23" dirty="0">
                <a:latin typeface="Calibri"/>
                <a:cs typeface="Calibri"/>
              </a:rPr>
              <a:t> </a:t>
            </a:r>
            <a:r>
              <a:rPr sz="900" spc="-18" dirty="0" err="1" smtClean="0">
                <a:latin typeface="Calibri"/>
                <a:cs typeface="Calibri"/>
              </a:rPr>
              <a:t>поступлениям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8072" y="2621884"/>
            <a:ext cx="711136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8" dirty="0">
                <a:solidFill>
                  <a:schemeClr val="accent2"/>
                </a:solidFill>
                <a:latin typeface="Calibri"/>
                <a:cs typeface="Calibri"/>
              </a:rPr>
              <a:t>Аренда</a:t>
            </a:r>
            <a:r>
              <a:rPr sz="907" b="1" spc="-82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chemeClr val="accent2"/>
                </a:solidFill>
                <a:latin typeface="Calibri"/>
                <a:cs typeface="Calibri"/>
              </a:rPr>
              <a:t>земли</a:t>
            </a:r>
            <a:endParaRPr sz="907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8072" y="3115706"/>
            <a:ext cx="943767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8" dirty="0">
                <a:solidFill>
                  <a:srgbClr val="FCBA63"/>
                </a:solidFill>
                <a:latin typeface="Calibri"/>
                <a:cs typeface="Calibri"/>
              </a:rPr>
              <a:t>Аренда</a:t>
            </a:r>
            <a:r>
              <a:rPr sz="907" b="1" spc="-82" dirty="0">
                <a:solidFill>
                  <a:srgbClr val="FCBA63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rgbClr val="FCBA63"/>
                </a:solidFill>
                <a:latin typeface="Calibri"/>
                <a:cs typeface="Calibri"/>
              </a:rPr>
              <a:t>имущества</a:t>
            </a:r>
            <a:endParaRPr sz="907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8072" y="3609528"/>
            <a:ext cx="1022078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23" dirty="0">
                <a:solidFill>
                  <a:srgbClr val="BED73B"/>
                </a:solidFill>
                <a:latin typeface="Calibri"/>
                <a:cs typeface="Calibri"/>
              </a:rPr>
              <a:t>Продажа</a:t>
            </a:r>
            <a:r>
              <a:rPr sz="907" b="1" spc="-86" dirty="0">
                <a:solidFill>
                  <a:srgbClr val="BED73B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rgbClr val="BED73B"/>
                </a:solidFill>
                <a:latin typeface="Calibri"/>
                <a:cs typeface="Calibri"/>
              </a:rPr>
              <a:t>имущества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8072" y="4034252"/>
            <a:ext cx="102726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23" dirty="0">
                <a:solidFill>
                  <a:srgbClr val="73717D"/>
                </a:solidFill>
                <a:latin typeface="Calibri"/>
                <a:cs typeface="Calibri"/>
              </a:rPr>
              <a:t>Продажа</a:t>
            </a:r>
            <a:r>
              <a:rPr sz="907" b="1" spc="-103" dirty="0">
                <a:solidFill>
                  <a:srgbClr val="73717D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rgbClr val="73717D"/>
                </a:solidFill>
                <a:latin typeface="Calibri"/>
                <a:cs typeface="Calibri"/>
              </a:rPr>
              <a:t>земельных  участков</a:t>
            </a:r>
            <a:endParaRPr sz="907" dirty="0">
              <a:solidFill>
                <a:srgbClr val="73717D"/>
              </a:solidFill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8071" y="4494050"/>
            <a:ext cx="1195980" cy="4303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907" b="1" spc="-18" dirty="0" smtClean="0">
                <a:solidFill>
                  <a:srgbClr val="00A0DC"/>
                </a:solidFill>
                <a:latin typeface="Calibri"/>
                <a:cs typeface="Calibri"/>
              </a:rPr>
              <a:t>Возмещение расходов, в связи с эксплуатацией имущества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8072" y="4990751"/>
            <a:ext cx="435895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8" dirty="0">
                <a:solidFill>
                  <a:srgbClr val="76B043"/>
                </a:solidFill>
                <a:latin typeface="Calibri"/>
                <a:cs typeface="Calibri"/>
              </a:rPr>
              <a:t>Штрафы</a:t>
            </a:r>
            <a:endParaRPr sz="907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5381" y="5177374"/>
            <a:ext cx="995590" cy="4303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18" dirty="0">
                <a:solidFill>
                  <a:srgbClr val="80AAC0"/>
                </a:solidFill>
                <a:latin typeface="Calibri"/>
                <a:cs typeface="Calibri"/>
              </a:rPr>
              <a:t>Плата </a:t>
            </a:r>
            <a:r>
              <a:rPr sz="907" b="1" spc="-9" dirty="0">
                <a:solidFill>
                  <a:srgbClr val="80AAC0"/>
                </a:solidFill>
                <a:latin typeface="Calibri"/>
                <a:cs typeface="Calibri"/>
              </a:rPr>
              <a:t>за</a:t>
            </a:r>
            <a:r>
              <a:rPr sz="907" b="1" spc="-103" dirty="0">
                <a:solidFill>
                  <a:srgbClr val="80AAC0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rgbClr val="80AAC0"/>
                </a:solidFill>
                <a:latin typeface="Calibri"/>
                <a:cs typeface="Calibri"/>
              </a:rPr>
              <a:t>негативное  воздействие на  окружающую</a:t>
            </a:r>
            <a:r>
              <a:rPr sz="907" b="1" spc="-86" dirty="0">
                <a:solidFill>
                  <a:srgbClr val="80AAC0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rgbClr val="80AAC0"/>
                </a:solidFill>
                <a:latin typeface="Calibri"/>
                <a:cs typeface="Calibri"/>
              </a:rPr>
              <a:t>среду</a:t>
            </a:r>
            <a:endParaRPr sz="907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8072" y="5909296"/>
            <a:ext cx="104395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18" dirty="0">
                <a:solidFill>
                  <a:srgbClr val="F3859B"/>
                </a:solidFill>
                <a:latin typeface="Calibri"/>
                <a:cs typeface="Calibri"/>
              </a:rPr>
              <a:t>Прочие</a:t>
            </a:r>
            <a:r>
              <a:rPr sz="907" b="1" spc="-91" dirty="0">
                <a:solidFill>
                  <a:srgbClr val="F3859B"/>
                </a:solidFill>
                <a:latin typeface="Calibri"/>
                <a:cs typeface="Calibri"/>
              </a:rPr>
              <a:t> </a:t>
            </a:r>
            <a:r>
              <a:rPr sz="907" b="1" spc="-23" dirty="0">
                <a:solidFill>
                  <a:srgbClr val="F3859B"/>
                </a:solidFill>
                <a:latin typeface="Calibri"/>
                <a:cs typeface="Calibri"/>
              </a:rPr>
              <a:t>неналоговые  </a:t>
            </a:r>
            <a:r>
              <a:rPr sz="907" b="1" spc="-27" dirty="0">
                <a:solidFill>
                  <a:srgbClr val="F3859B"/>
                </a:solidFill>
                <a:latin typeface="Calibri"/>
                <a:cs typeface="Calibri"/>
              </a:rPr>
              <a:t>доходы</a:t>
            </a:r>
            <a:endParaRPr sz="907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71229" y="2635442"/>
            <a:ext cx="993863" cy="18179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9" dirty="0">
                <a:latin typeface="Calibri"/>
                <a:cs typeface="Calibri"/>
              </a:rPr>
              <a:t>за</a:t>
            </a:r>
            <a:r>
              <a:rPr sz="635" spc="-54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пользование  </a:t>
            </a:r>
            <a:r>
              <a:rPr sz="635" spc="-14" dirty="0">
                <a:latin typeface="Calibri"/>
                <a:cs typeface="Calibri"/>
              </a:rPr>
              <a:t>муниципальными</a:t>
            </a:r>
            <a:r>
              <a:rPr sz="635" spc="-41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землями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31592" y="2614403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31592" y="3108179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31592" y="3603407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31592" y="4095732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31592" y="4589508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31592" y="5078827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31592" y="5472678"/>
            <a:ext cx="914400" cy="265399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816" spc="-14" dirty="0">
                <a:latin typeface="Calibri"/>
                <a:cs typeface="Calibri"/>
              </a:rPr>
              <a:t>40% </a:t>
            </a:r>
            <a:r>
              <a:rPr sz="816" dirty="0">
                <a:latin typeface="Calibri"/>
                <a:cs typeface="Calibri"/>
              </a:rPr>
              <a:t>- </a:t>
            </a:r>
            <a:r>
              <a:rPr sz="816" spc="-18" dirty="0">
                <a:latin typeface="Calibri"/>
                <a:cs typeface="Calibri"/>
              </a:rPr>
              <a:t>поступает </a:t>
            </a:r>
            <a:r>
              <a:rPr sz="816" dirty="0">
                <a:latin typeface="Calibri"/>
                <a:cs typeface="Calibri"/>
              </a:rPr>
              <a:t>в </a:t>
            </a:r>
            <a:r>
              <a:rPr lang="ru-RU" sz="816" spc="-18" dirty="0">
                <a:latin typeface="Calibri"/>
                <a:cs typeface="Calibri"/>
              </a:rPr>
              <a:t>Р</a:t>
            </a:r>
            <a:r>
              <a:rPr sz="816" spc="-18" dirty="0" smtClean="0">
                <a:latin typeface="Calibri"/>
                <a:cs typeface="Calibri"/>
              </a:rPr>
              <a:t>Б  </a:t>
            </a:r>
            <a:r>
              <a:rPr sz="816" spc="-14" dirty="0">
                <a:latin typeface="Calibri"/>
                <a:cs typeface="Calibri"/>
              </a:rPr>
              <a:t>60%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31592" y="6029783"/>
            <a:ext cx="965072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14" dirty="0">
                <a:latin typeface="Calibri"/>
                <a:cs typeface="Calibri"/>
              </a:rPr>
              <a:t>100%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-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поступает</a:t>
            </a:r>
            <a:r>
              <a:rPr sz="816" spc="-54" dirty="0">
                <a:latin typeface="Calibri"/>
                <a:cs typeface="Calibri"/>
              </a:rPr>
              <a:t> </a:t>
            </a:r>
            <a:r>
              <a:rPr sz="816" dirty="0">
                <a:latin typeface="Calibri"/>
                <a:cs typeface="Calibri"/>
              </a:rPr>
              <a:t>в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18" dirty="0">
                <a:latin typeface="Calibri"/>
                <a:cs typeface="Calibri"/>
              </a:rPr>
              <a:t>МБ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71229" y="3129937"/>
            <a:ext cx="1013441" cy="18179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9" dirty="0">
                <a:latin typeface="Calibri"/>
                <a:cs typeface="Calibri"/>
              </a:rPr>
              <a:t>за </a:t>
            </a:r>
            <a:r>
              <a:rPr sz="635" spc="-18" dirty="0">
                <a:latin typeface="Calibri"/>
                <a:cs typeface="Calibri"/>
              </a:rPr>
              <a:t>пользование  </a:t>
            </a:r>
            <a:r>
              <a:rPr sz="635" spc="-14" dirty="0">
                <a:latin typeface="Calibri"/>
                <a:cs typeface="Calibri"/>
              </a:rPr>
              <a:t>муниципальным</a:t>
            </a:r>
            <a:r>
              <a:rPr sz="635" spc="-68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имуществом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71230" y="3502054"/>
            <a:ext cx="1099238" cy="412630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9" dirty="0">
                <a:latin typeface="Calibri"/>
                <a:cs typeface="Calibri"/>
              </a:rPr>
              <a:t>по </a:t>
            </a:r>
            <a:r>
              <a:rPr sz="635" spc="-18" dirty="0">
                <a:latin typeface="Calibri"/>
                <a:cs typeface="Calibri"/>
              </a:rPr>
              <a:t>итогам  </a:t>
            </a:r>
            <a:r>
              <a:rPr sz="635" spc="-14" dirty="0">
                <a:latin typeface="Calibri"/>
                <a:cs typeface="Calibri"/>
              </a:rPr>
              <a:t>конкурсных </a:t>
            </a:r>
            <a:r>
              <a:rPr sz="635" spc="-18" dirty="0">
                <a:latin typeface="Calibri"/>
                <a:cs typeface="Calibri"/>
              </a:rPr>
              <a:t>процедур </a:t>
            </a:r>
            <a:r>
              <a:rPr sz="635" spc="-14" dirty="0">
                <a:latin typeface="Calibri"/>
                <a:cs typeface="Calibri"/>
              </a:rPr>
              <a:t>или  субъектами малого </a:t>
            </a:r>
            <a:r>
              <a:rPr sz="635" dirty="0">
                <a:latin typeface="Calibri"/>
                <a:cs typeface="Calibri"/>
              </a:rPr>
              <a:t>и </a:t>
            </a:r>
            <a:r>
              <a:rPr sz="635" spc="-18" dirty="0">
                <a:latin typeface="Calibri"/>
                <a:cs typeface="Calibri"/>
              </a:rPr>
              <a:t>среднего  </a:t>
            </a:r>
            <a:r>
              <a:rPr sz="635" spc="-14" dirty="0">
                <a:latin typeface="Calibri"/>
                <a:cs typeface="Calibri"/>
              </a:rPr>
              <a:t>бизнеса </a:t>
            </a:r>
            <a:r>
              <a:rPr sz="635" spc="-9" dirty="0">
                <a:latin typeface="Calibri"/>
                <a:cs typeface="Calibri"/>
              </a:rPr>
              <a:t>по </a:t>
            </a:r>
            <a:r>
              <a:rPr sz="635" spc="-18" dirty="0">
                <a:latin typeface="Calibri"/>
                <a:cs typeface="Calibri"/>
              </a:rPr>
              <a:t>преимущественному  </a:t>
            </a:r>
            <a:r>
              <a:rPr sz="635" spc="-14" dirty="0">
                <a:latin typeface="Calibri"/>
                <a:cs typeface="Calibri"/>
              </a:rPr>
              <a:t>праву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971230" y="3996947"/>
            <a:ext cx="1099238" cy="412630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9" dirty="0">
                <a:latin typeface="Calibri"/>
                <a:cs typeface="Calibri"/>
              </a:rPr>
              <a:t>по </a:t>
            </a:r>
            <a:r>
              <a:rPr sz="635" spc="-18" dirty="0">
                <a:latin typeface="Calibri"/>
                <a:cs typeface="Calibri"/>
              </a:rPr>
              <a:t>итогам  </a:t>
            </a:r>
            <a:r>
              <a:rPr sz="635" spc="-14" dirty="0">
                <a:latin typeface="Calibri"/>
                <a:cs typeface="Calibri"/>
              </a:rPr>
              <a:t>конкурсных </a:t>
            </a:r>
            <a:r>
              <a:rPr sz="635" spc="-18" dirty="0">
                <a:latin typeface="Calibri"/>
                <a:cs typeface="Calibri"/>
              </a:rPr>
              <a:t>процедур </a:t>
            </a:r>
            <a:r>
              <a:rPr sz="635" spc="-14" dirty="0">
                <a:latin typeface="Calibri"/>
                <a:cs typeface="Calibri"/>
              </a:rPr>
              <a:t>или  субъектами малого </a:t>
            </a:r>
            <a:r>
              <a:rPr sz="635" dirty="0">
                <a:latin typeface="Calibri"/>
                <a:cs typeface="Calibri"/>
              </a:rPr>
              <a:t>и </a:t>
            </a:r>
            <a:r>
              <a:rPr sz="635" spc="-18" dirty="0">
                <a:latin typeface="Calibri"/>
                <a:cs typeface="Calibri"/>
              </a:rPr>
              <a:t>среднего  </a:t>
            </a:r>
            <a:r>
              <a:rPr sz="635" spc="-14" dirty="0">
                <a:latin typeface="Calibri"/>
                <a:cs typeface="Calibri"/>
              </a:rPr>
              <a:t>бизнеса </a:t>
            </a:r>
            <a:r>
              <a:rPr sz="635" spc="-9" dirty="0">
                <a:latin typeface="Calibri"/>
                <a:cs typeface="Calibri"/>
              </a:rPr>
              <a:t>по </a:t>
            </a:r>
            <a:r>
              <a:rPr sz="635" spc="-18" dirty="0">
                <a:latin typeface="Calibri"/>
                <a:cs typeface="Calibri"/>
              </a:rPr>
              <a:t>преимущественному  </a:t>
            </a:r>
            <a:r>
              <a:rPr sz="635" spc="-14" dirty="0">
                <a:latin typeface="Calibri"/>
                <a:cs typeface="Calibri"/>
              </a:rPr>
              <a:t>праву</a:t>
            </a:r>
            <a:r>
              <a:rPr sz="635" spc="-32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выкупа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71229" y="4479372"/>
            <a:ext cx="1069871" cy="258741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</a:t>
            </a:r>
            <a:r>
              <a:rPr sz="635" spc="-14" dirty="0">
                <a:latin typeface="Calibri"/>
                <a:cs typeface="Calibri"/>
              </a:rPr>
              <a:t>физическими  лицами </a:t>
            </a:r>
            <a:r>
              <a:rPr sz="635" spc="-9" dirty="0">
                <a:latin typeface="Calibri"/>
                <a:cs typeface="Calibri"/>
              </a:rPr>
              <a:t>за </a:t>
            </a:r>
            <a:r>
              <a:rPr sz="635" spc="-18" dirty="0">
                <a:latin typeface="Calibri"/>
                <a:cs typeface="Calibri"/>
              </a:rPr>
              <a:t>пользование  </a:t>
            </a:r>
            <a:r>
              <a:rPr sz="635" spc="-14" dirty="0">
                <a:latin typeface="Calibri"/>
                <a:cs typeface="Calibri"/>
              </a:rPr>
              <a:t>неприватизированным</a:t>
            </a:r>
            <a:r>
              <a:rPr sz="635" spc="-86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жильем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71229" y="4799589"/>
            <a:ext cx="1035322" cy="48957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Уплачиваются </a:t>
            </a:r>
            <a:r>
              <a:rPr sz="635" spc="-9" dirty="0">
                <a:latin typeface="Calibri"/>
                <a:cs typeface="Calibri"/>
              </a:rPr>
              <a:t>за </a:t>
            </a:r>
            <a:r>
              <a:rPr sz="635" spc="-14" dirty="0">
                <a:latin typeface="Calibri"/>
                <a:cs typeface="Calibri"/>
              </a:rPr>
              <a:t>нарушения  </a:t>
            </a:r>
            <a:r>
              <a:rPr sz="635" spc="-18" dirty="0">
                <a:latin typeface="Calibri"/>
                <a:cs typeface="Calibri"/>
              </a:rPr>
              <a:t>законодательства </a:t>
            </a:r>
            <a:r>
              <a:rPr sz="635" dirty="0">
                <a:latin typeface="Calibri"/>
                <a:cs typeface="Calibri"/>
              </a:rPr>
              <a:t>в </a:t>
            </a:r>
            <a:r>
              <a:rPr sz="635" spc="-18" dirty="0">
                <a:latin typeface="Calibri"/>
                <a:cs typeface="Calibri"/>
              </a:rPr>
              <a:t>сферах:  </a:t>
            </a:r>
            <a:r>
              <a:rPr sz="635" spc="-14" dirty="0">
                <a:latin typeface="Calibri"/>
                <a:cs typeface="Calibri"/>
              </a:rPr>
              <a:t>охраны </a:t>
            </a:r>
            <a:r>
              <a:rPr sz="635" spc="-18" dirty="0">
                <a:latin typeface="Calibri"/>
                <a:cs typeface="Calibri"/>
              </a:rPr>
              <a:t>окружающей среды,  </a:t>
            </a:r>
            <a:r>
              <a:rPr sz="635" spc="-14" dirty="0">
                <a:latin typeface="Calibri"/>
                <a:cs typeface="Calibri"/>
              </a:rPr>
              <a:t>промышленной</a:t>
            </a:r>
            <a:r>
              <a:rPr sz="635" spc="-91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безопасности,  </a:t>
            </a:r>
            <a:r>
              <a:rPr sz="635" spc="-18" dirty="0">
                <a:latin typeface="Calibri"/>
                <a:cs typeface="Calibri"/>
              </a:rPr>
              <a:t>производства </a:t>
            </a:r>
            <a:r>
              <a:rPr sz="635" dirty="0">
                <a:latin typeface="Calibri"/>
                <a:cs typeface="Calibri"/>
              </a:rPr>
              <a:t>и </a:t>
            </a:r>
            <a:r>
              <a:rPr sz="635" spc="-18" dirty="0">
                <a:latin typeface="Calibri"/>
                <a:cs typeface="Calibri"/>
              </a:rPr>
              <a:t>оборота  </a:t>
            </a:r>
            <a:r>
              <a:rPr sz="635" spc="-14" dirty="0">
                <a:latin typeface="Calibri"/>
                <a:cs typeface="Calibri"/>
              </a:rPr>
              <a:t>этилового</a:t>
            </a:r>
            <a:r>
              <a:rPr sz="635" spc="-32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спирта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71230" y="5370421"/>
            <a:ext cx="682345" cy="3356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spc="-18" dirty="0">
                <a:latin typeface="Calibri"/>
                <a:cs typeface="Calibri"/>
              </a:rPr>
              <a:t>Уплачивается  предприятиями  загрязнителями  окружающей</a:t>
            </a:r>
            <a:r>
              <a:rPr sz="635" spc="-63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среды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971229" y="5923260"/>
            <a:ext cx="772748" cy="3356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635" dirty="0">
                <a:latin typeface="Calibri"/>
                <a:cs typeface="Calibri"/>
              </a:rPr>
              <a:t>В </a:t>
            </a:r>
            <a:r>
              <a:rPr sz="635" spc="-14" dirty="0">
                <a:latin typeface="Calibri"/>
                <a:cs typeface="Calibri"/>
              </a:rPr>
              <a:t>том числе  </a:t>
            </a:r>
            <a:r>
              <a:rPr sz="635" spc="-18" dirty="0">
                <a:latin typeface="Calibri"/>
                <a:cs typeface="Calibri"/>
              </a:rPr>
              <a:t>благотворительные  средства </a:t>
            </a:r>
            <a:r>
              <a:rPr sz="635" spc="-14" dirty="0">
                <a:latin typeface="Calibri"/>
                <a:cs typeface="Calibri"/>
              </a:rPr>
              <a:t>физических</a:t>
            </a:r>
            <a:r>
              <a:rPr sz="635" spc="-77" dirty="0">
                <a:latin typeface="Calibri"/>
                <a:cs typeface="Calibri"/>
              </a:rPr>
              <a:t> </a:t>
            </a:r>
            <a:r>
              <a:rPr sz="635" dirty="0">
                <a:latin typeface="Calibri"/>
                <a:cs typeface="Calibri"/>
              </a:rPr>
              <a:t>и  </a:t>
            </a:r>
            <a:r>
              <a:rPr sz="635" spc="-14" dirty="0">
                <a:latin typeface="Calibri"/>
                <a:cs typeface="Calibri"/>
              </a:rPr>
              <a:t>юридических</a:t>
            </a:r>
            <a:r>
              <a:rPr sz="635" spc="-36" dirty="0">
                <a:latin typeface="Calibri"/>
                <a:cs typeface="Calibri"/>
              </a:rPr>
              <a:t> </a:t>
            </a:r>
            <a:r>
              <a:rPr sz="635" spc="-9" dirty="0">
                <a:latin typeface="Calibri"/>
                <a:cs typeface="Calibri"/>
              </a:rPr>
              <a:t>лиц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209" name="object 177"/>
          <p:cNvSpPr/>
          <p:nvPr/>
        </p:nvSpPr>
        <p:spPr>
          <a:xfrm>
            <a:off x="1321003" y="2250963"/>
            <a:ext cx="4827663" cy="11516"/>
          </a:xfrm>
          <a:custGeom>
            <a:avLst/>
            <a:gdLst/>
            <a:ahLst/>
            <a:cxnLst/>
            <a:rect l="l" t="t" r="r" b="b"/>
            <a:pathLst>
              <a:path w="5323840" h="12700">
                <a:moveTo>
                  <a:pt x="5323753" y="0"/>
                </a:moveTo>
                <a:lnTo>
                  <a:pt x="0" y="0"/>
                </a:lnTo>
                <a:lnTo>
                  <a:pt x="0" y="12700"/>
                </a:lnTo>
                <a:lnTo>
                  <a:pt x="5323753" y="12700"/>
                </a:lnTo>
                <a:lnTo>
                  <a:pt x="5323753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aphicFrame>
        <p:nvGraphicFramePr>
          <p:cNvPr id="173" name="Объект 3"/>
          <p:cNvGraphicFramePr>
            <a:graphicFrameLocks/>
          </p:cNvGraphicFramePr>
          <p:nvPr>
            <p:extLst/>
          </p:nvPr>
        </p:nvGraphicFramePr>
        <p:xfrm>
          <a:off x="10306207" y="4494050"/>
          <a:ext cx="2290439" cy="256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6" name="object 82"/>
          <p:cNvSpPr txBox="1"/>
          <p:nvPr/>
        </p:nvSpPr>
        <p:spPr>
          <a:xfrm>
            <a:off x="10883569" y="1822341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 dirty="0">
              <a:latin typeface="Calibri"/>
              <a:cs typeface="Calibri"/>
            </a:endParaRPr>
          </a:p>
        </p:txBody>
      </p:sp>
      <p:graphicFrame>
        <p:nvGraphicFramePr>
          <p:cNvPr id="185" name="Объект 3"/>
          <p:cNvGraphicFramePr>
            <a:graphicFrameLocks/>
          </p:cNvGraphicFramePr>
          <p:nvPr>
            <p:extLst/>
          </p:nvPr>
        </p:nvGraphicFramePr>
        <p:xfrm>
          <a:off x="10348573" y="1676416"/>
          <a:ext cx="2180367" cy="247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6" name="object 10"/>
          <p:cNvSpPr txBox="1"/>
          <p:nvPr/>
        </p:nvSpPr>
        <p:spPr>
          <a:xfrm>
            <a:off x="7360229" y="3028580"/>
            <a:ext cx="10346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15240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19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7" name="object 10"/>
          <p:cNvSpPr txBox="1"/>
          <p:nvPr/>
        </p:nvSpPr>
        <p:spPr>
          <a:xfrm>
            <a:off x="7378141" y="3458436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6100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7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,9%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8" name="object 10"/>
          <p:cNvSpPr txBox="1"/>
          <p:nvPr/>
        </p:nvSpPr>
        <p:spPr>
          <a:xfrm>
            <a:off x="7378141" y="3976931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9106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9" name="object 10"/>
          <p:cNvSpPr txBox="1"/>
          <p:nvPr/>
        </p:nvSpPr>
        <p:spPr>
          <a:xfrm>
            <a:off x="7378141" y="4433912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610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90" name="object 10"/>
          <p:cNvSpPr txBox="1"/>
          <p:nvPr/>
        </p:nvSpPr>
        <p:spPr>
          <a:xfrm>
            <a:off x="7351335" y="4890893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14</a:t>
            </a:r>
            <a:r>
              <a:rPr lang="ru-RU"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61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,9%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91" name="object 10"/>
          <p:cNvSpPr txBox="1"/>
          <p:nvPr/>
        </p:nvSpPr>
        <p:spPr>
          <a:xfrm>
            <a:off x="7351335" y="2553194"/>
            <a:ext cx="102397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39034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92" name="object 10"/>
          <p:cNvSpPr txBox="1"/>
          <p:nvPr/>
        </p:nvSpPr>
        <p:spPr>
          <a:xfrm>
            <a:off x="7384807" y="5908714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</a:t>
            </a: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100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,4%</a:t>
            </a:r>
            <a:endParaRPr lang="ru-RU" sz="800" dirty="0">
              <a:latin typeface="Calibri"/>
              <a:cs typeface="Calibri"/>
            </a:endParaRPr>
          </a:p>
        </p:txBody>
      </p:sp>
      <p:pic>
        <p:nvPicPr>
          <p:cNvPr id="81" name="Рисунок 80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196225" y="2107124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object 82"/>
          <p:cNvSpPr txBox="1"/>
          <p:nvPr/>
        </p:nvSpPr>
        <p:spPr>
          <a:xfrm>
            <a:off x="3057303" y="1782984"/>
            <a:ext cx="1860638" cy="35620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sz="800" spc="-9" dirty="0">
                <a:latin typeface="Calibri"/>
                <a:cs typeface="Calibri"/>
              </a:rPr>
              <a:t>МБ </a:t>
            </a:r>
            <a:r>
              <a:rPr sz="800" dirty="0">
                <a:latin typeface="Calibri"/>
                <a:cs typeface="Calibri"/>
              </a:rPr>
              <a:t>- </a:t>
            </a:r>
            <a:r>
              <a:rPr sz="800" spc="-14" dirty="0">
                <a:latin typeface="Calibri"/>
                <a:cs typeface="Calibri"/>
              </a:rPr>
              <a:t>местный </a:t>
            </a:r>
            <a:r>
              <a:rPr sz="800" spc="-23" dirty="0" err="1">
                <a:latin typeface="Calibri"/>
                <a:cs typeface="Calibri"/>
              </a:rPr>
              <a:t>бюджет</a:t>
            </a:r>
            <a:r>
              <a:rPr sz="800" spc="-23" dirty="0" smtClean="0">
                <a:latin typeface="Calibri"/>
                <a:cs typeface="Calibri"/>
              </a:rPr>
              <a:t>,</a:t>
            </a:r>
            <a:endParaRPr lang="ru-RU" sz="800" spc="-23" dirty="0" smtClean="0">
              <a:latin typeface="Calibri"/>
              <a:cs typeface="Calibri"/>
            </a:endParaRPr>
          </a:p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lang="ru-RU" sz="800" spc="-9" dirty="0" smtClean="0">
                <a:latin typeface="Calibri"/>
                <a:cs typeface="Calibri"/>
              </a:rPr>
              <a:t>Р</a:t>
            </a:r>
            <a:r>
              <a:rPr sz="800" spc="-9" dirty="0" smtClean="0">
                <a:latin typeface="Calibri"/>
                <a:cs typeface="Calibri"/>
              </a:rPr>
              <a:t>Б</a:t>
            </a:r>
            <a:r>
              <a:rPr sz="800" spc="-50" dirty="0" smtClean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lang="ru-RU" sz="800" spc="-14" dirty="0" smtClean="0">
                <a:latin typeface="Calibri"/>
                <a:cs typeface="Calibri"/>
              </a:rPr>
              <a:t>республиканский</a:t>
            </a:r>
            <a:r>
              <a:rPr sz="800" spc="-50" dirty="0" smtClean="0">
                <a:latin typeface="Calibri"/>
                <a:cs typeface="Calibri"/>
              </a:rPr>
              <a:t> </a:t>
            </a:r>
            <a:r>
              <a:rPr sz="800" spc="-23" dirty="0">
                <a:latin typeface="Calibri"/>
                <a:cs typeface="Calibri"/>
              </a:rPr>
              <a:t>бюджет,</a:t>
            </a:r>
            <a:endParaRPr sz="800" dirty="0">
              <a:latin typeface="Calibri"/>
              <a:cs typeface="Calibri"/>
            </a:endParaRPr>
          </a:p>
          <a:p>
            <a:pPr marL="11516">
              <a:spcBef>
                <a:spcPts val="185"/>
              </a:spcBef>
            </a:pPr>
            <a:r>
              <a:rPr sz="800" dirty="0" smtClean="0">
                <a:latin typeface="Calibri"/>
                <a:cs typeface="Calibri"/>
              </a:rPr>
              <a:t>% </a:t>
            </a:r>
            <a:r>
              <a:rPr sz="800" dirty="0">
                <a:latin typeface="Calibri"/>
                <a:cs typeface="Calibri"/>
              </a:rPr>
              <a:t>- </a:t>
            </a:r>
            <a:r>
              <a:rPr sz="800" spc="-18" dirty="0">
                <a:latin typeface="Calibri"/>
                <a:cs typeface="Calibri"/>
              </a:rPr>
              <a:t>доля </a:t>
            </a:r>
            <a:r>
              <a:rPr sz="800" dirty="0">
                <a:latin typeface="Calibri"/>
                <a:cs typeface="Calibri"/>
              </a:rPr>
              <a:t>в</a:t>
            </a:r>
            <a:r>
              <a:rPr sz="800" spc="-100" dirty="0">
                <a:latin typeface="Calibri"/>
                <a:cs typeface="Calibri"/>
              </a:rPr>
              <a:t> </a:t>
            </a:r>
            <a:r>
              <a:rPr sz="800" spc="-18" dirty="0" err="1" smtClean="0">
                <a:latin typeface="Calibri"/>
                <a:cs typeface="Calibri"/>
              </a:rPr>
              <a:t>структуре</a:t>
            </a:r>
            <a:r>
              <a:rPr lang="ru-RU" sz="800" spc="-18" dirty="0" smtClean="0">
                <a:latin typeface="Calibri"/>
                <a:cs typeface="Calibri"/>
              </a:rPr>
              <a:t>  налоговых доходов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83" name="Рисунок 82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8301829" y="2234019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object 10"/>
          <p:cNvSpPr txBox="1"/>
          <p:nvPr/>
        </p:nvSpPr>
        <p:spPr>
          <a:xfrm>
            <a:off x="8472026" y="5439634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4420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4" name="object 10"/>
          <p:cNvSpPr txBox="1"/>
          <p:nvPr/>
        </p:nvSpPr>
        <p:spPr>
          <a:xfrm>
            <a:off x="8472026" y="3028580"/>
            <a:ext cx="10346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15240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19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5" name="object 10"/>
          <p:cNvSpPr txBox="1"/>
          <p:nvPr/>
        </p:nvSpPr>
        <p:spPr>
          <a:xfrm>
            <a:off x="8489938" y="3458436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6000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7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6" name="object 10"/>
          <p:cNvSpPr txBox="1"/>
          <p:nvPr/>
        </p:nvSpPr>
        <p:spPr>
          <a:xfrm>
            <a:off x="8489938" y="3976931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9111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7" name="object 10"/>
          <p:cNvSpPr txBox="1"/>
          <p:nvPr/>
        </p:nvSpPr>
        <p:spPr>
          <a:xfrm>
            <a:off x="8489938" y="4433912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620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8" name="object 10"/>
          <p:cNvSpPr txBox="1"/>
          <p:nvPr/>
        </p:nvSpPr>
        <p:spPr>
          <a:xfrm>
            <a:off x="8463132" y="4890893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1</a:t>
            </a:r>
            <a:r>
              <a:rPr lang="ru-RU"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318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9" name="object 10"/>
          <p:cNvSpPr txBox="1"/>
          <p:nvPr/>
        </p:nvSpPr>
        <p:spPr>
          <a:xfrm>
            <a:off x="8463132" y="2553194"/>
            <a:ext cx="102397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39229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,9%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0" name="object 10"/>
          <p:cNvSpPr txBox="1"/>
          <p:nvPr/>
        </p:nvSpPr>
        <p:spPr>
          <a:xfrm>
            <a:off x="8496604" y="5908714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</a:t>
            </a: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100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,4%</a:t>
            </a:r>
            <a:endParaRPr lang="ru-RU" sz="800" dirty="0">
              <a:latin typeface="Calibri"/>
              <a:cs typeface="Calibri"/>
            </a:endParaRPr>
          </a:p>
        </p:txBody>
      </p:sp>
      <p:pic>
        <p:nvPicPr>
          <p:cNvPr id="101" name="Рисунок 100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9400950" y="2144439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" name="object 10"/>
          <p:cNvSpPr txBox="1"/>
          <p:nvPr/>
        </p:nvSpPr>
        <p:spPr>
          <a:xfrm>
            <a:off x="9580849" y="5492615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4420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3" name="object 10"/>
          <p:cNvSpPr txBox="1"/>
          <p:nvPr/>
        </p:nvSpPr>
        <p:spPr>
          <a:xfrm>
            <a:off x="9580849" y="3081561"/>
            <a:ext cx="10346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15241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20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4" name="object 10"/>
          <p:cNvSpPr txBox="1"/>
          <p:nvPr/>
        </p:nvSpPr>
        <p:spPr>
          <a:xfrm>
            <a:off x="9598761" y="3511417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5900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7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5" name="object 10"/>
          <p:cNvSpPr txBox="1"/>
          <p:nvPr/>
        </p:nvSpPr>
        <p:spPr>
          <a:xfrm>
            <a:off x="9598761" y="4029912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9116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12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6" name="object 10"/>
          <p:cNvSpPr txBox="1"/>
          <p:nvPr/>
        </p:nvSpPr>
        <p:spPr>
          <a:xfrm>
            <a:off x="9598761" y="4486893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630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7" name="object 10"/>
          <p:cNvSpPr txBox="1"/>
          <p:nvPr/>
        </p:nvSpPr>
        <p:spPr>
          <a:xfrm>
            <a:off x="9571955" y="4943874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4</a:t>
            </a:r>
            <a:r>
              <a:rPr lang="ru-RU"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40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0,6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8" name="object 10"/>
          <p:cNvSpPr txBox="1"/>
          <p:nvPr/>
        </p:nvSpPr>
        <p:spPr>
          <a:xfrm>
            <a:off x="9571955" y="2606175"/>
            <a:ext cx="102397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39425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9" name="object 10"/>
          <p:cNvSpPr txBox="1"/>
          <p:nvPr/>
        </p:nvSpPr>
        <p:spPr>
          <a:xfrm>
            <a:off x="9605427" y="5961695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</a:t>
            </a: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100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,4%</a:t>
            </a:r>
            <a:endParaRPr lang="ru-RU" sz="800" dirty="0">
              <a:latin typeface="Calibri"/>
              <a:cs typeface="Calibri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Башкортостан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2021 год  и на плановый период 2022 и 2023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419008" y="6472684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 dirty="0"/>
          </a:p>
        </p:txBody>
      </p:sp>
      <p:pic>
        <p:nvPicPr>
          <p:cNvPr id="85" name="Рисунок 84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7143296" y="2262479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object 10"/>
          <p:cNvSpPr txBox="1"/>
          <p:nvPr/>
        </p:nvSpPr>
        <p:spPr>
          <a:xfrm>
            <a:off x="6180606" y="5495647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3946,3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3,5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0" name="object 10"/>
          <p:cNvSpPr txBox="1"/>
          <p:nvPr/>
        </p:nvSpPr>
        <p:spPr>
          <a:xfrm>
            <a:off x="6180606" y="3084593"/>
            <a:ext cx="10346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15240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13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1" name="object 10"/>
          <p:cNvSpPr txBox="1"/>
          <p:nvPr/>
        </p:nvSpPr>
        <p:spPr>
          <a:xfrm>
            <a:off x="6198518" y="3514449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14195,5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12,6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2" name="object 10"/>
          <p:cNvSpPr txBox="1"/>
          <p:nvPr/>
        </p:nvSpPr>
        <p:spPr>
          <a:xfrm>
            <a:off x="6198518" y="4032944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18952,8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16,8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3" name="object 10"/>
          <p:cNvSpPr txBox="1"/>
          <p:nvPr/>
        </p:nvSpPr>
        <p:spPr>
          <a:xfrm>
            <a:off x="6198518" y="4489925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4785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4,2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4" name="object 10"/>
          <p:cNvSpPr txBox="1"/>
          <p:nvPr/>
        </p:nvSpPr>
        <p:spPr>
          <a:xfrm>
            <a:off x="6171712" y="4946906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4455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4,0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5" name="object 10"/>
          <p:cNvSpPr txBox="1"/>
          <p:nvPr/>
        </p:nvSpPr>
        <p:spPr>
          <a:xfrm>
            <a:off x="6171712" y="2609207"/>
            <a:ext cx="102397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48864,9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43,4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46" name="object 10"/>
          <p:cNvSpPr txBox="1"/>
          <p:nvPr/>
        </p:nvSpPr>
        <p:spPr>
          <a:xfrm>
            <a:off x="6205184" y="5964727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2877,3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2,5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pic>
        <p:nvPicPr>
          <p:cNvPr id="147" name="Рисунок 146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63673" y="2318492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7" name="object 10"/>
          <p:cNvSpPr txBox="1"/>
          <p:nvPr/>
        </p:nvSpPr>
        <p:spPr>
          <a:xfrm>
            <a:off x="4945934" y="5463539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1629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1,4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58" name="object 10"/>
          <p:cNvSpPr txBox="1"/>
          <p:nvPr/>
        </p:nvSpPr>
        <p:spPr>
          <a:xfrm>
            <a:off x="4945934" y="3052485"/>
            <a:ext cx="1034662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14621,4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17,5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59" name="object 10"/>
          <p:cNvSpPr txBox="1"/>
          <p:nvPr/>
        </p:nvSpPr>
        <p:spPr>
          <a:xfrm>
            <a:off x="4963846" y="3482341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17754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15,5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60" name="object 10"/>
          <p:cNvSpPr txBox="1"/>
          <p:nvPr/>
        </p:nvSpPr>
        <p:spPr>
          <a:xfrm>
            <a:off x="4963846" y="4000836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12527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10,9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61" name="object 10"/>
          <p:cNvSpPr txBox="1"/>
          <p:nvPr/>
        </p:nvSpPr>
        <p:spPr>
          <a:xfrm>
            <a:off x="4963846" y="4457817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677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,6%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62" name="object 10"/>
          <p:cNvSpPr txBox="1"/>
          <p:nvPr/>
        </p:nvSpPr>
        <p:spPr>
          <a:xfrm>
            <a:off x="4937040" y="4914798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10102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8,8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63" name="object 10"/>
          <p:cNvSpPr txBox="1"/>
          <p:nvPr/>
        </p:nvSpPr>
        <p:spPr>
          <a:xfrm>
            <a:off x="4937040" y="2577099"/>
            <a:ext cx="102397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49998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43,6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64" name="object 10"/>
          <p:cNvSpPr txBox="1"/>
          <p:nvPr/>
        </p:nvSpPr>
        <p:spPr>
          <a:xfrm>
            <a:off x="4970512" y="5932619"/>
            <a:ext cx="95453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1921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1,7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pic>
        <p:nvPicPr>
          <p:cNvPr id="165" name="Рисунок 164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4729001" y="2286384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" name="object 17"/>
          <p:cNvSpPr txBox="1"/>
          <p:nvPr/>
        </p:nvSpPr>
        <p:spPr>
          <a:xfrm>
            <a:off x="4744541" y="2088747"/>
            <a:ext cx="5651653" cy="136897"/>
          </a:xfrm>
          <a:prstGeom prst="rect">
            <a:avLst/>
          </a:prstGeom>
          <a:ln w="6350">
            <a:solidFill>
              <a:srgbClr val="75BEE9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76008" marR="148561">
              <a:lnSpc>
                <a:spcPts val="771"/>
              </a:lnSpc>
              <a:spcBef>
                <a:spcPts val="268"/>
              </a:spcBef>
            </a:pPr>
            <a:r>
              <a:rPr lang="ru-RU" sz="900" spc="-18" dirty="0" smtClean="0">
                <a:latin typeface="Calibri"/>
                <a:cs typeface="Calibri"/>
              </a:rPr>
              <a:t> факт 2019                            </a:t>
            </a:r>
            <a:r>
              <a:rPr lang="ru-RU" sz="900" spc="-18" dirty="0">
                <a:latin typeface="Calibri"/>
                <a:cs typeface="Calibri"/>
              </a:rPr>
              <a:t> </a:t>
            </a:r>
            <a:r>
              <a:rPr lang="ru-RU" sz="900" spc="-18" dirty="0" smtClean="0">
                <a:latin typeface="Calibri"/>
                <a:cs typeface="Calibri"/>
              </a:rPr>
              <a:t>     факт </a:t>
            </a:r>
            <a:r>
              <a:rPr lang="ru-RU" sz="900" spc="-18" dirty="0" smtClean="0">
                <a:latin typeface="Calibri"/>
                <a:cs typeface="Calibri"/>
              </a:rPr>
              <a:t> </a:t>
            </a:r>
            <a:r>
              <a:rPr lang="ru-RU" sz="900" spc="-18" dirty="0" smtClean="0">
                <a:latin typeface="Calibri"/>
                <a:cs typeface="Calibri"/>
              </a:rPr>
              <a:t>2020                                       </a:t>
            </a:r>
            <a:r>
              <a:rPr lang="ru-RU" sz="900" spc="-18" dirty="0" smtClean="0">
                <a:latin typeface="Calibri"/>
                <a:cs typeface="Calibri"/>
              </a:rPr>
              <a:t>план 2021                               план 2022                     план   </a:t>
            </a:r>
            <a:r>
              <a:rPr lang="ru-RU" sz="900" spc="-18" dirty="0" smtClean="0">
                <a:latin typeface="Calibri"/>
                <a:cs typeface="Calibri"/>
              </a:rPr>
              <a:t>2023</a:t>
            </a:r>
            <a:endParaRPr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5429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2902" y="1912500"/>
            <a:ext cx="3842541" cy="230767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 marL="11516" marR="4607">
              <a:lnSpc>
                <a:spcPts val="771"/>
              </a:lnSpc>
              <a:spcBef>
                <a:spcPts val="199"/>
              </a:spcBef>
            </a:pPr>
            <a:r>
              <a:rPr sz="725" spc="-18" dirty="0">
                <a:latin typeface="Calibri"/>
                <a:cs typeface="Calibri"/>
              </a:rPr>
              <a:t>МБТ </a:t>
            </a:r>
            <a:r>
              <a:rPr sz="725" spc="-23" dirty="0">
                <a:latin typeface="Calibri"/>
                <a:cs typeface="Calibri"/>
              </a:rPr>
              <a:t>(межбюджетные </a:t>
            </a:r>
            <a:r>
              <a:rPr sz="725" spc="-18" dirty="0">
                <a:latin typeface="Calibri"/>
                <a:cs typeface="Calibri"/>
              </a:rPr>
              <a:t>трансферты) - средства, </a:t>
            </a:r>
            <a:r>
              <a:rPr sz="725" spc="-23" dirty="0">
                <a:latin typeface="Calibri"/>
                <a:cs typeface="Calibri"/>
              </a:rPr>
              <a:t>предоставляемые  </a:t>
            </a:r>
            <a:r>
              <a:rPr sz="725" spc="-18" dirty="0">
                <a:latin typeface="Calibri"/>
                <a:cs typeface="Calibri"/>
              </a:rPr>
              <a:t>одним </a:t>
            </a:r>
            <a:r>
              <a:rPr sz="725" spc="-23" dirty="0">
                <a:latin typeface="Calibri"/>
                <a:cs typeface="Calibri"/>
              </a:rPr>
              <a:t>бюджетом бюджетной </a:t>
            </a:r>
            <a:r>
              <a:rPr sz="725" spc="-18" dirty="0">
                <a:latin typeface="Calibri"/>
                <a:cs typeface="Calibri"/>
              </a:rPr>
              <a:t>системы </a:t>
            </a:r>
            <a:r>
              <a:rPr sz="725" spc="-9" dirty="0">
                <a:latin typeface="Calibri"/>
                <a:cs typeface="Calibri"/>
              </a:rPr>
              <a:t>РФ </a:t>
            </a:r>
            <a:r>
              <a:rPr sz="725" spc="-18" dirty="0">
                <a:latin typeface="Calibri"/>
                <a:cs typeface="Calibri"/>
              </a:rPr>
              <a:t>другому </a:t>
            </a:r>
            <a:r>
              <a:rPr sz="725" spc="-23" dirty="0">
                <a:latin typeface="Calibri"/>
                <a:cs typeface="Calibri"/>
              </a:rPr>
              <a:t>бюджету  бюджетной </a:t>
            </a:r>
            <a:r>
              <a:rPr sz="725" spc="-18" dirty="0">
                <a:latin typeface="Calibri"/>
                <a:cs typeface="Calibri"/>
              </a:rPr>
              <a:t>системы</a:t>
            </a:r>
            <a:r>
              <a:rPr sz="725" spc="-45" dirty="0">
                <a:latin typeface="Calibri"/>
                <a:cs typeface="Calibri"/>
              </a:rPr>
              <a:t> </a:t>
            </a:r>
            <a:r>
              <a:rPr sz="725" spc="-18" dirty="0">
                <a:latin typeface="Calibri"/>
                <a:cs typeface="Calibri"/>
              </a:rPr>
              <a:t>РФ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5442" y="2655117"/>
            <a:ext cx="1684845" cy="435952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1516" marR="107102">
              <a:lnSpc>
                <a:spcPts val="771"/>
              </a:lnSpc>
              <a:spcBef>
                <a:spcPts val="199"/>
              </a:spcBef>
            </a:pPr>
            <a:r>
              <a:rPr sz="725" b="1" spc="-5" dirty="0">
                <a:solidFill>
                  <a:srgbClr val="00A0DC"/>
                </a:solidFill>
                <a:latin typeface="Calibri"/>
                <a:cs typeface="Calibri"/>
              </a:rPr>
              <a:t>Дотации </a:t>
            </a:r>
            <a:r>
              <a:rPr sz="725" dirty="0">
                <a:solidFill>
                  <a:srgbClr val="00A0DC"/>
                </a:solidFill>
                <a:latin typeface="Calibri"/>
                <a:cs typeface="Calibri"/>
              </a:rPr>
              <a:t>- </a:t>
            </a:r>
            <a:r>
              <a:rPr sz="725" spc="-9" dirty="0">
                <a:latin typeface="Calibri"/>
                <a:cs typeface="Calibri"/>
              </a:rPr>
              <a:t>межбюджетные </a:t>
            </a:r>
            <a:r>
              <a:rPr sz="725" spc="-5" dirty="0">
                <a:latin typeface="Calibri"/>
                <a:cs typeface="Calibri"/>
              </a:rPr>
              <a:t>трансферты,  </a:t>
            </a:r>
            <a:r>
              <a:rPr sz="725" spc="-9" dirty="0">
                <a:latin typeface="Calibri"/>
                <a:cs typeface="Calibri"/>
              </a:rPr>
              <a:t>предоставляемые </a:t>
            </a:r>
            <a:r>
              <a:rPr sz="725" dirty="0">
                <a:latin typeface="Calibri"/>
                <a:cs typeface="Calibri"/>
              </a:rPr>
              <a:t>на</a:t>
            </a:r>
            <a:r>
              <a:rPr sz="725" spc="5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безвозмездной</a:t>
            </a:r>
            <a:endParaRPr sz="725" dirty="0">
              <a:latin typeface="Calibri"/>
              <a:cs typeface="Calibri"/>
            </a:endParaRPr>
          </a:p>
          <a:p>
            <a:pPr marL="11516" marR="4607">
              <a:lnSpc>
                <a:spcPts val="771"/>
              </a:lnSpc>
            </a:pPr>
            <a:r>
              <a:rPr sz="725" dirty="0">
                <a:latin typeface="Calibri"/>
                <a:cs typeface="Calibri"/>
              </a:rPr>
              <a:t>и </a:t>
            </a:r>
            <a:r>
              <a:rPr sz="725" spc="-5" dirty="0">
                <a:latin typeface="Calibri"/>
                <a:cs typeface="Calibri"/>
              </a:rPr>
              <a:t>безвозвратной основе </a:t>
            </a:r>
            <a:r>
              <a:rPr sz="725" dirty="0">
                <a:latin typeface="Calibri"/>
                <a:cs typeface="Calibri"/>
              </a:rPr>
              <a:t>без </a:t>
            </a:r>
            <a:r>
              <a:rPr sz="725" spc="-5" dirty="0">
                <a:latin typeface="Calibri"/>
                <a:cs typeface="Calibri"/>
              </a:rPr>
              <a:t>установления  направлений </a:t>
            </a:r>
            <a:r>
              <a:rPr sz="725" dirty="0">
                <a:latin typeface="Calibri"/>
                <a:cs typeface="Calibri"/>
              </a:rPr>
              <a:t>их</a:t>
            </a:r>
            <a:r>
              <a:rPr sz="725" spc="-9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использования.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1756" y="3316310"/>
            <a:ext cx="1615171" cy="538544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1516" marR="4607">
              <a:lnSpc>
                <a:spcPts val="771"/>
              </a:lnSpc>
              <a:spcBef>
                <a:spcPts val="199"/>
              </a:spcBef>
            </a:pPr>
            <a:r>
              <a:rPr sz="725" b="1" spc="-5" dirty="0">
                <a:solidFill>
                  <a:srgbClr val="00A0DC"/>
                </a:solidFill>
                <a:latin typeface="Calibri"/>
                <a:cs typeface="Calibri"/>
              </a:rPr>
              <a:t>Субсидии </a:t>
            </a:r>
            <a:r>
              <a:rPr sz="725" b="1" dirty="0">
                <a:solidFill>
                  <a:srgbClr val="00A0DC"/>
                </a:solidFill>
                <a:latin typeface="Calibri"/>
                <a:cs typeface="Calibri"/>
              </a:rPr>
              <a:t>– </a:t>
            </a:r>
            <a:r>
              <a:rPr sz="725" spc="-9" dirty="0">
                <a:latin typeface="Calibri"/>
                <a:cs typeface="Calibri"/>
              </a:rPr>
              <a:t>это бюджетные </a:t>
            </a:r>
            <a:r>
              <a:rPr sz="725" spc="-5" dirty="0">
                <a:latin typeface="Calibri"/>
                <a:cs typeface="Calibri"/>
              </a:rPr>
              <a:t>средства,  передаваемые </a:t>
            </a:r>
            <a:r>
              <a:rPr sz="725" spc="-9" dirty="0">
                <a:latin typeface="Calibri"/>
                <a:cs typeface="Calibri"/>
              </a:rPr>
              <a:t>бюджету другого </a:t>
            </a:r>
            <a:r>
              <a:rPr sz="725" dirty="0">
                <a:latin typeface="Calibri"/>
                <a:cs typeface="Calibri"/>
              </a:rPr>
              <a:t>уровня,  </a:t>
            </a:r>
            <a:r>
              <a:rPr sz="725" spc="-5" dirty="0">
                <a:latin typeface="Calibri"/>
                <a:cs typeface="Calibri"/>
              </a:rPr>
              <a:t>юридическому </a:t>
            </a:r>
            <a:r>
              <a:rPr sz="725" dirty="0">
                <a:latin typeface="Calibri"/>
                <a:cs typeface="Calibri"/>
              </a:rPr>
              <a:t>или </a:t>
            </a:r>
            <a:r>
              <a:rPr sz="725" spc="-5" dirty="0">
                <a:latin typeface="Calibri"/>
                <a:cs typeface="Calibri"/>
              </a:rPr>
              <a:t>физическому лицам  </a:t>
            </a:r>
            <a:r>
              <a:rPr sz="725" dirty="0">
                <a:latin typeface="Calibri"/>
                <a:cs typeface="Calibri"/>
              </a:rPr>
              <a:t>на </a:t>
            </a:r>
            <a:r>
              <a:rPr sz="725" spc="-5" dirty="0">
                <a:latin typeface="Calibri"/>
                <a:cs typeface="Calibri"/>
              </a:rPr>
              <a:t>условиях </a:t>
            </a:r>
            <a:r>
              <a:rPr sz="725" spc="-9" dirty="0">
                <a:latin typeface="Calibri"/>
                <a:cs typeface="Calibri"/>
              </a:rPr>
              <a:t>долевого </a:t>
            </a:r>
            <a:r>
              <a:rPr sz="725" dirty="0">
                <a:latin typeface="Calibri"/>
                <a:cs typeface="Calibri"/>
              </a:rPr>
              <a:t>финансирования  </a:t>
            </a:r>
            <a:r>
              <a:rPr sz="725" spc="-9" dirty="0">
                <a:latin typeface="Calibri"/>
                <a:cs typeface="Calibri"/>
              </a:rPr>
              <a:t>целевых расходов.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6866" y="1256116"/>
            <a:ext cx="1310534" cy="26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3116058" y="1207571"/>
            <a:ext cx="940373" cy="219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4143387" y="985029"/>
            <a:ext cx="363917" cy="51824"/>
          </a:xfrm>
          <a:custGeom>
            <a:avLst/>
            <a:gdLst/>
            <a:ahLst/>
            <a:cxnLst/>
            <a:rect l="l" t="t" r="r" b="b"/>
            <a:pathLst>
              <a:path w="401320" h="57150">
                <a:moveTo>
                  <a:pt x="42100" y="1155"/>
                </a:moveTo>
                <a:lnTo>
                  <a:pt x="41186" y="228"/>
                </a:lnTo>
                <a:lnTo>
                  <a:pt x="36118" y="419"/>
                </a:lnTo>
                <a:lnTo>
                  <a:pt x="7378" y="43522"/>
                </a:lnTo>
                <a:lnTo>
                  <a:pt x="7454" y="1333"/>
                </a:lnTo>
                <a:lnTo>
                  <a:pt x="7175" y="596"/>
                </a:lnTo>
                <a:lnTo>
                  <a:pt x="1536" y="139"/>
                </a:lnTo>
                <a:lnTo>
                  <a:pt x="50" y="952"/>
                </a:lnTo>
                <a:lnTo>
                  <a:pt x="0" y="55473"/>
                </a:lnTo>
                <a:lnTo>
                  <a:pt x="914" y="56451"/>
                </a:lnTo>
                <a:lnTo>
                  <a:pt x="5969" y="56299"/>
                </a:lnTo>
                <a:lnTo>
                  <a:pt x="31203" y="18834"/>
                </a:lnTo>
                <a:lnTo>
                  <a:pt x="34772" y="13068"/>
                </a:lnTo>
                <a:lnTo>
                  <a:pt x="34671" y="55333"/>
                </a:lnTo>
                <a:lnTo>
                  <a:pt x="35166" y="56222"/>
                </a:lnTo>
                <a:lnTo>
                  <a:pt x="41605" y="56222"/>
                </a:lnTo>
                <a:lnTo>
                  <a:pt x="42100" y="55333"/>
                </a:lnTo>
                <a:lnTo>
                  <a:pt x="42100" y="1155"/>
                </a:lnTo>
                <a:close/>
              </a:path>
              <a:path w="401320" h="57150">
                <a:moveTo>
                  <a:pt x="97485" y="1384"/>
                </a:moveTo>
                <a:lnTo>
                  <a:pt x="97205" y="596"/>
                </a:lnTo>
                <a:lnTo>
                  <a:pt x="93040" y="0"/>
                </a:lnTo>
                <a:lnTo>
                  <a:pt x="90347" y="596"/>
                </a:lnTo>
                <a:lnTo>
                  <a:pt x="90068" y="23863"/>
                </a:lnTo>
                <a:lnTo>
                  <a:pt x="64490" y="23863"/>
                </a:lnTo>
                <a:lnTo>
                  <a:pt x="64490" y="1384"/>
                </a:lnTo>
                <a:lnTo>
                  <a:pt x="64211" y="596"/>
                </a:lnTo>
                <a:lnTo>
                  <a:pt x="57315" y="596"/>
                </a:lnTo>
                <a:lnTo>
                  <a:pt x="57023" y="55295"/>
                </a:lnTo>
                <a:lnTo>
                  <a:pt x="57315" y="56083"/>
                </a:lnTo>
                <a:lnTo>
                  <a:pt x="64211" y="56083"/>
                </a:lnTo>
                <a:lnTo>
                  <a:pt x="64490" y="30378"/>
                </a:lnTo>
                <a:lnTo>
                  <a:pt x="90068" y="30378"/>
                </a:lnTo>
                <a:lnTo>
                  <a:pt x="90068" y="55295"/>
                </a:lnTo>
                <a:lnTo>
                  <a:pt x="90347" y="56083"/>
                </a:lnTo>
                <a:lnTo>
                  <a:pt x="97205" y="56083"/>
                </a:lnTo>
                <a:lnTo>
                  <a:pt x="97485" y="55295"/>
                </a:lnTo>
                <a:lnTo>
                  <a:pt x="97485" y="1384"/>
                </a:lnTo>
                <a:close/>
              </a:path>
              <a:path w="401320" h="57150">
                <a:moveTo>
                  <a:pt x="149009" y="36233"/>
                </a:moveTo>
                <a:lnTo>
                  <a:pt x="148526" y="33858"/>
                </a:lnTo>
                <a:lnTo>
                  <a:pt x="146558" y="29756"/>
                </a:lnTo>
                <a:lnTo>
                  <a:pt x="145719" y="28689"/>
                </a:lnTo>
                <a:lnTo>
                  <a:pt x="145211" y="28041"/>
                </a:lnTo>
                <a:lnTo>
                  <a:pt x="141795" y="25298"/>
                </a:lnTo>
                <a:lnTo>
                  <a:pt x="141300" y="25057"/>
                </a:lnTo>
                <a:lnTo>
                  <a:pt x="141300" y="37896"/>
                </a:lnTo>
                <a:lnTo>
                  <a:pt x="141211" y="41249"/>
                </a:lnTo>
                <a:lnTo>
                  <a:pt x="130886" y="50304"/>
                </a:lnTo>
                <a:lnTo>
                  <a:pt x="119888" y="50304"/>
                </a:lnTo>
                <a:lnTo>
                  <a:pt x="119888" y="28689"/>
                </a:lnTo>
                <a:lnTo>
                  <a:pt x="130162" y="28689"/>
                </a:lnTo>
                <a:lnTo>
                  <a:pt x="141300" y="37896"/>
                </a:lnTo>
                <a:lnTo>
                  <a:pt x="141300" y="25057"/>
                </a:lnTo>
                <a:lnTo>
                  <a:pt x="139738" y="24269"/>
                </a:lnTo>
                <a:lnTo>
                  <a:pt x="134899" y="22898"/>
                </a:lnTo>
                <a:lnTo>
                  <a:pt x="131686" y="22567"/>
                </a:lnTo>
                <a:lnTo>
                  <a:pt x="119888" y="22567"/>
                </a:lnTo>
                <a:lnTo>
                  <a:pt x="119824" y="952"/>
                </a:lnTo>
                <a:lnTo>
                  <a:pt x="117487" y="12"/>
                </a:lnTo>
                <a:lnTo>
                  <a:pt x="114909" y="12"/>
                </a:lnTo>
                <a:lnTo>
                  <a:pt x="112483" y="952"/>
                </a:lnTo>
                <a:lnTo>
                  <a:pt x="112522" y="54406"/>
                </a:lnTo>
                <a:lnTo>
                  <a:pt x="114973" y="56426"/>
                </a:lnTo>
                <a:lnTo>
                  <a:pt x="131749" y="56426"/>
                </a:lnTo>
                <a:lnTo>
                  <a:pt x="148907" y="41897"/>
                </a:lnTo>
                <a:lnTo>
                  <a:pt x="149009" y="36233"/>
                </a:lnTo>
                <a:close/>
              </a:path>
              <a:path w="401320" h="57150">
                <a:moveTo>
                  <a:pt x="165150" y="952"/>
                </a:moveTo>
                <a:lnTo>
                  <a:pt x="162763" y="12"/>
                </a:lnTo>
                <a:lnTo>
                  <a:pt x="160235" y="12"/>
                </a:lnTo>
                <a:lnTo>
                  <a:pt x="157797" y="952"/>
                </a:lnTo>
                <a:lnTo>
                  <a:pt x="157797" y="55765"/>
                </a:lnTo>
                <a:lnTo>
                  <a:pt x="162166" y="56680"/>
                </a:lnTo>
                <a:lnTo>
                  <a:pt x="162763" y="56667"/>
                </a:lnTo>
                <a:lnTo>
                  <a:pt x="165150" y="55765"/>
                </a:lnTo>
                <a:lnTo>
                  <a:pt x="165150" y="952"/>
                </a:lnTo>
                <a:close/>
              </a:path>
              <a:path w="401320" h="57150">
                <a:moveTo>
                  <a:pt x="211391" y="52768"/>
                </a:moveTo>
                <a:lnTo>
                  <a:pt x="210680" y="50507"/>
                </a:lnTo>
                <a:lnTo>
                  <a:pt x="187604" y="50228"/>
                </a:lnTo>
                <a:lnTo>
                  <a:pt x="187604" y="30124"/>
                </a:lnTo>
                <a:lnTo>
                  <a:pt x="206679" y="30124"/>
                </a:lnTo>
                <a:lnTo>
                  <a:pt x="207683" y="29248"/>
                </a:lnTo>
                <a:lnTo>
                  <a:pt x="207772" y="25374"/>
                </a:lnTo>
                <a:lnTo>
                  <a:pt x="207073" y="24282"/>
                </a:lnTo>
                <a:lnTo>
                  <a:pt x="187604" y="24079"/>
                </a:lnTo>
                <a:lnTo>
                  <a:pt x="187604" y="6477"/>
                </a:lnTo>
                <a:lnTo>
                  <a:pt x="209804" y="6477"/>
                </a:lnTo>
                <a:lnTo>
                  <a:pt x="210769" y="5499"/>
                </a:lnTo>
                <a:lnTo>
                  <a:pt x="210388" y="546"/>
                </a:lnTo>
                <a:lnTo>
                  <a:pt x="182918" y="254"/>
                </a:lnTo>
                <a:lnTo>
                  <a:pt x="181622" y="482"/>
                </a:lnTo>
                <a:lnTo>
                  <a:pt x="180428" y="1371"/>
                </a:lnTo>
                <a:lnTo>
                  <a:pt x="180136" y="2171"/>
                </a:lnTo>
                <a:lnTo>
                  <a:pt x="180136" y="54521"/>
                </a:lnTo>
                <a:lnTo>
                  <a:pt x="180428" y="55308"/>
                </a:lnTo>
                <a:lnTo>
                  <a:pt x="182245" y="56426"/>
                </a:lnTo>
                <a:lnTo>
                  <a:pt x="209880" y="56426"/>
                </a:lnTo>
                <a:lnTo>
                  <a:pt x="210680" y="56146"/>
                </a:lnTo>
                <a:lnTo>
                  <a:pt x="211391" y="52768"/>
                </a:lnTo>
                <a:close/>
              </a:path>
              <a:path w="401320" h="57150">
                <a:moveTo>
                  <a:pt x="304711" y="3035"/>
                </a:moveTo>
                <a:lnTo>
                  <a:pt x="304279" y="1676"/>
                </a:lnTo>
                <a:lnTo>
                  <a:pt x="303149" y="571"/>
                </a:lnTo>
                <a:lnTo>
                  <a:pt x="296684" y="254"/>
                </a:lnTo>
                <a:lnTo>
                  <a:pt x="294195" y="647"/>
                </a:lnTo>
                <a:lnTo>
                  <a:pt x="292354" y="2120"/>
                </a:lnTo>
                <a:lnTo>
                  <a:pt x="274205" y="45491"/>
                </a:lnTo>
                <a:lnTo>
                  <a:pt x="273977" y="45491"/>
                </a:lnTo>
                <a:lnTo>
                  <a:pt x="257924" y="4813"/>
                </a:lnTo>
                <a:lnTo>
                  <a:pt x="245973" y="254"/>
                </a:lnTo>
                <a:lnTo>
                  <a:pt x="245249" y="520"/>
                </a:lnTo>
                <a:lnTo>
                  <a:pt x="243967" y="1562"/>
                </a:lnTo>
                <a:lnTo>
                  <a:pt x="243636" y="2425"/>
                </a:lnTo>
                <a:lnTo>
                  <a:pt x="243636" y="55295"/>
                </a:lnTo>
                <a:lnTo>
                  <a:pt x="243903" y="56083"/>
                </a:lnTo>
                <a:lnTo>
                  <a:pt x="250812" y="56083"/>
                </a:lnTo>
                <a:lnTo>
                  <a:pt x="251104" y="6362"/>
                </a:lnTo>
                <a:lnTo>
                  <a:pt x="270078" y="55511"/>
                </a:lnTo>
                <a:lnTo>
                  <a:pt x="270573" y="56134"/>
                </a:lnTo>
                <a:lnTo>
                  <a:pt x="276847" y="56172"/>
                </a:lnTo>
                <a:lnTo>
                  <a:pt x="297167" y="6362"/>
                </a:lnTo>
                <a:lnTo>
                  <a:pt x="297243" y="55295"/>
                </a:lnTo>
                <a:lnTo>
                  <a:pt x="297561" y="56083"/>
                </a:lnTo>
                <a:lnTo>
                  <a:pt x="304215" y="56210"/>
                </a:lnTo>
                <a:lnTo>
                  <a:pt x="304711" y="55295"/>
                </a:lnTo>
                <a:lnTo>
                  <a:pt x="304711" y="3035"/>
                </a:lnTo>
                <a:close/>
              </a:path>
              <a:path w="401320" h="57150">
                <a:moveTo>
                  <a:pt x="356692" y="41897"/>
                </a:moveTo>
                <a:lnTo>
                  <a:pt x="348957" y="26238"/>
                </a:lnTo>
                <a:lnTo>
                  <a:pt x="348957" y="38671"/>
                </a:lnTo>
                <a:lnTo>
                  <a:pt x="348932" y="41897"/>
                </a:lnTo>
                <a:lnTo>
                  <a:pt x="339026" y="50355"/>
                </a:lnTo>
                <a:lnTo>
                  <a:pt x="327126" y="50355"/>
                </a:lnTo>
                <a:lnTo>
                  <a:pt x="327126" y="30124"/>
                </a:lnTo>
                <a:lnTo>
                  <a:pt x="338937" y="30124"/>
                </a:lnTo>
                <a:lnTo>
                  <a:pt x="348957" y="38671"/>
                </a:lnTo>
                <a:lnTo>
                  <a:pt x="348957" y="26238"/>
                </a:lnTo>
                <a:lnTo>
                  <a:pt x="348424" y="25946"/>
                </a:lnTo>
                <a:lnTo>
                  <a:pt x="343852" y="24498"/>
                </a:lnTo>
                <a:lnTo>
                  <a:pt x="340944" y="24130"/>
                </a:lnTo>
                <a:lnTo>
                  <a:pt x="327126" y="24130"/>
                </a:lnTo>
                <a:lnTo>
                  <a:pt x="327126" y="6553"/>
                </a:lnTo>
                <a:lnTo>
                  <a:pt x="351828" y="266"/>
                </a:lnTo>
                <a:lnTo>
                  <a:pt x="321767" y="266"/>
                </a:lnTo>
                <a:lnTo>
                  <a:pt x="321144" y="482"/>
                </a:lnTo>
                <a:lnTo>
                  <a:pt x="319989" y="1371"/>
                </a:lnTo>
                <a:lnTo>
                  <a:pt x="319709" y="2171"/>
                </a:lnTo>
                <a:lnTo>
                  <a:pt x="319709" y="54508"/>
                </a:lnTo>
                <a:lnTo>
                  <a:pt x="319989" y="55321"/>
                </a:lnTo>
                <a:lnTo>
                  <a:pt x="321144" y="56210"/>
                </a:lnTo>
                <a:lnTo>
                  <a:pt x="321792" y="56426"/>
                </a:lnTo>
                <a:lnTo>
                  <a:pt x="340372" y="56426"/>
                </a:lnTo>
                <a:lnTo>
                  <a:pt x="343789" y="55956"/>
                </a:lnTo>
                <a:lnTo>
                  <a:pt x="348830" y="54076"/>
                </a:lnTo>
                <a:lnTo>
                  <a:pt x="350850" y="52844"/>
                </a:lnTo>
                <a:lnTo>
                  <a:pt x="353301" y="50355"/>
                </a:lnTo>
                <a:lnTo>
                  <a:pt x="353885" y="49771"/>
                </a:lnTo>
                <a:lnTo>
                  <a:pt x="354977" y="47993"/>
                </a:lnTo>
                <a:lnTo>
                  <a:pt x="356349" y="43980"/>
                </a:lnTo>
                <a:lnTo>
                  <a:pt x="356692" y="41897"/>
                </a:lnTo>
                <a:close/>
              </a:path>
              <a:path w="401320" h="57150">
                <a:moveTo>
                  <a:pt x="400723" y="3467"/>
                </a:moveTo>
                <a:lnTo>
                  <a:pt x="400062" y="533"/>
                </a:lnTo>
                <a:lnTo>
                  <a:pt x="360197" y="254"/>
                </a:lnTo>
                <a:lnTo>
                  <a:pt x="359371" y="533"/>
                </a:lnTo>
                <a:lnTo>
                  <a:pt x="358736" y="2438"/>
                </a:lnTo>
                <a:lnTo>
                  <a:pt x="359371" y="6311"/>
                </a:lnTo>
                <a:lnTo>
                  <a:pt x="375996" y="6591"/>
                </a:lnTo>
                <a:lnTo>
                  <a:pt x="375996" y="55295"/>
                </a:lnTo>
                <a:lnTo>
                  <a:pt x="376275" y="56083"/>
                </a:lnTo>
                <a:lnTo>
                  <a:pt x="383159" y="56083"/>
                </a:lnTo>
                <a:lnTo>
                  <a:pt x="383463" y="6591"/>
                </a:lnTo>
                <a:lnTo>
                  <a:pt x="399262" y="6591"/>
                </a:lnTo>
                <a:lnTo>
                  <a:pt x="400062" y="6311"/>
                </a:lnTo>
                <a:lnTo>
                  <a:pt x="400723" y="3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1" name="object 11"/>
          <p:cNvGrpSpPr/>
          <p:nvPr/>
        </p:nvGrpSpPr>
        <p:grpSpPr>
          <a:xfrm>
            <a:off x="546100" y="982126"/>
            <a:ext cx="4217647" cy="1294440"/>
            <a:chOff x="900005" y="1083067"/>
            <a:chExt cx="2958465" cy="1427480"/>
          </a:xfrm>
        </p:grpSpPr>
        <p:sp>
          <p:nvSpPr>
            <p:cNvPr id="12" name="object 12"/>
            <p:cNvSpPr/>
            <p:nvPr/>
          </p:nvSpPr>
          <p:spPr>
            <a:xfrm>
              <a:off x="1003744" y="2075700"/>
              <a:ext cx="2851150" cy="431800"/>
            </a:xfrm>
            <a:custGeom>
              <a:avLst/>
              <a:gdLst/>
              <a:ahLst/>
              <a:cxnLst/>
              <a:rect l="l" t="t" r="r" b="b"/>
              <a:pathLst>
                <a:path w="2851150" h="431800">
                  <a:moveTo>
                    <a:pt x="0" y="431406"/>
                  </a:moveTo>
                  <a:lnTo>
                    <a:pt x="2851149" y="431406"/>
                  </a:lnTo>
                  <a:lnTo>
                    <a:pt x="2851149" y="0"/>
                  </a:lnTo>
                  <a:lnTo>
                    <a:pt x="0" y="0"/>
                  </a:lnTo>
                  <a:lnTo>
                    <a:pt x="0" y="431406"/>
                  </a:lnTo>
                  <a:close/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6075" y="1085682"/>
              <a:ext cx="365051" cy="718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9531" y="1085830"/>
              <a:ext cx="406165" cy="717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3459" y="1085830"/>
              <a:ext cx="448407" cy="713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0872" y="1083067"/>
              <a:ext cx="2359025" cy="487680"/>
            </a:xfrm>
            <a:custGeom>
              <a:avLst/>
              <a:gdLst/>
              <a:ahLst/>
              <a:cxnLst/>
              <a:rect l="l" t="t" r="r" b="b"/>
              <a:pathLst>
                <a:path w="2359025" h="487680">
                  <a:moveTo>
                    <a:pt x="557441" y="0"/>
                  </a:moveTo>
                  <a:lnTo>
                    <a:pt x="557441" y="65049"/>
                  </a:lnTo>
                </a:path>
                <a:path w="2359025" h="487680">
                  <a:moveTo>
                    <a:pt x="1164259" y="0"/>
                  </a:moveTo>
                  <a:lnTo>
                    <a:pt x="1164259" y="65049"/>
                  </a:lnTo>
                </a:path>
                <a:path w="2359025" h="487680">
                  <a:moveTo>
                    <a:pt x="1820278" y="0"/>
                  </a:moveTo>
                  <a:lnTo>
                    <a:pt x="1820278" y="65049"/>
                  </a:lnTo>
                </a:path>
                <a:path w="2359025" h="487680">
                  <a:moveTo>
                    <a:pt x="411924" y="160337"/>
                  </a:moveTo>
                  <a:lnTo>
                    <a:pt x="556856" y="249034"/>
                  </a:lnTo>
                  <a:lnTo>
                    <a:pt x="704684" y="160337"/>
                  </a:lnTo>
                </a:path>
                <a:path w="2359025" h="487680">
                  <a:moveTo>
                    <a:pt x="0" y="111925"/>
                  </a:moveTo>
                  <a:lnTo>
                    <a:pt x="411924" y="111925"/>
                  </a:lnTo>
                  <a:lnTo>
                    <a:pt x="556856" y="200660"/>
                  </a:lnTo>
                  <a:lnTo>
                    <a:pt x="704684" y="111925"/>
                  </a:lnTo>
                  <a:lnTo>
                    <a:pt x="2358605" y="111925"/>
                  </a:lnTo>
                </a:path>
                <a:path w="2359025" h="487680">
                  <a:moveTo>
                    <a:pt x="1164259" y="295490"/>
                  </a:moveTo>
                  <a:lnTo>
                    <a:pt x="1164259" y="487324"/>
                  </a:lnTo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8440" y="1828609"/>
              <a:ext cx="2378710" cy="160020"/>
            </a:xfrm>
            <a:custGeom>
              <a:avLst/>
              <a:gdLst/>
              <a:ahLst/>
              <a:cxnLst/>
              <a:rect l="l" t="t" r="r" b="b"/>
              <a:pathLst>
                <a:path w="2378710" h="160019">
                  <a:moveTo>
                    <a:pt x="2378329" y="0"/>
                  </a:moveTo>
                  <a:lnTo>
                    <a:pt x="0" y="0"/>
                  </a:lnTo>
                  <a:lnTo>
                    <a:pt x="0" y="159969"/>
                  </a:lnTo>
                  <a:lnTo>
                    <a:pt x="2378329" y="159969"/>
                  </a:lnTo>
                  <a:lnTo>
                    <a:pt x="2378329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0872" y="1671064"/>
              <a:ext cx="2359025" cy="137160"/>
            </a:xfrm>
            <a:custGeom>
              <a:avLst/>
              <a:gdLst/>
              <a:ahLst/>
              <a:cxnLst/>
              <a:rect l="l" t="t" r="r" b="b"/>
              <a:pathLst>
                <a:path w="2359025" h="137160">
                  <a:moveTo>
                    <a:pt x="1011110" y="48399"/>
                  </a:moveTo>
                  <a:lnTo>
                    <a:pt x="1156042" y="137109"/>
                  </a:lnTo>
                  <a:lnTo>
                    <a:pt x="1303870" y="48399"/>
                  </a:lnTo>
                </a:path>
                <a:path w="2359025" h="137160">
                  <a:moveTo>
                    <a:pt x="0" y="0"/>
                  </a:moveTo>
                  <a:lnTo>
                    <a:pt x="1011110" y="0"/>
                  </a:lnTo>
                  <a:lnTo>
                    <a:pt x="1156042" y="88722"/>
                  </a:lnTo>
                  <a:lnTo>
                    <a:pt x="1303870" y="0"/>
                  </a:lnTo>
                  <a:lnTo>
                    <a:pt x="2358605" y="0"/>
                  </a:lnTo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5337" y="1863326"/>
              <a:ext cx="1811884" cy="1050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3180" y="1526042"/>
              <a:ext cx="412750" cy="803910"/>
            </a:xfrm>
            <a:custGeom>
              <a:avLst/>
              <a:gdLst/>
              <a:ahLst/>
              <a:cxnLst/>
              <a:rect l="l" t="t" r="r" b="b"/>
              <a:pathLst>
                <a:path w="412750" h="803910">
                  <a:moveTo>
                    <a:pt x="412394" y="0"/>
                  </a:moveTo>
                  <a:lnTo>
                    <a:pt x="0" y="0"/>
                  </a:lnTo>
                  <a:lnTo>
                    <a:pt x="0" y="803567"/>
                  </a:lnTo>
                  <a:lnTo>
                    <a:pt x="54000" y="803567"/>
                  </a:lnTo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956903" y="2295607"/>
              <a:ext cx="34925" cy="69215"/>
            </a:xfrm>
            <a:custGeom>
              <a:avLst/>
              <a:gdLst/>
              <a:ahLst/>
              <a:cxnLst/>
              <a:rect l="l" t="t" r="r" b="b"/>
              <a:pathLst>
                <a:path w="34925" h="69214">
                  <a:moveTo>
                    <a:pt x="12" y="0"/>
                  </a:moveTo>
                  <a:lnTo>
                    <a:pt x="0" y="68719"/>
                  </a:lnTo>
                  <a:lnTo>
                    <a:pt x="34366" y="34353"/>
                  </a:lnTo>
                  <a:lnTo>
                    <a:pt x="12" y="0"/>
                  </a:lnTo>
                  <a:close/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72034" y="4167186"/>
            <a:ext cx="2203152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821"/>
              </a:lnSpc>
              <a:spcBef>
                <a:spcPts val="91"/>
              </a:spcBef>
            </a:pPr>
            <a:r>
              <a:rPr sz="725" b="1" spc="-5" dirty="0" err="1">
                <a:solidFill>
                  <a:srgbClr val="00A0DC"/>
                </a:solidFill>
                <a:latin typeface="Calibri"/>
                <a:cs typeface="Calibri"/>
              </a:rPr>
              <a:t>Субвенции</a:t>
            </a:r>
            <a:r>
              <a:rPr sz="725" b="1" spc="-9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725" b="1" dirty="0" smtClean="0">
                <a:solidFill>
                  <a:srgbClr val="00A0DC"/>
                </a:solidFill>
                <a:latin typeface="Calibri"/>
                <a:cs typeface="Calibri"/>
              </a:rPr>
              <a:t>-</a:t>
            </a:r>
            <a:r>
              <a:rPr lang="ru-RU" sz="725" dirty="0">
                <a:latin typeface="Calibri"/>
                <a:cs typeface="Calibri"/>
              </a:rPr>
              <a:t> </a:t>
            </a:r>
            <a:r>
              <a:rPr sz="725" spc="-9" dirty="0" err="1" smtClean="0">
                <a:latin typeface="Calibri"/>
                <a:cs typeface="Calibri"/>
              </a:rPr>
              <a:t>это</a:t>
            </a:r>
            <a:r>
              <a:rPr sz="725" spc="-9" dirty="0" smtClean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средства, </a:t>
            </a:r>
            <a:r>
              <a:rPr sz="725" spc="-9" dirty="0">
                <a:latin typeface="Calibri"/>
                <a:cs typeface="Calibri"/>
              </a:rPr>
              <a:t>предоставляемые бюджету  другого </a:t>
            </a:r>
            <a:r>
              <a:rPr sz="725" dirty="0">
                <a:latin typeface="Calibri"/>
                <a:cs typeface="Calibri"/>
              </a:rPr>
              <a:t>уровня </a:t>
            </a:r>
            <a:r>
              <a:rPr sz="725" spc="-9" dirty="0">
                <a:latin typeface="Calibri"/>
                <a:cs typeface="Calibri"/>
              </a:rPr>
              <a:t>бюджетной </a:t>
            </a:r>
            <a:r>
              <a:rPr sz="725" spc="-5" dirty="0">
                <a:latin typeface="Calibri"/>
                <a:cs typeface="Calibri"/>
              </a:rPr>
              <a:t>системы </a:t>
            </a:r>
            <a:r>
              <a:rPr sz="725" dirty="0">
                <a:latin typeface="Calibri"/>
                <a:cs typeface="Calibri"/>
              </a:rPr>
              <a:t>на  </a:t>
            </a:r>
            <a:r>
              <a:rPr sz="725" spc="-5" dirty="0">
                <a:latin typeface="Calibri"/>
                <a:cs typeface="Calibri"/>
              </a:rPr>
              <a:t>безвозмездной </a:t>
            </a:r>
            <a:r>
              <a:rPr sz="725" dirty="0">
                <a:latin typeface="Calibri"/>
                <a:cs typeface="Calibri"/>
              </a:rPr>
              <a:t>и </a:t>
            </a:r>
            <a:r>
              <a:rPr sz="725" spc="-5" dirty="0">
                <a:latin typeface="Calibri"/>
                <a:cs typeface="Calibri"/>
              </a:rPr>
              <a:t>безвозвратной основах  для осуществления </a:t>
            </a:r>
            <a:r>
              <a:rPr sz="725" spc="-9" dirty="0">
                <a:latin typeface="Calibri"/>
                <a:cs typeface="Calibri"/>
              </a:rPr>
              <a:t>целевых</a:t>
            </a:r>
            <a:r>
              <a:rPr sz="725" spc="-23" dirty="0">
                <a:latin typeface="Calibri"/>
                <a:cs typeface="Calibri"/>
              </a:rPr>
              <a:t> </a:t>
            </a:r>
            <a:r>
              <a:rPr sz="725" spc="-9" dirty="0">
                <a:latin typeface="Calibri"/>
                <a:cs typeface="Calibri"/>
              </a:rPr>
              <a:t>расходов.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1864" y="4943404"/>
            <a:ext cx="2542034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821"/>
              </a:lnSpc>
              <a:spcBef>
                <a:spcPts val="91"/>
              </a:spcBef>
            </a:pPr>
            <a:r>
              <a:rPr sz="725" b="1" dirty="0" err="1">
                <a:solidFill>
                  <a:srgbClr val="00A0DC"/>
                </a:solidFill>
                <a:latin typeface="Calibri"/>
                <a:cs typeface="Calibri"/>
              </a:rPr>
              <a:t>Иные</a:t>
            </a:r>
            <a:r>
              <a:rPr sz="725" b="1" spc="-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725" b="1" spc="-9" dirty="0" smtClean="0">
                <a:solidFill>
                  <a:srgbClr val="00A0DC"/>
                </a:solidFill>
                <a:latin typeface="Calibri"/>
                <a:cs typeface="Calibri"/>
              </a:rPr>
              <a:t>МБТ</a:t>
            </a:r>
            <a:r>
              <a:rPr lang="ru-RU" sz="725" dirty="0">
                <a:latin typeface="Calibri"/>
                <a:cs typeface="Calibri"/>
              </a:rPr>
              <a:t> </a:t>
            </a:r>
            <a:r>
              <a:rPr sz="725" b="1" spc="-5" dirty="0" smtClean="0">
                <a:solidFill>
                  <a:srgbClr val="00A0DC"/>
                </a:solidFill>
                <a:latin typeface="Calibri"/>
                <a:cs typeface="Calibri"/>
              </a:rPr>
              <a:t>(</a:t>
            </a:r>
            <a:r>
              <a:rPr sz="725" b="1" spc="-5" dirty="0" err="1" smtClean="0">
                <a:solidFill>
                  <a:srgbClr val="00A0DC"/>
                </a:solidFill>
                <a:latin typeface="Calibri"/>
                <a:cs typeface="Calibri"/>
              </a:rPr>
              <a:t>межбюджетные</a:t>
            </a:r>
            <a:r>
              <a:rPr sz="725" b="1" spc="-5" dirty="0" smtClean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725" b="1" dirty="0">
                <a:solidFill>
                  <a:srgbClr val="00A0DC"/>
                </a:solidFill>
                <a:latin typeface="Calibri"/>
                <a:cs typeface="Calibri"/>
              </a:rPr>
              <a:t>трансферты)</a:t>
            </a:r>
            <a:r>
              <a:rPr sz="725" b="1" spc="-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725" b="1" dirty="0">
                <a:solidFill>
                  <a:srgbClr val="00A0DC"/>
                </a:solidFill>
                <a:latin typeface="Calibri"/>
                <a:cs typeface="Calibri"/>
              </a:rPr>
              <a:t>-</a:t>
            </a:r>
            <a:endParaRPr sz="725" dirty="0">
              <a:latin typeface="Calibri"/>
              <a:cs typeface="Calibri"/>
            </a:endParaRPr>
          </a:p>
          <a:p>
            <a:pPr marL="11516">
              <a:lnSpc>
                <a:spcPts val="771"/>
              </a:lnSpc>
            </a:pPr>
            <a:r>
              <a:rPr sz="725" spc="-5" dirty="0">
                <a:latin typeface="Calibri"/>
                <a:cs typeface="Calibri"/>
              </a:rPr>
              <a:t>средства </a:t>
            </a:r>
            <a:r>
              <a:rPr sz="725" spc="-9" dirty="0" err="1">
                <a:latin typeface="Calibri"/>
                <a:cs typeface="Calibri"/>
              </a:rPr>
              <a:t>целевого</a:t>
            </a:r>
            <a:r>
              <a:rPr sz="725" spc="-5" dirty="0">
                <a:latin typeface="Calibri"/>
                <a:cs typeface="Calibri"/>
              </a:rPr>
              <a:t> </a:t>
            </a:r>
            <a:r>
              <a:rPr sz="725" spc="-5" dirty="0" err="1" smtClean="0">
                <a:latin typeface="Calibri"/>
                <a:cs typeface="Calibri"/>
              </a:rPr>
              <a:t>характера</a:t>
            </a:r>
            <a:r>
              <a:rPr sz="725" spc="-5" dirty="0" smtClean="0">
                <a:latin typeface="Calibri"/>
                <a:cs typeface="Calibri"/>
              </a:rPr>
              <a:t>,</a:t>
            </a:r>
            <a:r>
              <a:rPr lang="ru-RU" sz="725" dirty="0">
                <a:latin typeface="Calibri"/>
                <a:cs typeface="Calibri"/>
              </a:rPr>
              <a:t> </a:t>
            </a:r>
            <a:r>
              <a:rPr sz="725" dirty="0" err="1" smtClean="0">
                <a:latin typeface="Calibri"/>
                <a:cs typeface="Calibri"/>
              </a:rPr>
              <a:t>но</a:t>
            </a:r>
            <a:r>
              <a:rPr sz="725" dirty="0" smtClean="0">
                <a:latin typeface="Calibri"/>
                <a:cs typeface="Calibri"/>
              </a:rPr>
              <a:t> </a:t>
            </a:r>
            <a:r>
              <a:rPr sz="725" dirty="0" err="1">
                <a:latin typeface="Calibri"/>
                <a:cs typeface="Calibri"/>
              </a:rPr>
              <a:t>не</a:t>
            </a:r>
            <a:r>
              <a:rPr sz="725" dirty="0">
                <a:latin typeface="Calibri"/>
                <a:cs typeface="Calibri"/>
              </a:rPr>
              <a:t> </a:t>
            </a:r>
            <a:r>
              <a:rPr sz="725" spc="-5" dirty="0" err="1" smtClean="0">
                <a:latin typeface="Calibri"/>
                <a:cs typeface="Calibri"/>
              </a:rPr>
              <a:t>требующие</a:t>
            </a:r>
            <a:r>
              <a:rPr lang="ru-RU" sz="725" spc="-23" dirty="0">
                <a:latin typeface="Calibri"/>
                <a:cs typeface="Calibri"/>
              </a:rPr>
              <a:t> </a:t>
            </a:r>
            <a:r>
              <a:rPr sz="725" dirty="0" err="1" smtClean="0">
                <a:latin typeface="Calibri"/>
                <a:cs typeface="Calibri"/>
              </a:rPr>
              <a:t>софинансирования</a:t>
            </a:r>
            <a:r>
              <a:rPr lang="ru-RU" sz="725" dirty="0" smtClean="0">
                <a:latin typeface="Calibri"/>
                <a:cs typeface="Calibri"/>
              </a:rPr>
              <a:t> </a:t>
            </a:r>
            <a:r>
              <a:rPr sz="725" dirty="0" smtClean="0">
                <a:latin typeface="Calibri"/>
                <a:cs typeface="Calibri"/>
              </a:rPr>
              <a:t>и </a:t>
            </a:r>
            <a:r>
              <a:rPr sz="725" dirty="0">
                <a:latin typeface="Calibri"/>
                <a:cs typeface="Calibri"/>
              </a:rPr>
              <a:t>не </a:t>
            </a:r>
            <a:r>
              <a:rPr sz="725" spc="-5" dirty="0">
                <a:latin typeface="Calibri"/>
                <a:cs typeface="Calibri"/>
              </a:rPr>
              <a:t>предназначенные для обеспечения  переданных</a:t>
            </a:r>
            <a:r>
              <a:rPr sz="725" spc="-9" dirty="0">
                <a:latin typeface="Calibri"/>
                <a:cs typeface="Calibri"/>
              </a:rPr>
              <a:t> полномочий.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3398" y="2650110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123992,5</a:t>
            </a:r>
            <a:r>
              <a:rPr lang="ru-RU" sz="2720" spc="-88" baseline="-11111" dirty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9,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3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36254" y="2201534"/>
            <a:ext cx="201411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54319">
              <a:spcBef>
                <a:spcPts val="91"/>
              </a:spcBef>
              <a:tabLst>
                <a:tab pos="1398662" algn="l"/>
                <a:tab pos="2670068" algn="l"/>
              </a:tabLst>
            </a:pPr>
            <a:r>
              <a:rPr sz="635" dirty="0" smtClean="0">
                <a:latin typeface="Calibri"/>
                <a:cs typeface="Calibri"/>
              </a:rPr>
              <a:t>%</a:t>
            </a:r>
            <a:r>
              <a:rPr sz="635" spc="-32" dirty="0" smtClean="0">
                <a:latin typeface="Calibri"/>
                <a:cs typeface="Calibri"/>
              </a:rPr>
              <a:t> </a:t>
            </a:r>
            <a:r>
              <a:rPr sz="635" dirty="0">
                <a:latin typeface="Calibri"/>
                <a:cs typeface="Calibri"/>
              </a:rPr>
              <a:t>-</a:t>
            </a:r>
            <a:r>
              <a:rPr sz="635" spc="-27" dirty="0">
                <a:latin typeface="Calibri"/>
                <a:cs typeface="Calibri"/>
              </a:rPr>
              <a:t> </a:t>
            </a:r>
            <a:r>
              <a:rPr sz="635" spc="-18" dirty="0">
                <a:latin typeface="Calibri"/>
                <a:cs typeface="Calibri"/>
              </a:rPr>
              <a:t>доля</a:t>
            </a:r>
            <a:r>
              <a:rPr sz="635" spc="-27" dirty="0">
                <a:latin typeface="Calibri"/>
                <a:cs typeface="Calibri"/>
              </a:rPr>
              <a:t> </a:t>
            </a:r>
            <a:r>
              <a:rPr sz="635" dirty="0">
                <a:latin typeface="Calibri"/>
                <a:cs typeface="Calibri"/>
              </a:rPr>
              <a:t>в</a:t>
            </a:r>
            <a:r>
              <a:rPr sz="635" spc="-27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структуре</a:t>
            </a:r>
            <a:r>
              <a:rPr sz="635" spc="-27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безвозмездных</a:t>
            </a:r>
            <a:r>
              <a:rPr sz="635" spc="-27" dirty="0">
                <a:latin typeface="Calibri"/>
                <a:cs typeface="Calibri"/>
              </a:rPr>
              <a:t> </a:t>
            </a:r>
            <a:r>
              <a:rPr sz="635" spc="-14" dirty="0">
                <a:latin typeface="Calibri"/>
                <a:cs typeface="Calibri"/>
              </a:rPr>
              <a:t>поступлений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109" y="2747383"/>
            <a:ext cx="440501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27" dirty="0">
                <a:solidFill>
                  <a:srgbClr val="75BEE9"/>
                </a:solidFill>
                <a:latin typeface="Calibri"/>
                <a:cs typeface="Calibri"/>
              </a:rPr>
              <a:t>Д</a:t>
            </a:r>
            <a:r>
              <a:rPr sz="907" b="1" spc="-23" dirty="0">
                <a:solidFill>
                  <a:srgbClr val="75BEE9"/>
                </a:solidFill>
                <a:latin typeface="Calibri"/>
                <a:cs typeface="Calibri"/>
              </a:rPr>
              <a:t>о</a:t>
            </a:r>
            <a:r>
              <a:rPr sz="907" b="1" spc="-18" dirty="0">
                <a:solidFill>
                  <a:srgbClr val="75BEE9"/>
                </a:solidFill>
                <a:latin typeface="Calibri"/>
                <a:cs typeface="Calibri"/>
              </a:rPr>
              <a:t>тации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5109" y="3349920"/>
            <a:ext cx="1426303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95586">
              <a:spcBef>
                <a:spcPts val="91"/>
              </a:spcBef>
            </a:pPr>
            <a:r>
              <a:rPr lang="ru-RU" sz="907" b="1" spc="-23" dirty="0" smtClean="0">
                <a:solidFill>
                  <a:srgbClr val="FCBA63"/>
                </a:solidFill>
                <a:latin typeface="Calibri"/>
                <a:cs typeface="Calibri"/>
              </a:rPr>
              <a:t>Субсидии 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5108" y="4268350"/>
            <a:ext cx="1334748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23" dirty="0" err="1" smtClean="0">
                <a:solidFill>
                  <a:srgbClr val="BED73B"/>
                </a:solidFill>
                <a:latin typeface="Calibri"/>
                <a:cs typeface="Calibri"/>
              </a:rPr>
              <a:t>Субвенции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5761" y="4943404"/>
            <a:ext cx="1096756" cy="4303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907" b="1" spc="-18" dirty="0" smtClean="0">
                <a:solidFill>
                  <a:srgbClr val="9900FF"/>
                </a:solidFill>
                <a:latin typeface="Calibri"/>
                <a:cs typeface="Calibri"/>
              </a:rPr>
              <a:t>Иные межбюджетные трансферты</a:t>
            </a:r>
            <a:endParaRPr sz="907" dirty="0">
              <a:solidFill>
                <a:srgbClr val="9900FF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03620" y="1818701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002085" y="3768121"/>
            <a:ext cx="677739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 smtClean="0">
                <a:solidFill>
                  <a:srgbClr val="A7A9AC"/>
                </a:solidFill>
                <a:latin typeface="Calibri"/>
                <a:cs typeface="Calibri"/>
              </a:rPr>
              <a:t>202</a:t>
            </a:r>
            <a:r>
              <a:rPr lang="ru-RU" sz="861" dirty="0" smtClean="0">
                <a:solidFill>
                  <a:srgbClr val="A7A9AC"/>
                </a:solidFill>
                <a:latin typeface="Calibri"/>
                <a:cs typeface="Calibri"/>
              </a:rPr>
              <a:t>2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09"/>
              </a:lnSpc>
            </a:pPr>
            <a:r>
              <a:rPr lang="ru-RU" sz="1100" spc="5" dirty="0" smtClean="0">
                <a:latin typeface="Century Gothic"/>
                <a:cs typeface="Century Gothic"/>
              </a:rPr>
              <a:t>1260720,9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1007"/>
              </a:lnSpc>
            </a:pPr>
            <a:r>
              <a:rPr lang="ru-RU" sz="861" spc="-5" dirty="0" err="1" smtClean="0">
                <a:solidFill>
                  <a:srgbClr val="A7A9AC"/>
                </a:solidFill>
                <a:latin typeface="Calibri"/>
                <a:cs typeface="Calibri"/>
              </a:rPr>
              <a:t>тыс</a:t>
            </a:r>
            <a:r>
              <a:rPr sz="861" spc="-18" dirty="0" smtClean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861" spc="-5" dirty="0">
                <a:solidFill>
                  <a:srgbClr val="A7A9AC"/>
                </a:solidFill>
                <a:latin typeface="Calibri"/>
                <a:cs typeface="Calibri"/>
              </a:rPr>
              <a:t>руб.</a:t>
            </a:r>
            <a:endParaRPr sz="861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002085" y="2587451"/>
            <a:ext cx="677739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 smtClean="0">
                <a:solidFill>
                  <a:srgbClr val="A7A9AC"/>
                </a:solidFill>
                <a:latin typeface="Calibri"/>
                <a:cs typeface="Calibri"/>
              </a:rPr>
              <a:t>202</a:t>
            </a:r>
            <a:r>
              <a:rPr lang="ru-RU" sz="861" dirty="0" smtClean="0">
                <a:solidFill>
                  <a:srgbClr val="A7A9AC"/>
                </a:solidFill>
                <a:latin typeface="Calibri"/>
                <a:cs typeface="Calibri"/>
              </a:rPr>
              <a:t>1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09"/>
              </a:lnSpc>
            </a:pPr>
            <a:r>
              <a:rPr lang="ru-RU" sz="1100" spc="5" dirty="0" smtClean="0">
                <a:latin typeface="Century Gothic"/>
                <a:cs typeface="Century Gothic"/>
              </a:rPr>
              <a:t>1330674,8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1007"/>
              </a:lnSpc>
            </a:pPr>
            <a:r>
              <a:rPr lang="ru-RU" sz="861" spc="-5" dirty="0" err="1" smtClean="0">
                <a:solidFill>
                  <a:srgbClr val="A7A9AC"/>
                </a:solidFill>
                <a:latin typeface="Calibri"/>
                <a:cs typeface="Calibri"/>
              </a:rPr>
              <a:t>тыс</a:t>
            </a:r>
            <a:r>
              <a:rPr sz="861" spc="-18" dirty="0" smtClean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861" spc="-5" dirty="0">
                <a:solidFill>
                  <a:srgbClr val="A7A9AC"/>
                </a:solidFill>
                <a:latin typeface="Calibri"/>
                <a:cs typeface="Calibri"/>
              </a:rPr>
              <a:t>руб.</a:t>
            </a:r>
            <a:endParaRPr sz="861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002085" y="5015450"/>
            <a:ext cx="677739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 smtClean="0">
                <a:solidFill>
                  <a:srgbClr val="A7A9AC"/>
                </a:solidFill>
                <a:latin typeface="Calibri"/>
                <a:cs typeface="Calibri"/>
              </a:rPr>
              <a:t>202</a:t>
            </a:r>
            <a:r>
              <a:rPr lang="ru-RU" sz="861" dirty="0" smtClean="0">
                <a:solidFill>
                  <a:srgbClr val="A7A9AC"/>
                </a:solidFill>
                <a:latin typeface="Calibri"/>
                <a:cs typeface="Calibri"/>
              </a:rPr>
              <a:t>3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09"/>
              </a:lnSpc>
            </a:pPr>
            <a:r>
              <a:rPr lang="ru-RU" sz="1100" spc="5" dirty="0" smtClean="0">
                <a:latin typeface="Century Gothic"/>
                <a:cs typeface="Century Gothic"/>
              </a:rPr>
              <a:t>1203070,8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1007"/>
              </a:lnSpc>
            </a:pPr>
            <a:r>
              <a:rPr lang="ru-RU" sz="861" spc="-5" dirty="0" err="1" smtClean="0">
                <a:solidFill>
                  <a:srgbClr val="A7A9AC"/>
                </a:solidFill>
                <a:latin typeface="Calibri"/>
                <a:cs typeface="Calibri"/>
              </a:rPr>
              <a:t>тыс</a:t>
            </a:r>
            <a:r>
              <a:rPr sz="861" spc="-18" dirty="0" smtClean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861" spc="-5" dirty="0">
                <a:solidFill>
                  <a:srgbClr val="A7A9AC"/>
                </a:solidFill>
                <a:latin typeface="Calibri"/>
                <a:cs typeface="Calibri"/>
              </a:rPr>
              <a:t>руб.</a:t>
            </a:r>
            <a:endParaRPr sz="861" dirty="0">
              <a:latin typeface="Calibri"/>
              <a:cs typeface="Calibri"/>
            </a:endParaRPr>
          </a:p>
        </p:txBody>
      </p:sp>
      <p:sp>
        <p:nvSpPr>
          <p:cNvPr id="106" name="object 27"/>
          <p:cNvSpPr txBox="1"/>
          <p:nvPr/>
        </p:nvSpPr>
        <p:spPr>
          <a:xfrm>
            <a:off x="7298001" y="3452394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226329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17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07" name="object 27"/>
          <p:cNvSpPr txBox="1"/>
          <p:nvPr/>
        </p:nvSpPr>
        <p:spPr>
          <a:xfrm>
            <a:off x="7315197" y="4254564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823480,2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61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9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08" name="object 27"/>
          <p:cNvSpPr txBox="1"/>
          <p:nvPr/>
        </p:nvSpPr>
        <p:spPr>
          <a:xfrm>
            <a:off x="7267168" y="505081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3717D"/>
                </a:solidFill>
                <a:latin typeface="Century Gothic"/>
                <a:cs typeface="Century Gothic"/>
              </a:rPr>
              <a:t>156873,1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11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,8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09" name="Рисунок 108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7020914" y="2582123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Рисунок 109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360712" y="2112803"/>
            <a:ext cx="45719" cy="3401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object 27"/>
          <p:cNvSpPr txBox="1"/>
          <p:nvPr/>
        </p:nvSpPr>
        <p:spPr>
          <a:xfrm>
            <a:off x="8537084" y="260792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119286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9,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5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4" name="object 27"/>
          <p:cNvSpPr txBox="1"/>
          <p:nvPr/>
        </p:nvSpPr>
        <p:spPr>
          <a:xfrm>
            <a:off x="8531687" y="3410206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271091,8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21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5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8548883" y="4212376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824356,1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65,4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6" name="object 27"/>
          <p:cNvSpPr txBox="1"/>
          <p:nvPr/>
        </p:nvSpPr>
        <p:spPr>
          <a:xfrm>
            <a:off x="8500854" y="5008624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3717D"/>
                </a:solidFill>
                <a:latin typeface="Century Gothic"/>
                <a:cs typeface="Century Gothic"/>
              </a:rPr>
              <a:t>45987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3,6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17" name="Рисунок 116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8349632" y="2620104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8" name="object 27"/>
          <p:cNvSpPr txBox="1"/>
          <p:nvPr/>
        </p:nvSpPr>
        <p:spPr>
          <a:xfrm>
            <a:off x="9806915" y="2631278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98047,6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8,1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9" name="object 27"/>
          <p:cNvSpPr txBox="1"/>
          <p:nvPr/>
        </p:nvSpPr>
        <p:spPr>
          <a:xfrm>
            <a:off x="9801518" y="343356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234887,4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19,5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20" name="object 27"/>
          <p:cNvSpPr txBox="1"/>
          <p:nvPr/>
        </p:nvSpPr>
        <p:spPr>
          <a:xfrm>
            <a:off x="9818714" y="423573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824148,8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68,5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21" name="object 27"/>
          <p:cNvSpPr txBox="1"/>
          <p:nvPr/>
        </p:nvSpPr>
        <p:spPr>
          <a:xfrm>
            <a:off x="9770685" y="5031980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3717D"/>
                </a:solidFill>
                <a:latin typeface="Century Gothic"/>
                <a:cs typeface="Century Gothic"/>
              </a:rPr>
              <a:t>45987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3,9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22" name="Рисунок 121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9656261" y="2663376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67012"/>
              </p:ext>
            </p:extLst>
          </p:nvPr>
        </p:nvGraphicFramePr>
        <p:xfrm>
          <a:off x="10597575" y="1882246"/>
          <a:ext cx="1990487" cy="184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53782"/>
              </p:ext>
            </p:extLst>
          </p:nvPr>
        </p:nvGraphicFramePr>
        <p:xfrm>
          <a:off x="10571697" y="3244916"/>
          <a:ext cx="2058814" cy="169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639580"/>
              </p:ext>
            </p:extLst>
          </p:nvPr>
        </p:nvGraphicFramePr>
        <p:xfrm>
          <a:off x="10664328" y="4449057"/>
          <a:ext cx="2201008" cy="18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Башкортостан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2021 год  и на плановый период 2022 и 2023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396736" y="6482808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 dirty="0"/>
          </a:p>
        </p:txBody>
      </p:sp>
      <p:sp>
        <p:nvSpPr>
          <p:cNvPr id="56" name="object 27"/>
          <p:cNvSpPr txBox="1"/>
          <p:nvPr/>
        </p:nvSpPr>
        <p:spPr>
          <a:xfrm>
            <a:off x="6035853" y="2710648"/>
            <a:ext cx="1371478" cy="15525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170224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12,2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57" name="object 27"/>
          <p:cNvSpPr txBox="1"/>
          <p:nvPr/>
        </p:nvSpPr>
        <p:spPr>
          <a:xfrm>
            <a:off x="6030456" y="351293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299310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21,4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58" name="object 27"/>
          <p:cNvSpPr txBox="1"/>
          <p:nvPr/>
        </p:nvSpPr>
        <p:spPr>
          <a:xfrm>
            <a:off x="6047652" y="431510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781562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56,0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59" name="object 27"/>
          <p:cNvSpPr txBox="1"/>
          <p:nvPr/>
        </p:nvSpPr>
        <p:spPr>
          <a:xfrm>
            <a:off x="5999623" y="5111350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3717D"/>
                </a:solidFill>
                <a:latin typeface="Century Gothic"/>
                <a:cs typeface="Century Gothic"/>
              </a:rPr>
              <a:t>145060,7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10,4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61" name="Рисунок 60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5753369" y="2642661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object 27"/>
          <p:cNvSpPr txBox="1"/>
          <p:nvPr/>
        </p:nvSpPr>
        <p:spPr>
          <a:xfrm>
            <a:off x="4658053" y="2710648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119971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9,0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3" name="object 27"/>
          <p:cNvSpPr txBox="1"/>
          <p:nvPr/>
        </p:nvSpPr>
        <p:spPr>
          <a:xfrm>
            <a:off x="4652656" y="3512932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381941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28,5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4" name="object 27"/>
          <p:cNvSpPr txBox="1"/>
          <p:nvPr/>
        </p:nvSpPr>
        <p:spPr>
          <a:xfrm>
            <a:off x="4669852" y="4315102"/>
            <a:ext cx="1371478" cy="15525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795846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59,4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65" name="object 27"/>
          <p:cNvSpPr txBox="1"/>
          <p:nvPr/>
        </p:nvSpPr>
        <p:spPr>
          <a:xfrm>
            <a:off x="4621823" y="5111350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1400" spc="-6" baseline="-11111" dirty="0" smtClean="0">
                <a:solidFill>
                  <a:srgbClr val="73717D"/>
                </a:solidFill>
                <a:latin typeface="Century Gothic"/>
                <a:cs typeface="Century Gothic"/>
              </a:rPr>
              <a:t>42276,7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entury Gothic"/>
              </a:rPr>
              <a:t>3,2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66" name="Рисунок 65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4375569" y="2642661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object 17"/>
          <p:cNvSpPr txBox="1"/>
          <p:nvPr/>
        </p:nvSpPr>
        <p:spPr>
          <a:xfrm>
            <a:off x="4428610" y="2439407"/>
            <a:ext cx="6235718" cy="141706"/>
          </a:xfrm>
          <a:prstGeom prst="rect">
            <a:avLst/>
          </a:prstGeom>
          <a:ln w="6350">
            <a:solidFill>
              <a:srgbClr val="75BEE9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76008" marR="148561">
              <a:lnSpc>
                <a:spcPts val="771"/>
              </a:lnSpc>
              <a:spcBef>
                <a:spcPts val="268"/>
              </a:spcBef>
            </a:pPr>
            <a:r>
              <a:rPr lang="ru-RU" sz="900" spc="-18" dirty="0" smtClean="0">
                <a:latin typeface="Calibri"/>
                <a:cs typeface="Calibri"/>
              </a:rPr>
              <a:t>           факт 2019                           </a:t>
            </a:r>
            <a:r>
              <a:rPr lang="ru-RU" sz="900" spc="-18" dirty="0" smtClean="0">
                <a:latin typeface="Calibri"/>
                <a:cs typeface="Calibri"/>
              </a:rPr>
              <a:t>    факт 2020                                       план 2021                                       план 2022                                 план </a:t>
            </a:r>
            <a:r>
              <a:rPr lang="ru-RU" sz="900" spc="-18" dirty="0" smtClean="0">
                <a:latin typeface="Calibri"/>
                <a:cs typeface="Calibri"/>
              </a:rPr>
              <a:t>2023</a:t>
            </a:r>
            <a:endParaRPr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9234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Группа 102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Башкортостан на 2021 год  и на плановый период 2022 и 2023 годов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object 16"/>
          <p:cNvSpPr txBox="1"/>
          <p:nvPr/>
        </p:nvSpPr>
        <p:spPr>
          <a:xfrm>
            <a:off x="3565935" y="4312139"/>
            <a:ext cx="879851" cy="442930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516" marR="4607">
              <a:lnSpc>
                <a:spcPts val="816"/>
              </a:lnSpc>
              <a:spcBef>
                <a:spcPts val="254"/>
              </a:spcBef>
            </a:pPr>
            <a:r>
              <a:rPr sz="800" spc="-18" dirty="0">
                <a:latin typeface="Calibri"/>
                <a:cs typeface="Calibri"/>
              </a:rPr>
              <a:t>Плата </a:t>
            </a:r>
            <a:r>
              <a:rPr sz="800" spc="-9" dirty="0">
                <a:latin typeface="Calibri"/>
                <a:cs typeface="Calibri"/>
              </a:rPr>
              <a:t>за</a:t>
            </a:r>
            <a:r>
              <a:rPr sz="800" spc="-91" dirty="0">
                <a:latin typeface="Calibri"/>
                <a:cs typeface="Calibri"/>
              </a:rPr>
              <a:t> </a:t>
            </a:r>
            <a:r>
              <a:rPr sz="800" spc="-23" dirty="0" err="1">
                <a:latin typeface="Calibri"/>
                <a:cs typeface="Calibri"/>
              </a:rPr>
              <a:t>негативное</a:t>
            </a:r>
            <a:r>
              <a:rPr sz="800" spc="-23" dirty="0">
                <a:latin typeface="Calibri"/>
                <a:cs typeface="Calibri"/>
              </a:rPr>
              <a:t>  </a:t>
            </a:r>
            <a:r>
              <a:rPr sz="800" spc="-18" dirty="0" err="1" smtClean="0">
                <a:latin typeface="Calibri"/>
                <a:cs typeface="Calibri"/>
              </a:rPr>
              <a:t>воздествие</a:t>
            </a:r>
            <a:endParaRPr sz="800" dirty="0">
              <a:latin typeface="Calibri"/>
              <a:cs typeface="Calibri"/>
            </a:endParaRPr>
          </a:p>
          <a:p>
            <a:pPr marL="11516" marR="162956">
              <a:lnSpc>
                <a:spcPts val="816"/>
              </a:lnSpc>
            </a:pPr>
            <a:r>
              <a:rPr sz="800" spc="-9" dirty="0">
                <a:latin typeface="Calibri"/>
                <a:cs typeface="Calibri"/>
              </a:rPr>
              <a:t>на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-23" dirty="0">
                <a:latin typeface="Calibri"/>
                <a:cs typeface="Calibri"/>
              </a:rPr>
              <a:t>окружающую  среду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11" name="Рисунок 110" descr="https://ds05.infourok.ru/uploads/ex/0160/00003bf7-d0590fc1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0"/>
          <a:stretch/>
        </p:blipFill>
        <p:spPr bwMode="auto">
          <a:xfrm flipV="1">
            <a:off x="217447" y="3619861"/>
            <a:ext cx="11725382" cy="45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629798"/>
              </p:ext>
            </p:extLst>
          </p:nvPr>
        </p:nvGraphicFramePr>
        <p:xfrm>
          <a:off x="217054" y="1102931"/>
          <a:ext cx="4412311" cy="2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object 10"/>
          <p:cNvSpPr txBox="1"/>
          <p:nvPr/>
        </p:nvSpPr>
        <p:spPr>
          <a:xfrm>
            <a:off x="272143" y="807492"/>
            <a:ext cx="3965715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в </a:t>
            </a:r>
            <a:r>
              <a:rPr sz="1200" b="1" dirty="0" smtClean="0">
                <a:solidFill>
                  <a:srgbClr val="00A0DC"/>
                </a:solidFill>
                <a:latin typeface="Calibri"/>
                <a:cs typeface="Calibri"/>
              </a:rPr>
              <a:t>202</a:t>
            </a:r>
            <a:r>
              <a:rPr lang="ru-RU" sz="1200" b="1" dirty="0" smtClean="0">
                <a:solidFill>
                  <a:srgbClr val="00A0DC"/>
                </a:solidFill>
                <a:latin typeface="Calibri"/>
                <a:cs typeface="Calibri"/>
              </a:rPr>
              <a:t>1</a:t>
            </a:r>
            <a:r>
              <a:rPr sz="1200" b="1" spc="-30" dirty="0" smtClean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A0DC"/>
                </a:solidFill>
                <a:latin typeface="Calibri"/>
                <a:cs typeface="Calibri"/>
              </a:rPr>
              <a:t>году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32" name="Рисунок 131" descr="https://ds05.infourok.ru/uploads/ex/0160/00003bf7-d0590fc1/img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5443562" y="1104792"/>
            <a:ext cx="45719" cy="2422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5" name="object 10"/>
          <p:cNvSpPr txBox="1"/>
          <p:nvPr/>
        </p:nvSpPr>
        <p:spPr>
          <a:xfrm>
            <a:off x="1749120" y="4989421"/>
            <a:ext cx="2018609" cy="1996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 smtClean="0">
                <a:solidFill>
                  <a:srgbClr val="00A0DC"/>
                </a:solidFill>
                <a:latin typeface="Calibri"/>
                <a:cs typeface="Calibri"/>
              </a:rPr>
              <a:t>Работающие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45" name="object 48"/>
          <p:cNvGraphicFramePr>
            <a:graphicFrameLocks noGrp="1"/>
          </p:cNvGraphicFramePr>
          <p:nvPr>
            <p:extLst/>
          </p:nvPr>
        </p:nvGraphicFramePr>
        <p:xfrm>
          <a:off x="438802" y="4246140"/>
          <a:ext cx="3661824" cy="85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44"/>
                <a:gridCol w="1208455"/>
                <a:gridCol w="2405825"/>
              </a:tblGrid>
              <a:tr h="29766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500" dirty="0">
                        <a:latin typeface="Calibri"/>
                        <a:cs typeface="Calibri"/>
                      </a:endParaRPr>
                    </a:p>
                  </a:txBody>
                  <a:tcPr marL="0" marR="0" marT="616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560"/>
                        </a:lnSpc>
                      </a:pPr>
                      <a:endParaRPr lang="ru-RU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390">
                        <a:lnSpc>
                          <a:spcPts val="560"/>
                        </a:lnSpc>
                      </a:pPr>
                      <a:r>
                        <a:rPr sz="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sz="800" spc="-15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r>
                        <a:rPr sz="800" spc="-55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spc="-2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года</a:t>
                      </a:r>
                      <a:endParaRPr lang="ru-RU" sz="800" spc="-2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390">
                        <a:lnSpc>
                          <a:spcPts val="1070"/>
                        </a:lnSpc>
                      </a:pPr>
                      <a:r>
                        <a:rPr lang="ru-RU" sz="800" spc="-2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sz="800" spc="-2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УСН</a:t>
                      </a: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769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885" algn="l"/>
                        </a:tabLst>
                        <a:defRPr/>
                      </a:pPr>
                      <a:r>
                        <a:rPr sz="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Единый</a:t>
                      </a:r>
                      <a:r>
                        <a:rPr sz="8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с/х</a:t>
                      </a:r>
                      <a:r>
                        <a:rPr sz="8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	</a:t>
                      </a:r>
                      <a:r>
                        <a:rPr lang="ru-RU" sz="800" spc="-2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Акцизы</a:t>
                      </a:r>
                      <a:r>
                        <a:rPr lang="ru-RU" sz="800" spc="-45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spc="-3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ГСМ</a:t>
                      </a:r>
                      <a:endParaRPr lang="ru-RU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35"/>
                        </a:spcBef>
                        <a:tabLst>
                          <a:tab pos="1111885" algn="l"/>
                        </a:tabLst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6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75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Патент</a:t>
                      </a: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15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769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2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Земельный</a:t>
                      </a:r>
                      <a:r>
                        <a:rPr lang="ru-RU" sz="800" spc="-6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spc="-2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                    ЕНВД</a:t>
                      </a:r>
                      <a:endParaRPr lang="ru-RU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769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2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object 52"/>
          <p:cNvGraphicFramePr>
            <a:graphicFrameLocks noGrp="1"/>
          </p:cNvGraphicFramePr>
          <p:nvPr>
            <p:extLst/>
          </p:nvPr>
        </p:nvGraphicFramePr>
        <p:xfrm>
          <a:off x="489589" y="5364792"/>
          <a:ext cx="3309973" cy="403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058"/>
                <a:gridCol w="690479"/>
                <a:gridCol w="2083436"/>
              </a:tblGrid>
              <a:tr h="8009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НДФЛ</a:t>
                      </a: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06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63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Имущественные</a:t>
                      </a:r>
                      <a:r>
                        <a:rPr sz="800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налоги</a:t>
                      </a: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7" name="object 17"/>
          <p:cNvSpPr txBox="1"/>
          <p:nvPr/>
        </p:nvSpPr>
        <p:spPr>
          <a:xfrm>
            <a:off x="444576" y="6075260"/>
            <a:ext cx="1041137" cy="1365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00" spc="-18" dirty="0">
                <a:latin typeface="Calibri"/>
                <a:cs typeface="Calibri"/>
              </a:rPr>
              <a:t>Имущественные</a:t>
            </a:r>
            <a:r>
              <a:rPr sz="800" spc="-82" dirty="0">
                <a:latin typeface="Calibri"/>
                <a:cs typeface="Calibri"/>
              </a:rPr>
              <a:t> </a:t>
            </a:r>
            <a:r>
              <a:rPr sz="800" spc="-18" dirty="0">
                <a:latin typeface="Calibri"/>
                <a:cs typeface="Calibri"/>
              </a:rPr>
              <a:t>налоги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47BCEC0F-FA50-43FD-BDFB-56BFEFE71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76" y="5896033"/>
            <a:ext cx="660723" cy="49503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772" r="6146" b="9450"/>
          <a:stretch/>
        </p:blipFill>
        <p:spPr>
          <a:xfrm>
            <a:off x="3546905" y="5928141"/>
            <a:ext cx="441647" cy="499199"/>
          </a:xfrm>
          <a:prstGeom prst="rect">
            <a:avLst/>
          </a:prstGeom>
        </p:spPr>
      </p:pic>
      <p:pic>
        <p:nvPicPr>
          <p:cNvPr id="50" name="Picture 2" descr="https://st4.depositphotos.com/1007566/26547/v/950/depositphotos_265476462-stock-illustration-happy-labour-day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15" y="5189091"/>
            <a:ext cx="568324" cy="6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10"/>
          <p:cNvSpPr txBox="1"/>
          <p:nvPr/>
        </p:nvSpPr>
        <p:spPr>
          <a:xfrm>
            <a:off x="1780952" y="3917082"/>
            <a:ext cx="2018609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 smtClean="0">
                <a:solidFill>
                  <a:srgbClr val="00A0DC"/>
                </a:solidFill>
                <a:latin typeface="Calibri"/>
                <a:cs typeface="Calibri"/>
              </a:rPr>
              <a:t>Работодатели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10"/>
          <p:cNvSpPr txBox="1"/>
          <p:nvPr/>
        </p:nvSpPr>
        <p:spPr>
          <a:xfrm>
            <a:off x="1780952" y="5635445"/>
            <a:ext cx="2054387" cy="1996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 smtClean="0">
                <a:solidFill>
                  <a:srgbClr val="00A0DC"/>
                </a:solidFill>
                <a:latin typeface="Calibri"/>
                <a:cs typeface="Calibri"/>
              </a:rPr>
              <a:t>Неработающие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3" name="Рисунок 72" descr="https://webmail.mrsu.ru/upload/medialibrary/34c/34ca079f95cd4ff77f8249cd211c472e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78275" b="14411"/>
          <a:stretch/>
        </p:blipFill>
        <p:spPr bwMode="auto">
          <a:xfrm>
            <a:off x="4584087" y="4163360"/>
            <a:ext cx="471043" cy="84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419008" y="647219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 dirty="0"/>
          </a:p>
        </p:txBody>
      </p:sp>
      <p:sp>
        <p:nvSpPr>
          <p:cNvPr id="2" name="Цилиндр 1"/>
          <p:cNvSpPr/>
          <p:nvPr/>
        </p:nvSpPr>
        <p:spPr>
          <a:xfrm>
            <a:off x="4445786" y="1308445"/>
            <a:ext cx="528260" cy="86559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1976569,8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10398520" y="884790"/>
            <a:ext cx="528260" cy="86559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1913223,9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10409615" y="4029136"/>
            <a:ext cx="528260" cy="86559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1909335,8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4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719877"/>
              </p:ext>
            </p:extLst>
          </p:nvPr>
        </p:nvGraphicFramePr>
        <p:xfrm>
          <a:off x="5647227" y="1276558"/>
          <a:ext cx="4412311" cy="2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object 10"/>
          <p:cNvSpPr txBox="1"/>
          <p:nvPr/>
        </p:nvSpPr>
        <p:spPr>
          <a:xfrm>
            <a:off x="5702316" y="981119"/>
            <a:ext cx="3965715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в </a:t>
            </a:r>
            <a:r>
              <a:rPr sz="1200" b="1" dirty="0" smtClean="0">
                <a:solidFill>
                  <a:srgbClr val="00A0DC"/>
                </a:solidFill>
                <a:latin typeface="Calibri"/>
                <a:cs typeface="Calibri"/>
              </a:rPr>
              <a:t>202</a:t>
            </a:r>
            <a:r>
              <a:rPr lang="ru-RU" sz="1200" b="1" dirty="0">
                <a:solidFill>
                  <a:srgbClr val="00A0DC"/>
                </a:solidFill>
                <a:latin typeface="Calibri"/>
                <a:cs typeface="Calibri"/>
              </a:rPr>
              <a:t>2</a:t>
            </a:r>
            <a:r>
              <a:rPr sz="1200" b="1" spc="-30" dirty="0" smtClean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A0DC"/>
                </a:solidFill>
                <a:latin typeface="Calibri"/>
                <a:cs typeface="Calibri"/>
              </a:rPr>
              <a:t>году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6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713"/>
              </p:ext>
            </p:extLst>
          </p:nvPr>
        </p:nvGraphicFramePr>
        <p:xfrm>
          <a:off x="6038734" y="4311266"/>
          <a:ext cx="4412311" cy="2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5" name="object 10"/>
          <p:cNvSpPr txBox="1"/>
          <p:nvPr/>
        </p:nvSpPr>
        <p:spPr>
          <a:xfrm>
            <a:off x="6093823" y="4015827"/>
            <a:ext cx="3965715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в </a:t>
            </a:r>
            <a:r>
              <a:rPr sz="1200" b="1" dirty="0" smtClean="0">
                <a:solidFill>
                  <a:srgbClr val="00A0DC"/>
                </a:solidFill>
                <a:latin typeface="Calibri"/>
                <a:cs typeface="Calibri"/>
              </a:rPr>
              <a:t>202</a:t>
            </a:r>
            <a:r>
              <a:rPr lang="ru-RU" sz="1200" b="1" dirty="0">
                <a:solidFill>
                  <a:srgbClr val="00A0DC"/>
                </a:solidFill>
                <a:latin typeface="Calibri"/>
                <a:cs typeface="Calibri"/>
              </a:rPr>
              <a:t>3</a:t>
            </a:r>
            <a:r>
              <a:rPr sz="1200" b="1" spc="-30" dirty="0" smtClean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A0DC"/>
                </a:solidFill>
                <a:latin typeface="Calibri"/>
                <a:cs typeface="Calibri"/>
              </a:rPr>
              <a:t>году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4" name="Рисунок 73" descr="https://ds05.infourok.ru/uploads/ex/0160/00003bf7-d0590fc1/img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5413475" y="3887596"/>
            <a:ext cx="45719" cy="2422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9369" y="852130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800" b="1" spc="-5" dirty="0">
                <a:cs typeface="Calibri"/>
              </a:rPr>
              <a:t>тыс.</a:t>
            </a:r>
            <a:r>
              <a:rPr lang="ru-RU" sz="800" b="1" spc="-50" dirty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руб.</a:t>
            </a:r>
            <a:endParaRPr lang="ru-RU" sz="800" dirty="0"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9369" y="3800383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800" b="1" spc="-5" dirty="0">
                <a:cs typeface="Calibri"/>
              </a:rPr>
              <a:t>тыс.</a:t>
            </a:r>
            <a:r>
              <a:rPr lang="ru-RU" sz="800" b="1" spc="-50" dirty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руб.</a:t>
            </a:r>
            <a:endParaRPr lang="ru-RU" sz="800" dirty="0"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8086" y="988081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800" b="1" spc="-5" dirty="0">
                <a:cs typeface="Calibri"/>
              </a:rPr>
              <a:t>тыс.</a:t>
            </a:r>
            <a:r>
              <a:rPr lang="ru-RU" sz="800" b="1" spc="-50" dirty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руб.</a:t>
            </a:r>
            <a:endParaRPr lang="ru-RU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30232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832907"/>
              </p:ext>
            </p:extLst>
          </p:nvPr>
        </p:nvGraphicFramePr>
        <p:xfrm>
          <a:off x="0" y="3129236"/>
          <a:ext cx="4084320" cy="312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71563"/>
              </p:ext>
            </p:extLst>
          </p:nvPr>
        </p:nvGraphicFramePr>
        <p:xfrm>
          <a:off x="4072035" y="3129236"/>
          <a:ext cx="4084320" cy="311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198944"/>
              </p:ext>
            </p:extLst>
          </p:nvPr>
        </p:nvGraphicFramePr>
        <p:xfrm>
          <a:off x="8107680" y="3129236"/>
          <a:ext cx="4084320" cy="311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53755"/>
              </p:ext>
            </p:extLst>
          </p:nvPr>
        </p:nvGraphicFramePr>
        <p:xfrm>
          <a:off x="97536" y="2751282"/>
          <a:ext cx="11984736" cy="527239"/>
        </p:xfrm>
        <a:graphic>
          <a:graphicData uri="http://schemas.openxmlformats.org/drawingml/2006/table">
            <a:tbl>
              <a:tblPr/>
              <a:tblGrid>
                <a:gridCol w="3775729"/>
                <a:gridCol w="4341240"/>
                <a:gridCol w="3867767"/>
              </a:tblGrid>
              <a:tr h="440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006 569,8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1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913 223,9 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1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909 335,8тыс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05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38"/>
          <p:cNvGraphicFramePr/>
          <p:nvPr>
            <p:extLst>
              <p:ext uri="{D42A27DB-BD31-4B8C-83A1-F6EECF244321}">
                <p14:modId xmlns:p14="http://schemas.microsoft.com/office/powerpoint/2010/main" val="1079751550"/>
              </p:ext>
            </p:extLst>
          </p:nvPr>
        </p:nvGraphicFramePr>
        <p:xfrm>
          <a:off x="93961" y="667227"/>
          <a:ext cx="7661915" cy="1786413"/>
        </p:xfrm>
        <a:graphic>
          <a:graphicData uri="http://schemas.openxmlformats.org/drawingml/2006/table">
            <a:tbl>
              <a:tblPr/>
              <a:tblGrid>
                <a:gridCol w="1764904"/>
                <a:gridCol w="1033027"/>
                <a:gridCol w="1033027"/>
                <a:gridCol w="1033027"/>
                <a:gridCol w="1398965"/>
                <a:gridCol w="1398965"/>
              </a:tblGrid>
              <a:tr h="27502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1400" b="1" strike="noStrike" spc="-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D4E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D4E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D4EBDB"/>
                    </a:solidFill>
                  </a:tcPr>
                </a:tc>
              </a:tr>
              <a:tr h="257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факт</a:t>
                      </a:r>
                      <a:endParaRPr lang="ru-RU" sz="1200" b="1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факт</a:t>
                      </a:r>
                      <a:endParaRPr lang="ru-RU" sz="1200" b="1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 г. план</a:t>
                      </a:r>
                      <a:endParaRPr lang="ru-RU" sz="1200" b="1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2022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план</a:t>
                      </a:r>
                      <a:endParaRPr lang="ru-RU" sz="1200" b="1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2023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план</a:t>
                      </a:r>
                      <a:endParaRPr lang="ru-RU" sz="1200" b="1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spc="-12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="1" strike="noStrike" spc="-72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trike="noStrike" spc="-21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0" strike="noStrike" spc="-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538 665,2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593 728,4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568 824,0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575 465,0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629 993,0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spc="-15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100" b="1" strike="noStrike" spc="12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trike="noStrike" spc="-26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0" strike="noStrike" spc="-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116 544,7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112 698,2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77 071,0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77 038,0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76 272,0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928">
                <a:tc>
                  <a:txBody>
                    <a:bodyPr/>
                    <a:lstStyle/>
                    <a:p>
                      <a:r>
                        <a:rPr lang="ru-RU" sz="1100" b="1" strike="noStrike" spc="-15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100" b="1" strike="noStrike" spc="-12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1 340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036,6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157,1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330 674,8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260 720,9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1 203 070,8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928">
                <a:tc>
                  <a:txBody>
                    <a:bodyPr/>
                    <a:lstStyle/>
                    <a:p>
                      <a:r>
                        <a:rPr lang="ru-RU" sz="1100" b="1" strike="noStrike" spc="-15" dirty="0" smtClean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1 995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245,5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2 102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583,7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  <a:r>
                        <a:rPr lang="ru-RU" sz="9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569,8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913 223,9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909 335,8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9441"/>
              </p:ext>
            </p:extLst>
          </p:nvPr>
        </p:nvGraphicFramePr>
        <p:xfrm>
          <a:off x="0" y="2478290"/>
          <a:ext cx="11622795" cy="304800"/>
        </p:xfrm>
        <a:graphic>
          <a:graphicData uri="http://schemas.openxmlformats.org/drawingml/2006/table">
            <a:tbl>
              <a:tblPr/>
              <a:tblGrid>
                <a:gridCol w="11622795"/>
              </a:tblGrid>
              <a:tr h="120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5648" y="6257836"/>
            <a:ext cx="11846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Расходы бюджета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муниципального района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имеют выраженную социальную  направленность.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Доля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расходов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образование,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культуру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физическую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культуру и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спорт,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также  социальную политику составляет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2021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году 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77,8%,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 в 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плановом периоде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2022года 78,6%, в 2023 года 77,0%.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На сферу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муниципального  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хозяйства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жилищно-коммунальное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хозяйство, дорожное  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хозяйство, охрана окружающей среды и </a:t>
            </a:r>
            <a:r>
              <a:rPr lang="ru-RU" sz="1100" b="1" spc="-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др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)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2021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году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приходится</a:t>
            </a:r>
            <a:r>
              <a:rPr lang="ru-RU" sz="1100" b="1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12,8% общего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объема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расходов,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2022году 9,6%, 2023 </a:t>
            </a:r>
            <a:r>
              <a:rPr lang="ru-RU" sz="1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году </a:t>
            </a:r>
            <a:r>
              <a:rPr lang="ru-RU" sz="1100" b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9,9%.</a:t>
            </a:r>
            <a:endParaRPr lang="ru-RU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91282" y="913091"/>
            <a:ext cx="4291584" cy="47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- поступления в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средств,  </a:t>
            </a:r>
            <a:r>
              <a:rPr lang="ru-RU" sz="11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ru-RU" sz="11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налоговых,  неналоговых</a:t>
            </a:r>
            <a:r>
              <a:rPr lang="ru-RU" sz="11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100" i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59634" y="1626210"/>
            <a:ext cx="4754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-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5878770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/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3523" y="1170835"/>
            <a:ext cx="2876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«Общегосударственные вопросы»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310" y="1671351"/>
            <a:ext cx="5182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органов местного самоуправления и реализацию муниципальных функций, связанных с общегосударственным управлением. Кроме того, за счет субвенций из бюджета Республики Башкортостан по данному разделу предусмотрены расходы на реализацию переданных Республикой Башкортостан государственных полномочий по образованию и обеспечению деятельности комиссии по делам несовершеннолетних и защите их прав, по обеспечению деятельности административной комиссии, организации и осуществлению деятельности по опеке и попечительству, составлению и изменению списков в присяжные заседатели судов общей юрисдикции, организации и проведению Всероссийской переписи населения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16475"/>
              </p:ext>
            </p:extLst>
          </p:nvPr>
        </p:nvGraphicFramePr>
        <p:xfrm>
          <a:off x="149189" y="3123127"/>
          <a:ext cx="5478653" cy="3601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39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4214,0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50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93282,0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87433,0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97318,0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97318,0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97318,0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выборов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3093,0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48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2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27978,0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24323,0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24023,7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27023,7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125749,0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119071,0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130018,6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127065,1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129707,7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69040" y="1109279"/>
            <a:ext cx="2359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оборона</a:t>
            </a:r>
            <a:r>
              <a:rPr lang="ru-RU" sz="1000" b="1" dirty="0">
                <a:latin typeface="Calibri" panose="020F0502020204030204" pitchFamily="34" charset="0"/>
              </a:rPr>
              <a:t>»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10525" y="1417436"/>
            <a:ext cx="53062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Включены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расходы, направленные на финансовое обеспечение переданных органам местного самоуправления поселений муниципального района Мелеузовский район РБ федеральных полномочий по первичному воинскому учету на территориях, где отсутствуют военные комиссариаты.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48776"/>
              </p:ext>
            </p:extLst>
          </p:nvPr>
        </p:nvGraphicFramePr>
        <p:xfrm>
          <a:off x="6271889" y="2151920"/>
          <a:ext cx="5478653" cy="111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20824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246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46172" y="1490567"/>
            <a:ext cx="45719" cy="5312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83429" y="3550292"/>
            <a:ext cx="5133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10525" y="3950402"/>
            <a:ext cx="5306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защиту населения и территории от чрезвычайных ситуаций природного и техногенного характера</a:t>
            </a: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68990"/>
              </p:ext>
            </p:extLst>
          </p:nvPr>
        </p:nvGraphicFramePr>
        <p:xfrm>
          <a:off x="6310525" y="4328431"/>
          <a:ext cx="5478653" cy="2529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230180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39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3319,0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3373,0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3351,0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29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0529748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/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0236" y="1170835"/>
            <a:ext cx="2542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706" y="1490567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полномочий в сфере сельского хозяйства, дорожного хозяйства, предпринимательской деятельности, землеустройства, архитектуры и градостроительства, организацию транспортного обслуживания населения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63660"/>
              </p:ext>
            </p:extLst>
          </p:nvPr>
        </p:nvGraphicFramePr>
        <p:xfrm>
          <a:off x="145706" y="2092331"/>
          <a:ext cx="5478653" cy="1773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130551,0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102306,1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98702,0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109410,2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6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128154,0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155925,0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127010,3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7316" y="3950402"/>
            <a:ext cx="3113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929" y="4243722"/>
            <a:ext cx="53062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полномочий мероприятий, связанных с созданием благоприятных условий проживания граждан, повышением надежности и эффективности работы коммунальной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51045"/>
              </p:ext>
            </p:extLst>
          </p:nvPr>
        </p:nvGraphicFramePr>
        <p:xfrm>
          <a:off x="6224307" y="1998398"/>
          <a:ext cx="5478653" cy="1187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498625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4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60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6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46172" y="1490567"/>
            <a:ext cx="45719" cy="5312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83429" y="3384448"/>
            <a:ext cx="5133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86972" y="3750346"/>
            <a:ext cx="530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доступности дошкольного образования, развитие общего образования и системы дополнительного образования, развитие молодых талантов, поддержку всех форм семейного устройства детей-сирот, укрепление материально-технической базы образовательных учреждений.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37093"/>
              </p:ext>
            </p:extLst>
          </p:nvPr>
        </p:nvGraphicFramePr>
        <p:xfrm>
          <a:off x="189506" y="4913262"/>
          <a:ext cx="5478653" cy="1821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66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86833,0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61497,0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27550,2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8335,1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233662,0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132872,2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16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5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296741,0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170281,0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57428,0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51120,2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624562" y="1170835"/>
            <a:ext cx="2643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r>
              <a:rPr lang="ru-RU" sz="1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0525" y="1490567"/>
            <a:ext cx="5182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программе обустройства контейнерных площадок и приобретения контейнеров для мусора.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46385"/>
              </p:ext>
            </p:extLst>
          </p:nvPr>
        </p:nvGraphicFramePr>
        <p:xfrm>
          <a:off x="6310525" y="4634079"/>
          <a:ext cx="5478653" cy="2120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79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392151,0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383123,0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398843,4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388343,4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388343,4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589559,0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597642,0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669783,7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656256,2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655527,1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104692,0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106616,8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142970,2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106680,8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8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35077,0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32349,1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33054,1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33054,1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7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34717,0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39583,0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39583,0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39583,0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33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1156196,0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1145323,0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1247176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1260206,9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1223188,4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109292" y="657029"/>
            <a:ext cx="7250229" cy="6985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strike="noStrike" spc="-1" dirty="0" smtClean="0">
                <a:solidFill>
                  <a:srgbClr val="000000"/>
                </a:solidFill>
              </a:rPr>
              <a:t>1.  </a:t>
            </a:r>
            <a:r>
              <a:rPr lang="ru-RU" sz="1400" strike="noStrike" spc="-1" dirty="0">
                <a:solidFill>
                  <a:srgbClr val="000000"/>
                </a:solidFill>
              </a:rPr>
              <a:t>Что такое «Бюджет для граждан»? стр.3</a:t>
            </a:r>
            <a:endParaRPr lang="ru-RU" sz="1400" strike="noStrike" spc="-1" dirty="0"/>
          </a:p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</a:rPr>
              <a:t>2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. Административное </a:t>
            </a:r>
            <a:r>
              <a:rPr lang="ru-RU" sz="1400" strike="noStrike" spc="-1" dirty="0">
                <a:solidFill>
                  <a:srgbClr val="000000"/>
                </a:solidFill>
              </a:rPr>
              <a:t>устройство муниципального района </a:t>
            </a:r>
            <a:r>
              <a:rPr lang="ru-RU" sz="1400" strike="noStrike" spc="-1" dirty="0" err="1">
                <a:solidFill>
                  <a:srgbClr val="000000"/>
                </a:solidFill>
              </a:rPr>
              <a:t>Мелеузовский</a:t>
            </a:r>
            <a:r>
              <a:rPr lang="ru-RU" sz="1400" strike="noStrike" spc="-1" dirty="0">
                <a:solidFill>
                  <a:srgbClr val="000000"/>
                </a:solidFill>
              </a:rPr>
              <a:t> район Республики Башкортостан 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стр.4</a:t>
            </a:r>
          </a:p>
          <a:p>
            <a:pPr algn="just"/>
            <a:r>
              <a:rPr lang="ru-RU" sz="1400" spc="-1" dirty="0">
                <a:solidFill>
                  <a:srgbClr val="000000"/>
                </a:solidFill>
              </a:rPr>
              <a:t>3</a:t>
            </a:r>
            <a:r>
              <a:rPr lang="ru-RU" sz="1400" spc="-1" dirty="0" smtClean="0">
                <a:solidFill>
                  <a:srgbClr val="000000"/>
                </a:solidFill>
              </a:rPr>
              <a:t>. </a:t>
            </a:r>
            <a:r>
              <a:rPr lang="ru-RU" sz="1400" spc="-1" dirty="0">
                <a:solidFill>
                  <a:srgbClr val="000000"/>
                </a:solidFill>
              </a:rPr>
              <a:t>Основные показатели социально-экономического развития муниципального района </a:t>
            </a:r>
            <a:r>
              <a:rPr lang="ru-RU" sz="1400" spc="-1" dirty="0" err="1">
                <a:solidFill>
                  <a:srgbClr val="000000"/>
                </a:solidFill>
              </a:rPr>
              <a:t>Мелеузовского</a:t>
            </a:r>
            <a:r>
              <a:rPr lang="ru-RU" sz="1400" spc="-1" dirty="0">
                <a:solidFill>
                  <a:srgbClr val="000000"/>
                </a:solidFill>
              </a:rPr>
              <a:t> района стр. 5</a:t>
            </a:r>
            <a:endParaRPr lang="ru-RU" sz="1400" strike="noStrike" spc="-1" dirty="0" smtClean="0"/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</a:rPr>
              <a:t>4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. </a:t>
            </a:r>
            <a:r>
              <a:rPr lang="ru-RU" sz="1400" spc="-1" dirty="0">
                <a:solidFill>
                  <a:srgbClr val="000000"/>
                </a:solidFill>
              </a:rPr>
              <a:t>Основные направления </a:t>
            </a:r>
            <a:r>
              <a:rPr lang="ru-RU" sz="1400" spc="-1" dirty="0" smtClean="0">
                <a:solidFill>
                  <a:srgbClr val="000000"/>
                </a:solidFill>
              </a:rPr>
              <a:t>бюджетной и 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налоговой политики на 2021-2023 годы стр.6-7.</a:t>
            </a:r>
            <a:endParaRPr lang="ru-RU" sz="1400" strike="noStrike" spc="-1" dirty="0" smtClean="0"/>
          </a:p>
          <a:p>
            <a:pPr algn="just"/>
            <a:r>
              <a:rPr lang="ru-RU" sz="1400" spc="-1" dirty="0">
                <a:solidFill>
                  <a:srgbClr val="000000"/>
                </a:solidFill>
              </a:rPr>
              <a:t>5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. </a:t>
            </a:r>
            <a:r>
              <a:rPr lang="ru-RU" sz="1400" spc="-1" dirty="0" smtClean="0">
                <a:solidFill>
                  <a:srgbClr val="000000"/>
                </a:solidFill>
              </a:rPr>
              <a:t>Общая информация о бюджетном процессе стр.8-9. </a:t>
            </a:r>
            <a:endParaRPr lang="ru-RU" sz="1400" strike="noStrike" spc="-1" dirty="0" smtClean="0"/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</a:rPr>
              <a:t>6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. Основные показатели крупных промышленных предприятий муниципального района </a:t>
            </a:r>
            <a:r>
              <a:rPr lang="ru-RU" sz="1400" strike="noStrike" spc="-1" dirty="0" err="1" smtClean="0">
                <a:solidFill>
                  <a:srgbClr val="000000"/>
                </a:solidFill>
              </a:rPr>
              <a:t>Мелеузовского</a:t>
            </a:r>
            <a:r>
              <a:rPr lang="ru-RU" sz="1400" spc="-1" dirty="0">
                <a:solidFill>
                  <a:srgbClr val="000000"/>
                </a:solidFill>
              </a:rPr>
              <a:t> района Республики </a:t>
            </a:r>
            <a:r>
              <a:rPr lang="ru-RU" sz="1400" spc="-1" dirty="0"/>
              <a:t>Башкортостан </a:t>
            </a:r>
            <a:r>
              <a:rPr lang="ru-RU" sz="1400" strike="noStrike" spc="-1" dirty="0" smtClean="0"/>
              <a:t>стр. </a:t>
            </a:r>
            <a:r>
              <a:rPr lang="ru-RU" sz="1400" spc="-1" dirty="0" smtClean="0"/>
              <a:t>10.</a:t>
            </a:r>
          </a:p>
          <a:p>
            <a:pPr algn="just"/>
            <a:r>
              <a:rPr lang="ru-RU" sz="1400" strike="noStrike" spc="-1" dirty="0" smtClean="0"/>
              <a:t>7.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льгот (расходов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/>
              <a:t>. </a:t>
            </a:r>
            <a:r>
              <a:rPr lang="ru-RU" sz="1400" spc="-1" dirty="0" smtClean="0"/>
              <a:t>стр</a:t>
            </a:r>
            <a:r>
              <a:rPr lang="ru-RU" sz="1400" spc="-1" dirty="0"/>
              <a:t>. </a:t>
            </a:r>
            <a:r>
              <a:rPr lang="ru-RU" sz="1400" spc="-1" dirty="0" smtClean="0"/>
              <a:t>11.</a:t>
            </a:r>
          </a:p>
          <a:p>
            <a:pPr algn="just"/>
            <a:r>
              <a:rPr lang="ru-RU" sz="1400" spc="-1" dirty="0" smtClean="0"/>
              <a:t>8. </a:t>
            </a:r>
            <a:r>
              <a:rPr lang="ru-RU" sz="1400" dirty="0"/>
              <a:t>Изменения поступления налоговых и неналоговых доходов в бюджет в 2020-2021 </a:t>
            </a:r>
            <a:r>
              <a:rPr lang="ru-RU" sz="1400" dirty="0" smtClean="0"/>
              <a:t>годах</a:t>
            </a:r>
            <a:r>
              <a:rPr lang="ru-RU" sz="1400" spc="-1" dirty="0"/>
              <a:t> </a:t>
            </a:r>
            <a:r>
              <a:rPr lang="ru-RU" sz="1400" spc="-1" dirty="0" smtClean="0"/>
              <a:t>стр. 12.</a:t>
            </a:r>
            <a:endParaRPr lang="ru-RU" sz="1400" spc="-1" dirty="0"/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</a:rPr>
              <a:t>9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. </a:t>
            </a:r>
            <a:r>
              <a:rPr lang="ru-RU" sz="1400" spc="-1" dirty="0" smtClean="0">
                <a:solidFill>
                  <a:srgbClr val="000000"/>
                </a:solidFill>
              </a:rPr>
              <a:t>Структура доходов бюджета муниципального района </a:t>
            </a:r>
            <a:r>
              <a:rPr lang="ru-RU" sz="1400" spc="-1" dirty="0" err="1" smtClean="0">
                <a:solidFill>
                  <a:srgbClr val="000000"/>
                </a:solidFill>
              </a:rPr>
              <a:t>Мелеузовского</a:t>
            </a:r>
            <a:r>
              <a:rPr lang="ru-RU" sz="1400" spc="-1" dirty="0" smtClean="0">
                <a:solidFill>
                  <a:srgbClr val="000000"/>
                </a:solidFill>
              </a:rPr>
              <a:t> района Республики </a:t>
            </a:r>
            <a:r>
              <a:rPr lang="ru-RU" sz="1400" spc="-1" dirty="0">
                <a:solidFill>
                  <a:srgbClr val="000000"/>
                </a:solidFill>
              </a:rPr>
              <a:t>Башкортостан 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стр</a:t>
            </a:r>
            <a:r>
              <a:rPr lang="ru-RU" sz="1400" strike="noStrike" spc="-1" dirty="0">
                <a:solidFill>
                  <a:srgbClr val="000000"/>
                </a:solidFill>
              </a:rPr>
              <a:t>. 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13-16.</a:t>
            </a:r>
            <a:endParaRPr lang="ru-RU" sz="1400" strike="noStrike" spc="-1" dirty="0"/>
          </a:p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</a:rPr>
              <a:t>10</a:t>
            </a:r>
            <a:r>
              <a:rPr lang="ru-RU" sz="1400" strike="noStrike" spc="-1" dirty="0" smtClean="0">
                <a:solidFill>
                  <a:srgbClr val="000000"/>
                </a:solidFill>
              </a:rPr>
              <a:t>. </a:t>
            </a:r>
            <a:r>
              <a:rPr lang="ru-RU" sz="1400" strike="noStrike" spc="-1" dirty="0"/>
              <a:t>Основные параметры </a:t>
            </a:r>
            <a:r>
              <a:rPr lang="ru-RU" sz="1400" strike="noStrike" spc="-1" dirty="0" smtClean="0"/>
              <a:t> </a:t>
            </a:r>
            <a:r>
              <a:rPr lang="ru-RU" sz="1400" strike="noStrike" spc="-1" dirty="0"/>
              <a:t>бюджета муниципального района стр. </a:t>
            </a:r>
            <a:r>
              <a:rPr lang="ru-RU" sz="1400" strike="noStrike" spc="-1" dirty="0" smtClean="0"/>
              <a:t>17.</a:t>
            </a:r>
          </a:p>
          <a:p>
            <a:pPr algn="just"/>
            <a:r>
              <a:rPr lang="ru-RU" sz="1400" spc="-1" dirty="0" smtClean="0">
                <a:solidFill>
                  <a:srgbClr val="000000"/>
                </a:solidFill>
              </a:rPr>
              <a:t>11. </a:t>
            </a:r>
            <a:r>
              <a:rPr lang="ru-RU" sz="1400" spc="-1" dirty="0">
                <a:solidFill>
                  <a:srgbClr val="000000"/>
                </a:solidFill>
              </a:rPr>
              <a:t>Структура </a:t>
            </a:r>
            <a:r>
              <a:rPr lang="ru-RU" sz="1400" spc="-1" dirty="0" smtClean="0">
                <a:solidFill>
                  <a:srgbClr val="000000"/>
                </a:solidFill>
              </a:rPr>
              <a:t>расходов </a:t>
            </a:r>
            <a:r>
              <a:rPr lang="ru-RU" sz="1400" spc="-1" dirty="0">
                <a:solidFill>
                  <a:srgbClr val="000000"/>
                </a:solidFill>
              </a:rPr>
              <a:t>бюджета муниципального района Мелеузовский район Республики Башкортостан </a:t>
            </a:r>
            <a:r>
              <a:rPr lang="ru-RU" sz="1400" spc="-1" dirty="0" smtClean="0">
                <a:solidFill>
                  <a:srgbClr val="000000"/>
                </a:solidFill>
              </a:rPr>
              <a:t>стр.18-21.</a:t>
            </a:r>
            <a:endParaRPr lang="ru-RU" sz="1400" spc="-1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spc="-1" dirty="0" smtClean="0">
                <a:solidFill>
                  <a:srgbClr val="000000"/>
                </a:solidFill>
              </a:rPr>
              <a:t>12. </a:t>
            </a:r>
            <a:r>
              <a:rPr lang="ru-RU" sz="1400" spc="-1" dirty="0">
                <a:solidFill>
                  <a:srgbClr val="000000"/>
                </a:solidFill>
              </a:rPr>
              <a:t>Расходы по программной структуре бюджета муниципального района Мелеузовский район Республики Башкортостан </a:t>
            </a:r>
            <a:r>
              <a:rPr lang="ru-RU" sz="1400" spc="-1" dirty="0" smtClean="0">
                <a:solidFill>
                  <a:srgbClr val="000000"/>
                </a:solidFill>
              </a:rPr>
              <a:t>стр.22.</a:t>
            </a:r>
            <a:endParaRPr lang="ru-RU" sz="1400" spc="-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</a:rPr>
              <a:t>13. </a:t>
            </a:r>
            <a:r>
              <a:rPr lang="ru-RU" sz="1400" spc="-1" dirty="0">
                <a:solidFill>
                  <a:srgbClr val="000000"/>
                </a:solidFill>
              </a:rPr>
              <a:t>Расходы бюджета муниципального района Мелеузовский район Республики Башкортостан в разрезе муниципальных программ стр. </a:t>
            </a:r>
            <a:r>
              <a:rPr lang="ru-RU" sz="1400" spc="-1" dirty="0" smtClean="0">
                <a:solidFill>
                  <a:srgbClr val="000000"/>
                </a:solidFill>
              </a:rPr>
              <a:t>23-36.</a:t>
            </a:r>
            <a:endParaRPr lang="ru-RU" sz="1400" spc="-1" dirty="0"/>
          </a:p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</a:rPr>
              <a:t>14. </a:t>
            </a:r>
            <a:r>
              <a:rPr lang="ru-RU" sz="1400" spc="-1" dirty="0">
                <a:solidFill>
                  <a:srgbClr val="000000"/>
                </a:solidFill>
              </a:rPr>
              <a:t>Региональные проекты муниципального района Мелеузовский район Республики Башкортостан </a:t>
            </a:r>
            <a:r>
              <a:rPr lang="ru-RU" sz="1400" spc="-1" dirty="0" smtClean="0">
                <a:solidFill>
                  <a:srgbClr val="000000"/>
                </a:solidFill>
              </a:rPr>
              <a:t>стр.37.</a:t>
            </a:r>
            <a:endParaRPr lang="ru-RU" sz="1400" spc="-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</a:rPr>
              <a:t>15. </a:t>
            </a:r>
            <a:r>
              <a:rPr lang="ru-RU" sz="1400" spc="-1" dirty="0" smtClean="0">
                <a:solidFill>
                  <a:srgbClr val="000000"/>
                </a:solidFill>
              </a:rPr>
              <a:t>Открытость бюджетных данных  </a:t>
            </a:r>
            <a:r>
              <a:rPr lang="ru-RU" sz="1400" spc="-1" dirty="0" smtClean="0">
                <a:solidFill>
                  <a:srgbClr val="000000"/>
                </a:solidFill>
              </a:rPr>
              <a:t>стр.38.</a:t>
            </a:r>
            <a:endParaRPr lang="ru-RU" sz="1400" spc="-1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400" spc="-1" dirty="0" smtClean="0">
                <a:solidFill>
                  <a:srgbClr val="000000"/>
                </a:solidFill>
              </a:rPr>
              <a:t>16. </a:t>
            </a:r>
            <a:r>
              <a:rPr lang="ru-RU" sz="1400" dirty="0">
                <a:cs typeface="Times New Roman" panose="02020603050405020304" pitchFamily="18" charset="0"/>
              </a:rPr>
              <a:t>Объем муниципального долга в муниципальном районе Мелеузовский район Республики Башкортостан </a:t>
            </a:r>
            <a:r>
              <a:rPr lang="ru-RU" sz="1400" dirty="0" smtClean="0">
                <a:cs typeface="Times New Roman" panose="02020603050405020304" pitchFamily="18" charset="0"/>
              </a:rPr>
              <a:t>стр. </a:t>
            </a:r>
            <a:r>
              <a:rPr lang="ru-RU" sz="1400" dirty="0" smtClean="0">
                <a:cs typeface="Times New Roman" panose="02020603050405020304" pitchFamily="18" charset="0"/>
              </a:rPr>
              <a:t>39</a:t>
            </a:r>
            <a:r>
              <a:rPr lang="ru-RU" sz="1400" dirty="0" smtClean="0">
                <a:cs typeface="Times New Roman" panose="02020603050405020304" pitchFamily="18" charset="0"/>
              </a:rPr>
              <a:t>.</a:t>
            </a:r>
            <a:endParaRPr lang="ru-RU" sz="1400" spc="-1" dirty="0"/>
          </a:p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</a:rPr>
              <a:t>17. </a:t>
            </a:r>
            <a:r>
              <a:rPr lang="ru-RU" sz="1400" spc="-1" dirty="0">
                <a:solidFill>
                  <a:srgbClr val="000000"/>
                </a:solidFill>
              </a:rPr>
              <a:t>Контактная информация стр. </a:t>
            </a:r>
            <a:r>
              <a:rPr lang="ru-RU" sz="1400" spc="-1" dirty="0" smtClean="0">
                <a:solidFill>
                  <a:srgbClr val="000000"/>
                </a:solidFill>
              </a:rPr>
              <a:t>40.</a:t>
            </a:r>
            <a:endParaRPr lang="ru-RU" sz="1400" spc="-1" dirty="0"/>
          </a:p>
          <a:p>
            <a:pPr algn="just"/>
            <a:endParaRPr lang="ru-RU" sz="1400" spc="-1" dirty="0" smtClean="0">
              <a:solidFill>
                <a:srgbClr val="000000"/>
              </a:solidFill>
              <a:latin typeface="Tw Cen MT"/>
            </a:endParaRPr>
          </a:p>
          <a:p>
            <a:endParaRPr lang="ru-RU" sz="1400" spc="-1" dirty="0" smtClean="0">
              <a:latin typeface="Arial"/>
            </a:endParaRPr>
          </a:p>
          <a:p>
            <a:endParaRPr lang="ru-RU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9528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/>
          <p:cNvPicPr/>
          <p:nvPr/>
        </p:nvPicPr>
        <p:blipFill>
          <a:blip r:embed="rId3"/>
          <a:stretch/>
        </p:blipFill>
        <p:spPr>
          <a:xfrm>
            <a:off x="723362" y="1289540"/>
            <a:ext cx="3267276" cy="5070143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4575542" y="-49403"/>
            <a:ext cx="645552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Оглавление</a:t>
            </a:r>
            <a:endParaRPr lang="ru-RU" sz="1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8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3314841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/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0162" y="1170835"/>
            <a:ext cx="2622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706" y="153673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дальнейшее развитие культуры, сохранение историко-культурного наследия, создание условий для всестороннего развития личности, роста ее творческой инициативы, духовных и эстетических потребностей, поддержку социально-ориентированных некоммерческих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21920"/>
              </p:ext>
            </p:extLst>
          </p:nvPr>
        </p:nvGraphicFramePr>
        <p:xfrm>
          <a:off x="145706" y="2302741"/>
          <a:ext cx="5478654" cy="1058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124"/>
                <a:gridCol w="868860"/>
                <a:gridCol w="868860"/>
                <a:gridCol w="868860"/>
                <a:gridCol w="785475"/>
                <a:gridCol w="78547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96185,0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97907,0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91651,2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88188,8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88271,4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73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96185,0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97907,0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91651,2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88188,8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88271,4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0760" y="3627235"/>
            <a:ext cx="23262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5706" y="4073511"/>
            <a:ext cx="53062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поддержку и обеспечение жильем детей-сирот и детей, находящихся под опекой и попечительством, а также лиц из их числа, молодых семей, граждан, проживающих в сельской местности, и другие расходы  в данной сфере.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12952"/>
              </p:ext>
            </p:extLst>
          </p:nvPr>
        </p:nvGraphicFramePr>
        <p:xfrm>
          <a:off x="6422662" y="2290462"/>
          <a:ext cx="5478653" cy="1072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91227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4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4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53241,0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42866,0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53241,0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42866,0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46172" y="1490567"/>
            <a:ext cx="45719" cy="5312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115384" y="3609227"/>
            <a:ext cx="4214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9875" y="3993719"/>
            <a:ext cx="5383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конституционных прав граждан Российской Федерации по получению и распространению информации, доступу к культурным ценностям, а также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информированности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о деятельности органов местного самоуправления и важнейших событиях, происходящих в жизни района, распространение социально значимой информации, отвечающей интересам общества.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7909"/>
              </p:ext>
            </p:extLst>
          </p:nvPr>
        </p:nvGraphicFramePr>
        <p:xfrm>
          <a:off x="158618" y="4963689"/>
          <a:ext cx="5478653" cy="1639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2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104386,0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88452,0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116185,5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116379,7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116372,7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6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132411,0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98534,0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119220,4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119424,6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119440,2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65251" y="1170835"/>
            <a:ext cx="2762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9876" y="153673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физкультурных и спортивных мероприятий, подготовку и участие в международных, всероссийских, республиканских и иных спортивных мероприятиях, на муниципальную поддержку развития спорта.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60818"/>
              </p:ext>
            </p:extLst>
          </p:nvPr>
        </p:nvGraphicFramePr>
        <p:xfrm>
          <a:off x="6359875" y="5044370"/>
          <a:ext cx="5478653" cy="1365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79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33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9515569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/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5162" y="1136623"/>
            <a:ext cx="4583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082" y="167437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межбюджетных трансфертов бюджетам поселений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 в виде дотаций на выравнивание бюджетной обеспеченности.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27040"/>
              </p:ext>
            </p:extLst>
          </p:nvPr>
        </p:nvGraphicFramePr>
        <p:xfrm>
          <a:off x="184026" y="2170735"/>
          <a:ext cx="5903190" cy="2461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947"/>
                <a:gridCol w="936187"/>
                <a:gridCol w="936187"/>
                <a:gridCol w="936187"/>
                <a:gridCol w="846341"/>
                <a:gridCol w="846341"/>
              </a:tblGrid>
              <a:tr h="391792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52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67762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55612,0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66395,0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65752,0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67477,0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69351,0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30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15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МБТ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64799,0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65752,0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67477,0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69351,0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88586"/>
              </p:ext>
            </p:extLst>
          </p:nvPr>
        </p:nvGraphicFramePr>
        <p:xfrm>
          <a:off x="6422662" y="2290462"/>
          <a:ext cx="5478653" cy="109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978"/>
                <a:gridCol w="810135"/>
                <a:gridCol w="810135"/>
                <a:gridCol w="810135"/>
                <a:gridCol w="810135"/>
                <a:gridCol w="810135"/>
              </a:tblGrid>
              <a:tr h="391227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4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4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40792,0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40792,0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6137077" y="1536733"/>
            <a:ext cx="76435" cy="310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5296" y="1170835"/>
            <a:ext cx="31422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9900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/>
              <a:t>Условно-утвержденные расходы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9876" y="153673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условно утверждаемыми (утвержденными) расходами понимаются не распределенные в плановом периоде по разделам, подразделам, целевым статьям и видам расходов в ведомственной структуре расходов бюджета бюджетные ассигнования</a:t>
            </a:r>
          </a:p>
        </p:txBody>
      </p:sp>
      <p:pic>
        <p:nvPicPr>
          <p:cNvPr id="1026" name="Picture 2" descr="https://www.ifirma.pl/wp-content/uploads/2018/08/Nowe-zasady-rozliczania-straty-od-2019-roku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78" y="4492323"/>
            <a:ext cx="3504547" cy="1352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4220" y="4782611"/>
            <a:ext cx="80173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Планируемый объем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 </a:t>
            </a:r>
            <a:r>
              <a:rPr lang="ru-RU" sz="9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 муниципального района </a:t>
            </a:r>
            <a:r>
              <a:rPr lang="ru-RU" sz="900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9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предстоящую трехлетку сформирован, учитывая</a:t>
            </a:r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–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уточнение расходов в соответствии с отдельными решениями Совета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Республики Башкортостан, Администрации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Республики Башкортостан;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обеспечение деятельности управленческого аппарата в предстоящем периоде с учетом ограничений, установленных нормативами формирования расходов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органов местного самоуправления, а также необходимости сокращения расходов бюджета муниципального района, не носящих первоочередного характера, в зависимости от их приоритетности;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 поддержание сложившегося уровня заработной платы работников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сфере образования, культуры в условиях ухудшения экономической ситуации;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 обеспечение заработной платы работников учреждений бюджетной сферы с учетом установленного с 1 января 2020 года минимального размера оплаты труда 12 130 рублей (с районным коэффициентом – 13 949,5 рублей).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415" algn="just"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указанных условий и вышеперечисленных факторов прогнозируемый объем расходных обязательств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Республики Башкортостан оценивается в 2021 году в сумме 1 916 876,3 тыс. рублей, с увеличением на 6,3 процента к утвержденному бюджету 2020 года, в 2022 году – 1 893 981,5 тыс. рублей, со снижением на 1,2 процента к прогнозному уровню 2021 года, в 2023 году – 1 897 291,4 тыс. рублей, с ростом на 0,2 процента к прогнозному уровню 2022 года.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по программной структуре бюджета муниципального района Мелеузовский район Республики Башкортостан на 2021 год и плановый 2022-2023 годы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00318"/>
              </p:ext>
            </p:extLst>
          </p:nvPr>
        </p:nvGraphicFramePr>
        <p:xfrm>
          <a:off x="374089" y="1475366"/>
          <a:ext cx="5450697" cy="464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8638"/>
                <a:gridCol w="589417"/>
                <a:gridCol w="589417"/>
                <a:gridCol w="589417"/>
                <a:gridCol w="678116"/>
                <a:gridCol w="645692"/>
              </a:tblGrid>
              <a:tr h="40004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НАИМЕНОВАНИЕ МУНИЦИПАЛЬНЫХ ПРОГРАММ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2019г</a:t>
                      </a: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факт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2020г</a:t>
                      </a: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факт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2021г</a:t>
                      </a: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план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2022г</a:t>
                      </a: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план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2023г</a:t>
                      </a: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план.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3425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Развитие системы образования муниципального района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1183649,8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1161420,5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1270191,3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79127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Управление муниципальными финансами и муниципальным долгом муниципального  района Мелеузовский район Республики </a:t>
                      </a:r>
                      <a:r>
                        <a:rPr lang="ru-RU" sz="800" spc="-5" dirty="0" err="1" smtClean="0">
                          <a:latin typeface="Calibri"/>
                          <a:cs typeface="Calibri"/>
                        </a:rPr>
                        <a:t>Башкортсотан</a:t>
                      </a: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 на очередной финансовый год и на плановый период, формирование отчетности об исполнении бюджета муниципального образования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88715,5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98355,5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98142,0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50827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Развитие молодежной политики, физкультуры и спорта в муниципальном районе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65438,4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57116,5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54962,0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50827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Развитие и поддержка малого и среднего предпринимательства в муниципальном районе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5533,0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4100,0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2400,0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67399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Развитие сельского хозяйства и регулирование рынков сельскохозяйственной продукции, сырья и продовольствия в муниципальном районе Мелеузовский район Республики Башкортостан"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10807,4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6933,6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8699,3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3425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Развитие культуры в муниципальном районе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137079,6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140793,9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134648,8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3425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Развитие муниципальной службы в муниципальном районе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89588,8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88925,0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95445,9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67399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Развитие системы жилищно-коммунального хозяйства, строительного комплекса и управления муниципальной собственностью муниципального района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292874,5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361151,7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232816,4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11"/>
          <p:cNvSpPr txBox="1"/>
          <p:nvPr/>
        </p:nvSpPr>
        <p:spPr>
          <a:xfrm>
            <a:off x="5250555" y="1274476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9" name="object 63"/>
          <p:cNvSpPr txBox="1"/>
          <p:nvPr/>
        </p:nvSpPr>
        <p:spPr>
          <a:xfrm>
            <a:off x="754380" y="658261"/>
            <a:ext cx="10595610" cy="241376"/>
          </a:xfrm>
          <a:prstGeom prst="rect">
            <a:avLst/>
          </a:prstGeom>
        </p:spPr>
        <p:txBody>
          <a:bodyPr vert="horz" wrap="square" lIns="0" tIns="71402" rIns="0" bIns="0" rtlCol="0">
            <a:spAutoFit/>
          </a:bodyPr>
          <a:lstStyle/>
          <a:p>
            <a:pPr marL="11516">
              <a:spcBef>
                <a:spcPts val="562"/>
              </a:spcBef>
            </a:pP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sz="11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sz="11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100" spc="-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100" spc="-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 стратегических приоритетов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4"/>
          <p:cNvSpPr txBox="1"/>
          <p:nvPr/>
        </p:nvSpPr>
        <p:spPr>
          <a:xfrm>
            <a:off x="754380" y="955546"/>
            <a:ext cx="11155680" cy="194860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 marL="11516" marR="17275">
              <a:spcBef>
                <a:spcPts val="199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призвано</a:t>
            </a:r>
            <a:r>
              <a:rPr sz="1100" spc="-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 прямую взаимосвязь 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 </a:t>
            </a:r>
            <a:r>
              <a:rPr sz="11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распределением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фактическими</a:t>
            </a:r>
            <a:r>
              <a:rPr sz="11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планируемыми</a:t>
            </a: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02367"/>
              </p:ext>
            </p:extLst>
          </p:nvPr>
        </p:nvGraphicFramePr>
        <p:xfrm>
          <a:off x="6410416" y="1572562"/>
          <a:ext cx="5781585" cy="397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825"/>
                <a:gridCol w="627961"/>
                <a:gridCol w="638979"/>
                <a:gridCol w="738130"/>
                <a:gridCol w="782197"/>
                <a:gridCol w="756493"/>
              </a:tblGrid>
              <a:tr h="4029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НАИМЕНОВАНИЕ МУНИЦИПАЛЬНЫХ ПРОГРАММ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2019г.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2020г.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2021г.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2022г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dirty="0" smtClean="0">
                          <a:latin typeface="Calibri"/>
                          <a:cs typeface="Calibri"/>
                        </a:rPr>
                        <a:t>2023г.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583699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Дорожное хозяйство и транспортное обслуживание муниципального района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94417,1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130944,9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103006,1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727215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3593,2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6001,8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4153,0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538313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Обеспечение общественной безопасности в муниципальном районе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1007,9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722,1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1655,0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lang="ru-RU"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67067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Укрепление единства российской нации и этнокультурное развитие народов в муниципальном районе Мелеузовский район Республики Башкортостан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56,8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450,0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250,0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17078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Программные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расходы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1972762,0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2056465,4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2006569,8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250,0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17078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 err="1">
                          <a:latin typeface="Calibri"/>
                          <a:cs typeface="Calibri"/>
                        </a:rPr>
                        <a:t>Непрограммные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 err="1" smtClean="0">
                          <a:latin typeface="Calibri"/>
                          <a:cs typeface="Calibri"/>
                        </a:rPr>
                        <a:t>расходы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1893438,9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1868543,8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40040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в том числе:</a:t>
                      </a: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800" spc="-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800" spc="-5" dirty="0" err="1" smtClean="0">
                          <a:latin typeface="Calibri"/>
                          <a:cs typeface="Calibri"/>
                        </a:rPr>
                        <a:t>словно-утверждаемые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 err="1" smtClean="0">
                          <a:latin typeface="Calibri"/>
                          <a:cs typeface="Calibri"/>
                        </a:rPr>
                        <a:t>расходы</a:t>
                      </a:r>
                      <a:endParaRPr lang="ru-RU" sz="800" spc="-10" dirty="0" smtClean="0">
                        <a:latin typeface="Calibri"/>
                        <a:cs typeface="Calibr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2092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19535,0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094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40792,0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094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</a:tr>
              <a:tr h="311130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9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всего: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061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1972762,0</a:t>
                      </a:r>
                      <a:endParaRPr sz="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2056465,4</a:t>
                      </a:r>
                      <a:endParaRPr sz="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1916876,3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033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1913223,9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033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1909335,8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033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object 32"/>
          <p:cNvSpPr txBox="1"/>
          <p:nvPr/>
        </p:nvSpPr>
        <p:spPr>
          <a:xfrm>
            <a:off x="229609" y="6312477"/>
            <a:ext cx="11306240" cy="300082"/>
          </a:xfrm>
          <a:prstGeom prst="rect">
            <a:avLst/>
          </a:prstGeom>
          <a:noFill/>
        </p:spPr>
        <p:txBody>
          <a:bodyPr vert="horz" wrap="square" lIns="0" tIns="3048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455" marR="5080" indent="-72390">
              <a:lnSpc>
                <a:spcPts val="700"/>
              </a:lnSpc>
              <a:spcBef>
                <a:spcPts val="240"/>
              </a:spcBef>
            </a:pPr>
            <a:r>
              <a:rPr lang="ru-RU" sz="800" dirty="0" smtClean="0">
                <a:solidFill>
                  <a:srgbClr val="003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финансовое обеспечение реализации муниципальных программ муниципального </a:t>
            </a:r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Мелеузовский </a:t>
            </a: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Республики Башкортостан в 2021–2023 годах в общем суммарном объеме расходов бюджета муниципального района сократится со 100,0 процентов в 2021 году до 0,0 процентов в 2023 году с соответствующим ростом доли непрограммных расходов с 0,0 процентов в 2021году до 100,0 процентов в 2023 году, что обусловлено сроками реализации утвержденных муниципальных программ муниципального района Мелеузовский район Республики Башкортостан</a:t>
            </a:r>
            <a:endParaRPr sz="7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s05.infourok.ru/uploads/ex/0160/00003bf7-d0590fc1/img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6052185" y="1292514"/>
            <a:ext cx="63647" cy="5019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ject 11"/>
          <p:cNvSpPr txBox="1"/>
          <p:nvPr/>
        </p:nvSpPr>
        <p:spPr>
          <a:xfrm>
            <a:off x="11535849" y="1274476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22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2312214" y="699455"/>
            <a:ext cx="6721173" cy="2889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Муниципальная</a:t>
            </a:r>
            <a:r>
              <a:rPr sz="900" b="1" spc="-63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sz="9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программа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sz="9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900" b="1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Развитие системы образования муниципального района Мелеузовский </a:t>
            </a:r>
            <a:r>
              <a:rPr lang="ru-RU" sz="900" b="1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район Республики Башкортостан</a:t>
            </a:r>
            <a:r>
              <a:rPr sz="9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»</a:t>
            </a:r>
            <a:endParaRPr sz="9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291578" y="1380651"/>
            <a:ext cx="3040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r>
              <a:rPr lang="ru-RU" sz="1000" b="1" i="1" u="sng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программы : </a:t>
            </a:r>
          </a:p>
          <a:p>
            <a:pPr>
              <a:defRPr/>
            </a:pPr>
            <a:r>
              <a:rPr lang="ru-RU" sz="1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обеспечение качества и доступности образования, соответствующего требованиям инновационного развития экономики, современным потребностям граждан Мелеузовского района, Республики Башкортостан;</a:t>
            </a:r>
          </a:p>
          <a:p>
            <a:pPr>
              <a:defRPr/>
            </a:pPr>
            <a:r>
              <a:rPr lang="ru-RU" sz="1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- развитие </a:t>
            </a:r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института замещающей семьи</a:t>
            </a:r>
            <a:r>
              <a:rPr lang="ru-RU" sz="1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b="1" i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98700"/>
              </p:ext>
            </p:extLst>
          </p:nvPr>
        </p:nvGraphicFramePr>
        <p:xfrm>
          <a:off x="312114" y="3527587"/>
          <a:ext cx="5478654" cy="3204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5171"/>
                <a:gridCol w="883483"/>
              </a:tblGrid>
              <a:tr h="21521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" dirty="0" smtClean="0"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700" b="1" spc="-5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b="1" spc="-5" dirty="0" smtClean="0">
                          <a:latin typeface="+mn-lt"/>
                          <a:cs typeface="Calibri"/>
                        </a:rPr>
                        <a:t>руб.</a:t>
                      </a:r>
                      <a:endParaRPr lang="ru-RU" sz="700" dirty="0" smtClean="0">
                        <a:latin typeface="+mn-lt"/>
                        <a:cs typeface="Calibri"/>
                      </a:endParaRP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5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Региональный проект "Успех каждого ребенка"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3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Государственная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 муниципальная поддержка системы дошкольного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394943,4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Государственная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 муниципальная поддержка системы общего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600459,0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6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услуг дополнительного образования в муниципальном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57336,2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отдыха, оздоровления и дополнительной занятости детей, подростков и учащейся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молодежи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22460,5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Проведение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мероприятий для детей, подростков и учащейся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молодежи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3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Переподготовка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 повышение квалификации педагогических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работников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Руководство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 управление системой образования в муниципальном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37083,0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Государственная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 муниципальная поддержка детей в части предоставления льгот отдельным категориям семей на питание, школьную форму, присмотр и уход,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проезд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99821,4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Осуществление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государственной поддержки всех форм семейного устройства детей, детей под опекой и попечительством по переданным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полномочиям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44813,2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условий, обеспечивающих равные возможности получения образовательных услуг для детей с ограниченными возможностями здоровья (в том числе и для детей-инвалидов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функционирования модели персонифицированного финансирования дополнительного образования 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детей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10380,0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454309" y="1539998"/>
          <a:ext cx="5158155" cy="1049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933"/>
                <a:gridCol w="1153551"/>
                <a:gridCol w="970671"/>
              </a:tblGrid>
              <a:tr h="364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2021 год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1 159 899,1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1 237 371,9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64,3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64,6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+ 77 472,8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+ 6,7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97526" y="3213376"/>
            <a:ext cx="58324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планированием с 2021 года бюджетных ассигнований, предусмотренных на: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ежемесячное денежное вознаграждение за классное руководство педагогическим работникам муниципальных общеобразовательных организаций;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организацию бесплатного горячего питания обучающихся, получающих начальное общее образование в муниципальных образовательных организациях.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/>
          <p:nvPr/>
        </p:nvPicPr>
        <p:blipFill>
          <a:blip r:embed="rId2"/>
          <a:stretch/>
        </p:blipFill>
        <p:spPr>
          <a:xfrm>
            <a:off x="198039" y="1251266"/>
            <a:ext cx="847800" cy="621000"/>
          </a:xfrm>
          <a:prstGeom prst="rect">
            <a:avLst/>
          </a:prstGeom>
          <a:ln>
            <a:noFill/>
          </a:ln>
        </p:spPr>
      </p:pic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36233" y="1704619"/>
          <a:ext cx="2473133" cy="150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8039" y="2704090"/>
            <a:ext cx="3860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Муниципальное казенное учреждение Управление образования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9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73118531"/>
              </p:ext>
            </p:extLst>
          </p:nvPr>
        </p:nvGraphicFramePr>
        <p:xfrm>
          <a:off x="6698730" y="4605846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75034"/>
              </p:ext>
            </p:extLst>
          </p:nvPr>
        </p:nvGraphicFramePr>
        <p:xfrm>
          <a:off x="10820400" y="4758568"/>
          <a:ext cx="81785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04607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0460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1 094 421,7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0460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1 159 899,1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1 270 191,3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88258" y="5706618"/>
            <a:ext cx="4853354" cy="217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+mj-lt"/>
              </a:rPr>
              <a:t>2022-2023года непрограммные расходы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71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2312214" y="699455"/>
            <a:ext cx="6721173" cy="2889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Муниципальная</a:t>
            </a:r>
            <a:r>
              <a:rPr sz="900" b="1" spc="-63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sz="9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программа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sz="9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900" b="1" spc="-5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Развитие системы образования муниципального района Мелеузовский </a:t>
            </a:r>
            <a:r>
              <a:rPr lang="ru-RU" sz="900" b="1" spc="-5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район Республики Башкортостан</a:t>
            </a:r>
            <a:r>
              <a:rPr sz="9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»</a:t>
            </a:r>
            <a:endParaRPr sz="9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371" y="928610"/>
            <a:ext cx="119174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системы образования в муниципальном районе </a:t>
            </a:r>
            <a:r>
              <a:rPr lang="ru-RU" sz="9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24 муниципальных дошкольных образовательных учреждений с 8 филиалами в сельской местности, объем финансирования которых составит 383 752,9 тыс. рублей. Из них за счет субвенции из бюджета Республики Башкортостан запланированы расходы на оплату труда педагогических работников и работников административно-управленческого персонала дошкольных образовательных учреждений, приобретение учебных пособий, игр и игрушек для дошкольных образовательных учреждений 274 980,9 тыс. рублей;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20 муниципальных общеобразовательных учреждений с 19 филиалами в сельской местности и 4 структурными подразделениями дошкольного направления в сумме 532 626,7 тыс. рублей. В том числе за счет субвенции из бюджета Республики Башкортостан расходы на оплату труда педагогических работников и работников административно-управленческого персонала общеобразовательных учреждений, приобретение учебников и учебных пособий, технических средств обучения для общеобразовательных учреждений составят 392 528,7 тыс. рублей;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8415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6 муниципальных учреждений дополнительного образования в сфере образования в сумме 57 336,2 тыс. рублей. В том числе предусмотрены ассигнования н</a:t>
            </a:r>
            <a:r>
              <a:rPr lang="ru-RU" sz="900" spc="-35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Башкортостан, в сумме 10 955,2 тыс. рублей</a:t>
            </a: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8415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обеспечение функционирования модели персонифицированного финансирования дополнительного образования детей в сумме 10 380,0 тыс. рублей;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организацию отдыха и оздоровление детей в сумме 21 460,5 тыс. рублей (в том числе за счет средств бюджета Республики Башкортостан обеспечение отдыха и оздоровления детей-сирот и детей, оставшихся без попечения родителей, а также детей, находящихся в трудной жизненной ситуации, – 3 297,4 тыс. рублей, обеспечение отдыха и оздоровления детей, осуществление мероприятий по обеспечению безопасности жизни и здоровья детей в период их пребывания в организациях отдыха детей и их оздоровления – 16 013,1 тыс. рублей, за счет средств бюджета муниципального района обеспечение отдыха детей из малоимущих семей – 2 150,0 тыс. рублей);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обеспечение деятельности муниципального лагеря 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«Спартаковец» в сумме 1 000,0 тыс. рублей</a:t>
            </a: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</a:t>
            </a: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 учреждений, обеспечивающих предоставление услуг в сфере образования, руководство и управление в сфере установленных функций (2 казенных учреждений) в сумме 36 983,0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оплату услуг по независимой оценке качества предоставляемых образовательных услуг в сумме 100,0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реализацию мероприятий для детей и подростков в сумме 2 500,0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бесплатного проезда детям-сиротам и детям, оставшимся без попечения родителей, лицам из их числа, лицам, потерявшим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такси), в сумме 280,8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spc="-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организацию бесплатного горячего питания обучающихся, получающих начальное общее образование в муниципальных образовательных организациях,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сумме 45 500,0 тыс. рублей (в том числе за счет средств федерального бюджета – 40 040,0 тыс. рублей, за счет средств бюджета Республики Башкортостан – 5 460,0 тыс. рублей);</a:t>
            </a: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льготным питанием обучающихся муниципальных общеобразовательных организаций и воспитанников дошкольных образовательных организаций за счет средств бюджета муниципального района в сумме 13 200,0 тыс. рублей;</a:t>
            </a:r>
          </a:p>
          <a:p>
            <a:pPr marL="2540" marR="34290" indent="447040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за счет субвенции из бюджета Республики Башкортостан учащихся муниципальных общеобразовательных организаций бесплатным питанием 7 637,5 тыс. рублей и бесплатной школьной формой в сумме 1 009,6 тыс. рублей;</a:t>
            </a:r>
          </a:p>
          <a:p>
            <a:pPr marL="2540" marR="34290" indent="447040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набора школьно-письменных принадлежностей первоклассникам из многодетных малоимущих семей в сумме 699,5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бесплатным питанием обучающихся муниципальных общеобразовательных организаций с ограниченными возможностями здоровья и детей-инвалидов за счет субсидии из бюджета Республики Башкортостан 7 871,5 тыс. рублей (за счет средств бюджета Республики Башкортостан – 7 083,5 тыс. рублей и за счет средств бюджета муниципального района – 788,0 тыс. рублей);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выплату вознаграждения и ежемесячного пособия на содержание детей приемным родителям и опекунам в сумме 43 595,2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выплату единовременного пособия при всех формах устройства детей, лишенных родительского попечения, в семью в сумме 1 218,0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назначение и выплату компенсации части родительской платы, взимаемой с родителей за присмотр и уход за детьми, в сумме 23 363,9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регионального проекта </a:t>
            </a:r>
            <a:r>
              <a:rPr lang="ru-RU" sz="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Успех каждого ребенка</a:t>
            </a:r>
            <a:r>
              <a:rPr lang="ru-RU" sz="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осуществление мероприятий по созданию в общеобразовательных организациях, расположенных в сельской местности, и малых городах условий для занятий физической культурой и спортом за счет средств федерального бюджета в сумме 329,4 тыс. рублей, за счет средств бюджета Республики Башкортостан в сумме 44,9 тыс. рублей, за счет средств бюджета муниципального района в сумме 20,0 тыс. рублей, всего 394,3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ежемесячное денежное вознаграждение за классное руководство педагогическим работникам муниципальных общеобразовательных организаций в сумме 41 415,3 тыс. рублей за счет средств федерального бюджета;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реализацию мероприятий по развитию образовательных учреждений - 5 047,0 тыс. рублей, в том числе: за счет средств бюджета Республики Башкортостан – 4 794,0 тыс. рублей, за счет средств бюджета муниципального района – 253,0 тыс. рублей.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24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3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1109339" y="705270"/>
            <a:ext cx="9206637" cy="1526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муниципальными финансами и муниципальным долгом муниципального района </a:t>
            </a:r>
            <a:r>
              <a:rPr lang="ru-RU"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</a:t>
            </a:r>
            <a:r>
              <a:rPr sz="9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259088" y="1262913"/>
            <a:ext cx="383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</a:t>
            </a:r>
            <a:r>
              <a:rPr lang="ru-RU" sz="1000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увеличить налоговые и неналоговые доходы консолидированного бюджета муниципального района до 2021 года в 1,2 раза к уровню 2015 года;</a:t>
            </a:r>
          </a:p>
          <a:p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обеспечить качество управления муниципальными финансами на уровне не ниже II степени качества (по оценке Министерства финансов Республики Башкортостан);</a:t>
            </a:r>
          </a:p>
          <a:p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0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обеспечить уровень долговой нагрузки в пределах 10 процентов доходов бюджета муниципального района </a:t>
            </a:r>
            <a:r>
              <a:rPr lang="ru-RU" sz="10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 без учета безвозмездных поступлений</a:t>
            </a:r>
            <a:r>
              <a:rPr lang="ru-RU" sz="1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29010" y="1320176"/>
          <a:ext cx="1899253" cy="146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A4AA1219-6150-434B-A53D-2090F304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9" y="1193765"/>
            <a:ext cx="1252939" cy="8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33183"/>
              </p:ext>
            </p:extLst>
          </p:nvPr>
        </p:nvGraphicFramePr>
        <p:xfrm>
          <a:off x="232266" y="3501029"/>
          <a:ext cx="5250705" cy="1729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5381"/>
                <a:gridCol w="975324"/>
              </a:tblGrid>
              <a:tr h="30188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700" b="1" spc="-5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составления и исполнения бюджета муниципального района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Республики Башкортостан на очередной финансовый год и плановый период, формирование отчетности об исполнении бюджета муниципального образования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18 410,0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Осуществление мер финансовой поддержки бюджетов поселений муниципального района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Республики Башкортостан, направленных на обеспечение их сбалансированности и повышение уровня бюджетной обеспеченности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65 752,0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работы по централизации бухгалтерского учета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13 980,0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7367452" y="1119657"/>
          <a:ext cx="4454434" cy="150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754"/>
                <a:gridCol w="1069955"/>
                <a:gridCol w="818725"/>
              </a:tblGrid>
              <a:tr h="469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2021 год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98 837,0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98 142,0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- 695,0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- 0,7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84473" y="3168194"/>
            <a:ext cx="49108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Сокращение указанных расходов, определенных в соответствии с действующими расходными обязательствами, обусловлено сокращением бюджетных ассигнований, предусмотренных на: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Финансового управления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дотаций на выравнивание бюджетной обеспеченности поселениям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788" y="53419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«Управление муниципальными финансами и муниципальным долгом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Финансового управления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18 410,0 тыс. рублей;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МКУ Централизованная бухгалтерия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13 980,0 тыс. рублей;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дотаций на выравнивание бюджетной обеспеченности поселениям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65 752,0 тыс. рублей.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46577869"/>
              </p:ext>
            </p:extLst>
          </p:nvPr>
        </p:nvGraphicFramePr>
        <p:xfrm>
          <a:off x="6948112" y="4731453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2266" y="2983528"/>
            <a:ext cx="501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orbel" panose="020B0503020204020204" pitchFamily="34" charset="0"/>
                <a:ea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муниципальной</a:t>
            </a:r>
            <a:r>
              <a:rPr lang="ru-RU" sz="900" dirty="0">
                <a:latin typeface="Corbel" panose="020B0503020204020204" pitchFamily="34" charset="0"/>
                <a:ea typeface="Calibri" panose="020F0502020204030204" pitchFamily="34" charset="0"/>
              </a:rPr>
              <a:t> программы –</a:t>
            </a: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 Финансовое управление администрации муниципального района </a:t>
            </a:r>
            <a:r>
              <a:rPr lang="ru-RU" sz="900" dirty="0" err="1">
                <a:latin typeface="Corbel" panose="020B0503020204020204" pitchFamily="34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 район Республики Башкортостан.</a:t>
            </a:r>
            <a:endParaRPr lang="ru-RU" sz="900" dirty="0">
              <a:latin typeface="Corbel" panose="020B0503020204020204" pitchFamily="34" charset="0"/>
            </a:endParaRPr>
          </a:p>
        </p:txBody>
      </p:sp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25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20905"/>
              </p:ext>
            </p:extLst>
          </p:nvPr>
        </p:nvGraphicFramePr>
        <p:xfrm>
          <a:off x="10820400" y="4758568"/>
          <a:ext cx="81785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04607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0460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8</a:t>
                      </a:r>
                      <a:r>
                        <a:rPr lang="ru-RU" sz="800" baseline="0" dirty="0" smtClean="0">
                          <a:latin typeface="+mn-lt"/>
                        </a:rPr>
                        <a:t>2 903,0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0460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98 837,0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98 142,0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641960" y="5747385"/>
            <a:ext cx="4853354" cy="217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+mj-lt"/>
              </a:rPr>
              <a:t>2022-2023года непрограммные расходы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53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1665682" y="703759"/>
            <a:ext cx="9541488" cy="1526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молодёжной политики, физкультуры и спорта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муниципального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района </a:t>
            </a:r>
            <a:r>
              <a:rPr lang="ru-RU"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298895" y="1270786"/>
            <a:ext cx="37617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создание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социально-экономических, организационных, правовых условий и гарантий социального становления и развития молодых граждан, их наиболее полной самореализации в интересах общества;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повышение физической активности и подготовленности всех возрастных групп населения;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условий для подготовки спортивного резерва и успешного выступления спортсменов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Мелеузовского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района в официальных республиканских, российских и международных соревнованиях.</a:t>
            </a:r>
          </a:p>
        </p:txBody>
      </p:sp>
      <p:sp>
        <p:nvSpPr>
          <p:cNvPr id="68" name="object 11"/>
          <p:cNvSpPr txBox="1"/>
          <p:nvPr/>
        </p:nvSpPr>
        <p:spPr>
          <a:xfrm>
            <a:off x="4895409" y="3834032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65510" y="1238837"/>
          <a:ext cx="1899253" cy="146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84356"/>
              </p:ext>
            </p:extLst>
          </p:nvPr>
        </p:nvGraphicFramePr>
        <p:xfrm>
          <a:off x="482253" y="3732126"/>
          <a:ext cx="5023147" cy="131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222"/>
                <a:gridCol w="851925"/>
              </a:tblGrid>
              <a:tr h="40449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различных форм досуга для молодежи в муниципальном образовании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12 966,0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программ физкультурно-спортивной направленности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39 546,0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проведение официальных физкультурных (физкультурно-оздоровительных) мероприятий разного уровня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2 450,0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536" y="5432437"/>
            <a:ext cx="113090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молодёжной политики, физкультуры и спорта в муниципальном районе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marL="2540" marR="34290" indent="447040" algn="just">
              <a:spcAft>
                <a:spcPts val="0"/>
              </a:spcAft>
            </a:pPr>
            <a:r>
              <a:rPr lang="ru-RU" sz="900" spc="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учреждения молодежной политики (Детский подростковый центр «Темп») в сумме 12 966,0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3 муниципальных автономных учреждений спорта в сумме 39 546,0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муниципальных спортивных соревнований, спортивно-массовых, физкультурно-оздоровительных мероприятий, подготовку и участие спортсменов муниципального района во всероссийских, международных и республиканских соревнованиях в сумме 2 450,0 тыс. 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289782" y="1127088"/>
          <a:ext cx="4576470" cy="1668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0896"/>
                <a:gridCol w="949919"/>
                <a:gridCol w="757246"/>
                <a:gridCol w="98409"/>
              </a:tblGrid>
              <a:tr h="2085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10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год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54 893,1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54 962,0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+ 68,9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+ 0,1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8" y="1534200"/>
            <a:ext cx="946872" cy="1099479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40642530"/>
              </p:ext>
            </p:extLst>
          </p:nvPr>
        </p:nvGraphicFramePr>
        <p:xfrm>
          <a:off x="6886052" y="3239322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0426" y="31567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Сектор по делам молодежи администрации </a:t>
            </a:r>
            <a:endParaRPr lang="ru-RU" sz="9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муниципального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26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90566"/>
              </p:ext>
            </p:extLst>
          </p:nvPr>
        </p:nvGraphicFramePr>
        <p:xfrm>
          <a:off x="11207170" y="3341408"/>
          <a:ext cx="817854" cy="86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51 356,0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54 893,1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54962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681278" y="4470177"/>
            <a:ext cx="4853354" cy="217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+mj-lt"/>
              </a:rPr>
              <a:t>2022-2023года непрограммные расходы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79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283840" y="800371"/>
            <a:ext cx="5033884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и поддержка малого и среднего предпринимательства в муниципальном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 </a:t>
            </a:r>
            <a:r>
              <a:rPr lang="ru-RU"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384443" y="1230430"/>
            <a:ext cx="353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создать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благоприятные условия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ведения предпринимательской деятельности в муниципальном районе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Башкортостан.</a:t>
            </a:r>
          </a:p>
        </p:txBody>
      </p:sp>
      <p:sp>
        <p:nvSpPr>
          <p:cNvPr id="68" name="object 11"/>
          <p:cNvSpPr txBox="1"/>
          <p:nvPr/>
        </p:nvSpPr>
        <p:spPr>
          <a:xfrm>
            <a:off x="4342239" y="2607008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4855" y="3588456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61986" y="2499945"/>
          <a:ext cx="4355630" cy="68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999"/>
                <a:gridCol w="720651"/>
                <a:gridCol w="93980"/>
              </a:tblGrid>
              <a:tr h="216535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прогрессивных финансовых технологий поддержки субъектов малого и среднего предпринимательства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2 400,0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564580" y="3321283"/>
          <a:ext cx="4266701" cy="145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069"/>
                <a:gridCol w="953558"/>
                <a:gridCol w="928023"/>
                <a:gridCol w="97051"/>
              </a:tblGrid>
              <a:tr h="1847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Прогноз </a:t>
                      </a: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год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2 300,0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2 400,0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+ 4,3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4466" y="4926387"/>
            <a:ext cx="50338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 муниципальную поддержку малого и среднего предпринимательства.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object 55"/>
          <p:cNvSpPr txBox="1"/>
          <p:nvPr/>
        </p:nvSpPr>
        <p:spPr>
          <a:xfrm>
            <a:off x="5943600" y="795609"/>
            <a:ext cx="5613400" cy="43482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сельского хозяйства и регулирование рынков сельскохозяйственной продукции, сырья и продовольствия в муниципальном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</a:t>
            </a:r>
            <a:r>
              <a:rPr lang="ru-RU"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6635194" y="1232946"/>
            <a:ext cx="5270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увеличить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производство продукции сельского хозяйства и её переработки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предупреждение и ликвидация заразных и массовых незаразных заболеваний животных, защита населения от болезней, общих для человека и животных; </a:t>
            </a:r>
            <a:endParaRPr lang="ru-RU" sz="1000" b="1" i="1" dirty="0" smtClean="0">
              <a:solidFill>
                <a:srgbClr val="00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 повысить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финансовую устойчивость предприятий агропромышленного комплекса.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09178"/>
              </p:ext>
            </p:extLst>
          </p:nvPr>
        </p:nvGraphicFramePr>
        <p:xfrm>
          <a:off x="6152099" y="2716356"/>
          <a:ext cx="5753595" cy="2295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7786"/>
                <a:gridCol w="975809"/>
              </a:tblGrid>
              <a:tr h="18607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spc="-5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700" b="1" spc="-5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7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Подпрограмма «Развитие производства, переработки и реализации продукции сельского хозяйства»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6 454,0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подотрасли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растениеводства, переработки и реализации продукции растениеводства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Информационно-консультационное обслуживание сельхозтоваропроизводителей всех форм собственности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2 854,0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Обеспечение реализации муниципальной программы «Развитие сельского хозяйства и регулирование рынков сельскохозяйственной продукции, сырья и продовольствия в муниципальном районе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Республики Башкортостан»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1 000,0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Подпрограмма «Поддержка малых форм хозяйствования»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деятельности малых форм хозяйствования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Подпрограмма «Развитие ветеринарно-санитарной службы в сельском хозяйстве»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1 745,3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Создание условий для благоприятной ветеринарно-санитарной обстановки в сельском хозяйстве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1 745,3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860473" y="5180303"/>
            <a:ext cx="6101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сельского хозяйства и регулирование рынков сельскохозяйственной продукции, сырья и продовольствия в муниципальном районе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муниципального бюджетного учреждения «</a:t>
            </a:r>
            <a:r>
              <a:rPr lang="ru-RU" sz="900" spc="-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информационно-консультационный центр» муниципального района </a:t>
            </a:r>
            <a:r>
              <a:rPr lang="ru-RU" sz="900" spc="-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объеме 2 854,0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расходы на создание условий для роста объемов производства и переработки продукции растениеводства и животноводства (предоставление субсидий сельскохозяйственным предприятиям и крестьянским (фермерским) хозяйствам на конкурсной основе) в объеме 3 100,0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 в сфере сельскохозяйственного производства в сумме 1 000,0 тыс. рублей</a:t>
            </a:r>
            <a:r>
              <a:rPr lang="ru-RU" sz="900" spc="-25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29" y="1277843"/>
            <a:ext cx="944513" cy="944513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326742768"/>
              </p:ext>
            </p:extLst>
          </p:nvPr>
        </p:nvGraphicFramePr>
        <p:xfrm>
          <a:off x="283840" y="5447654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6991" y="2018746"/>
            <a:ext cx="49307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экономического развития, промышленности и инвестиций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6569" y="2240004"/>
            <a:ext cx="54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сельского хозяйства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s://kopiraitery.ru/wp-content/uploads/2015/06/3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6" y="1149999"/>
            <a:ext cx="1139977" cy="7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27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63636" y="2278095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55"/>
          <p:cNvSpPr txBox="1"/>
          <p:nvPr/>
        </p:nvSpPr>
        <p:spPr>
          <a:xfrm>
            <a:off x="32134" y="810023"/>
            <a:ext cx="5613400" cy="43482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сельского хозяйства и регулирование рынков сельскохозяйственной продукции, сырья и продовольствия в муниципальном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</a:t>
            </a:r>
            <a:r>
              <a:rPr lang="ru-RU"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340317" y="5209428"/>
            <a:ext cx="4690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единого культурного пространства, создание условий для выравнивания доступа населения к культурным ценностям, информационным ресурсам и повышения уровня удовлетворенности населения муниципального района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 качеством предоставляемых услуг в сфере культуры и искусства;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открытого информационного пространства на территории муниципального района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40317" y="2212329"/>
          <a:ext cx="4017020" cy="1097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887"/>
                <a:gridCol w="964888"/>
                <a:gridCol w="624245"/>
              </a:tblGrid>
              <a:tr h="41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2021 год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8 732,8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8 699,3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- 33,5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- 0,4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0" name="object 55"/>
          <p:cNvSpPr txBox="1"/>
          <p:nvPr/>
        </p:nvSpPr>
        <p:spPr>
          <a:xfrm>
            <a:off x="32134" y="4811010"/>
            <a:ext cx="5613400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культуры в муниципальном районе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муниципальном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</a:t>
            </a:r>
            <a:r>
              <a:rPr lang="ru-RU"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55406"/>
              </p:ext>
            </p:extLst>
          </p:nvPr>
        </p:nvGraphicFramePr>
        <p:xfrm>
          <a:off x="6030672" y="1574693"/>
          <a:ext cx="6031745" cy="2507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6219"/>
                <a:gridCol w="935526"/>
              </a:tblGrid>
              <a:tr h="356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8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800" b="1" spc="-5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Сохранение, создание, распространение культурных ценностей, предоставляемых культурных благ населению в различных формах и видах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90 263,2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обучения по программам дополнительного образования детей в сфере культуры и искусства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38 900,6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производства и трансляции телевизионных передач о жизни муниципального образования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3 500,0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Размещение информации в печатных средствах массовой информации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1 047,0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6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муниципальной поддержки социально-ориентированным некоммерческим организациям для проведения мероприятий в области национальных, государственных, муниципальных и общественно-политических отношений, общественно-полезных (значимых) мероприятий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938,0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96000" y="4101433"/>
            <a:ext cx="57108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культуры в муниципальном районе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обеспечение деятельности 2 муниципальных учреждений культуры и искусства муниципального района </a:t>
            </a:r>
            <a:r>
              <a:rPr lang="ru-RU" sz="90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 (МБУ Культурно-досуговый центр, МАУК «</a:t>
            </a:r>
            <a:r>
              <a:rPr lang="ru-RU" sz="90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Мелеузовская</a:t>
            </a: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централизованная библиотечная система») на сумму 79 647,8 тыс. рублей. В том числе предусмотрены ассигнования на </a:t>
            </a:r>
            <a:r>
              <a:rPr lang="ru-RU" sz="900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Башкортостан, в сумме 17 870,8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иных межбюджетных трансфертов городскому поселению город Мелеуз на </a:t>
            </a:r>
            <a:r>
              <a:rPr lang="ru-RU" sz="90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расходов, возникающих</a:t>
            </a:r>
            <a:r>
              <a:rPr lang="ru-RU" sz="900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 доведении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Башкортостан, в сумме 6 503,0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обеспечение деятельности 2 детских школ искусств на сумму 38 900,6 тыс. рублей. В том числе предусмотрены ассигнования на </a:t>
            </a:r>
            <a:r>
              <a:rPr lang="ru-RU" sz="900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Башкортостан, в сумме 7 906,6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4" y="5374650"/>
            <a:ext cx="1128871" cy="848963"/>
          </a:xfrm>
          <a:prstGeom prst="rect">
            <a:avLst/>
          </a:prstGeom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39763478"/>
              </p:ext>
            </p:extLst>
          </p:nvPr>
        </p:nvGraphicFramePr>
        <p:xfrm>
          <a:off x="208572" y="3527747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349505"/>
            <a:ext cx="58901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indent="440690" algn="just"/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государственных полномочий по организации проведения мероприятий по отлову и содержанию безнадзорных животных за счет субсидии из бюджета Республики Башкортостан в сумме 1 152,9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</a:t>
            </a: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государственных полномочий по организации проведения мероприятий по обустройству, содержанию, строительству и консервации скотомогильников (биотермических ям) за счет субсидии из бюджета Республики Башкортостан в сумме 592,4 тыс. рублей.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5602" y="1060178"/>
            <a:ext cx="5651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культуры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28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40771"/>
              </p:ext>
            </p:extLst>
          </p:nvPr>
        </p:nvGraphicFramePr>
        <p:xfrm>
          <a:off x="4104814" y="3591722"/>
          <a:ext cx="817854" cy="86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19 962,6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8 732,8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8 699,3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463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7" name="object 55"/>
          <p:cNvSpPr txBox="1"/>
          <p:nvPr/>
        </p:nvSpPr>
        <p:spPr>
          <a:xfrm>
            <a:off x="6044720" y="813757"/>
            <a:ext cx="5613400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муниципальной службы в муниципальном районе </a:t>
            </a:r>
            <a:r>
              <a:rPr lang="ru-RU"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7543320" y="1170692"/>
            <a:ext cx="4114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организации муниципальной службы в муниципальном районе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Башкортостан, повышение эффективности исполнения муниципальными служащими своих должностных обязанностей.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000" b="1" i="1" dirty="0">
              <a:solidFill>
                <a:srgbClr val="00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72727"/>
              </p:ext>
            </p:extLst>
          </p:nvPr>
        </p:nvGraphicFramePr>
        <p:xfrm>
          <a:off x="5985865" y="2591431"/>
          <a:ext cx="6051460" cy="170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2098"/>
                <a:gridCol w="799362"/>
              </a:tblGrid>
              <a:tr h="31016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8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800" b="1" spc="-5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800" b="1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задач и функций, возложенных на представительный орган местного самоуправления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4 548,0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задач и функций, возложенных на исполнительные органы местного самоуправления за счет бюджета муниципального образования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78 908,0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задач и функций, возложенных на исполнительные органы местного самоуправления по переданным полномочиям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10 075,1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мер социальной поддержки категориям граждан за счет средств бюджета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645,0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Всероссийской переписи населения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1269,8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44720" y="4280288"/>
            <a:ext cx="586066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муниципальной службы в муниципальном районе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Совета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и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83 456,0 тыс. рублей;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государственных полномочий по обеспечению деятельности комиссии по делам несовершеннолетних и защите их прав, административной комиссии и отдела опеки и попечительства за счет субвенций из бюджета Республики Башкортостан в сумме 7 748,0 тыс. рублей; 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предоставление субвенций бюджетам сельских поселений на осуществление первичного воинского учета на территориях, где отсутствуют военные комиссариаты, за счет субвенции из федерального бюджета в сумме 2 282,3 тыс. рублей;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осуществление государственных полномочий по составлению (изменению) списков кандидатов в присяжные заседатели федеральных судов общей юрисдикции за счет субвенции из федерального бюджета в сумме 44,8 тыс. рублей;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выплату доплаты к пенсии за выслугу лет гражданам, ушедшим на пенсию с муниципальной службы, в сумме 645,0 тыс. рублей;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проведение Всероссийской переписи населения в сумме 1 269,8 тыс. рублей.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object 55"/>
          <p:cNvSpPr txBox="1"/>
          <p:nvPr/>
        </p:nvSpPr>
        <p:spPr>
          <a:xfrm>
            <a:off x="32134" y="838199"/>
            <a:ext cx="5613400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культуры в муниципальном районе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муниципальном 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районе </a:t>
            </a:r>
            <a:r>
              <a:rPr lang="ru-RU"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475616" y="3066220"/>
          <a:ext cx="444532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080"/>
                <a:gridCol w="1003300"/>
                <a:gridCol w="1053940"/>
              </a:tblGrid>
              <a:tr h="34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2021 год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133 241,9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136 023,7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+ 2 781,8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3246158"/>
          <a:ext cx="1333340" cy="100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9417" y="4303371"/>
            <a:ext cx="5378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на:</a:t>
            </a:r>
          </a:p>
          <a:p>
            <a:pPr marL="8890" indent="440690" algn="just">
              <a:spcAft>
                <a:spcPts val="0"/>
              </a:spcAft>
            </a:pPr>
            <a:r>
              <a:rPr lang="ru-RU" sz="900" spc="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</a:t>
            </a: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40497158"/>
              </p:ext>
            </p:extLst>
          </p:nvPr>
        </p:nvGraphicFramePr>
        <p:xfrm>
          <a:off x="125666" y="5627470"/>
          <a:ext cx="5402585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5666" y="1311894"/>
            <a:ext cx="5681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проведение мероприятий в сфере культуры в сумме 150,0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обеспечение развития и укрепления материально-технической базы домов культуры в населенных пунктах с числом жителей до 50 тысяч человек в сумме 1 374,9 тыс. рублей</a:t>
            </a:r>
            <a:r>
              <a:rPr lang="ru-RU" sz="900" spc="-4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</a:p>
          <a:p>
            <a:pPr algn="just">
              <a:spcAft>
                <a:spcPts val="0"/>
              </a:spcAft>
            </a:pPr>
            <a:r>
              <a:rPr lang="ru-RU" sz="900" spc="-4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900" spc="-4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расходов на решение вопросов местного значения по обращениям избирателей, обращенным депутатам Государственного Собрания Республики Башкортостан – Курултая Республики Башкортостан, за счет субсидии из бюджета Республики Башкортостан 3 962,4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spc="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производство и трансляцию социально значимых телевизионных передач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сумме 3 500,0 тыс. рублей; 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публикацию нормативных правовых актов муниципального района </a:t>
            </a:r>
            <a:r>
              <a:rPr lang="ru-RU" sz="900" spc="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в сумме 1 047,0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оказание муниципальной поддержки общественным организациям для проведения мероприятий в области национальных, общественно-политических и государственно-конфессиональных отношений 938,0 тыс. рублей.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2146956"/>
            <a:ext cx="575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</a:rPr>
              <a:t> Администрация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</a:rPr>
              <a:t> район Республики Башкортостан.</a:t>
            </a:r>
            <a:endParaRPr lang="ru-RU" sz="900" dirty="0"/>
          </a:p>
        </p:txBody>
      </p:sp>
      <p:pic>
        <p:nvPicPr>
          <p:cNvPr id="1026" name="Picture 2" descr="https://french-online.ru/images/nat/entreti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40" y="1179709"/>
            <a:ext cx="963922" cy="8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29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31549"/>
              </p:ext>
            </p:extLst>
          </p:nvPr>
        </p:nvGraphicFramePr>
        <p:xfrm>
          <a:off x="4588067" y="5718025"/>
          <a:ext cx="817854" cy="86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123</a:t>
                      </a:r>
                      <a:r>
                        <a:rPr lang="ru-RU" sz="800" baseline="0" dirty="0" smtClean="0">
                          <a:latin typeface="+mn-lt"/>
                        </a:rPr>
                        <a:t> 223,3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133 241,9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134648,8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9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www.advisorsmagazine.com/images/2018/11/28/mulvery1000x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4" y="3379429"/>
            <a:ext cx="5190577" cy="31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" name="CustomShape 1"/>
          <p:cNvSpPr/>
          <p:nvPr/>
        </p:nvSpPr>
        <p:spPr>
          <a:xfrm>
            <a:off x="516837" y="232474"/>
            <a:ext cx="6167742" cy="2781830"/>
          </a:xfrm>
          <a:prstGeom prst="homePlate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w Cen MT"/>
              </a:rPr>
              <a:t>«Бюджет для граждан» 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познакомит Вас с положениями основного финансового документа муниципального района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w Cen MT"/>
              </a:rPr>
              <a:t>Мелеузовский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 район Республики Башкортостан, а именно: бюджетом муниципального района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w Cen MT"/>
              </a:rPr>
              <a:t>Мелеузовский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 район Республики Башкортостан на предстоящие три года: 2021 год и 2022-2023 годы. Представленная информация предназначена для широкого круга пользователей так как районный бюджет затрагивает интересы каждого жителя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w Cen MT"/>
              </a:rPr>
              <a:t>Мелеузовского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 района.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 flipH="1">
            <a:off x="5731931" y="3564609"/>
            <a:ext cx="6460068" cy="2791741"/>
          </a:xfrm>
          <a:prstGeom prst="homePlate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400" b="1" spc="-1" dirty="0" smtClean="0">
              <a:solidFill>
                <a:srgbClr val="000000"/>
              </a:solidFill>
              <a:latin typeface="Tw Cen MT"/>
            </a:endParaRPr>
          </a:p>
          <a:p>
            <a:endParaRPr lang="ru-RU" sz="1400" b="1" spc="-1" dirty="0">
              <a:solidFill>
                <a:srgbClr val="000000"/>
              </a:solidFill>
              <a:latin typeface="Tw Cen MT"/>
            </a:endParaRPr>
          </a:p>
          <a:p>
            <a:endParaRPr lang="ru-RU" sz="1400" b="1" spc="-1" dirty="0" smtClean="0">
              <a:solidFill>
                <a:srgbClr val="000000"/>
              </a:solidFill>
              <a:latin typeface="Tw Cen MT"/>
            </a:endParaRPr>
          </a:p>
          <a:p>
            <a:pPr algn="r"/>
            <a:endParaRPr lang="ru-RU" sz="1400" b="1" spc="-1" dirty="0" smtClean="0">
              <a:solidFill>
                <a:srgbClr val="000000"/>
              </a:solidFill>
              <a:latin typeface="Tw Cen MT"/>
            </a:endParaRPr>
          </a:p>
          <a:p>
            <a:pPr algn="r"/>
            <a:r>
              <a:rPr lang="ru-RU" sz="1400" b="1" spc="-1" dirty="0" smtClean="0">
                <a:solidFill>
                  <a:srgbClr val="000000"/>
                </a:solidFill>
                <a:latin typeface="Tw Cen MT"/>
              </a:rPr>
              <a:t>Бюджет для граждан» </a:t>
            </a:r>
            <a:r>
              <a:rPr lang="ru-RU" sz="1400" spc="-1" dirty="0" smtClean="0">
                <a:latin typeface="Tw Cen MT"/>
              </a:rPr>
              <a:t>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400" spc="-1" dirty="0" err="1" smtClean="0">
                <a:latin typeface="Tw Cen MT"/>
              </a:rPr>
              <a:t>Мелеузовском</a:t>
            </a:r>
            <a:r>
              <a:rPr lang="ru-RU" sz="1400" spc="-1" dirty="0" smtClean="0">
                <a:latin typeface="Tw Cen MT"/>
              </a:rPr>
              <a:t> районе. Очень надеемся, что «Бюджет для граждан», разработанный Финансовым управлением Администрации муниципального района </a:t>
            </a:r>
            <a:r>
              <a:rPr lang="ru-RU" sz="1400" spc="-1" dirty="0" err="1" smtClean="0">
                <a:latin typeface="Tw Cen MT"/>
              </a:rPr>
              <a:t>Мелеузовский</a:t>
            </a:r>
            <a:r>
              <a:rPr lang="ru-RU" sz="1400" spc="-1" dirty="0" smtClean="0">
                <a:latin typeface="Tw Cen MT"/>
              </a:rPr>
              <a:t> район Республики Башкортостан, станет доступным источником для повышения финансовой грамотности жителей  нашего района и активизации общественного контроля за муниципальными расходами.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1054" name="Picture 30" descr="http://www.ddgarmoniya.ru/wp-content/uploads/2020/08/OTH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35" y="232474"/>
            <a:ext cx="3205690" cy="314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99" y="6464191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6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7" name="object 55"/>
          <p:cNvSpPr txBox="1"/>
          <p:nvPr/>
        </p:nvSpPr>
        <p:spPr>
          <a:xfrm>
            <a:off x="159778" y="4549902"/>
            <a:ext cx="5613400" cy="4428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системы жилищно-коммунального хозяйства, строительного комплекса и управления муниципальной собственностью муниципального </a:t>
            </a:r>
            <a:r>
              <a:rPr lang="ru-RU"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района</a:t>
            </a:r>
            <a:r>
              <a:rPr lang="ru-RU"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473772" y="5023932"/>
            <a:ext cx="4622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dirty="0"/>
              <a:t>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создать условия для обеспечения устойчивого роста объектов ввода жилья, повысить уровень обеспеченности жилыми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помещениями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кв. м на 1 проживающего;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- создать благоприятные и комфортные условия для проживания населения;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- повышение качества оказания услуг и эффективности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управления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сфере жилищно-коммунального хозяйства;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- обеспечить гарантированность поставок коммунальных ресурсов при минимальных показателях потерь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000" b="1" i="1" dirty="0">
              <a:solidFill>
                <a:srgbClr val="00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11281111" y="1289462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22" name="object 55"/>
          <p:cNvSpPr txBox="1"/>
          <p:nvPr/>
        </p:nvSpPr>
        <p:spPr>
          <a:xfrm>
            <a:off x="32134" y="838199"/>
            <a:ext cx="5613400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муниципальной службы в муниципальном районе </a:t>
            </a:r>
            <a:r>
              <a:rPr lang="ru-RU" sz="9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</a:t>
            </a:r>
            <a:r>
              <a:rPr sz="9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134" y="1358903"/>
          <a:ext cx="1333340" cy="100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29931"/>
              </p:ext>
            </p:extLst>
          </p:nvPr>
        </p:nvGraphicFramePr>
        <p:xfrm>
          <a:off x="1396082" y="1451300"/>
          <a:ext cx="4249452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857"/>
                <a:gridCol w="959093"/>
                <a:gridCol w="1007502"/>
              </a:tblGrid>
              <a:tr h="34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2021 год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100 979,4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95 445,9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- 5 533,5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- 5,5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9778" y="2624297"/>
            <a:ext cx="51944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Снижение указанных расходов, определенных в соответствии с действующими расходными обязательствами, обусловлена сокращением бюджетных ассигнований, предусмотренных на обеспечение деятельности органов местного самоуправления. 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41710913"/>
              </p:ext>
            </p:extLst>
          </p:nvPr>
        </p:nvGraphicFramePr>
        <p:xfrm>
          <a:off x="305079" y="3313946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60064"/>
              </p:ext>
            </p:extLst>
          </p:nvPr>
        </p:nvGraphicFramePr>
        <p:xfrm>
          <a:off x="5838701" y="1271397"/>
          <a:ext cx="6218712" cy="234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8300"/>
                <a:gridCol w="1160412"/>
              </a:tblGrid>
              <a:tr h="19289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</a:t>
                      </a:r>
                      <a:r>
                        <a:rPr lang="ru-RU" altLang="ru-RU" sz="9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направленя</a:t>
                      </a: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проект «Формирование современной городской среды»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132 872,2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Мероприятия в сфере строительства инженерных коммуникаций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11 345,9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проведение проектирования, инженерных изысканий, государственной экспертизы проектной документации, проверки достоверности определения сметной стоимости объектов капитального строительства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8 000,0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степени благоустройства территорий населенных пунктов муниципального района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9 947,0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Модернизация системы жилищно-коммунального хозяйства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9 204,3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Обеспечение жилыми помещениями граждан Российской Федерации, перед которыми государство имеет обязательства в соответствии с законодательством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38 382,1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полномочий по управлению объектами муниципальной собственности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10 160,0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работ по землеустройству, оформлению прав пользования на землю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2 504,9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муниципальных услуг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10 400,0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096000" y="3718679"/>
            <a:ext cx="59614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системы жилищно-коммунального хозяйства, строительного комплекса и управления муниципальной собственностью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indent="449580" algn="just">
              <a:spcAft>
                <a:spcPts val="0"/>
              </a:spcAft>
            </a:pP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по развитию водоснабжения в сельской местности в сумме 11 345,9 тыс. рублей (в том числе: за счет средств федерального бюджета – 7 120,2 тыс. рублей, за счет средств бюджета Республики Башкортостан – 4 054,7 тыс. рублей, за счет средств бюджета муниципального района – 171,0 тыс. рублей);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по капитальному ремонту водонапорных башен (систем централизованного водоснабжения) в сумме 2 666,1 тыс. рублей </a:t>
            </a: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(в том числе: за счет средств бюджета Республики Башкортостан – 2 399,1 тыс. рублей, за счет средств бюджета муниципального района – 267,0 тыс. рублей);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бюджетам сельских поселений иных межбюджетных трансфертов на финансирование мероприятий по благоустройству территорий населенных пунктов, коммунальному хозяйству и охране окружающей среды в границах сельских поселений в сумме 8 100,0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бюджету городского поселения город Мелеуз иных межбюджетных трансфертов на реализацию программ формирования современной городской среды в сумме 26 810,0 тыс. рублей (в том числе за счет средств федерального бюджета – 24 959,6 тыс. рублей, за счет средств </a:t>
            </a:r>
            <a:r>
              <a:rPr lang="ru-RU" sz="900" spc="1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бюджета </a:t>
            </a:r>
            <a:r>
              <a:rPr lang="ru-RU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Республики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Башкортостан – 509,4 тыс. рублей, за счет средств бюджета муниципального района – 1 341,0 тыс. рублей); </a:t>
            </a:r>
          </a:p>
          <a:p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бюджету сельского поселения Воскресенский сельсовет иных межбюджетных трансфертов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в сумме 50 000,0 тыс. рублей за счет средств федерального бюджета</a:t>
            </a:r>
            <a:r>
              <a:rPr lang="ru-RU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61413" y="8183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–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жилищно-коммунального хозяйства администрации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https://enjeneering.ru/ckeditor_images/inzhenernye-kommunikaci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8" y="5256161"/>
            <a:ext cx="1198789" cy="13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89635"/>
              </p:ext>
            </p:extLst>
          </p:nvPr>
        </p:nvGraphicFramePr>
        <p:xfrm>
          <a:off x="4536403" y="3374366"/>
          <a:ext cx="817854" cy="86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72 668,8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100 979,4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95 445,9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8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7" name="object 55"/>
          <p:cNvSpPr txBox="1"/>
          <p:nvPr/>
        </p:nvSpPr>
        <p:spPr>
          <a:xfrm>
            <a:off x="132751" y="812519"/>
            <a:ext cx="11606167" cy="3017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системы жилищно-коммунального хозяйства, строительного комплекса и управления муниципальной собственностью муниципального </a:t>
            </a:r>
            <a:r>
              <a:rPr lang="ru-RU"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района</a:t>
            </a:r>
            <a:r>
              <a:rPr lang="ru-RU"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</a:t>
            </a:r>
          </a:p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083" y="1592879"/>
            <a:ext cx="1088383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бюджету городского поселения город Мелеуз иных межбюджетных трансфертов на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в сумме 1 806,0 тыс. рублей за счет средств бюджета муниципального района </a:t>
            </a:r>
            <a:r>
              <a:rPr lang="ru-RU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</a:t>
            </a: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бюджету городского поселения город Мелеуз иных межбюджетных трансфертов на реализацию проектов по комплексному обустройству дворовых территорий населенных пунктов «Башкирские дворики» в сумме 5 631,0 тыс. рублей за счет средств бюджета Республики Башкортостан;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проектирование капитальных вложений в объекты муниципальной собственности в сумме 8 000,0 тыс. рублей, в том числе разработка проекта строительства детского сада в п. </a:t>
            </a:r>
            <a:r>
              <a:rPr lang="ru-RU" sz="900" spc="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Нугуш</a:t>
            </a: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2 500,0 тыс. рублей и </a:t>
            </a:r>
            <a:r>
              <a:rPr lang="ru-RU" sz="900" spc="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пристроя</a:t>
            </a: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 школе № 5- 3 500,0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взноса на капитальный ремонт муниципального имущества в сумме 850,0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работ по землеустройству в сумме 1 500,0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 за счет средств бюджета Республики Башкортостан 54,7 тыс. рублей и за счет средств бюджета муниципального района 3,0 тыс. рублей, всего 57,7 тыс. рублей; 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комплексных кадастровых работ за счет средств бюджета Республики Башкортостан в сумме 947,2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5875" indent="449580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предпродажную подготовку и оценку муниципального имущества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 в сумме 500,0 тыс. рублей;</a:t>
            </a:r>
          </a:p>
          <a:p>
            <a:pPr marR="15875" indent="449580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содержание и обслуживание имущества казны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 в сумме 3 810,0 тыс. рублей;</a:t>
            </a: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реализацию мероприятий по обеспечению жильем молодых семей в сумме 10 366,4 тыс. рублей (в том числе за счет средств федерального бюджета – 3 761,3 тыс. рублей, за счет средств бюджета Республики Башкортостан – 5 943,1 тыс. рублей за счет средств бюджета муниципального района – 662,0 тыс. рублей);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улучшение жилищных условий граждан, проживающих в сельской местности, в сумме 1 055,1 тыс. рублей (в том числе за счет средств федерального бюджета – 351,9 тыс. рублей, за счет средств бюджета Республики Башкортостан – 703,2 тыс. рублей);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оказание финансовой поддержки по строительству жилого помещения (жилого дома), предоставляемого гражданам, проживающим на сельских территориях, по договору найма жилого помещения, в сумме 908,6 тыс. рублей (в том числе за счет средств федерального бюджета – 438,1 тыс. рублей, за счет средств бюджета Республики Башкортостан – 288,5 тыс. рублей, за счет средств бюджета муниципального района – 182,0 тыс. рублей);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детей-сирот и детей, оставшихся без попечения родителей, лиц из их числа жилыми помещениями в сумме 24 467,2 тыс. рублей (в том числе за счет средств федерального бюджета – 6 484,0 тыс. рублей, за счет средств бюджета Республики Башкортостан 17 983,2 тыс. рублей); 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заболеваний, в сумме 1 334,8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ремонта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лица из их числа, в сумме 250,0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в сфере архитектуры и градостроительства в сумме 3 000,0 тыс. рублей, 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субсидии на выполнение муниципального задания на оказание муниципальных услуг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(выполнение работ) муниципальному бюджетному учреждению в сфере архитектуры и градостроительства в сумме 7 400,0 тыс. рублей, </a:t>
            </a: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том числе 3 600,0 тыс. рублей - за счет иных межбюджетных трансфертов, передаваемых из бюджета городского поселения город Мелеуз;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в области коммунального хозяйства в сумме 5 000,0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подготовку объектов коммунального хозяйства к работе в осенне-зимний период в сумме 6 914,4 тыс. рублей (в том числе за счет средств бюджета Республики Башкортостан – 5 876,4 тыс. рублей, за счет средств бюджета муниципального района – 1 038,0 тыс. рублей)</a:t>
            </a:r>
            <a:r>
              <a:rPr lang="ru-RU" sz="9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по программе изготовления контейнерных площадок и приобретения бункеров и контейнеров в сумме 1 847,0 тыс. рублей.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19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7" name="object 55"/>
          <p:cNvSpPr txBox="1"/>
          <p:nvPr/>
        </p:nvSpPr>
        <p:spPr>
          <a:xfrm>
            <a:off x="132751" y="812519"/>
            <a:ext cx="11606167" cy="3017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системы жилищно-коммунального хозяйства, строительного комплекса и управления муниципальной собственностью муниципального </a:t>
            </a:r>
            <a:r>
              <a:rPr lang="ru-RU"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района</a:t>
            </a:r>
            <a:r>
              <a:rPr lang="ru-RU"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</a:t>
            </a:r>
          </a:p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341658" y="1395591"/>
          <a:ext cx="4914837" cy="146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792"/>
                <a:gridCol w="1317337"/>
                <a:gridCol w="1095708"/>
              </a:tblGrid>
              <a:tr h="47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2021 год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158 905,6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184 567,4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+ 25 661,8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+ 16,1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8047" y="3182541"/>
            <a:ext cx="10955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Динамика указанных расходов, определенных в соответствии с действующими расходными обязательствами, обусловлена планированием в 2021 году бюджетных ассигнований, предусмотренных на: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- осуществление мероприятий по развитию водоснабжения в сельской местности;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- </a:t>
            </a:r>
            <a:r>
              <a:rPr lang="ru-RU" sz="9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</a: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orbel" panose="020B0503020204020204" pitchFamily="34" charset="0"/>
                <a:ea typeface="Times New Roman" panose="02020603050405020304" pitchFamily="18" charset="0"/>
              </a:rPr>
              <a:t>- осуществление мероприятий по капитальному ремонту водонапорных башен (систем централизованного водоснабжения).</a:t>
            </a:r>
            <a:endParaRPr lang="ru-RU" sz="9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29553" y="1681235"/>
          <a:ext cx="1692685" cy="100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9076338"/>
              </p:ext>
            </p:extLst>
          </p:nvPr>
        </p:nvGraphicFramePr>
        <p:xfrm>
          <a:off x="1183037" y="4279633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kpravda.ru/wp-content/uploads/2020/02/zhkh-i-czif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49" y="4058031"/>
            <a:ext cx="4392871" cy="22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32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25507"/>
              </p:ext>
            </p:extLst>
          </p:nvPr>
        </p:nvGraphicFramePr>
        <p:xfrm>
          <a:off x="5737245" y="4188942"/>
          <a:ext cx="817854" cy="951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304605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94 616,9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158 905,6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901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232816,4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45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1803881" y="768320"/>
            <a:ext cx="10023942" cy="1526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Дорожное хозяйство и транспортное обслуживание муниципального района </a:t>
            </a:r>
            <a:r>
              <a:rPr lang="ru-RU"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803881" y="1266529"/>
            <a:ext cx="39332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устойчивости и сохранения существующей сети автомобильных дорог общего пользования, повышение их доступности для населения муниципального района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99083" y="1715429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1"/>
          <p:cNvSpPr txBox="1"/>
          <p:nvPr/>
        </p:nvSpPr>
        <p:spPr>
          <a:xfrm>
            <a:off x="5260832" y="3087022"/>
            <a:ext cx="44430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lang="ru-RU"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 err="1" smtClean="0">
                <a:latin typeface="Calibri"/>
                <a:cs typeface="Calibri"/>
              </a:rPr>
              <a:t>руб</a:t>
            </a:r>
            <a:r>
              <a:rPr sz="635" b="1" spc="-5" dirty="0">
                <a:latin typeface="Calibri"/>
                <a:cs typeface="Calibri"/>
              </a:rPr>
              <a:t>.</a:t>
            </a:r>
            <a:endParaRPr sz="635" dirty="0">
              <a:latin typeface="Calibri"/>
              <a:cs typeface="Calibri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78714890"/>
              </p:ext>
            </p:extLst>
          </p:nvPr>
        </p:nvGraphicFramePr>
        <p:xfrm>
          <a:off x="7022123" y="4773397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3083" y="22716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Строительный отдел 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администрации</a:t>
            </a:r>
          </a:p>
          <a:p>
            <a:pPr algn="just">
              <a:spcAft>
                <a:spcPts val="0"/>
              </a:spcAft>
            </a:pP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81751"/>
              </p:ext>
            </p:extLst>
          </p:nvPr>
        </p:nvGraphicFramePr>
        <p:xfrm>
          <a:off x="303083" y="2784347"/>
          <a:ext cx="5656614" cy="1602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513"/>
                <a:gridCol w="891101"/>
              </a:tblGrid>
              <a:tr h="78104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ремонта и содержания дорог местного значения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102306,1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осуществление пригородных пассажирских перевозок до садово-огороднических участков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86046" y="4706415"/>
            <a:ext cx="5869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«Дорожное хозяйство и транспортное обслуживание муниципального района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на:</a:t>
            </a: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возмещение расходов транспортных организаций, связанных с перевозкой пассажиров по пригородным автобусным маршрутам в сумме 700,0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формирование муниципального дорожного фонда за счет средств бюджета муниципального района и за счет поступления акцизов на нефтепродукты в сумме     24 239,1 тыс. рублей, за счет средств бюджета Республики Башкортостан в сумме 62 619,0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9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иных межбюджетных трансфертов бюджетам сельских поселений на осуществление передаваемых полномочий по дорожной деятельности в границах сельских поселений 5 448,0 тыс. рублей за счет средств бюджета муниципального района. 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7753751" y="1529009"/>
          <a:ext cx="4215740" cy="148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591"/>
                <a:gridCol w="1171640"/>
                <a:gridCol w="1138509"/>
              </a:tblGrid>
              <a:tr h="36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</a:t>
                      </a:r>
                      <a:endParaRPr lang="ru-RU" sz="900" dirty="0" smtClean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80 011,0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93 006,1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+ 12 995,1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+ 16,2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399083" y="3861098"/>
            <a:ext cx="5321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на: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дорожное хозяйство;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осуществление пассажирских перевозок по пригородным автобусным маршрутам.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s3-ap-southeast-2.amazonaws.com/os-data-2/hsc/images/pageattached/1312/shareskale_adobestock_13542013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6" y="1222056"/>
            <a:ext cx="1492571" cy="937833"/>
          </a:xfrm>
          <a:prstGeom prst="rect">
            <a:avLst/>
          </a:prstGeom>
          <a:noFill/>
        </p:spPr>
      </p:pic>
      <p:sp>
        <p:nvSpPr>
          <p:cNvPr id="17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86987"/>
              </p:ext>
            </p:extLst>
          </p:nvPr>
        </p:nvGraphicFramePr>
        <p:xfrm>
          <a:off x="11230927" y="4810812"/>
          <a:ext cx="817854" cy="86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75 409,0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80 011,0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608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103006,1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022123" y="5847295"/>
            <a:ext cx="4853354" cy="217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+mj-lt"/>
              </a:rPr>
              <a:t>2022-2023года непрограммные расходы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3960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305753" y="764419"/>
            <a:ext cx="10023942" cy="3017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tx2"/>
                </a:solidFill>
                <a:latin typeface="Calibri" panose="020F0502020204030204" pitchFamily="34" charset="0"/>
              </a:rPr>
              <a:t>Снижение рисков и смягчение последствий чрезвычайных ситуаций природного и техногенного характера в муниципальном районе </a:t>
            </a:r>
            <a:r>
              <a:rPr lang="ru-RU" sz="9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 </a:t>
            </a:r>
            <a:r>
              <a:rPr lang="ru-RU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 </a:t>
            </a:r>
            <a:endParaRPr lang="ru-RU" sz="9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lang="ru-RU" sz="9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</a:t>
            </a:r>
            <a:r>
              <a:rPr lang="ru-RU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384442" y="1202370"/>
            <a:ext cx="4671506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</a:rPr>
              <a:t>последовательное снижение рисков чрезвычайных ситуаций, повышение безопасности населения муниципального района;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</a:rPr>
              <a:t>    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</a:rPr>
              <a:t> </a:t>
            </a:r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</a:rPr>
              <a:t>    - обеспечение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</a:rPr>
              <a:t>необходимых условий для безопасности жизнедеятельности и устойчивого социально-экономического развития муниципального района</a:t>
            </a:r>
            <a:r>
              <a:rPr lang="ru-RU" sz="1000" dirty="0">
                <a:solidFill>
                  <a:srgbClr val="003279"/>
                </a:solidFill>
              </a:rPr>
              <a:t>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99083" y="1995016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1"/>
          <p:cNvSpPr txBox="1"/>
          <p:nvPr/>
        </p:nvSpPr>
        <p:spPr>
          <a:xfrm>
            <a:off x="5264492" y="2936923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70582433"/>
              </p:ext>
            </p:extLst>
          </p:nvPr>
        </p:nvGraphicFramePr>
        <p:xfrm>
          <a:off x="6755525" y="4828010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11132"/>
              </p:ext>
            </p:extLst>
          </p:nvPr>
        </p:nvGraphicFramePr>
        <p:xfrm>
          <a:off x="303083" y="2834835"/>
          <a:ext cx="5656614" cy="1653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513"/>
                <a:gridCol w="891101"/>
              </a:tblGrid>
              <a:tr h="38481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Создание финансовых резервов муниципального района Мелеузовский район РБ на ликвидацию чрезвычайных ситуаций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Выполнение функций единой дежурно-диспетчерской службы по защите населения и территорий от чрезвычайных ситуаций природного и техногенного характера муниципального района Мелеузовский район Республики Башкортостан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3 053,0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Мероприятия в рамках защиты населения и территорий от чрезвычайных ситуаций природного и техногенного характера муниципального района Мелеузовский район Республики Башкортостан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7715114" y="1633257"/>
          <a:ext cx="4215740" cy="148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591"/>
                <a:gridCol w="1171640"/>
                <a:gridCol w="1138509"/>
              </a:tblGrid>
              <a:tr h="36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</a:t>
                      </a:r>
                      <a:endParaRPr lang="ru-RU" sz="900" dirty="0" smtClean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738</a:t>
                      </a: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153,0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0,3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0,2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585,0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12,3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921653" y="3655036"/>
            <a:ext cx="4991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</a:rPr>
              <a:t>Сокращение указанных расходов, определенных в соответствии с действующими расходными обязательствами, обусловлено сокращением бюджетных ассигнований, предусмотренных на обеспечение деятельности Муниципального казенного учреждения «Единая дежурно-диспетчерская служба муниципального района Мелеузовский район Республики Башкортостан».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753" y="2133159"/>
            <a:ext cx="58503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</a:rPr>
              <a:t>Ответственный исполнитель муниципальной программы - Отдел по мобилизационной работе, </a:t>
            </a:r>
            <a:r>
              <a:rPr lang="ru-RU" sz="900" dirty="0" smtClean="0">
                <a:latin typeface="Calibri" panose="020F0502020204030204" pitchFamily="34" charset="0"/>
              </a:rPr>
              <a:t>гражданской</a:t>
            </a:r>
          </a:p>
          <a:p>
            <a:r>
              <a:rPr lang="ru-RU" sz="900" dirty="0" smtClean="0">
                <a:latin typeface="Calibri" panose="020F0502020204030204" pitchFamily="34" charset="0"/>
              </a:rPr>
              <a:t> </a:t>
            </a:r>
            <a:r>
              <a:rPr lang="ru-RU" sz="900" dirty="0">
                <a:latin typeface="Calibri" panose="020F0502020204030204" pitchFamily="34" charset="0"/>
              </a:rPr>
              <a:t>обороне, предупреждению и ликвидации чрезвычайных ситуаций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083" y="4950744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250" algn="just"/>
            <a:r>
              <a:rPr lang="ru-RU" sz="900" dirty="0">
                <a:latin typeface="Calibri" panose="020F0502020204030204" pitchFamily="34" charset="0"/>
              </a:rPr>
              <a:t>В рамках муниципальной программы «Снижение рисков и смягчение последствий чрезвычайных ситуаций природного и техногенного характера в муниципальном районе Мелеузовский район Республики Башкортостан» предусмотрены средства на:</a:t>
            </a:r>
          </a:p>
          <a:p>
            <a:pPr marR="250" algn="just"/>
            <a:r>
              <a:rPr lang="ru-RU" sz="900" dirty="0">
                <a:latin typeface="Calibri" panose="020F0502020204030204" pitchFamily="34" charset="0"/>
              </a:rPr>
              <a:t>формирование резервного фонда Администрации муниципального района Мелеузовский район Республики Башкортостан в сумме 800,0 тыс. рублей;</a:t>
            </a:r>
          </a:p>
          <a:p>
            <a:pPr marR="250" algn="just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обеспечение деятельности Муниципального казенного учреждения «Единая дежурно-диспетчерская служба» муниципального района Мелеузовский район Республики Башкортостан в сумме 3 053,0 тыс. рублей;</a:t>
            </a:r>
          </a:p>
          <a:p>
            <a:pPr marR="140" algn="just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  мероприятия в рамках защиты населения и территорий от чрезвычайных ситуаций природного и техногенного характера в сумме 300,0 тыс. рублей.</a:t>
            </a:r>
          </a:p>
        </p:txBody>
      </p:sp>
      <p:pic>
        <p:nvPicPr>
          <p:cNvPr id="2052" name="Picture 4" descr="https://www.tourismsafety.ru/pic/news/pozharnye_prover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1319900"/>
            <a:ext cx="999490" cy="6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34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05205"/>
              </p:ext>
            </p:extLst>
          </p:nvPr>
        </p:nvGraphicFramePr>
        <p:xfrm>
          <a:off x="11237527" y="4950744"/>
          <a:ext cx="817854" cy="86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+mn-lt"/>
                        </a:rPr>
                        <a:t>4 738,0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3</a:t>
                      </a:r>
                      <a:r>
                        <a:rPr lang="ru-RU" sz="800" baseline="0" dirty="0" smtClean="0">
                          <a:latin typeface="+mn-lt"/>
                        </a:rPr>
                        <a:t> 385,0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4</a:t>
                      </a:r>
                      <a:r>
                        <a:rPr lang="ru-RU" sz="800" baseline="0" dirty="0" smtClean="0">
                          <a:latin typeface="+mn-lt"/>
                        </a:rPr>
                        <a:t> 153,0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98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-93493" y="837708"/>
            <a:ext cx="10023942" cy="1526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</a:rPr>
              <a:t>Обеспечение общественной безопасности в муниципальном районе Мелеузовский район Республики 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262238" y="1261096"/>
            <a:ext cx="467150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</a:rPr>
              <a:t>обеспечить комплексную безопасность населения и объектов социальной инфраструктуры на территории муниципального района Мелеузовский район Республики Башкортостан. 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="" xmlns:a16="http://schemas.microsoft.com/office/drawing/2014/main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2044104"/>
          <a:ext cx="1209053" cy="137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1"/>
          <p:cNvSpPr txBox="1"/>
          <p:nvPr/>
        </p:nvSpPr>
        <p:spPr>
          <a:xfrm>
            <a:off x="4753218" y="3963375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 smtClean="0">
                <a:latin typeface="Calibri"/>
                <a:cs typeface="Calibri"/>
              </a:rPr>
              <a:t>тыс.</a:t>
            </a:r>
            <a:r>
              <a:rPr sz="635" b="1" spc="-50" dirty="0" smtClean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9302596"/>
              </p:ext>
            </p:extLst>
          </p:nvPr>
        </p:nvGraphicFramePr>
        <p:xfrm>
          <a:off x="7051510" y="4869039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03935"/>
              </p:ext>
            </p:extLst>
          </p:nvPr>
        </p:nvGraphicFramePr>
        <p:xfrm>
          <a:off x="410963" y="3910272"/>
          <a:ext cx="4906761" cy="1167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3786"/>
                <a:gridCol w="772975"/>
              </a:tblGrid>
              <a:tr h="198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9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</a:t>
                      </a:r>
                      <a:r>
                        <a:rPr lang="ru-RU" altLang="ru-RU" sz="9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Разработка и реализация комплекса межведомственных профилактических мероприятий по выявлению и пресечению преступлений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1 435,0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Реализация стратегии муниципальной антинаркотической политики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7341627" y="1893659"/>
          <a:ext cx="4601382" cy="1244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908"/>
                <a:gridCol w="1278818"/>
                <a:gridCol w="1242656"/>
              </a:tblGrid>
              <a:tr h="22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</a:t>
                      </a:r>
                      <a:endParaRPr lang="ru-RU" sz="900" dirty="0" smtClean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6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738</a:t>
                      </a: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153,0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6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0,3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0,2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6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585,0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12,3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753" y="2392370"/>
            <a:ext cx="585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</a:rPr>
              <a:t>Ответственные исполнители муниципальной программы:</a:t>
            </a:r>
          </a:p>
          <a:p>
            <a:r>
              <a:rPr lang="ru-RU" sz="900" dirty="0">
                <a:latin typeface="Calibri" panose="020F0502020204030204" pitchFamily="34" charset="0"/>
              </a:rPr>
              <a:t>          - Отдел по мобилизационной работе, гражданской обороне, </a:t>
            </a:r>
            <a:r>
              <a:rPr lang="ru-RU" sz="900" dirty="0" smtClean="0">
                <a:latin typeface="Calibri" panose="020F0502020204030204" pitchFamily="34" charset="0"/>
              </a:rPr>
              <a:t>предупреждению</a:t>
            </a:r>
          </a:p>
          <a:p>
            <a:r>
              <a:rPr lang="ru-RU" sz="900" dirty="0" smtClean="0">
                <a:latin typeface="Calibri" panose="020F0502020204030204" pitchFamily="34" charset="0"/>
              </a:rPr>
              <a:t>и </a:t>
            </a:r>
            <a:r>
              <a:rPr lang="ru-RU" sz="900" dirty="0">
                <a:latin typeface="Calibri" panose="020F0502020204030204" pitchFamily="34" charset="0"/>
              </a:rPr>
              <a:t>ликвидации чрезвычайных ситуаций администрации муниципального района Мелеузовский </a:t>
            </a:r>
            <a:endParaRPr lang="ru-RU" sz="900" dirty="0" smtClean="0">
              <a:latin typeface="Calibri" panose="020F0502020204030204" pitchFamily="34" charset="0"/>
            </a:endParaRPr>
          </a:p>
          <a:p>
            <a:r>
              <a:rPr lang="ru-RU" sz="900" dirty="0" smtClean="0">
                <a:latin typeface="Calibri" panose="020F0502020204030204" pitchFamily="34" charset="0"/>
              </a:rPr>
              <a:t>район </a:t>
            </a:r>
            <a:r>
              <a:rPr lang="ru-RU" sz="900" dirty="0">
                <a:latin typeface="Calibri" panose="020F0502020204030204" pitchFamily="34" charset="0"/>
              </a:rPr>
              <a:t>Республики Башкортостан;</a:t>
            </a:r>
          </a:p>
          <a:p>
            <a:r>
              <a:rPr lang="ru-RU" sz="900" dirty="0">
                <a:latin typeface="Calibri" panose="020F0502020204030204" pitchFamily="34" charset="0"/>
              </a:rPr>
              <a:t>         - Отдел муниципального контроля и жизнеобеспечения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753" y="54194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250" algn="just"/>
            <a:r>
              <a:rPr lang="ru-RU" sz="900" dirty="0">
                <a:latin typeface="Calibri" panose="020F0502020204030204" pitchFamily="34" charset="0"/>
              </a:rPr>
              <a:t>В рамках муниципальной программы «Обеспечение общественной безопасности в муниципальном районе Мелеузовский район Республики Башкортостан» предусмотрены средства на:</a:t>
            </a:r>
          </a:p>
          <a:p>
            <a:pPr marR="540" algn="just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          содержание и эксплуатацию системы видеонаблюдения «Безопасный город» в сумме 1 435,0 тыс. рублей; </a:t>
            </a:r>
          </a:p>
          <a:p>
            <a:pPr marR="540" algn="just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обеспечение отдыха детей и подростков в летнем профильном лагере в сумме 220,0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5670" y="3752339"/>
            <a:ext cx="4998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Calibri" panose="020F0502020204030204" pitchFamily="34" charset="0"/>
              </a:rPr>
              <a:t>Динамика указанных расходов, определенных в соответствии с действующими расходными </a:t>
            </a:r>
            <a:endParaRPr lang="ru-RU" sz="900" dirty="0" smtClean="0">
              <a:latin typeface="Calibri" panose="020F0502020204030204" pitchFamily="34" charset="0"/>
            </a:endParaRPr>
          </a:p>
          <a:p>
            <a:pPr algn="just"/>
            <a:r>
              <a:rPr lang="ru-RU" sz="900" dirty="0" smtClean="0">
                <a:latin typeface="Calibri" panose="020F0502020204030204" pitchFamily="34" charset="0"/>
              </a:rPr>
              <a:t>обязательствами</a:t>
            </a:r>
            <a:r>
              <a:rPr lang="ru-RU" sz="900" dirty="0">
                <a:latin typeface="Calibri" panose="020F0502020204030204" pitchFamily="34" charset="0"/>
              </a:rPr>
              <a:t>, обусловлена увеличением бюджетных ассигнований, предусмотренных </a:t>
            </a:r>
            <a:r>
              <a:rPr lang="ru-RU" sz="900" dirty="0" smtClean="0">
                <a:latin typeface="Calibri" panose="020F0502020204030204" pitchFamily="34" charset="0"/>
              </a:rPr>
              <a:t>на</a:t>
            </a:r>
          </a:p>
          <a:p>
            <a:pPr algn="just"/>
            <a:r>
              <a:rPr lang="ru-RU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содержание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</a:rPr>
              <a:t>и эксплуатацию системы видеонаблюдения «Безопасный город».</a:t>
            </a:r>
          </a:p>
        </p:txBody>
      </p:sp>
      <p:pic>
        <p:nvPicPr>
          <p:cNvPr id="3074" name="Picture 2" descr="https://pbs.twimg.com/media/EA9pKc5XYAE4sI2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4" y="1081649"/>
            <a:ext cx="1118934" cy="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35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94661"/>
              </p:ext>
            </p:extLst>
          </p:nvPr>
        </p:nvGraphicFramePr>
        <p:xfrm>
          <a:off x="11146619" y="4918162"/>
          <a:ext cx="817854" cy="86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770,0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12570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780,0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1 655,0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738424" y="5956906"/>
            <a:ext cx="4853354" cy="217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+mj-lt"/>
              </a:rPr>
              <a:t>2022-2023года непрограммные расходы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5599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576438" y="829405"/>
            <a:ext cx="10023942" cy="1526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 algn="ctr">
              <a:lnSpc>
                <a:spcPts val="1075"/>
              </a:lnSpc>
              <a:spcBef>
                <a:spcPts val="91"/>
              </a:spcBef>
            </a:pPr>
            <a:r>
              <a:rPr sz="9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</a:t>
            </a:r>
            <a:r>
              <a:rPr sz="900" b="1" spc="-63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</a:rPr>
              <a:t>Укрепление единства наций и этнокультурное развитие народов в муниципальном районе </a:t>
            </a:r>
            <a:r>
              <a:rPr lang="ru-RU" sz="9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Мелеузовский </a:t>
            </a:r>
            <a:r>
              <a:rPr lang="ru-RU" sz="900" b="1" dirty="0">
                <a:solidFill>
                  <a:schemeClr val="accent2"/>
                </a:solidFill>
                <a:latin typeface="Calibri" panose="020F0502020204030204" pitchFamily="34" charset="0"/>
              </a:rPr>
              <a:t>район Республики Башкортостан</a:t>
            </a:r>
            <a:r>
              <a:rPr sz="9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9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D53F639C-976B-4E08-A99B-1FCA65E2A10F}"/>
              </a:ext>
            </a:extLst>
          </p:cNvPr>
          <p:cNvSpPr/>
          <p:nvPr/>
        </p:nvSpPr>
        <p:spPr>
          <a:xfrm>
            <a:off x="1757089" y="1153242"/>
            <a:ext cx="467150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: </a:t>
            </a:r>
          </a:p>
          <a:p>
            <a:r>
              <a:rPr lang="ru-RU" sz="10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sz="1000" dirty="0">
                <a:solidFill>
                  <a:srgbClr val="003279"/>
                </a:solidFill>
                <a:latin typeface="Calibri" panose="020F0502020204030204" pitchFamily="34" charset="0"/>
              </a:rPr>
              <a:t>укрепить общероссийское гражданское самосознание, единство и духовную общность многонационального народа муниципального района Мелеузовский район Республики Башкортостан</a:t>
            </a:r>
            <a:endParaRPr lang="ru-RU" sz="1000" b="1" i="1" dirty="0">
              <a:solidFill>
                <a:srgbClr val="00327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11004671"/>
              </p:ext>
            </p:extLst>
          </p:nvPr>
        </p:nvGraphicFramePr>
        <p:xfrm>
          <a:off x="7086323" y="5082529"/>
          <a:ext cx="4165179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79389"/>
              </p:ext>
            </p:extLst>
          </p:nvPr>
        </p:nvGraphicFramePr>
        <p:xfrm>
          <a:off x="245652" y="2745554"/>
          <a:ext cx="5882362" cy="2450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261"/>
                <a:gridCol w="871458"/>
                <a:gridCol w="729643"/>
              </a:tblGrid>
              <a:tr h="670639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2021</a:t>
                      </a:r>
                      <a:r>
                        <a:rPr lang="ru-RU" altLang="ru-RU" sz="9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 </a:t>
                      </a:r>
                    </a:p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9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2022</a:t>
                      </a:r>
                      <a:r>
                        <a:rPr lang="ru-RU" altLang="ru-RU" sz="9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Подпрограмма «Сохранение и развитие этнической уникальности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башкирскогонарода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 муниципальном районе Мелеузовский район Республики Башкортостан»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популяризацию культуры и искусства башкирского народа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Подпрограмма «Сохранение этнокультурного многообразия народов Республики Башкортостан в муниципальном районе Мелеузовский район Республики Башкортостан»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Реализация мероприятий, направленных на этнокультурное развитие народов муниципального района Мелеузовский район Республики Башкортостан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7019365" y="1869225"/>
          <a:ext cx="4770297" cy="1938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106"/>
                <a:gridCol w="1238899"/>
                <a:gridCol w="975633"/>
                <a:gridCol w="944659"/>
              </a:tblGrid>
              <a:tr h="57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</a:t>
                      </a:r>
                      <a:endParaRPr lang="ru-RU" sz="900" dirty="0" smtClean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год</a:t>
                      </a:r>
                      <a:endParaRPr lang="ru-RU" sz="900" dirty="0" smtClean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расходов,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50,0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в общем объеме расходов,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(снижение) к предыдущему году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тыс. руб.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+ 200,0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- 200,0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%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180,0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32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55,6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5652" y="2147476"/>
            <a:ext cx="585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</a:rPr>
              <a:t>Ответственный исполнитель муниципальной программы - Отдел культуры администрации </a:t>
            </a:r>
            <a:endParaRPr lang="ru-RU" sz="900" dirty="0" smtClean="0">
              <a:latin typeface="Calibri" panose="020F0502020204030204" pitchFamily="34" charset="0"/>
            </a:endParaRPr>
          </a:p>
          <a:p>
            <a:r>
              <a:rPr lang="ru-RU" sz="900" dirty="0" smtClean="0">
                <a:latin typeface="Calibri" panose="020F0502020204030204" pitchFamily="34" charset="0"/>
              </a:rPr>
              <a:t>муниципального </a:t>
            </a:r>
            <a:r>
              <a:rPr lang="ru-RU" sz="900" dirty="0">
                <a:latin typeface="Calibri" panose="020F0502020204030204" pitchFamily="34" charset="0"/>
              </a:rPr>
              <a:t>района Мелеузовский район Республики Башкортостан.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652" y="5392548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>
                <a:latin typeface="Calibri" panose="020F0502020204030204" pitchFamily="34" charset="0"/>
              </a:rPr>
              <a:t>В рамках муниципальной программы «Укрепление единства наций и этнокультурное развитие народов в муниципальном районе Мелеузовский район Республики Башкортостан» предусмотрены средства на подготовку и проведение национальных праздников народов муниципального района Мелеузовский район Республики Башкортостан.</a:t>
            </a:r>
          </a:p>
          <a:p>
            <a:endParaRPr lang="ru-RU" sz="900" b="1" dirty="0">
              <a:latin typeface="Calibri" panose="020F0502020204030204" pitchFamily="34" charset="0"/>
            </a:endParaRPr>
          </a:p>
          <a:p>
            <a:r>
              <a:rPr lang="ru-RU" sz="900" dirty="0">
                <a:latin typeface="Calibri" panose="020F0502020204030204" pitchFamily="34" charset="0"/>
              </a:rPr>
              <a:t>Характеристика бюджетных ассигнований по разделам и подразделам классификации расходов бюджета муниципального района Мелеузовский район РБ на 2021 год и на плановый период 2022 и 2023 годов, а также причины изменения объемов расходов, помимо вытекающих из вышеуказанных общих подходов, приведены в соответствующих разделах настоящей пояснительной записки.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86125" y="4236040"/>
            <a:ext cx="4998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 организацию и проведение культмассовых мероприятий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s://ds04.infourok.ru/uploads/ex/0c2d/00150744-6591cfe2/4/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2" y="924160"/>
            <a:ext cx="1511437" cy="12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36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57471"/>
              </p:ext>
            </p:extLst>
          </p:nvPr>
        </p:nvGraphicFramePr>
        <p:xfrm>
          <a:off x="10921426" y="5392548"/>
          <a:ext cx="817854" cy="86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250,0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450,0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1675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250,0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90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7501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проекты муниципального района Мелеузовский район Республики Башкортостан </a:t>
              </a: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80737"/>
              </p:ext>
            </p:extLst>
          </p:nvPr>
        </p:nvGraphicFramePr>
        <p:xfrm>
          <a:off x="503033" y="658261"/>
          <a:ext cx="11317035" cy="378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068"/>
                <a:gridCol w="5703943"/>
                <a:gridCol w="1375576"/>
                <a:gridCol w="1375576"/>
                <a:gridCol w="738872"/>
              </a:tblGrid>
              <a:tr h="556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2021 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2022 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2023 год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Национальный проект «Культура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Региональный проект "Обеспечение качественно нового уровня развития инфраструктуры культуры" ("Культурная среда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")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3504,2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Национальный проект «Образование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Региональный проект «Успех каждого ребенка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394,6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1713,6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358,1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Национальный проект «Жилье и городская среда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Региональный проект «Формирование комфортной городской среды»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132872,2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39 931,2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39 931,2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01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бюджета муниципального района на реализацию национальных проектов, всего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133266,8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45149,0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289,3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15374" y="4706395"/>
            <a:ext cx="110864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alt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финансового обеспечения региональных проектов определены на основе их паспортов, а также с учетом отдельных решений Правительства Республики Башкортостан</a:t>
            </a:r>
            <a:r>
              <a:rPr kumimoji="0" lang="ru-RU" altLang="ru-RU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571064" y="606345"/>
            <a:ext cx="18950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тыс.рублей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37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novochvedomosti.ru/wp-content/uploads/2020/10/shshhprashshhropa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3" y="1524187"/>
            <a:ext cx="1418669" cy="9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bsmi.ru/upload/iblock/fca/fca76c0bea6ebb7b8de414ed96d809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3" y="2698598"/>
            <a:ext cx="1440019" cy="112894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0" name="Picture 6" descr="https://www.smolnews.ru/img/c3cb66438005760606b4ad1e9701b3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1" y="3798120"/>
            <a:ext cx="1575861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>
            <a:spLocks noGrp="1"/>
          </p:cNvSpPr>
          <p:nvPr>
            <p:ph type="subTitle"/>
          </p:nvPr>
        </p:nvSpPr>
        <p:spPr>
          <a:xfrm>
            <a:off x="114858" y="4662644"/>
            <a:ext cx="11907282" cy="2576090"/>
          </a:xfrm>
        </p:spPr>
        <p:txBody>
          <a:bodyPr/>
          <a:lstStyle/>
          <a:p>
            <a:r>
              <a:rPr lang="ru-RU" sz="1600" b="1" dirty="0" smtClean="0"/>
              <a:t> </a:t>
            </a:r>
            <a:endParaRPr lang="ru-RU" sz="1600" dirty="0"/>
          </a:p>
          <a:p>
            <a:r>
              <a:rPr lang="ru-RU" sz="1000" dirty="0">
                <a:latin typeface="+mn-lt"/>
              </a:rPr>
              <a:t>Актуальным направлением повышения эффективности бюджетных расходов является вовлечение граждан в бюджетные процедуры, реализация практик инициативного бюджетирования, что в целом способствует росту гражданской ответственности населения, доверия к власти.</a:t>
            </a:r>
          </a:p>
          <a:p>
            <a:r>
              <a:rPr lang="ru-RU" sz="1000" dirty="0">
                <a:latin typeface="+mn-lt"/>
              </a:rPr>
              <a:t>В муниципальном районе Мелеузовский район успешно реализуется Программа поддержки местных инициатив.</a:t>
            </a:r>
          </a:p>
          <a:p>
            <a:r>
              <a:rPr lang="ru-RU" sz="1000" dirty="0">
                <a:latin typeface="+mn-lt"/>
              </a:rPr>
              <a:t>В конкурсном отборе проектов развития общественной инфраструктуры, основанных на местных инициативах, в 2020 году участвовало 17 проектов. Из них конкурсный отбор прошли 16 проектов и полностью реализованы в отчетном году, что на 2 проекта больше, чем в 2019 году.  </a:t>
            </a:r>
          </a:p>
          <a:p>
            <a:r>
              <a:rPr lang="ru-RU" sz="1000" dirty="0">
                <a:latin typeface="+mn-lt"/>
              </a:rPr>
              <a:t>Общая стоимость проектов за 2020 год составила 22,1 млн. рублей (в 1,9 раза больше, чем в 2019 году), в том числе: за счет средств бюджета Республики Башкортостан – 10,0 млн. рублей (45,2 %), за счет средств местных бюджетов – 10,0 млн. рублей (45,2 %), за счет средств физических лиц – 1,0 млн. рублей (4,6 %), за счет средств юридических лиц – 1,1 млн. рублей (5,0 </a:t>
            </a:r>
            <a:r>
              <a:rPr lang="ru-RU" sz="1000" dirty="0" smtClean="0">
                <a:latin typeface="+mn-lt"/>
              </a:rPr>
              <a:t>%).</a:t>
            </a:r>
          </a:p>
          <a:p>
            <a:r>
              <a:rPr lang="ru-RU" sz="1000" dirty="0">
                <a:latin typeface="+mn-lt"/>
              </a:rPr>
              <a:t>В конкурсном отборе проектов развития общественной инфраструктуры, основанных на местных инициативах, в 2019 году участвовало 15 проектов. Из них конкурсный отбор прошли 14 проектов и полностью реализованы в отчетном году.  </a:t>
            </a:r>
          </a:p>
          <a:p>
            <a:r>
              <a:rPr lang="ru-RU" sz="1000" dirty="0">
                <a:latin typeface="+mn-lt"/>
              </a:rPr>
              <a:t>Общая стоимость проектов за 2019 год составила 11,5 млн. рублей, в том числе: за счет средств бюджета Республики Башкортостан – 6,3 млн. рублей (54,8 %), за счет средств местных бюджетов – 3,3 млн. рублей (28,7 %), за счет средств физических лиц – 1,0 млн. рублей ( 8,7 %), за счет средств юридических лиц – 0,9 млн. рублей (7,8 %).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14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7501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r>
                <a:rPr lang="ru-RU" b="1" dirty="0"/>
                <a:t>Открытость бюджетных данных</a:t>
              </a:r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57594"/>
              </p:ext>
            </p:extLst>
          </p:nvPr>
        </p:nvGraphicFramePr>
        <p:xfrm>
          <a:off x="158498" y="1371762"/>
          <a:ext cx="11503143" cy="1090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982"/>
                <a:gridCol w="5797744"/>
                <a:gridCol w="1398197"/>
                <a:gridCol w="1398197"/>
                <a:gridCol w="751023"/>
              </a:tblGrid>
              <a:tr h="640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9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Актуальным направлением повышения эффективности бюджетных расходов является вовлечение граждан в бюджетные процедуры, реализация практик инициативного бюджетирования, что в целом способствует росту гражданской ответственности населения, доверия к власти.</a:t>
                      </a:r>
                    </a:p>
                    <a:p>
                      <a:r>
                        <a:rPr lang="ru-RU" sz="1200" dirty="0" smtClean="0"/>
                        <a:t>В муниципальном районе Мелеузовский район успешно реализуется Программа поддержки местных инициатив.</a:t>
                      </a:r>
                    </a:p>
                    <a:p>
                      <a:r>
                        <a:rPr lang="ru-RU" sz="1200" dirty="0" smtClean="0"/>
                        <a:t>В конкурсном отборе проектов развития общественной инфраструктуры, основанных на местных инициативах, в 2020 году участвовало 17 проектов. Из них конкурсный отбор прошли 16 проектов и полностью реализованы в отчетном году, что на 2 проекта больше, чем в 2019 году.  </a:t>
                      </a:r>
                    </a:p>
                    <a:p>
                      <a:r>
                        <a:rPr lang="ru-RU" sz="1200" dirty="0" smtClean="0"/>
                        <a:t>Общая стоимость проектов за 2020 год составила 22,1 млн. рублей (в 1,9 раза больше, чем в 2019 году), в том числе: за счет средств бюджета Республики Башкортостан – 10,0 млн. рублей (45,2 %), за счет средств местных бюджетов – 10,0 млн. рублей (45,2 %), за счет средств физических лиц – 1,0 млн. рублей (4,6 %), за счет средств юридических лиц – 1,1 млн. рублей (5,0 %).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8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1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38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/>
          </p:nvPr>
        </p:nvSpPr>
        <p:spPr>
          <a:xfrm>
            <a:off x="582279" y="1181081"/>
            <a:ext cx="10972440" cy="5096780"/>
          </a:xfrm>
        </p:spPr>
        <p:txBody>
          <a:bodyPr/>
          <a:lstStyle/>
          <a:p>
            <a:r>
              <a:rPr lang="ru-RU" sz="1600" b="1" dirty="0" smtClean="0"/>
              <a:t> </a:t>
            </a:r>
            <a:endParaRPr lang="ru-RU" sz="1600" dirty="0"/>
          </a:p>
          <a:p>
            <a:r>
              <a:rPr lang="ru-RU" sz="1600" dirty="0"/>
              <a:t>Большая работа проводится в районе по повышению доступности бюджетных данных. Размещается бюджет муниципального района в доступной для граждан форме на сайте Финансового управления. </a:t>
            </a:r>
          </a:p>
          <a:p>
            <a:r>
              <a:rPr lang="ru-RU" sz="1600" dirty="0"/>
              <a:t>Кроме того, Финансовое управление ежегодно участвует в республиканском и федеральном конкурсах по представлению бюджета для граждан и получает призовые места. </a:t>
            </a:r>
          </a:p>
          <a:p>
            <a:r>
              <a:rPr lang="ru-RU" sz="1600" dirty="0"/>
              <a:t>          Так, в 2020 году Финансовое управление стало победителем в 4 номинациях в республиканском конкурсе проектов по представлению бюджета для граждан, организованном Министерством финансов Республики Башкортостан. Проекты по представлению бюджета для граждан отмечены дипломом </a:t>
            </a:r>
            <a:r>
              <a:rPr lang="en-US" sz="1600" dirty="0"/>
              <a:t>I</a:t>
            </a:r>
            <a:r>
              <a:rPr lang="ru-RU" sz="1600" dirty="0"/>
              <a:t> степени в номинации «Лучшая информационная панель (</a:t>
            </a:r>
            <a:r>
              <a:rPr lang="ru-RU" sz="1600" dirty="0" err="1"/>
              <a:t>дашборд</a:t>
            </a:r>
            <a:r>
              <a:rPr lang="ru-RU" sz="1600" dirty="0"/>
              <a:t>) по бюджету для граждан» и дипломами </a:t>
            </a:r>
            <a:r>
              <a:rPr lang="en-US" sz="1600" dirty="0"/>
              <a:t>II</a:t>
            </a:r>
            <a:r>
              <a:rPr lang="ru-RU" sz="1600" dirty="0"/>
              <a:t> степени в трех номинациях: «Бюджет и национальные проекты», «Бюджет и комфортная городская среда» и «Лучший проект отраслевого бюджета для граждан».</a:t>
            </a:r>
          </a:p>
          <a:p>
            <a:r>
              <a:rPr lang="ru-RU" sz="1600" dirty="0"/>
              <a:t>          В федеральном конкурсе, организованном Министерством финансов Российской Федерации и Финансовым университетом при Правительстве Российской Федерации, Финансовое управление стало победителем в трех номинациях. Проекты по представлению бюджета для граждан отмечены дипломом </a:t>
            </a:r>
            <a:r>
              <a:rPr lang="en-US" sz="1600" dirty="0"/>
              <a:t>I</a:t>
            </a:r>
            <a:r>
              <a:rPr lang="ru-RU" sz="1600" dirty="0"/>
              <a:t> степени в номинации «Лучшая информационная панель (</a:t>
            </a:r>
            <a:r>
              <a:rPr lang="ru-RU" sz="1600" dirty="0" err="1"/>
              <a:t>дашборд</a:t>
            </a:r>
            <a:r>
              <a:rPr lang="ru-RU" sz="1600" dirty="0"/>
              <a:t>) по бюджету для граждан» и дипломом </a:t>
            </a:r>
            <a:r>
              <a:rPr lang="en-US" sz="1600" dirty="0"/>
              <a:t>II</a:t>
            </a:r>
            <a:r>
              <a:rPr lang="ru-RU" sz="1600" dirty="0"/>
              <a:t> степени в номинациях «Бюджет и комфортная городская среда».</a:t>
            </a:r>
          </a:p>
          <a:p>
            <a:r>
              <a:rPr lang="ru-RU" sz="1600" dirty="0"/>
              <a:t>          По ежегодно проводимой Министерством финансов Республики Башкортостан оценке открытости бюджетных данных Мелеузовский район заслуженно занял первое место по итогам 9 месяцев 2020 года в рейтинге среди муниципальных образований республики, набрав 34 балла из 38 возможных.</a:t>
            </a:r>
          </a:p>
          <a:p>
            <a:r>
              <a:rPr lang="ru-RU" sz="1600" dirty="0"/>
              <a:t>          По итогам 2018, 2019 годов Мелеузовский район также занимал первое место по открытости бюджетных данных среди муниципальных образований республики.</a:t>
            </a:r>
          </a:p>
          <a:p>
            <a:r>
              <a:rPr lang="ru-RU" sz="1600" dirty="0"/>
              <a:t>          Мелеузовский район в очередной раз вошел в число муниципальных образований с высоким качеством управления муниципальными финансами.             По оценке Министерства финансов Республики Башкортостан на протяжении последних шести лет Мелеузовский район имеет </a:t>
            </a:r>
            <a:r>
              <a:rPr lang="en-US" sz="1600" dirty="0"/>
              <a:t>I</a:t>
            </a:r>
            <a:r>
              <a:rPr lang="ru-RU" sz="1600" dirty="0"/>
              <a:t> степень качества управления муниципальными финансами среди муниципальных образований республики.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5976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39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81BDB1ED-5AD3-47B0-86BC-01B9C1B4FF67}"/>
              </a:ext>
            </a:extLst>
          </p:cNvPr>
          <p:cNvSpPr/>
          <p:nvPr/>
        </p:nvSpPr>
        <p:spPr>
          <a:xfrm>
            <a:off x="2251853" y="1208868"/>
            <a:ext cx="2268538" cy="4409509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 Администрации муниципального района Мелеузовский район Республики Башкортостан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="" xmlns:a16="http://schemas.microsoft.com/office/drawing/2014/main" id="{6D6BC0C1-B0E0-4CA6-8C76-595E1D68A35E}"/>
              </a:ext>
            </a:extLst>
          </p:cNvPr>
          <p:cNvSpPr/>
          <p:nvPr/>
        </p:nvSpPr>
        <p:spPr>
          <a:xfrm>
            <a:off x="4799856" y="1490143"/>
            <a:ext cx="2592288" cy="93610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 </a:t>
            </a:r>
            <a:r>
              <a:rPr lang="ru-RU" sz="1400" dirty="0" smtClean="0"/>
              <a:t>1 января 2022 </a:t>
            </a:r>
            <a:r>
              <a:rPr lang="ru-RU" sz="1400" dirty="0"/>
              <a:t>года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="" xmlns:a16="http://schemas.microsoft.com/office/drawing/2014/main" id="{D356F1B9-3271-4902-BF6B-5320FC1E8B45}"/>
              </a:ext>
            </a:extLst>
          </p:cNvPr>
          <p:cNvSpPr/>
          <p:nvPr/>
        </p:nvSpPr>
        <p:spPr>
          <a:xfrm>
            <a:off x="4799856" y="3053582"/>
            <a:ext cx="2592288" cy="7200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 </a:t>
            </a:r>
            <a:r>
              <a:rPr lang="ru-RU" sz="1400" dirty="0" smtClean="0"/>
              <a:t>1 января 2023 </a:t>
            </a:r>
            <a:r>
              <a:rPr lang="ru-RU" sz="1400" dirty="0"/>
              <a:t>года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="" xmlns:a16="http://schemas.microsoft.com/office/drawing/2014/main" id="{54843B73-1C35-4875-89FE-3F47F450697C}"/>
              </a:ext>
            </a:extLst>
          </p:cNvPr>
          <p:cNvSpPr/>
          <p:nvPr/>
        </p:nvSpPr>
        <p:spPr>
          <a:xfrm>
            <a:off x="4799856" y="4391292"/>
            <a:ext cx="2592288" cy="73062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 </a:t>
            </a:r>
            <a:r>
              <a:rPr lang="ru-RU" sz="1400" dirty="0" smtClean="0"/>
              <a:t>1 января 2024 </a:t>
            </a:r>
            <a:r>
              <a:rPr lang="ru-RU" sz="1400" dirty="0"/>
              <a:t>года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9F35C36-BE13-4F03-BBA9-EEAB6676EBF8}"/>
              </a:ext>
            </a:extLst>
          </p:cNvPr>
          <p:cNvSpPr/>
          <p:nvPr/>
        </p:nvSpPr>
        <p:spPr>
          <a:xfrm>
            <a:off x="8163678" y="1751731"/>
            <a:ext cx="1584176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FF9FD043-3012-436A-9A8C-2D368FC8E9C7}"/>
              </a:ext>
            </a:extLst>
          </p:cNvPr>
          <p:cNvSpPr/>
          <p:nvPr/>
        </p:nvSpPr>
        <p:spPr>
          <a:xfrm>
            <a:off x="8163678" y="3160033"/>
            <a:ext cx="1584176" cy="380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3257666A-C6EC-4FB2-9551-58504E14D10E}"/>
              </a:ext>
            </a:extLst>
          </p:cNvPr>
          <p:cNvSpPr/>
          <p:nvPr/>
        </p:nvSpPr>
        <p:spPr>
          <a:xfrm>
            <a:off x="8169912" y="4756606"/>
            <a:ext cx="1584176" cy="4267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муниципального долга в муниципальном районе Мелеузовский район Республики Башкортостан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95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24800" y="1547640"/>
            <a:ext cx="4907520" cy="53100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Схема 1"/>
          <p:cNvGraphicFramePr/>
          <p:nvPr>
            <p:extLst/>
          </p:nvPr>
        </p:nvGraphicFramePr>
        <p:xfrm>
          <a:off x="0" y="16625"/>
          <a:ext cx="1219200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0" name="CustomShape 3"/>
          <p:cNvSpPr/>
          <p:nvPr/>
        </p:nvSpPr>
        <p:spPr>
          <a:xfrm>
            <a:off x="6972300" y="1010987"/>
            <a:ext cx="4968189" cy="1665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</a:rPr>
              <a:t>На территории района расположены 17 муниципальных образований, имеющих статус поселений (одно городское поселение — г. Мелеуз) и 16 сельских поселений с 96 населенными пунктами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361" name="Table 4"/>
          <p:cNvGraphicFramePr/>
          <p:nvPr>
            <p:extLst/>
          </p:nvPr>
        </p:nvGraphicFramePr>
        <p:xfrm>
          <a:off x="0" y="586740"/>
          <a:ext cx="6325831" cy="6032382"/>
        </p:xfrm>
        <a:graphic>
          <a:graphicData uri="http://schemas.openxmlformats.org/drawingml/2006/table">
            <a:tbl>
              <a:tblPr/>
              <a:tblGrid>
                <a:gridCol w="705321"/>
                <a:gridCol w="2773836"/>
                <a:gridCol w="1146021"/>
                <a:gridCol w="1700653"/>
              </a:tblGrid>
              <a:tr h="658570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endParaRPr lang="en-US" sz="1200" b="1" strike="noStrike" spc="-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endParaRPr lang="en-US" sz="1200" b="1" strike="noStrike" spc="-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сельские поселения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blipFill rotWithShape="0"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населённых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endParaRPr lang="en-US" sz="1200" b="1" strike="noStrike" spc="-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01.01.2020г., чел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 город Мелеуз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56677</a:t>
                      </a:r>
                      <a:endParaRPr lang="ru-RU" sz="14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Аптраковский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Араслановский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1496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Зирганский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4683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Иштугановский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Корнеевский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1617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Нордовский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Нугушевский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2542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Сарышевский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Шевченковский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81069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7609667" y="3285642"/>
          <a:ext cx="3642101" cy="299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51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CustomShape 1"/>
          <p:cNvSpPr/>
          <p:nvPr/>
        </p:nvSpPr>
        <p:spPr>
          <a:xfrm>
            <a:off x="1523880" y="0"/>
            <a:ext cx="9143640" cy="7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      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259" name="Freeform 2"/>
          <p:cNvSpPr/>
          <p:nvPr/>
        </p:nvSpPr>
        <p:spPr>
          <a:xfrm>
            <a:off x="2639880" y="29970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</p:sp>
      <p:sp>
        <p:nvSpPr>
          <p:cNvPr id="1260" name="CustomShape 3"/>
          <p:cNvSpPr/>
          <p:nvPr/>
        </p:nvSpPr>
        <p:spPr>
          <a:xfrm>
            <a:off x="1992240" y="3652200"/>
            <a:ext cx="849600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61" name="CustomShape 4"/>
          <p:cNvSpPr/>
          <p:nvPr/>
        </p:nvSpPr>
        <p:spPr>
          <a:xfrm>
            <a:off x="2098620" y="2384399"/>
            <a:ext cx="79941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 dirty="0">
                <a:solidFill>
                  <a:srgbClr val="FF0000"/>
                </a:solidFill>
                <a:latin typeface="Arial"/>
              </a:rPr>
              <a:t>Спасибо за внимание!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1262" name="CustomShape 5"/>
          <p:cNvSpPr/>
          <p:nvPr/>
        </p:nvSpPr>
        <p:spPr>
          <a:xfrm>
            <a:off x="2098620" y="3372538"/>
            <a:ext cx="8856360" cy="29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DE2"/>
              </a:gs>
              <a:gs pos="100000">
                <a:srgbClr val="F6F6DA"/>
              </a:gs>
            </a:gsLst>
            <a:lin ang="5400000"/>
          </a:gradFill>
          <a:ln w="12600">
            <a:solidFill>
              <a:srgbClr val="BCBCB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1400"/>
              </a:lnSpc>
            </a:pP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Адрес: </a:t>
            </a: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453850, Республика Башкортостан, Город Мелеуз, ул.Воровского,4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График </a:t>
            </a:r>
            <a:r>
              <a:rPr lang="ru-RU" sz="1200" b="0" i="1" strike="noStrike" spc="-1" dirty="0">
                <a:solidFill>
                  <a:srgbClr val="003279"/>
                </a:solidFill>
                <a:latin typeface="Franklin Gothic Demi Cond"/>
              </a:rPr>
              <a:t>работы : </a:t>
            </a:r>
            <a:r>
              <a:rPr lang="ru-RU" sz="1200" b="0" strike="noStrike" spc="-1" dirty="0">
                <a:solidFill>
                  <a:srgbClr val="003279"/>
                </a:solidFill>
                <a:latin typeface="Franklin Gothic Demi Cond"/>
              </a:rPr>
              <a:t>с понедельника по пятницу - с 8-00 до 17-00; суббота, воскресенье – выходные дни. Обеденный перерыв – с 13-00          до 14-00. Прием граждан осуществляется по средам с 9.00 до 11.00 в кабинете 201.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Тел:  8 (</a:t>
            </a: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34764)3-50-12, 3-52,23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Факс:</a:t>
            </a:r>
            <a:r>
              <a:rPr lang="ru-RU" sz="1200" b="0" strike="noStrike" spc="-1" dirty="0">
                <a:solidFill>
                  <a:srgbClr val="003279"/>
                </a:solidFill>
                <a:latin typeface="Trebuchet MS"/>
              </a:rPr>
              <a:t> </a:t>
            </a: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8(34764) 3-50-29</a:t>
            </a:r>
            <a:r>
              <a:rPr dirty="0">
                <a:solidFill>
                  <a:srgbClr val="003279"/>
                </a:solidFill>
              </a:rPr>
              <a:t/>
            </a:r>
            <a:br>
              <a:rPr dirty="0">
                <a:solidFill>
                  <a:srgbClr val="003279"/>
                </a:solidFill>
              </a:rPr>
            </a:b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e-</a:t>
            </a:r>
            <a:r>
              <a:rPr lang="ru-RU" sz="1200" b="0" strike="noStrike" spc="-1" dirty="0" err="1">
                <a:solidFill>
                  <a:srgbClr val="003279"/>
                </a:solidFill>
                <a:latin typeface="Franklin Gothic Heavy"/>
              </a:rPr>
              <a:t>mail</a:t>
            </a: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: 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Franklin Gothic Heavy"/>
                <a:hlinkClick r:id="rId3"/>
              </a:rPr>
              <a:t>meleuz_gfu@ufamts.ru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Ознакомиться с деятельностью финансового управления, принять участие в опросах граждан на бюджетную тематику можно на сайте: 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Albertus Extra Bold"/>
                <a:hlinkClick r:id="rId4"/>
              </a:rPr>
              <a:t>http://finance.admmeleuz.ru</a:t>
            </a:r>
            <a:r>
              <a:rPr lang="ru-RU" sz="1200" b="0" i="1" strike="noStrike" spc="-1" dirty="0">
                <a:solidFill>
                  <a:srgbClr val="003279"/>
                </a:solidFill>
                <a:latin typeface="Albertus Extra Bold"/>
              </a:rPr>
              <a:t>, 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Albertus Extra Bold"/>
              </a:rPr>
              <a:t>https://golos.openrepublic.ru/polls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Ознакомиться с информацией о проведении публичных слушаний  по проекту бюджета и отчету о его исполнении, а также о результатах публичных слушаний можно на сайте: 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Albertus Extra Bold"/>
                <a:hlinkClick r:id="rId5"/>
              </a:rPr>
              <a:t>https://meleuz.bashkortostan.ru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40</a:t>
            </a:fld>
            <a:endParaRPr lang="ru-RU" dirty="0"/>
          </a:p>
        </p:txBody>
      </p:sp>
      <p:sp>
        <p:nvSpPr>
          <p:cNvPr id="9" name="Текст 64"/>
          <p:cNvSpPr txBox="1">
            <a:spLocks/>
          </p:cNvSpPr>
          <p:nvPr/>
        </p:nvSpPr>
        <p:spPr>
          <a:xfrm>
            <a:off x="3516838" y="747836"/>
            <a:ext cx="5157724" cy="3718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9808">
              <a:spcBef>
                <a:spcPts val="360"/>
              </a:spcBef>
              <a:buNone/>
            </a:pPr>
            <a:r>
              <a:rPr lang="ru-RU" sz="1100" dirty="0" smtClean="0"/>
              <a:t>Финансовое управление администрации муниципального района </a:t>
            </a:r>
            <a:r>
              <a:rPr lang="ru-RU" sz="1100" dirty="0" err="1" smtClean="0"/>
              <a:t>Мелеузовский</a:t>
            </a:r>
            <a:r>
              <a:rPr lang="ru-RU" sz="1100" dirty="0" smtClean="0"/>
              <a:t> район Республики Башкортостан является финансовым органом администрации муниципального района </a:t>
            </a:r>
            <a:r>
              <a:rPr lang="ru-RU" sz="1100" dirty="0" err="1" smtClean="0"/>
              <a:t>Мелеузовский</a:t>
            </a:r>
            <a:r>
              <a:rPr lang="ru-RU" sz="1100" dirty="0" smtClean="0"/>
              <a:t> район Республики Башкортостан, осуществляющим составление и организацию исполнения бюджета муниципального района </a:t>
            </a:r>
            <a:r>
              <a:rPr lang="ru-RU" sz="1100" dirty="0" err="1" smtClean="0"/>
              <a:t>Мелеузовский</a:t>
            </a:r>
            <a:r>
              <a:rPr lang="ru-RU" sz="1100" dirty="0" smtClean="0"/>
              <a:t> район Республики Башкортостан в пределах компетенции муниципального образования, устанавливаемой уставом муниципального образования на основании и в соответствии с действующим законодательством. Осуществляет свою деятельность под непосредственным руководством и контролем главы администрации муниципального образования</a:t>
            </a:r>
            <a:endParaRPr lang="ru-RU" sz="1100" dirty="0"/>
          </a:p>
        </p:txBody>
      </p:sp>
      <p:sp>
        <p:nvSpPr>
          <p:cNvPr id="10" name="Текст 24"/>
          <p:cNvSpPr txBox="1">
            <a:spLocks/>
          </p:cNvSpPr>
          <p:nvPr/>
        </p:nvSpPr>
        <p:spPr>
          <a:xfrm>
            <a:off x="4757249" y="99292"/>
            <a:ext cx="2428875" cy="324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9808">
              <a:spcBef>
                <a:spcPts val="720"/>
              </a:spcBef>
              <a:buFont typeface="Arial" panose="020B0604020202020204" pitchFamily="34" charset="0"/>
              <a:buNone/>
            </a:pPr>
            <a:r>
              <a:rPr lang="ru-RU" sz="2000" b="1" smtClean="0">
                <a:solidFill>
                  <a:srgbClr val="DF5327">
                    <a:lumMod val="75000"/>
                  </a:srgbClr>
                </a:solidFill>
                <a:latin typeface="Calibri"/>
              </a:rPr>
              <a:t>Кто мы?</a:t>
            </a:r>
            <a:endParaRPr lang="ru-RU" sz="2000" b="1" dirty="0">
              <a:solidFill>
                <a:srgbClr val="DF532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Текст 25"/>
          <p:cNvSpPr txBox="1">
            <a:spLocks/>
          </p:cNvSpPr>
          <p:nvPr/>
        </p:nvSpPr>
        <p:spPr>
          <a:xfrm>
            <a:off x="4748493" y="423564"/>
            <a:ext cx="2428875" cy="22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9808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None/>
            </a:pPr>
            <a:r>
              <a:rPr lang="ru-RU" sz="1200" b="1" smtClean="0">
                <a:latin typeface="Calibri"/>
              </a:rPr>
              <a:t>О нас</a:t>
            </a:r>
            <a:endParaRPr lang="ru-RU" sz="1200" b="1" dirty="0"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72" y="836860"/>
            <a:ext cx="52296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1\Pictures\biznessovetnik19032018biznes_sovet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11" y="480863"/>
            <a:ext cx="1993917" cy="17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Диаграмма 10"/>
          <p:cNvGraphicFramePr/>
          <p:nvPr/>
        </p:nvGraphicFramePr>
        <p:xfrm>
          <a:off x="123120" y="3000600"/>
          <a:ext cx="2410200" cy="16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Схема 1"/>
          <p:cNvGraphicFramePr/>
          <p:nvPr>
            <p:extLst/>
          </p:nvPr>
        </p:nvGraphicFramePr>
        <p:xfrm>
          <a:off x="0" y="0"/>
          <a:ext cx="12192000" cy="103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64" name="Диаграмма 10"/>
          <p:cNvGraphicFramePr/>
          <p:nvPr/>
        </p:nvGraphicFramePr>
        <p:xfrm>
          <a:off x="3112920" y="2842200"/>
          <a:ext cx="3330720" cy="173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65" name="Диаграмма 10"/>
          <p:cNvGraphicFramePr/>
          <p:nvPr/>
        </p:nvGraphicFramePr>
        <p:xfrm>
          <a:off x="6095880" y="2905560"/>
          <a:ext cx="2466720" cy="16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6" name="CustomShape 2"/>
          <p:cNvSpPr/>
          <p:nvPr/>
        </p:nvSpPr>
        <p:spPr>
          <a:xfrm>
            <a:off x="407520" y="1196640"/>
            <a:ext cx="609552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В соответствии с Бюджетным кодексом Российской Федерации проект бюджета составляется на основе прогноза социально-экономического развития в целях финансового обеспечения расходных обязательств.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Прогноз социально-экономического развития представляет собой документ, содержащий систему обоснованных представлений о направлениях и результатах социально-экономического развития на прогнозируемый период.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6531840" y="1216800"/>
            <a:ext cx="543240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Долгосрочный прогноз социально-экономического развития муниципального района Мелеузовский район Республики Башкортостан сформирован на период до 2030 года.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Среднесрочный прогноз социально-экономического развития муниципального района Мелеузовский район Республики Башкортостан формируется ежегодно сроком на 3 года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114840" y="2584080"/>
            <a:ext cx="25920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Численность постоянного населения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(среднегодовая), тыс. чел.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2859840" y="2605320"/>
            <a:ext cx="259200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Среднесписочная численность работающих (по крупным и средним предприятиям), тыс. чел.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5970960" y="2673000"/>
            <a:ext cx="286092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Среднемесячная заработная плата (по крупным и средним предприятиям) тыс. руб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9024120" y="2673000"/>
            <a:ext cx="25920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Количество субъектов малого и среднего предпринимательства, единиц</a:t>
            </a:r>
            <a:r>
              <a:rPr lang="ru-RU" sz="1100" b="0" strike="noStrike" spc="-1">
                <a:solidFill>
                  <a:srgbClr val="328C71"/>
                </a:solidFill>
                <a:latin typeface="Times New Roman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372" name="Диаграмма 10"/>
          <p:cNvGraphicFramePr/>
          <p:nvPr/>
        </p:nvGraphicFramePr>
        <p:xfrm>
          <a:off x="9180000" y="3133440"/>
          <a:ext cx="2604240" cy="13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73" name="CustomShape 8"/>
          <p:cNvSpPr/>
          <p:nvPr/>
        </p:nvSpPr>
        <p:spPr>
          <a:xfrm>
            <a:off x="589680" y="4835520"/>
            <a:ext cx="453996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Объем инвестиций в основной капитал по крупным и средним организациям, млрд. руб.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74" name="CustomShape 9"/>
          <p:cNvSpPr/>
          <p:nvPr/>
        </p:nvSpPr>
        <p:spPr>
          <a:xfrm>
            <a:off x="5970960" y="4835520"/>
            <a:ext cx="53229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Ввод в эксплуатацию общей площади жилых домов, тыс. кв. м.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375" name="Диаграмма 10"/>
          <p:cNvGraphicFramePr/>
          <p:nvPr/>
        </p:nvGraphicFramePr>
        <p:xfrm>
          <a:off x="92160" y="5167080"/>
          <a:ext cx="6123960" cy="19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6" name="Диаграмма 10"/>
          <p:cNvGraphicFramePr/>
          <p:nvPr/>
        </p:nvGraphicFramePr>
        <p:xfrm>
          <a:off x="6271920" y="5157360"/>
          <a:ext cx="5504040" cy="170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190360" y="86040"/>
            <a:ext cx="82080" cy="1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030" b="1" strike="noStrike" spc="-4">
                <a:solidFill>
                  <a:srgbClr val="FFFFFF"/>
                </a:solidFill>
                <a:latin typeface="Calibri"/>
              </a:rPr>
              <a:t>5</a:t>
            </a:r>
            <a:endParaRPr lang="ru-RU" sz="1030" b="0" strike="noStrike" spc="-1"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58186"/>
              </p:ext>
            </p:extLst>
          </p:nvPr>
        </p:nvGraphicFramePr>
        <p:xfrm>
          <a:off x="0" y="5825"/>
          <a:ext cx="12192000" cy="80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4" name="CustomShape 28"/>
          <p:cNvSpPr/>
          <p:nvPr/>
        </p:nvSpPr>
        <p:spPr>
          <a:xfrm>
            <a:off x="423443" y="934845"/>
            <a:ext cx="11354575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2600" indent="175320" algn="just">
              <a:lnSpc>
                <a:spcPct val="100000"/>
              </a:lnSpc>
              <a:spcBef>
                <a:spcPts val="1485"/>
              </a:spcBef>
            </a:pP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Основные направления бюджетной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налоговой политики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100" spc="-15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ежегодно 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разрабатываемый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документ, который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определяет условия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подходы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для составления 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проекта бюджета на очередной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год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и плановый</a:t>
            </a:r>
            <a:r>
              <a:rPr lang="ru-RU" sz="1100" spc="-1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период.</a:t>
            </a:r>
            <a:endParaRPr lang="ru-RU" sz="1100" spc="-1" dirty="0">
              <a:latin typeface="Arial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политики) разработаны в соответствии с Основными направлениями бюджетной политики Республики Башкортостан на  2021 год и на плановый период  2022 и  2023 годов,  Стратегией социально-экономического развития муниципального района Мелеузовский район Республики Башкортостан до 2030 года, муниципальной программой «Управление муниципальными финансами и муниципальным долгом муниципального района Мелеузовский район Республики Башкортостан», утвержденной постановлением главы Администрации муниципального района Мелеузовский район Республики Башкортостан от 17 декабря 2015 года № 2336 (с последующими изменениями).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Основных направлений бюджетной политики учтены положения Указов Президента Российской Федерации от 7 мая 2018 года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«О национальных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 задачах развития Российской Федерации на период до 2024 года» (далее – Указ № 204) и от 21 июля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474 «О национальных целях развития Российской Федерации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2030 года» (далее – Указ № 474), Послания Президента Российской Федерации Федеральному Собранию от 15 января 2020 года, Указа Главы Республики Башкортостан от 23 сентября 2019 года № УГ-310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стратегических направлениях социально-экономического развития Республики Башкортостан до 2024 года» (далее – Указ № УГ-310), новации бюджетного и налогового законодательства Российской Федерации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Башкортостан, нормативных правовых актов муниципального района Мелеузовский район Республики Башкортостан, итоги реализации бюджетной политики за предыдущие периоды.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81440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6</a:t>
            </a:fld>
            <a:endParaRPr lang="ru-RU" dirty="0"/>
          </a:p>
        </p:txBody>
      </p:sp>
      <p:sp>
        <p:nvSpPr>
          <p:cNvPr id="16" name="CustomShape 15"/>
          <p:cNvSpPr/>
          <p:nvPr/>
        </p:nvSpPr>
        <p:spPr>
          <a:xfrm>
            <a:off x="3431827" y="3190676"/>
            <a:ext cx="5196010" cy="349560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7" name="CustomShape 16"/>
          <p:cNvSpPr/>
          <p:nvPr/>
        </p:nvSpPr>
        <p:spPr>
          <a:xfrm>
            <a:off x="4246228" y="3253372"/>
            <a:ext cx="3887197" cy="22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64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" algn="ctr">
              <a:lnSpc>
                <a:spcPct val="100000"/>
              </a:lnSpc>
              <a:spcBef>
                <a:spcPts val="68"/>
              </a:spcBef>
            </a:pPr>
            <a:r>
              <a:rPr lang="ru-RU" sz="1400" spc="-4" dirty="0" smtClean="0">
                <a:solidFill>
                  <a:srgbClr val="002060"/>
                </a:solidFill>
                <a:latin typeface="Times New Roman"/>
              </a:rPr>
              <a:t>БЮДЖЕТНАЯ ПОЛИТИКА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218727" y="3477540"/>
            <a:ext cx="10476588" cy="3362890"/>
          </a:xfrm>
          <a:custGeom>
            <a:avLst/>
            <a:gdLst/>
            <a:ahLst/>
            <a:cxnLst/>
            <a:rect l="l" t="t" r="r" b="b"/>
            <a:pathLst>
              <a:path h="4427220">
                <a:moveTo>
                  <a:pt x="0" y="0"/>
                </a:moveTo>
                <a:lnTo>
                  <a:pt x="0" y="4427220"/>
                </a:lnTo>
              </a:path>
            </a:pathLst>
          </a:custGeom>
          <a:noFill/>
          <a:ln w="716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3443" y="3636343"/>
            <a:ext cx="11545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сбалансированности бюджета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района.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еализация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долгосрочных, стратегических планов, национальных  и региональных проектов, направленных на повышение уровня жизни граждан, создание комфортных условий для их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проживания.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достойного эффективного труда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доходного потенциала за счет роста инвестиционной привлекательности и предпринимательской активности  в районе, повышения эффективности использования земли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использования бюджетных средств,  в том числе путем актуализации норм и правил определения расходных обязательств, роста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операционной эффективности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</a:t>
            </a:r>
          </a:p>
        </p:txBody>
      </p:sp>
      <p:sp>
        <p:nvSpPr>
          <p:cNvPr id="21" name="CustomShape 15"/>
          <p:cNvSpPr/>
          <p:nvPr/>
        </p:nvSpPr>
        <p:spPr>
          <a:xfrm>
            <a:off x="3296551" y="5035562"/>
            <a:ext cx="5196010" cy="349560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2" name="CustomShape 16"/>
          <p:cNvSpPr/>
          <p:nvPr/>
        </p:nvSpPr>
        <p:spPr>
          <a:xfrm>
            <a:off x="4086233" y="5098258"/>
            <a:ext cx="3887197" cy="22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64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" algn="ctr">
              <a:lnSpc>
                <a:spcPct val="100000"/>
              </a:lnSpc>
              <a:spcBef>
                <a:spcPts val="68"/>
              </a:spcBef>
            </a:pPr>
            <a:r>
              <a:rPr lang="ru-RU" sz="1400" spc="-4" dirty="0" smtClean="0">
                <a:solidFill>
                  <a:srgbClr val="002060"/>
                </a:solidFill>
                <a:latin typeface="Times New Roman"/>
              </a:rPr>
              <a:t>НАЛОГОВАЯ ПОЛИТИКА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273" y="5563157"/>
            <a:ext cx="1123174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прогрессивной шкалы налога на доходы физических лиц (повышение ставки налога с 13 процентов до 15 процентов для тех налогоплательщиков, чей доход превышает 5,0 млн.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блей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год) и зачисление дополнительных поступлений в федеральный бюджет для дальнейшего их направления на лечение детей с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орфанными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заболеваниями, закупку дорогостоящих лекарств и средств реабилитации, а также проведение высокотехнологичных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налогообложения доходов физических лиц с процентов по вкладам в банках, при котором налоговая база будет определяться как превышение суммы доходов в виде процентов, полученных гражданином в течение года по всем вкладам и остаткам на счетах в банках, над суммой процентов, рассчитанной как произведение 1 млн. рублей на ключевую ставку Банка России, действующую на первое число налогового периода.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190360" y="86040"/>
            <a:ext cx="82080" cy="1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030" b="1" strike="noStrike" spc="-4">
                <a:solidFill>
                  <a:srgbClr val="FFFFFF"/>
                </a:solidFill>
                <a:latin typeface="Calibri"/>
              </a:rPr>
              <a:t>5</a:t>
            </a:r>
            <a:endParaRPr lang="ru-RU" sz="1030" b="0" strike="noStrike" spc="-1"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4304168"/>
              </p:ext>
            </p:extLst>
          </p:nvPr>
        </p:nvGraphicFramePr>
        <p:xfrm>
          <a:off x="0" y="5825"/>
          <a:ext cx="12192000" cy="80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81440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7</a:t>
            </a:fld>
            <a:endParaRPr lang="ru-RU" dirty="0"/>
          </a:p>
        </p:txBody>
      </p:sp>
      <p:sp>
        <p:nvSpPr>
          <p:cNvPr id="19" name="CustomShape 4"/>
          <p:cNvSpPr/>
          <p:nvPr/>
        </p:nvSpPr>
        <p:spPr>
          <a:xfrm>
            <a:off x="561141" y="851109"/>
            <a:ext cx="10563367" cy="5511081"/>
          </a:xfrm>
          <a:custGeom>
            <a:avLst/>
            <a:gdLst/>
            <a:ahLst/>
            <a:cxnLst/>
            <a:rect l="l" t="t" r="r" b="b"/>
            <a:pathLst>
              <a:path h="4427220">
                <a:moveTo>
                  <a:pt x="0" y="0"/>
                </a:moveTo>
                <a:lnTo>
                  <a:pt x="0" y="4427220"/>
                </a:lnTo>
              </a:path>
            </a:pathLst>
          </a:custGeom>
          <a:noFill/>
          <a:ln w="716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8501" y="991451"/>
            <a:ext cx="1099853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поэтапной передачи в региональные бюджеты акцизов на нефтепродукты, с доведением к 2024 году норматива до 100 процентов (в настоящее время акцизы зачисляются в бюджеты субъектов РФ: по нормативу 66,6 процента, в 2021 г. - по нормативу 74,9 процента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тмена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налога на вмененный доход и переход налогоплательщиков, ранее уплачивающих указанный налог, на другие налоговые системы (патентную, упрощенную или общую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законодательство Республики Башкортостан  по патентной системе налогообложения в связи с отменой с 2021 года единого налога на вмененный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доход, продление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«налоговых каникул» до 2024 года и установления нулевой ставки налогообложения для налогоплательщиков – индивидуальных предпринимателей применяющих патентную и упрощенную систему налогообложения, зарегистрированных впервые после вступления в силу указанного закона, осуществляющих предпринимательскую деятельность в производственной, социальной или научной сферах, а также в сфере бытовых услуг населению и услуг по предоставлению мест для временного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повышенных (8 и 20 процентов) ставок по налогу, взимаемому в связи с применением упрощенной системы налогообложения, вместо общеустановленных (6 и 15 процентов), в случае допущения налогоплательщиками превышения критериев нахождения на данном режиме налогообложения (по объему доходов – не более чем на 50 млн. рублей  и (или) средней численности – на 30 человек), и сохранение за ними права применения упрощенной системы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ереход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налогоплательщиков, применяющих упрощенную систему налогообложения, на онлайн-систему, при которой налоговый орган будет исчислять налог самостоятельно на основе данных, полученных от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онлайн-касс.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бюджетных, казенных  и автономных учреждений Республики Башкортостан и муниципальных образований.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льготы по налогу на имущество организаций  до 2024 года, предоставленной организациям народных художественных промыслов, в отношении автомобильных дорог общего пользования, телерадиовещания, а также организациям – в отношении имущества, используемого для оздоровления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организаций, заключивших концессионное соглашение с муниципальным образованием или соглашение о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партнерстве.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тмена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обязанности по представлению налоговых деклараций по транспортному и земельному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государственной кадастровой оценки земельных участков в составе земель лесного фонда и объектов капитального строительства в Республике Башкортостан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7808" y="5215350"/>
            <a:ext cx="10998531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степени долговой устойчивости, укрепление имиджа надежного заемщика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2019 года муниципальный район Мелеузовский район Республики Башкортостан относится к группе заемщиков с высоким уровнем долговой устойчивости, что характеризуется следующими показателями: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муниципального района Мелеузовский район Республики Башкортостан (далее – муниципальный, долг) составил 0,0 тыс. рублей;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муниципального долга составили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3611755" y="4620220"/>
            <a:ext cx="5196010" cy="349560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5" name="CustomShape 16"/>
          <p:cNvSpPr/>
          <p:nvPr/>
        </p:nvSpPr>
        <p:spPr>
          <a:xfrm>
            <a:off x="4266161" y="4665236"/>
            <a:ext cx="3887197" cy="22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64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" algn="ctr">
              <a:lnSpc>
                <a:spcPct val="100000"/>
              </a:lnSpc>
              <a:spcBef>
                <a:spcPts val="68"/>
              </a:spcBef>
            </a:pPr>
            <a:r>
              <a:rPr lang="ru-RU" sz="1400" spc="-4" dirty="0" smtClean="0">
                <a:solidFill>
                  <a:srgbClr val="002060"/>
                </a:solidFill>
                <a:latin typeface="Times New Roman"/>
              </a:rPr>
              <a:t>ДОЛГОВАЯ ПОЛИТИКА</a:t>
            </a: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2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8520120" y="1090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DFF0D13-4C1D-421A-B6EB-F07254DE2BB9}" type="slidenum">
              <a:rPr lang="ru-RU" sz="1000" b="0" strike="noStrike" spc="-1">
                <a:solidFill>
                  <a:srgbClr val="000000"/>
                </a:solidFill>
                <a:latin typeface="Tw Cen MT Condensed"/>
              </a:rPr>
              <a:t>8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777600" y="1844640"/>
            <a:ext cx="2675520" cy="199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Начальный этап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бюджетного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процесса. В этот период составляется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прогноз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социально-экономического  развития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Башкортостан, определяются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основные  характеристики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бюджета,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налоговая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и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бюджетная политика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очередной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финансовый </a:t>
            </a:r>
            <a:r>
              <a:rPr lang="ru-RU" sz="1100" b="0" strike="noStrike" spc="-15">
                <a:solidFill>
                  <a:srgbClr val="305250"/>
                </a:solidFill>
                <a:latin typeface="Times New Roman"/>
              </a:rPr>
              <a:t>год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и  плановый период,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источники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покрытия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дефицита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бюджета,  долговая политика муниципального района,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 а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также</a:t>
            </a:r>
            <a:r>
              <a:rPr lang="ru-RU" sz="1100" b="0" strike="noStrike" spc="-15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осуществляется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 р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аспределение предельных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объемов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бюджетных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ассигнований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предстоящий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плановый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 период. </a:t>
            </a: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-16920" y="0"/>
          <a:ext cx="12208920" cy="8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" name="CustomShape 4"/>
          <p:cNvSpPr/>
          <p:nvPr/>
        </p:nvSpPr>
        <p:spPr>
          <a:xfrm>
            <a:off x="0" y="705960"/>
            <a:ext cx="12075120" cy="4482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Этапы бюджетного процесса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47160" y="1293480"/>
            <a:ext cx="352512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I   Составление проекта бюджета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11" name="Group 6"/>
          <p:cNvGrpSpPr/>
          <p:nvPr/>
        </p:nvGrpSpPr>
        <p:grpSpPr>
          <a:xfrm>
            <a:off x="-16920" y="1785240"/>
            <a:ext cx="811080" cy="731520"/>
            <a:chOff x="-16920" y="1785240"/>
            <a:chExt cx="811080" cy="731520"/>
          </a:xfrm>
        </p:grpSpPr>
        <p:pic>
          <p:nvPicPr>
            <p:cNvPr id="412" name="Picture 3"/>
            <p:cNvPicPr/>
            <p:nvPr/>
          </p:nvPicPr>
          <p:blipFill>
            <a:blip r:embed="rId8"/>
            <a:stretch/>
          </p:blipFill>
          <p:spPr>
            <a:xfrm>
              <a:off x="-16920" y="178524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3" name="CustomShape 7"/>
            <p:cNvSpPr/>
            <p:nvPr/>
          </p:nvSpPr>
          <p:spPr>
            <a:xfrm>
              <a:off x="-16920" y="206784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МАЙ -ОКТЯБРЬ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414" name="CustomShape 8"/>
          <p:cNvSpPr/>
          <p:nvPr/>
        </p:nvSpPr>
        <p:spPr>
          <a:xfrm>
            <a:off x="47160" y="3996360"/>
            <a:ext cx="362412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II  Рассмотрение и утверждение бюджета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15" name="Group 9"/>
          <p:cNvGrpSpPr/>
          <p:nvPr/>
        </p:nvGrpSpPr>
        <p:grpSpPr>
          <a:xfrm>
            <a:off x="-33840" y="4470120"/>
            <a:ext cx="811080" cy="731520"/>
            <a:chOff x="-33840" y="4470120"/>
            <a:chExt cx="811080" cy="731520"/>
          </a:xfrm>
        </p:grpSpPr>
        <p:pic>
          <p:nvPicPr>
            <p:cNvPr id="416" name="Picture 3"/>
            <p:cNvPicPr/>
            <p:nvPr/>
          </p:nvPicPr>
          <p:blipFill>
            <a:blip r:embed="rId8"/>
            <a:stretch/>
          </p:blipFill>
          <p:spPr>
            <a:xfrm>
              <a:off x="0" y="447012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7" name="CustomShape 10"/>
            <p:cNvSpPr/>
            <p:nvPr/>
          </p:nvSpPr>
          <p:spPr>
            <a:xfrm>
              <a:off x="-33840" y="474660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НОЯБРЬ-ДЕКАБРЬ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418" name="CustomShape 11"/>
          <p:cNvSpPr/>
          <p:nvPr/>
        </p:nvSpPr>
        <p:spPr>
          <a:xfrm>
            <a:off x="794520" y="4579560"/>
            <a:ext cx="2675520" cy="199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Подготовленный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проект 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выносится на 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рассмотрение в Совет муниципального района Мелеузовский район Республики Башкортостан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до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15</a:t>
            </a:r>
            <a:r>
              <a:rPr lang="ru-RU" sz="1100" b="0" strike="noStrike" spc="-21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ноября.</a:t>
            </a:r>
            <a:endParaRPr lang="ru-RU" sz="1100" b="0" strike="noStrike" spc="-1" dirty="0">
              <a:latin typeface="Arial"/>
            </a:endParaRPr>
          </a:p>
          <a:p>
            <a:pPr marL="12600">
              <a:lnSpc>
                <a:spcPts val="785"/>
              </a:lnSpc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Проект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обсуждается населением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публичных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слушаниях. После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принятия  бюджета Советом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</a:t>
            </a:r>
            <a:r>
              <a:rPr lang="ru-RU" sz="1100" b="0" strike="noStrike" spc="-1" dirty="0" smtClean="0">
                <a:solidFill>
                  <a:srgbClr val="305250"/>
                </a:solidFill>
                <a:latin typeface="Times New Roman"/>
              </a:rPr>
              <a:t>Башкортостан, </a:t>
            </a:r>
            <a:r>
              <a:rPr lang="ru-RU" sz="1100" b="0" strike="noStrike" spc="-1" smtClean="0">
                <a:solidFill>
                  <a:srgbClr val="305250"/>
                </a:solidFill>
                <a:latin typeface="Times New Roman"/>
              </a:rPr>
              <a:t>бюджет утверждается и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происходит опубликование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 бюджета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19" name="CustomShape 12"/>
          <p:cNvSpPr/>
          <p:nvPr/>
        </p:nvSpPr>
        <p:spPr>
          <a:xfrm>
            <a:off x="8222400" y="1316340"/>
            <a:ext cx="381888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III   Исполнение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0" name="CustomShape 13"/>
          <p:cNvSpPr/>
          <p:nvPr/>
        </p:nvSpPr>
        <p:spPr>
          <a:xfrm>
            <a:off x="8256240" y="3947760"/>
            <a:ext cx="381888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VI  Отчетность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21" name="Group 14"/>
          <p:cNvGrpSpPr/>
          <p:nvPr/>
        </p:nvGrpSpPr>
        <p:grpSpPr>
          <a:xfrm>
            <a:off x="11317680" y="1872000"/>
            <a:ext cx="811080" cy="731520"/>
            <a:chOff x="11317680" y="1872000"/>
            <a:chExt cx="811080" cy="731520"/>
          </a:xfrm>
        </p:grpSpPr>
        <p:pic>
          <p:nvPicPr>
            <p:cNvPr id="422" name="Picture 3"/>
            <p:cNvPicPr/>
            <p:nvPr/>
          </p:nvPicPr>
          <p:blipFill>
            <a:blip r:embed="rId8"/>
            <a:stretch/>
          </p:blipFill>
          <p:spPr>
            <a:xfrm>
              <a:off x="11317680" y="187200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3" name="CustomShape 15"/>
            <p:cNvSpPr/>
            <p:nvPr/>
          </p:nvSpPr>
          <p:spPr>
            <a:xfrm>
              <a:off x="11317680" y="215460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ЯНВАРЬ-ДЕКАБРЬ</a:t>
              </a:r>
              <a:endParaRPr lang="ru-RU" sz="900" b="0" strike="noStrike" spc="-1">
                <a:latin typeface="Arial"/>
              </a:endParaRPr>
            </a:p>
          </p:txBody>
        </p:sp>
      </p:grpSp>
      <p:grpSp>
        <p:nvGrpSpPr>
          <p:cNvPr id="424" name="Group 16"/>
          <p:cNvGrpSpPr/>
          <p:nvPr/>
        </p:nvGrpSpPr>
        <p:grpSpPr>
          <a:xfrm>
            <a:off x="11264040" y="4429080"/>
            <a:ext cx="811080" cy="731520"/>
            <a:chOff x="11264040" y="4429080"/>
            <a:chExt cx="811080" cy="731520"/>
          </a:xfrm>
        </p:grpSpPr>
        <p:pic>
          <p:nvPicPr>
            <p:cNvPr id="425" name="Picture 3"/>
            <p:cNvPicPr/>
            <p:nvPr/>
          </p:nvPicPr>
          <p:blipFill>
            <a:blip r:embed="rId8"/>
            <a:stretch/>
          </p:blipFill>
          <p:spPr>
            <a:xfrm>
              <a:off x="11264040" y="442908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6" name="CustomShape 17"/>
            <p:cNvSpPr/>
            <p:nvPr/>
          </p:nvSpPr>
          <p:spPr>
            <a:xfrm>
              <a:off x="11264040" y="471168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МАРТ -МАЙ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427" name="CustomShape 18"/>
          <p:cNvSpPr/>
          <p:nvPr/>
        </p:nvSpPr>
        <p:spPr>
          <a:xfrm>
            <a:off x="8691660" y="1900260"/>
            <a:ext cx="2675520" cy="1932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Исполнение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бюджета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организуется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основе 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бюджетной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росписи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и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кассового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плана.</a:t>
            </a:r>
            <a:r>
              <a:rPr lang="ru-RU" sz="1100" b="0" strike="noStrike" spc="-66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исполняется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по</a:t>
            </a:r>
            <a:r>
              <a:rPr lang="ru-RU" sz="1100" b="0" strike="noStrike" spc="-75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доходам.  расходам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источникам 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финансирования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дефицита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бюджета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 на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основе</a:t>
            </a:r>
            <a:r>
              <a:rPr lang="ru-RU" sz="1100" b="0" strike="noStrike" spc="-26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принципов</a:t>
            </a:r>
            <a:endParaRPr lang="ru-RU" sz="1100" b="0" strike="noStrike" spc="-1" dirty="0">
              <a:latin typeface="Arial"/>
            </a:endParaRPr>
          </a:p>
          <a:p>
            <a:pPr marL="12600">
              <a:lnSpc>
                <a:spcPts val="850"/>
              </a:lnSpc>
            </a:pP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единства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кассы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 и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подведомственности  расходов.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28" name="CustomShape 19"/>
          <p:cNvSpPr/>
          <p:nvPr/>
        </p:nvSpPr>
        <p:spPr>
          <a:xfrm>
            <a:off x="8631360" y="4572360"/>
            <a:ext cx="2675520" cy="199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По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итогам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отчетного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финансового </a:t>
            </a:r>
            <a:r>
              <a:rPr lang="ru-RU" sz="1100" b="0" strike="noStrike" spc="-15">
                <a:solidFill>
                  <a:srgbClr val="305250"/>
                </a:solidFill>
                <a:latin typeface="Times New Roman"/>
              </a:rPr>
              <a:t>года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составляется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бюджетная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отчетность об исполнении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бюджета,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направляемая для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проверки в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Ревизионную комиссию,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а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затем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рассмотрение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утверждение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в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Совет муниципального района Мелеузовский район Республики Башкортостан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.</a:t>
            </a:r>
            <a:endParaRPr lang="ru-RU" sz="1100" b="0" strike="noStrike" spc="-1">
              <a:latin typeface="Arial"/>
            </a:endParaRPr>
          </a:p>
          <a:p>
            <a:pPr marL="12600">
              <a:lnSpc>
                <a:spcPts val="780"/>
              </a:lnSpc>
            </a:pP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Отчет об</a:t>
            </a:r>
            <a:r>
              <a:rPr lang="ru-RU" sz="1100" b="0" strike="noStrike" spc="-92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исполнении</a:t>
            </a:r>
            <a:endParaRPr lang="ru-RU" sz="1100" b="0" strike="noStrike" spc="-1">
              <a:latin typeface="Arial"/>
            </a:endParaRPr>
          </a:p>
          <a:p>
            <a:pPr marL="12600">
              <a:lnSpc>
                <a:spcPts val="850"/>
              </a:lnSpc>
              <a:spcBef>
                <a:spcPts val="65"/>
              </a:spcBef>
            </a:pP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</a:t>
            </a:r>
            <a:r>
              <a:rPr lang="ru-RU" sz="1100" b="0" strike="noStrike" spc="-6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обсуждается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с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населением</a:t>
            </a:r>
            <a:r>
              <a:rPr lang="ru-RU" sz="1100" b="0" strike="noStrike" spc="-46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 на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публичных</a:t>
            </a:r>
            <a:r>
              <a:rPr lang="ru-RU" sz="1100" b="0" strike="noStrike" spc="-26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слушаниях</a:t>
            </a:r>
            <a:r>
              <a:rPr lang="ru-RU" sz="1100" b="0" strike="noStrike" spc="-1">
                <a:solidFill>
                  <a:srgbClr val="305250"/>
                </a:solidFill>
                <a:latin typeface="Tw Cen MT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29" name="CustomShape 20"/>
          <p:cNvSpPr/>
          <p:nvPr/>
        </p:nvSpPr>
        <p:spPr>
          <a:xfrm>
            <a:off x="3480120" y="1856700"/>
            <a:ext cx="1442880" cy="267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0" name="CustomShape 21"/>
          <p:cNvSpPr/>
          <p:nvPr/>
        </p:nvSpPr>
        <p:spPr>
          <a:xfrm>
            <a:off x="3453120" y="2196508"/>
            <a:ext cx="1442880" cy="59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Органы местного самоуправления, </a:t>
            </a:r>
            <a:endParaRPr lang="ru-RU" sz="1100" b="0" strike="noStrike" spc="-1" dirty="0">
              <a:latin typeface="Arial"/>
            </a:endParaRPr>
          </a:p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финансовые органы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1" name="CustomShape 22"/>
          <p:cNvSpPr/>
          <p:nvPr/>
        </p:nvSpPr>
        <p:spPr>
          <a:xfrm>
            <a:off x="3470760" y="5631840"/>
            <a:ext cx="1425960" cy="251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2" name="CustomShape 23"/>
          <p:cNvSpPr/>
          <p:nvPr/>
        </p:nvSpPr>
        <p:spPr>
          <a:xfrm>
            <a:off x="3487680" y="5883120"/>
            <a:ext cx="1442880" cy="59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Законодательные     ( представительные) органы местного самоуправления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3" name="CustomShape 24"/>
          <p:cNvSpPr/>
          <p:nvPr/>
        </p:nvSpPr>
        <p:spPr>
          <a:xfrm>
            <a:off x="7291440" y="1855800"/>
            <a:ext cx="1449720" cy="26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4" name="CustomShape 25"/>
          <p:cNvSpPr/>
          <p:nvPr/>
        </p:nvSpPr>
        <p:spPr>
          <a:xfrm>
            <a:off x="7188120" y="5631840"/>
            <a:ext cx="1442880" cy="27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5" name="CustomShape 26"/>
          <p:cNvSpPr/>
          <p:nvPr/>
        </p:nvSpPr>
        <p:spPr>
          <a:xfrm>
            <a:off x="7298280" y="2201400"/>
            <a:ext cx="1442880" cy="59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Органы местного самоуправления, </a:t>
            </a:r>
            <a:endParaRPr lang="ru-RU" sz="1100" b="0" strike="noStrike" spc="-1">
              <a:latin typeface="Arial"/>
            </a:endParaRPr>
          </a:p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финансовые органы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6" name="CustomShape 27"/>
          <p:cNvSpPr/>
          <p:nvPr/>
        </p:nvSpPr>
        <p:spPr>
          <a:xfrm>
            <a:off x="7188120" y="5903640"/>
            <a:ext cx="1442880" cy="59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Законодательные     ( представительные) органы местного самоуправления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7" name="CustomShape 28"/>
          <p:cNvSpPr/>
          <p:nvPr/>
        </p:nvSpPr>
        <p:spPr>
          <a:xfrm>
            <a:off x="4317795" y="3085983"/>
            <a:ext cx="3439530" cy="450679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V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Финансовый контроль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/>
          </p:nvPr>
        </p:nvGraphicFramePr>
        <p:xfrm>
          <a:off x="4209120" y="4269102"/>
          <a:ext cx="3420540" cy="102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38" name="Picture 4"/>
          <p:cNvPicPr/>
          <p:nvPr/>
        </p:nvPicPr>
        <p:blipFill>
          <a:blip r:embed="rId14"/>
          <a:stretch/>
        </p:blipFill>
        <p:spPr>
          <a:xfrm>
            <a:off x="4882320" y="1530360"/>
            <a:ext cx="2389320" cy="1500120"/>
          </a:xfrm>
          <a:prstGeom prst="rect">
            <a:avLst/>
          </a:prstGeom>
          <a:ln>
            <a:noFill/>
          </a:ln>
        </p:spPr>
      </p:pic>
      <p:grpSp>
        <p:nvGrpSpPr>
          <p:cNvPr id="37" name="Group 16"/>
          <p:cNvGrpSpPr/>
          <p:nvPr/>
        </p:nvGrpSpPr>
        <p:grpSpPr>
          <a:xfrm>
            <a:off x="4387455" y="3537582"/>
            <a:ext cx="2951459" cy="731520"/>
            <a:chOff x="11264040" y="4429080"/>
            <a:chExt cx="811080" cy="731520"/>
          </a:xfrm>
        </p:grpSpPr>
        <p:pic>
          <p:nvPicPr>
            <p:cNvPr id="38" name="Picture 3"/>
            <p:cNvPicPr/>
            <p:nvPr/>
          </p:nvPicPr>
          <p:blipFill>
            <a:blip r:embed="rId8"/>
            <a:stretch/>
          </p:blipFill>
          <p:spPr>
            <a:xfrm>
              <a:off x="11264040" y="442908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CustomShape 17"/>
            <p:cNvSpPr/>
            <p:nvPr/>
          </p:nvSpPr>
          <p:spPr>
            <a:xfrm>
              <a:off x="11264040" y="4711680"/>
              <a:ext cx="811080" cy="3678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900" spc="-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spc="-1" dirty="0" smtClean="0">
                  <a:solidFill>
                    <a:srgbClr val="000000"/>
                  </a:solidFill>
                  <a:latin typeface="Times New Roman"/>
                </a:rPr>
                <a:t>ОСУЩЕСТВЛЯЕТСЯ ПОСТОЯННО</a:t>
              </a:r>
              <a:endParaRPr lang="ru-RU" sz="900" b="0" strike="noStrike" spc="-1" dirty="0">
                <a:latin typeface="Arial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7120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3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 txBox="1"/>
          <p:nvPr/>
        </p:nvSpPr>
        <p:spPr>
          <a:xfrm>
            <a:off x="416856" y="1166178"/>
            <a:ext cx="838392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/>
              </a:rPr>
              <a:t>Проявить активность</a:t>
            </a:r>
            <a:endParaRPr lang="ru-RU" sz="1000" spc="-1" dirty="0">
              <a:solidFill>
                <a:srgbClr val="C00000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2578" y="1996943"/>
            <a:ext cx="910369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/>
              </a:rPr>
              <a:t>Ознакомиться с проектом бюджета</a:t>
            </a:r>
            <a:endParaRPr lang="ru-RU" sz="1000" spc="-1" dirty="0">
              <a:solidFill>
                <a:srgbClr val="C00000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6851" y="3613647"/>
            <a:ext cx="1005955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публичных слушаниях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06998" y="4805884"/>
            <a:ext cx="1504276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Проконтролиро-вать</a:t>
            </a:r>
            <a:r>
              <a:rPr lang="ru-RU" sz="1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Совета муниципального района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763132" y="1144735"/>
            <a:ext cx="3459691" cy="58190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Ознакомиться с Федеральным Законом </a:t>
            </a:r>
            <a:r>
              <a:rPr lang="ru-RU" sz="900" b="1" spc="-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№ </a:t>
            </a:r>
            <a:r>
              <a:rPr lang="ru-RU" sz="900" b="1" spc="-1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131-ФЗ 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от 06.10.2003 (в ред. от 18.04.2018)  «Об общих принципах организации местного самоуправления в Российской Федерации» и с Бюджетным Кодексом Российской Федерации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24153" y="1996943"/>
            <a:ext cx="3498670" cy="44340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Администрация муниципального района  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24153" y="2476248"/>
            <a:ext cx="3498670" cy="88198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1050" spc="-1" dirty="0"/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1468" y="2721008"/>
            <a:ext cx="1376722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свои предложения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711274" y="3613647"/>
            <a:ext cx="3498670" cy="99740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Публичные слушания проводятся в целях: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1) обеспечения участия жителей муниципального района </a:t>
            </a:r>
            <a:r>
              <a:rPr lang="ru-RU" sz="900" b="1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Мелеузовский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район в обсуждении проекта бюджета района;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2) выявления мнения населения  и подготовки рекомендаций по итогам обсуждения населением проекта бюджета района;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3) изучения и обобщения предложений и рекомендаций жителей </a:t>
            </a:r>
            <a:r>
              <a:rPr lang="ru-RU" sz="900" b="1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Мелеузовского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района по проекту бюджета района</a:t>
            </a:r>
            <a:endParaRPr sz="9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11274" y="4805884"/>
            <a:ext cx="3446812" cy="858906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муниципального района </a:t>
            </a:r>
            <a:r>
              <a:rPr lang="ru-RU" sz="900" b="1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Мелеузовский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район Республики Башкортостан в информационно-телекоммуникационной сети «Интернет»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37697" y="568647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>
              <a:latin typeface="Calibri"/>
              <a:cs typeface="Calibri"/>
            </a:endParaRPr>
          </a:p>
        </p:txBody>
      </p:sp>
      <p:grpSp>
        <p:nvGrpSpPr>
          <p:cNvPr id="178" name="Группа 177"/>
          <p:cNvGrpSpPr/>
          <p:nvPr/>
        </p:nvGrpSpPr>
        <p:grpSpPr>
          <a:xfrm>
            <a:off x="0" y="-4528"/>
            <a:ext cx="12192000" cy="692640"/>
            <a:chOff x="0" y="2814"/>
            <a:chExt cx="12192000" cy="692640"/>
          </a:xfrm>
        </p:grpSpPr>
        <p:sp>
          <p:nvSpPr>
            <p:cNvPr id="179" name="Скругленный прямоугольник 178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бюджетном процессе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4" name="Рисунок 153" descr="https://ds05.infourok.ru/uploads/ex/0160/00003bf7-d0590fc1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221468" y="1083198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2"/>
          <p:cNvPicPr/>
          <p:nvPr/>
        </p:nvPicPr>
        <p:blipFill>
          <a:blip r:embed="rId3"/>
          <a:stretch/>
        </p:blipFill>
        <p:spPr>
          <a:xfrm>
            <a:off x="206998" y="5582517"/>
            <a:ext cx="1671548" cy="122081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 descr="https://ds05.infourok.ru/uploads/ex/0160/00003bf7-d0590fc1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886026" y="1083198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object 37"/>
          <p:cNvSpPr txBox="1"/>
          <p:nvPr/>
        </p:nvSpPr>
        <p:spPr>
          <a:xfrm>
            <a:off x="6117465" y="746805"/>
            <a:ext cx="5433119" cy="35137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Документы, на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основании </a:t>
            </a:r>
            <a:r>
              <a:rPr sz="1200" b="1" spc="-10" dirty="0">
                <a:solidFill>
                  <a:srgbClr val="00A0DC"/>
                </a:solidFill>
                <a:latin typeface="Calibri"/>
                <a:cs typeface="Calibri"/>
              </a:rPr>
              <a:t>которых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составляется  проект </a:t>
            </a:r>
            <a:r>
              <a:rPr sz="1200" b="1" spc="-10" dirty="0" err="1">
                <a:solidFill>
                  <a:srgbClr val="00A0DC"/>
                </a:solidFill>
                <a:latin typeface="Calibri"/>
                <a:cs typeface="Calibri"/>
              </a:rPr>
              <a:t>бюджета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lang="ru-RU" sz="1200" b="1" spc="-10" dirty="0" smtClean="0">
                <a:solidFill>
                  <a:srgbClr val="00A0DC"/>
                </a:solidFill>
                <a:latin typeface="Calibri"/>
                <a:cs typeface="Calibri"/>
              </a:rPr>
              <a:t>муниципального района </a:t>
            </a:r>
            <a:r>
              <a:rPr lang="ru-RU" sz="1200" b="1" spc="-10" dirty="0" err="1" smtClean="0">
                <a:solidFill>
                  <a:srgbClr val="00A0DC"/>
                </a:solidFill>
                <a:latin typeface="Calibri"/>
                <a:cs typeface="Calibri"/>
              </a:rPr>
              <a:t>Мелеузовский</a:t>
            </a:r>
            <a:r>
              <a:rPr lang="ru-RU" sz="1200" b="1" spc="-10" dirty="0" smtClean="0">
                <a:solidFill>
                  <a:srgbClr val="00A0DC"/>
                </a:solidFill>
                <a:latin typeface="Calibri"/>
                <a:cs typeface="Calibri"/>
              </a:rPr>
              <a:t> район Республики Башкортостан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6026252" y="1452322"/>
            <a:ext cx="2209800" cy="263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17804" marR="431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217804" algn="l"/>
                <a:tab pos="218440" algn="l"/>
                <a:tab pos="2107565" algn="l"/>
              </a:tabLst>
            </a:pP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8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ю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тны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й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к</a:t>
            </a:r>
            <a:r>
              <a:rPr sz="8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Р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сийс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й	</a:t>
            </a:r>
            <a:r>
              <a:rPr sz="1200" baseline="6944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Федерации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6061829" y="1747357"/>
            <a:ext cx="1941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Налоговый 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кодекс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Российской</a:t>
            </a:r>
            <a:r>
              <a:rPr sz="800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Федераци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6056522" y="2003983"/>
            <a:ext cx="2015489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Федеральный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закон от 06.10.2003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№ 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131ФЗ «Об общих принципах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организации 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местного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самоуправления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Российской  Федерации»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object 26"/>
          <p:cNvSpPr/>
          <p:nvPr/>
        </p:nvSpPr>
        <p:spPr>
          <a:xfrm>
            <a:off x="6060621" y="2010363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"/>
          <p:cNvSpPr/>
          <p:nvPr/>
        </p:nvSpPr>
        <p:spPr>
          <a:xfrm>
            <a:off x="6065928" y="1735819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 txBox="1"/>
          <p:nvPr/>
        </p:nvSpPr>
        <p:spPr>
          <a:xfrm>
            <a:off x="6051234" y="2595785"/>
            <a:ext cx="2015489" cy="130099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FontTx/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 муниципального района Мелеузовский район Республики Башкортостан от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20 апреля 2020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г. №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496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О нормативах денежных затрат на содержание и ремонт автомобильных дорог местного значения в границах муниципального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района Мелеузовский район Республики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Башкортостан и правила их расчета.</a:t>
            </a:r>
            <a:endParaRPr lang="ru-RU"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endParaRPr sz="800" dirty="0">
              <a:solidFill>
                <a:srgbClr val="00327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055333" y="2602165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6050918" y="1460024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5"/>
          <p:cNvSpPr txBox="1"/>
          <p:nvPr/>
        </p:nvSpPr>
        <p:spPr>
          <a:xfrm>
            <a:off x="6273084" y="5248072"/>
            <a:ext cx="215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Открытость </a:t>
            </a:r>
            <a:r>
              <a:rPr sz="1200" b="1" spc="-10" dirty="0">
                <a:solidFill>
                  <a:srgbClr val="00A0DC"/>
                </a:solidFill>
                <a:latin typeface="Calibri"/>
                <a:cs typeface="Calibri"/>
              </a:rPr>
              <a:t>бюджетных</a:t>
            </a:r>
            <a:r>
              <a:rPr sz="1200" b="1" spc="-50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данных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8360144" y="1403375"/>
            <a:ext cx="14802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Проект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Федерального</a:t>
            </a:r>
            <a:r>
              <a:rPr sz="8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закона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92405" algn="just">
              <a:lnSpc>
                <a:spcPct val="100000"/>
              </a:lnSpc>
              <a:spcBef>
                <a:spcPts val="40"/>
              </a:spcBef>
            </a:pPr>
            <a:r>
              <a:rPr sz="8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“О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федеральном бюджете </a:t>
            </a:r>
            <a:r>
              <a:rPr sz="800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8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sz="800" spc="-75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год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8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плановый </a:t>
            </a:r>
            <a:r>
              <a:rPr sz="800" spc="-1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период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800" spc="-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sz="8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годов”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5" name="object 9"/>
          <p:cNvSpPr txBox="1"/>
          <p:nvPr/>
        </p:nvSpPr>
        <p:spPr>
          <a:xfrm>
            <a:off x="8365766" y="2080057"/>
            <a:ext cx="1561010" cy="128817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 smtClean="0">
                <a:solidFill>
                  <a:srgbClr val="003279"/>
                </a:solidFill>
                <a:latin typeface="Calibri" panose="020F0502020204030204" pitchFamily="34" charset="0"/>
              </a:rPr>
              <a:t>Постановление </a:t>
            </a:r>
            <a:r>
              <a:rPr lang="ru-RU" sz="800" dirty="0">
                <a:solidFill>
                  <a:srgbClr val="003279"/>
                </a:solidFill>
                <a:latin typeface="Calibri" panose="020F0502020204030204" pitchFamily="34" charset="0"/>
              </a:rPr>
              <a:t>Правительства Республики Башкортостан от 22.08.2008 N 290 "О нормативах денежных затрат на содержание и ремонт автомобильных дорог регионального и межмуниципального значения Республики Башкортостан и правилах их расчета"</a:t>
            </a:r>
            <a:endParaRPr sz="800" dirty="0">
              <a:solidFill>
                <a:srgbClr val="00327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6" name="object 26"/>
          <p:cNvSpPr/>
          <p:nvPr/>
        </p:nvSpPr>
        <p:spPr>
          <a:xfrm>
            <a:off x="8369865" y="2086437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0"/>
          <p:cNvSpPr txBox="1"/>
          <p:nvPr/>
        </p:nvSpPr>
        <p:spPr>
          <a:xfrm>
            <a:off x="10119318" y="1373521"/>
            <a:ext cx="201951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 от 03 июня 2010 года № 975 «О разработке прогноза социально - экономического развития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 на очередной финансовый год и плановый период, проекта бюджета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 Башкортостан на очередной финансовый год и среднесрочного финансового плана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Башкортостан»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endParaRPr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9" name="object 10"/>
          <p:cNvSpPr txBox="1"/>
          <p:nvPr/>
        </p:nvSpPr>
        <p:spPr>
          <a:xfrm>
            <a:off x="10180498" y="3292548"/>
            <a:ext cx="181687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о бюджетном процессе в муниципальном районе Мелеузовский район Республики Башкортостан,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утвержденное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решением Совета муниципального района Мелеузовский район Республики Башкортостан от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29 апреля 2010 года № 207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(ред. от 12.11.2013 г. № 90, от 30.06.2017 г. № 74, от 02.04.2020 г. №299) </a:t>
            </a:r>
            <a:endParaRPr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1" name="object 26"/>
          <p:cNvSpPr/>
          <p:nvPr/>
        </p:nvSpPr>
        <p:spPr>
          <a:xfrm>
            <a:off x="10135806" y="1445964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6"/>
          <p:cNvSpPr/>
          <p:nvPr/>
        </p:nvSpPr>
        <p:spPr>
          <a:xfrm>
            <a:off x="10180498" y="3320553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/>
          <p:cNvSpPr/>
          <p:nvPr/>
        </p:nvSpPr>
        <p:spPr>
          <a:xfrm>
            <a:off x="8350960" y="1407992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894618" y="6492875"/>
            <a:ext cx="3102751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4362" y="760059"/>
            <a:ext cx="363977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Механизм участия граждан в бюджетном процессе</a:t>
            </a:r>
            <a:endParaRPr lang="ru-RU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9"/>
          <p:cNvSpPr txBox="1"/>
          <p:nvPr/>
        </p:nvSpPr>
        <p:spPr>
          <a:xfrm>
            <a:off x="6050918" y="3934549"/>
            <a:ext cx="1793639" cy="128817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Указа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Президента России 7 мая 2018 года № 204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О национальных целях и стратегических задачах развития Российской Федерации на период до 2024 года» и Указа Президента Российской Федерации от 21 июля 2020 года № 474 «О национальных целях развития Российской Федерации на период до 2030 года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4" name="object 26"/>
          <p:cNvSpPr/>
          <p:nvPr/>
        </p:nvSpPr>
        <p:spPr>
          <a:xfrm>
            <a:off x="6068824" y="3934549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/>
          <p:cNvSpPr txBox="1"/>
          <p:nvPr/>
        </p:nvSpPr>
        <p:spPr>
          <a:xfrm>
            <a:off x="8386208" y="3462098"/>
            <a:ext cx="1733110" cy="18003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 от 15 ноября 2016 г. № 1780 «Об утверждении порядка формирования муниципального задания и финансового обеспечения выполнения муниципального задания на оказание услуг (выполнение работ)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</a:t>
            </a:r>
            <a:endParaRPr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6" name="object 26"/>
          <p:cNvSpPr/>
          <p:nvPr/>
        </p:nvSpPr>
        <p:spPr>
          <a:xfrm>
            <a:off x="8390307" y="3468477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6223307" y="5648009"/>
            <a:ext cx="2208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Решение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 бюджете муниципального образования РБ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://finance.admmeleuz.ru/byudzhet-munitsipalnogo-rajona/resheniya-o-byudzhete-v-dejstvuyushchikh-redaktsiyakh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object 26"/>
          <p:cNvSpPr/>
          <p:nvPr/>
        </p:nvSpPr>
        <p:spPr>
          <a:xfrm>
            <a:off x="6120501" y="5664790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Прямоугольник 47"/>
          <p:cNvSpPr/>
          <p:nvPr/>
        </p:nvSpPr>
        <p:spPr>
          <a:xfrm>
            <a:off x="9151496" y="5582517"/>
            <a:ext cx="220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Бюджет для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граждан http://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ttp://finance.admmeleuz.ru/byudzhet-glav/byudzhet-dlya-grazhdan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object 26"/>
          <p:cNvSpPr/>
          <p:nvPr/>
        </p:nvSpPr>
        <p:spPr>
          <a:xfrm>
            <a:off x="9048690" y="5599298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Прямоугольник 49"/>
          <p:cNvSpPr/>
          <p:nvPr/>
        </p:nvSpPr>
        <p:spPr>
          <a:xfrm>
            <a:off x="9151496" y="6133403"/>
            <a:ext cx="220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Социальные сети для распространения информации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бюджете </a:t>
            </a:r>
            <a:r>
              <a:rPr lang="ru-RU" sz="800" u="sng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https://vk.com/budgetmeleuz</a:t>
            </a:r>
            <a:endParaRPr lang="ru-RU" sz="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1" name="object 26"/>
          <p:cNvSpPr/>
          <p:nvPr/>
        </p:nvSpPr>
        <p:spPr>
          <a:xfrm>
            <a:off x="9048690" y="6150184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27062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11508</Words>
  <Application>Microsoft Office PowerPoint</Application>
  <PresentationFormat>Широкоэкранный</PresentationFormat>
  <Paragraphs>2166</Paragraphs>
  <Slides>40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Albertus Extra Bold</vt:lpstr>
      <vt:lpstr>Arial</vt:lpstr>
      <vt:lpstr>Bookman Old Style</vt:lpstr>
      <vt:lpstr>Calibri</vt:lpstr>
      <vt:lpstr>Calibri Light</vt:lpstr>
      <vt:lpstr>Century Gothic</vt:lpstr>
      <vt:lpstr>Corbel</vt:lpstr>
      <vt:lpstr>Franklin Gothic Demi Cond</vt:lpstr>
      <vt:lpstr>Franklin Gothic Heavy</vt:lpstr>
      <vt:lpstr>Times New Roman</vt:lpstr>
      <vt:lpstr>Trebuchet MS</vt:lpstr>
      <vt:lpstr>Tw Cen MT</vt:lpstr>
      <vt:lpstr>Tw Cen MT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189</cp:revision>
  <cp:lastPrinted>2021-04-01T06:30:16Z</cp:lastPrinted>
  <dcterms:created xsi:type="dcterms:W3CDTF">2020-11-15T09:01:07Z</dcterms:created>
  <dcterms:modified xsi:type="dcterms:W3CDTF">2021-04-01T06:52:46Z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1473918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