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media/image15.jpg" ContentType="image/png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4"/>
  </p:sldMasterIdLst>
  <p:notesMasterIdLst>
    <p:notesMasterId r:id="rId19"/>
  </p:notesMasterIdLst>
  <p:sldIdLst>
    <p:sldId id="256" r:id="rId5"/>
    <p:sldId id="257" r:id="rId6"/>
    <p:sldId id="270" r:id="rId7"/>
    <p:sldId id="260" r:id="rId8"/>
    <p:sldId id="258" r:id="rId9"/>
    <p:sldId id="259" r:id="rId10"/>
    <p:sldId id="263" r:id="rId11"/>
    <p:sldId id="264" r:id="rId12"/>
    <p:sldId id="265" r:id="rId13"/>
    <p:sldId id="271" r:id="rId14"/>
    <p:sldId id="273" r:id="rId15"/>
    <p:sldId id="266" r:id="rId16"/>
    <p:sldId id="272" r:id="rId17"/>
    <p:sldId id="268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6374" autoAdjust="0"/>
  </p:normalViewPr>
  <p:slideViewPr>
    <p:cSldViewPr>
      <p:cViewPr varScale="1">
        <p:scale>
          <a:sx n="127" d="100"/>
          <a:sy n="127" d="100"/>
        </p:scale>
        <p:origin x="120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072882888531612"/>
          <c:w val="1"/>
          <c:h val="0.775140791111774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32-4397-991D-0BD0C6B44402}"/>
              </c:ext>
            </c:extLst>
          </c:dPt>
          <c:dPt>
            <c:idx val="1"/>
            <c:bubble3D val="0"/>
            <c:explosion val="18"/>
            <c:spPr>
              <a:solidFill>
                <a:schemeClr val="accent3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32-4397-991D-0BD0C6B44402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140793.90599999999</c:v>
                </c:pt>
                <c:pt idx="1">
                  <c:v>2056465.39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32-4397-991D-0BD0C6B44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/>
              <a:t>Средняя зарплата библиотечных работников, руб.</a:t>
            </a:r>
          </a:p>
        </c:rich>
      </c:tx>
      <c:layout>
        <c:manualLayout>
          <c:xMode val="edge"/>
          <c:yMode val="edge"/>
          <c:x val="0.14377501205003965"/>
          <c:y val="4.4994024670742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992405668954383"/>
          <c:y val="0.32964791363899226"/>
          <c:w val="0.64789190849858902"/>
          <c:h val="0.43588914119847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зарплата музейных работников, руб.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36079887193027E-3"/>
                  <c:y val="-2.4887148754606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84980663815279"/>
                      <c:h val="9.2539330763123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CD0-49DD-A419-E08095F1EABC}"/>
                </c:ext>
              </c:extLst>
            </c:dLbl>
            <c:dLbl>
              <c:idx val="1"/>
              <c:layout>
                <c:manualLayout>
                  <c:x val="1.2218403481186781E-2"/>
                  <c:y val="1.949144218255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99-4B76-ADF2-B0AEAB7CC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27179</c:v>
                </c:pt>
                <c:pt idx="1">
                  <c:v>29982.61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D0-49DD-A419-E08095F1E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342784"/>
        <c:axId val="264864240"/>
      </c:barChart>
      <c:catAx>
        <c:axId val="1363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864240"/>
        <c:crosses val="autoZero"/>
        <c:auto val="1"/>
        <c:lblAlgn val="ctr"/>
        <c:lblOffset val="100"/>
        <c:noMultiLvlLbl val="0"/>
      </c:catAx>
      <c:valAx>
        <c:axId val="26486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34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/>
              <a:t>Средняя зарплата педагогических работников школы искусств, руб.</a:t>
            </a:r>
          </a:p>
        </c:rich>
      </c:tx>
      <c:layout>
        <c:manualLayout>
          <c:xMode val="edge"/>
          <c:yMode val="edge"/>
          <c:x val="5.25792759477671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992405668954383"/>
          <c:y val="0.32964791363899226"/>
          <c:w val="0.64789190849858902"/>
          <c:h val="0.43588914119847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зарплата музейных работников, руб.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366780283447604E-2"/>
                  <c:y val="-5.2603378215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55418435234133"/>
                      <c:h val="0.138619498621995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991-43CE-A49D-DFF7F43EE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30562.43</c:v>
                </c:pt>
                <c:pt idx="1">
                  <c:v>31863.89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1-43CE-A49D-DFF7F43EE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342784"/>
        <c:axId val="264864240"/>
      </c:barChart>
      <c:catAx>
        <c:axId val="1363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864240"/>
        <c:crosses val="autoZero"/>
        <c:auto val="1"/>
        <c:lblAlgn val="ctr"/>
        <c:lblOffset val="100"/>
        <c:noMultiLvlLbl val="0"/>
      </c:catAx>
      <c:valAx>
        <c:axId val="26486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34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500" dirty="0"/>
              <a:t>Динамика  показателей расходов, </a:t>
            </a:r>
            <a:r>
              <a:rPr lang="ru-RU" sz="1500" dirty="0" err="1"/>
              <a:t>тыс.руб</a:t>
            </a:r>
            <a:r>
              <a:rPr lang="ru-RU" sz="1500" dirty="0"/>
              <a:t>.</a:t>
            </a:r>
          </a:p>
        </c:rich>
      </c:tx>
      <c:layout>
        <c:manualLayout>
          <c:xMode val="edge"/>
          <c:yMode val="edge"/>
          <c:x val="0.148580252691645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765667812025034"/>
          <c:y val="0.10157882584136575"/>
          <c:w val="0.74152070677407123"/>
          <c:h val="0.36353557031147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Субсидия на выполнение МЗ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034809058072763E-2"/>
                  <c:y val="1.064225575679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B4-441B-AF61-197DD97C58B1}"/>
                </c:ext>
              </c:extLst>
            </c:dLbl>
            <c:dLbl>
              <c:idx val="1"/>
              <c:layout>
                <c:manualLayout>
                  <c:x val="6.0058015096787981E-3"/>
                  <c:y val="4.86592225119873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B4-441B-AF61-197DD97C58B1}"/>
                </c:ext>
              </c:extLst>
            </c:dLbl>
            <c:dLbl>
              <c:idx val="2"/>
              <c:layout>
                <c:manualLayout>
                  <c:x val="2.469732179084478E-2"/>
                  <c:y val="1.4305091725833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B4-441B-AF61-197DD97C5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36728.6</c:v>
                </c:pt>
                <c:pt idx="1">
                  <c:v>34209.300000000003</c:v>
                </c:pt>
                <c:pt idx="2">
                  <c:v>35675.699999999997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4-441B-AF61-197DD97C58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 на иные цели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026106793554619E-2"/>
                  <c:y val="-2.538915882917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9A-4D75-B022-79CC0E6D0BE6}"/>
                </c:ext>
              </c:extLst>
            </c:dLbl>
            <c:dLbl>
              <c:idx val="1"/>
              <c:layout>
                <c:manualLayout>
                  <c:x val="3.6034809058072791E-2"/>
                  <c:y val="-1.015566353167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B8-45E0-82BE-E92FCCA02A63}"/>
                </c:ext>
              </c:extLst>
            </c:dLbl>
            <c:dLbl>
              <c:idx val="2"/>
              <c:layout>
                <c:manualLayout>
                  <c:x val="5.7055114341948585E-2"/>
                  <c:y val="-2.2850242946262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B8-45E0-82BE-E92FCCA02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4690</c:v>
                </c:pt>
                <c:pt idx="1">
                  <c:v>7918.2</c:v>
                </c:pt>
                <c:pt idx="2">
                  <c:v>2353.9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4-441B-AF61-197DD97C58B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789611571240575E-2"/>
                  <c:y val="-4.8821353282148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B4-441B-AF61-197DD97C58B1}"/>
                </c:ext>
              </c:extLst>
            </c:dLbl>
            <c:dLbl>
              <c:idx val="1"/>
              <c:layout>
                <c:manualLayout>
                  <c:x val="3.0029007548393993E-2"/>
                  <c:y val="1.0155663531671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B8-45E0-82BE-E92FCCA02A63}"/>
                </c:ext>
              </c:extLst>
            </c:dLbl>
            <c:dLbl>
              <c:idx val="2"/>
              <c:layout>
                <c:manualLayout>
                  <c:x val="0.10209862566453957"/>
                  <c:y val="2.538915882917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B8-45E0-82BE-E92FCCA02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4350.8</c:v>
                </c:pt>
                <c:pt idx="1">
                  <c:v>5689.1</c:v>
                </c:pt>
                <c:pt idx="2">
                  <c:v>2355.8000000000002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B4-441B-AF61-197DD97C5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271440"/>
        <c:axId val="10095248"/>
      </c:barChart>
      <c:catAx>
        <c:axId val="30227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95248"/>
        <c:crosses val="autoZero"/>
        <c:auto val="1"/>
        <c:lblAlgn val="ctr"/>
        <c:lblOffset val="100"/>
        <c:noMultiLvlLbl val="0"/>
      </c:catAx>
      <c:valAx>
        <c:axId val="100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227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2290392002614883"/>
          <c:w val="0.95998410117742095"/>
          <c:h val="5.5961104608332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показателей расходов, </a:t>
            </a:r>
            <a:r>
              <a:rPr lang="ru-RU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layout>
        <c:manualLayout>
          <c:xMode val="edge"/>
          <c:yMode val="edge"/>
          <c:x val="0.19733459962995478"/>
          <c:y val="3.95923434019373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366246366425905"/>
          <c:y val="0.15235723808465729"/>
          <c:w val="0.81659332517789762"/>
          <c:h val="0.43276549343142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Субсидия на выполнение МЗ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93587741212979E-3"/>
                  <c:y val="1.3893580985332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0E-40DE-9EB7-35D6FCA1210B}"/>
                </c:ext>
              </c:extLst>
            </c:dLbl>
            <c:dLbl>
              <c:idx val="1"/>
              <c:layout>
                <c:manualLayout>
                  <c:x val="2.6042289670916999E-2"/>
                  <c:y val="1.3893580985332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0E-40DE-9EB7-35D6FCA1210B}"/>
                </c:ext>
              </c:extLst>
            </c:dLbl>
            <c:dLbl>
              <c:idx val="2"/>
              <c:layout>
                <c:manualLayout>
                  <c:x val="4.0039735567091936E-2"/>
                  <c:y val="1.778090416257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0E-40DE-9EB7-35D6FCA12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45780.6</c:v>
                </c:pt>
                <c:pt idx="1">
                  <c:v>44241</c:v>
                </c:pt>
                <c:pt idx="2">
                  <c:v>46036.2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0E-40DE-9EB7-35D6FCA121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 на иные цели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042289670917051E-2"/>
                  <c:y val="-3.5993733122623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BF-4B20-BE34-73EA98B20BB7}"/>
                </c:ext>
              </c:extLst>
            </c:dLbl>
            <c:dLbl>
              <c:idx val="1"/>
              <c:layout>
                <c:manualLayout>
                  <c:x val="2.8935877412130058E-2"/>
                  <c:y val="-4.3192479747148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BF-4B20-BE34-73EA98B20BB7}"/>
                </c:ext>
              </c:extLst>
            </c:dLbl>
            <c:dLbl>
              <c:idx val="2"/>
              <c:layout>
                <c:manualLayout>
                  <c:x val="1.4467938706065029E-2"/>
                  <c:y val="-3.2394359810361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BF-4B20-BE34-73EA98B20B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4740.2</c:v>
                </c:pt>
                <c:pt idx="1">
                  <c:v>4015.3</c:v>
                </c:pt>
                <c:pt idx="2">
                  <c:v>3955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0E-40DE-9EB7-35D6FCA121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262119177081929E-2"/>
                  <c:y val="-6.0469471646008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0E-40DE-9EB7-35D6FCA1210B}"/>
                </c:ext>
              </c:extLst>
            </c:dLbl>
            <c:dLbl>
              <c:idx val="1"/>
              <c:layout>
                <c:manualLayout>
                  <c:x val="3.7616640635769076E-2"/>
                  <c:y val="1.4397493249049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BF-4B20-BE34-73EA98B20BB7}"/>
                </c:ext>
              </c:extLst>
            </c:dLbl>
            <c:dLbl>
              <c:idx val="2"/>
              <c:layout>
                <c:manualLayout>
                  <c:x val="4.0510228376981976E-2"/>
                  <c:y val="-2.1596239873574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BF-4B20-BE34-73EA98B20B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257.39999999999998</c:v>
                </c:pt>
                <c:pt idx="1">
                  <c:v>201.54</c:v>
                </c:pt>
                <c:pt idx="2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0E-40DE-9EB7-35D6FCA12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271440"/>
        <c:axId val="10095248"/>
      </c:barChart>
      <c:catAx>
        <c:axId val="30227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5248"/>
        <c:crosses val="autoZero"/>
        <c:auto val="1"/>
        <c:lblAlgn val="ctr"/>
        <c:lblOffset val="100"/>
        <c:noMultiLvlLbl val="0"/>
      </c:catAx>
      <c:valAx>
        <c:axId val="100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27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5712637117895473E-2"/>
          <c:y val="0.67115671954816813"/>
          <c:w val="0.948973134556237"/>
          <c:h val="0.128139390407868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/>
              <a:t>Динамика  показателей расходов, тыс.руб.</a:t>
            </a:r>
          </a:p>
        </c:rich>
      </c:tx>
      <c:layout>
        <c:manualLayout>
          <c:xMode val="edge"/>
          <c:yMode val="edge"/>
          <c:x val="0.21404973760952734"/>
          <c:y val="1.3566868638527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366246366425905"/>
          <c:y val="0.15235723808465729"/>
          <c:w val="0.77237592509214381"/>
          <c:h val="0.58502097650525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Субсидия на выполнение МЗ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65188663247943E-2"/>
                  <c:y val="-8.382158007269324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5B-47EF-95D3-758B828B356C}"/>
                </c:ext>
              </c:extLst>
            </c:dLbl>
            <c:dLbl>
              <c:idx val="1"/>
              <c:layout>
                <c:manualLayout>
                  <c:x val="4.0224575437037211E-2"/>
                  <c:y val="-4.65105462663659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5B-47EF-95D3-758B828B356C}"/>
                </c:ext>
              </c:extLst>
            </c:dLbl>
            <c:dLbl>
              <c:idx val="2"/>
              <c:layout>
                <c:manualLayout>
                  <c:x val="5.4831870532903754E-2"/>
                  <c:y val="2.0457458581674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5B-47EF-95D3-758B828B3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29079.4</c:v>
                </c:pt>
                <c:pt idx="1">
                  <c:v>29136.400000000001</c:v>
                </c:pt>
                <c:pt idx="2">
                  <c:v>31785.599999999999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5B-47EF-95D3-758B828B35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 на иные цели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03617921595456E-2"/>
                  <c:y val="-6.94922279509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22-43DE-8A41-96B12EA8126C}"/>
                </c:ext>
              </c:extLst>
            </c:dLbl>
            <c:dLbl>
              <c:idx val="1"/>
              <c:layout>
                <c:manualLayout>
                  <c:x val="2.475358488433059E-2"/>
                  <c:y val="-7.383549219785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2-43DE-8A41-96B12EA8126C}"/>
                </c:ext>
              </c:extLst>
            </c:dLbl>
            <c:dLbl>
              <c:idx val="2"/>
              <c:layout>
                <c:manualLayout>
                  <c:x val="2.1659386773789268E-2"/>
                  <c:y val="-5.2119170963192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22-43DE-8A41-96B12EA812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725.7</c:v>
                </c:pt>
                <c:pt idx="1">
                  <c:v>674.5</c:v>
                </c:pt>
                <c:pt idx="2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5B-47EF-95D3-758B828B35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97664197155482E-2"/>
                  <c:y val="-1.3005511499732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5B-47EF-95D3-758B828B356C}"/>
                </c:ext>
              </c:extLst>
            </c:dLbl>
            <c:dLbl>
              <c:idx val="1"/>
              <c:layout>
                <c:manualLayout>
                  <c:x val="4.950716976866118E-2"/>
                  <c:y val="-8.6865284938653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22-43DE-8A41-96B12EA8126C}"/>
                </c:ext>
              </c:extLst>
            </c:dLbl>
            <c:dLbl>
              <c:idx val="2"/>
              <c:layout>
                <c:manualLayout>
                  <c:x val="4.6412971658119861E-2"/>
                  <c:y val="7.96255913521401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22-43DE-8A41-96B12EA812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214.3</c:v>
                </c:pt>
                <c:pt idx="1">
                  <c:v>153.19999999999999</c:v>
                </c:pt>
                <c:pt idx="2">
                  <c:v>90.6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5B-47EF-95D3-758B828B3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271440"/>
        <c:axId val="10095248"/>
      </c:barChart>
      <c:catAx>
        <c:axId val="30227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95248"/>
        <c:crosses val="autoZero"/>
        <c:auto val="1"/>
        <c:lblAlgn val="ctr"/>
        <c:lblOffset val="100"/>
        <c:noMultiLvlLbl val="0"/>
      </c:catAx>
      <c:valAx>
        <c:axId val="100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227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1.1328699523501995E-2"/>
          <c:y val="0.85272059336513373"/>
          <c:w val="0.75501272642442452"/>
          <c:h val="0.13708265334458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/>
              <a:t>Динамика  показателей расходов, тыс.руб.</a:t>
            </a:r>
          </a:p>
        </c:rich>
      </c:tx>
      <c:layout>
        <c:manualLayout>
          <c:xMode val="edge"/>
          <c:yMode val="edge"/>
          <c:x val="0.148580252691645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366246366425905"/>
          <c:y val="0.15235723808465729"/>
          <c:w val="0.82633753633574092"/>
          <c:h val="0.5145350011614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Субсидия на выполнение МЗ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4514144892991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55-47A1-B6A8-146E12A8F65F}"/>
                </c:ext>
              </c:extLst>
            </c:dLbl>
            <c:dLbl>
              <c:idx val="1"/>
              <c:layout>
                <c:manualLayout>
                  <c:x val="-6.655444992485173E-3"/>
                  <c:y val="1.2675331556566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55-47A1-B6A8-146E12A8F65F}"/>
                </c:ext>
              </c:extLst>
            </c:dLbl>
            <c:dLbl>
              <c:idx val="2"/>
              <c:layout>
                <c:manualLayout>
                  <c:x val="8.8653147553835618E-2"/>
                  <c:y val="4.76778526439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55-47A1-B6A8-146E12A8F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2506</c:v>
                </c:pt>
                <c:pt idx="1">
                  <c:v>2682</c:v>
                </c:pt>
                <c:pt idx="2">
                  <c:v>2868.2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55-47A1-B6A8-146E12A8F6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 на иные цели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260392451153255E-2"/>
                  <c:y val="-1.1628744547309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F7-4C5F-8513-EA43AA3E87DD}"/>
                </c:ext>
              </c:extLst>
            </c:dLbl>
            <c:dLbl>
              <c:idx val="1"/>
              <c:layout>
                <c:manualLayout>
                  <c:x val="2.9949502466182942E-2"/>
                  <c:y val="-1.1628744547309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F7-4C5F-8513-EA43AA3E87DD}"/>
                </c:ext>
              </c:extLst>
            </c:dLbl>
            <c:dLbl>
              <c:idx val="2"/>
              <c:layout>
                <c:manualLayout>
                  <c:x val="5.3243559939880891E-2"/>
                  <c:y val="-1.9381240912181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F7-4C5F-8513-EA43AA3E8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1500</c:v>
                </c:pt>
                <c:pt idx="1">
                  <c:v>902.5</c:v>
                </c:pt>
                <c:pt idx="2">
                  <c:v>398.8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55-47A1-B6A8-146E12A8F6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029158185778101E-2"/>
                  <c:y val="-5.6438173536273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55-47A1-B6A8-146E12A8F65F}"/>
                </c:ext>
              </c:extLst>
            </c:dLbl>
            <c:dLbl>
              <c:idx val="1"/>
              <c:layout>
                <c:manualLayout>
                  <c:x val="3.3277224962425557E-2"/>
                  <c:y val="3.876248182436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F7-4C5F-8513-EA43AA3E87DD}"/>
                </c:ext>
              </c:extLst>
            </c:dLbl>
            <c:dLbl>
              <c:idx val="2"/>
              <c:layout>
                <c:manualLayout>
                  <c:x val="5.3243559939880891E-2"/>
                  <c:y val="3.8762481824364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F7-4C5F-8513-EA43AA3E8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86.7</c:v>
                </c:pt>
                <c:pt idx="1">
                  <c:v>87.59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55-47A1-B6A8-146E12A8F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271440"/>
        <c:axId val="10095248"/>
      </c:barChart>
      <c:catAx>
        <c:axId val="30227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95248"/>
        <c:crosses val="autoZero"/>
        <c:auto val="1"/>
        <c:lblAlgn val="ctr"/>
        <c:lblOffset val="100"/>
        <c:noMultiLvlLbl val="0"/>
      </c:catAx>
      <c:valAx>
        <c:axId val="100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227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3363385826771654"/>
          <c:w val="1"/>
          <c:h val="0.20067936895900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effectLst/>
              </a:rPr>
              <a:t>Динамика  показателей расходов, </a:t>
            </a:r>
            <a:r>
              <a:rPr lang="ru-RU" sz="1200" dirty="0" err="1">
                <a:effectLst/>
              </a:rPr>
              <a:t>тыс.руб</a:t>
            </a:r>
            <a:r>
              <a:rPr lang="ru-RU" sz="1400" dirty="0">
                <a:effectLst/>
              </a:rPr>
              <a:t>.</a:t>
            </a:r>
          </a:p>
        </c:rich>
      </c:tx>
      <c:layout>
        <c:manualLayout>
          <c:xMode val="edge"/>
          <c:yMode val="edge"/>
          <c:x val="0.148580189203296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697319794655939"/>
          <c:y val="0.16466193678738533"/>
          <c:w val="0.74660553589283729"/>
          <c:h val="0.52190841844446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Субсидия на выполнение МЗ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966334977455303E-2"/>
                  <c:y val="-1.2222802117594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80-407A-A447-83C720743CBD}"/>
                </c:ext>
              </c:extLst>
            </c:dLbl>
            <c:dLbl>
              <c:idx val="1"/>
              <c:layout>
                <c:manualLayout>
                  <c:x val="4.6588114947395724E-2"/>
                  <c:y val="1.2386866575548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80-407A-A447-83C720743CBD}"/>
                </c:ext>
              </c:extLst>
            </c:dLbl>
            <c:dLbl>
              <c:idx val="2"/>
              <c:layout>
                <c:manualLayout>
                  <c:x val="5.5375922591410179E-2"/>
                  <c:y val="2.6988603333479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80-407A-A447-83C720743C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23793.3</c:v>
                </c:pt>
                <c:pt idx="1">
                  <c:v>26645.9</c:v>
                </c:pt>
                <c:pt idx="2">
                  <c:v>27683.599999999999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80-407A-A447-83C720743C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 на иные цели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949502466183033E-2"/>
                  <c:y val="-0.15586123505656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33-44DD-9AD4-5737C8152324}"/>
                </c:ext>
              </c:extLst>
            </c:dLbl>
            <c:dLbl>
              <c:idx val="1"/>
              <c:layout>
                <c:manualLayout>
                  <c:x val="1.3310889984970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33-44DD-9AD4-5737C8152324}"/>
                </c:ext>
              </c:extLst>
            </c:dLbl>
            <c:dLbl>
              <c:idx val="2"/>
              <c:layout>
                <c:manualLayout>
                  <c:x val="2.9949502466183001E-2"/>
                  <c:y val="-5.3320948835142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33-44DD-9AD4-5737C8152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879.5</c:v>
                </c:pt>
                <c:pt idx="1">
                  <c:v>960</c:v>
                </c:pt>
                <c:pt idx="2">
                  <c:v>621.70000000000005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80-407A-A447-83C720743C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356880682020598E-2"/>
                  <c:y val="-4.8234950638559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80-407A-A447-83C720743CBD}"/>
                </c:ext>
              </c:extLst>
            </c:dLbl>
            <c:dLbl>
              <c:idx val="1"/>
              <c:layout>
                <c:manualLayout>
                  <c:x val="4.3260392451153228E-2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33-44DD-9AD4-5737C8152324}"/>
                </c:ext>
              </c:extLst>
            </c:dLbl>
            <c:dLbl>
              <c:idx val="2"/>
              <c:layout>
                <c:manualLayout>
                  <c:x val="0.1131425648722469"/>
                  <c:y val="1.640644579542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33-44DD-9AD4-5737C8152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2924.6</c:v>
                </c:pt>
                <c:pt idx="1">
                  <c:v>2789.2</c:v>
                </c:pt>
                <c:pt idx="2">
                  <c:v>2002.6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80-407A-A447-83C720743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271440"/>
        <c:axId val="10095248"/>
      </c:barChart>
      <c:catAx>
        <c:axId val="30227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5248"/>
        <c:crosses val="autoZero"/>
        <c:auto val="1"/>
        <c:lblAlgn val="ctr"/>
        <c:lblOffset val="100"/>
        <c:noMultiLvlLbl val="0"/>
      </c:catAx>
      <c:valAx>
        <c:axId val="100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27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560471317140456"/>
          <c:w val="1"/>
          <c:h val="0.22439527995707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effectLst/>
              </a:rPr>
              <a:t>Динамика  показателей расходов, </a:t>
            </a:r>
            <a:r>
              <a:rPr lang="ru-RU" sz="1200" dirty="0" err="1">
                <a:effectLst/>
              </a:rPr>
              <a:t>тыс.руб</a:t>
            </a:r>
            <a:r>
              <a:rPr lang="ru-RU" sz="1400" dirty="0">
                <a:effectLst/>
              </a:rPr>
              <a:t>.</a:t>
            </a:r>
          </a:p>
        </c:rich>
      </c:tx>
      <c:layout>
        <c:manualLayout>
          <c:xMode val="edge"/>
          <c:yMode val="edge"/>
          <c:x val="0.148580252691645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06703423117076"/>
          <c:y val="0.14594388502287625"/>
          <c:w val="0.81659332517789762"/>
          <c:h val="0.38305971053721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Субсидия на выполнение МЗ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610363930479257E-3"/>
                  <c:y val="-4.1687287271111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79-4422-8435-679DC031B01C}"/>
                </c:ext>
              </c:extLst>
            </c:dLbl>
            <c:dLbl>
              <c:idx val="1"/>
              <c:layout>
                <c:manualLayout>
                  <c:x val="0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79-4422-8435-679DC031B01C}"/>
                </c:ext>
              </c:extLst>
            </c:dLbl>
            <c:dLbl>
              <c:idx val="2"/>
              <c:layout>
                <c:manualLayout>
                  <c:x val="5.7962011631745636E-2"/>
                  <c:y val="7.3754431325811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79-4422-8435-679DC031B0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8398.5</c:v>
                </c:pt>
                <c:pt idx="1">
                  <c:v>8350</c:v>
                </c:pt>
                <c:pt idx="2">
                  <c:v>8965.4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79-4422-8435-679DC031B0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 на иные цели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322072786095822E-2"/>
                  <c:y val="-1.6033572027350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9B-4FB2-A4B1-0BD299FFEAF2}"/>
                </c:ext>
              </c:extLst>
            </c:dLbl>
            <c:dLbl>
              <c:idx val="1"/>
              <c:layout>
                <c:manualLayout>
                  <c:x val="2.4644145572191644E-2"/>
                  <c:y val="-3.5273858460171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9B-4FB2-A4B1-0BD299FFEAF2}"/>
                </c:ext>
              </c:extLst>
            </c:dLbl>
            <c:dLbl>
              <c:idx val="2"/>
              <c:layout>
                <c:manualLayout>
                  <c:x val="2.1563627375667627E-2"/>
                  <c:y val="-2.886042964923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9B-4FB2-A4B1-0BD299FFE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234.2</c:v>
                </c:pt>
                <c:pt idx="1">
                  <c:v>800</c:v>
                </c:pt>
                <c:pt idx="2">
                  <c:v>852.3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79-4422-8435-679DC031B0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798609061138042E-2"/>
                  <c:y val="-5.6438173536273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79-4422-8435-679DC031B01C}"/>
                </c:ext>
              </c:extLst>
            </c:dLbl>
            <c:dLbl>
              <c:idx val="1"/>
              <c:layout>
                <c:manualLayout>
                  <c:x val="4.0046736554811516E-2"/>
                  <c:y val="-9.6201432164102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9B-4FB2-A4B1-0BD299FFEAF2}"/>
                </c:ext>
              </c:extLst>
            </c:dLbl>
            <c:dLbl>
              <c:idx val="2"/>
              <c:layout>
                <c:manualLayout>
                  <c:x val="4.6207772947859438E-2"/>
                  <c:y val="-9.6201432164103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9B-4FB2-A4B1-0BD299FFE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452.6</c:v>
                </c:pt>
                <c:pt idx="1">
                  <c:v>474.9</c:v>
                </c:pt>
                <c:pt idx="2">
                  <c:v>193.7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79-4422-8435-679DC031B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271440"/>
        <c:axId val="10095248"/>
      </c:barChart>
      <c:catAx>
        <c:axId val="30227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5248"/>
        <c:crosses val="autoZero"/>
        <c:auto val="1"/>
        <c:lblAlgn val="ctr"/>
        <c:lblOffset val="100"/>
        <c:noMultiLvlLbl val="0"/>
      </c:catAx>
      <c:valAx>
        <c:axId val="100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27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75323102293519"/>
          <c:y val="0.61177874175596658"/>
          <c:w val="0.88322774271026905"/>
          <c:h val="0.191618103039056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18592593851609573"/>
          <c:y val="6.5299182946115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363285204796156"/>
          <c:y val="0.28633691721871757"/>
          <c:w val="0.64789190849858902"/>
          <c:h val="0.3740160668553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зарплата музейных работников, руб.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069300473155926E-7"/>
                  <c:y val="2.7207992894214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92260779854831"/>
                      <c:h val="7.74339477769355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E50-4BB1-85BA-CBFCFAD090BC}"/>
                </c:ext>
              </c:extLst>
            </c:dLbl>
            <c:dLbl>
              <c:idx val="1"/>
              <c:layout>
                <c:manualLayout>
                  <c:x val="2.0364005801977766E-2"/>
                  <c:y val="-1.6324795736528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50-4BB1-85BA-CBFCFAD09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22780.6</c:v>
                </c:pt>
                <c:pt idx="1">
                  <c:v>25384.18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50-4BB1-85BA-CBFCFAD09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342784"/>
        <c:axId val="264864240"/>
      </c:barChart>
      <c:catAx>
        <c:axId val="1363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864240"/>
        <c:crosses val="autoZero"/>
        <c:auto val="1"/>
        <c:lblAlgn val="ctr"/>
        <c:lblOffset val="100"/>
        <c:noMultiLvlLbl val="0"/>
      </c:catAx>
      <c:valAx>
        <c:axId val="26486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34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/>
              <a:t>Средняя зарплата клубных работников, руб.</a:t>
            </a:r>
          </a:p>
        </c:rich>
      </c:tx>
      <c:layout>
        <c:manualLayout>
          <c:xMode val="edge"/>
          <c:yMode val="edge"/>
          <c:x val="0.20486702945597318"/>
          <c:y val="2.5192524772324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992405668954383"/>
          <c:y val="0.32964791363899226"/>
          <c:w val="0.64789190849858902"/>
          <c:h val="0.43588914119847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зарплата музейных работников,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691931716762648E-2"/>
                  <c:y val="3.2752219105742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43221592131732"/>
                      <c:h val="6.03636473475257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013-4859-9ADB-BDCA66E2AF49}"/>
                </c:ext>
              </c:extLst>
            </c:dLbl>
            <c:dLbl>
              <c:idx val="1"/>
              <c:layout>
                <c:manualLayout>
                  <c:x val="0"/>
                  <c:y val="2.4749183106441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39-4665-8C8A-6CED176C03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26964.799999999999</c:v>
                </c:pt>
                <c:pt idx="1">
                  <c:v>29087.41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13-4859-9ADB-BDCA66E2A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342784"/>
        <c:axId val="264864240"/>
      </c:barChart>
      <c:catAx>
        <c:axId val="1363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864240"/>
        <c:crosses val="autoZero"/>
        <c:auto val="1"/>
        <c:lblAlgn val="ctr"/>
        <c:lblOffset val="100"/>
        <c:noMultiLvlLbl val="0"/>
      </c:catAx>
      <c:valAx>
        <c:axId val="26486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34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AEB48-8664-4936-A739-975B314B7E45}" type="doc">
      <dgm:prSet loTypeId="urn:microsoft.com/office/officeart/2005/8/layout/orgChart1" loCatId="hierarchy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0EB6AAD3-65DE-4320-A557-12E511E11FD9}" type="pres">
      <dgm:prSet presAssocID="{E7EAEB48-8664-4936-A739-975B314B7E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0F609240-A805-4659-AFED-D90913AD73D1}" type="presOf" srcId="{E7EAEB48-8664-4936-A739-975B314B7E45}" destId="{0EB6AAD3-65DE-4320-A557-12E511E11FD9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5296F-42BB-4FCF-B5CD-7D3C7B037AA1}" type="doc">
      <dgm:prSet loTypeId="urn:microsoft.com/office/officeart/2005/8/layout/hProcess6" loCatId="process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2DAA2883-E6FE-4208-BBB9-CB4E72F865A0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</a:p>
      </dgm:t>
    </dgm:pt>
    <dgm:pt modelId="{4EF7B365-6752-450F-B1DC-B82B3D767513}" type="parTrans" cxnId="{8B4CCD37-3EEC-49F3-95E0-31E64CF3BB24}">
      <dgm:prSet/>
      <dgm:spPr/>
      <dgm:t>
        <a:bodyPr/>
        <a:lstStyle/>
        <a:p>
          <a:endParaRPr lang="ru-RU"/>
        </a:p>
      </dgm:t>
    </dgm:pt>
    <dgm:pt modelId="{9DF0FBF0-7920-430F-B6F2-FB1EC62A3D6E}" type="sibTrans" cxnId="{8B4CCD37-3EEC-49F3-95E0-31E64CF3BB24}">
      <dgm:prSet/>
      <dgm:spPr/>
      <dgm:t>
        <a:bodyPr/>
        <a:lstStyle/>
        <a:p>
          <a:endParaRPr lang="ru-RU"/>
        </a:p>
      </dgm:t>
    </dgm:pt>
    <dgm:pt modelId="{AF5FACF5-0D18-4DC4-B934-35123988486E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134,7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772618E-0F28-4463-BD91-2294DD40EFAD}" type="parTrans" cxnId="{72F7B604-A40B-4CD7-ABC9-EEB0CA2596C1}">
      <dgm:prSet/>
      <dgm:spPr/>
      <dgm:t>
        <a:bodyPr/>
        <a:lstStyle/>
        <a:p>
          <a:endParaRPr lang="ru-RU"/>
        </a:p>
      </dgm:t>
    </dgm:pt>
    <dgm:pt modelId="{299BE9F6-031C-41F7-ABDD-8A66266C0F1F}" type="sibTrans" cxnId="{72F7B604-A40B-4CD7-ABC9-EEB0CA2596C1}">
      <dgm:prSet/>
      <dgm:spPr/>
      <dgm:t>
        <a:bodyPr/>
        <a:lstStyle/>
        <a:p>
          <a:endParaRPr lang="ru-RU"/>
        </a:p>
      </dgm:t>
    </dgm:pt>
    <dgm:pt modelId="{E201A43E-9F73-4AF7-93FC-92411A787D76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137,1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100" dirty="0"/>
            <a:t>.</a:t>
          </a:r>
        </a:p>
      </dgm:t>
    </dgm:pt>
    <dgm:pt modelId="{E3CE8783-A869-4A14-A9F9-1F77D2B0A26B}" type="parTrans" cxnId="{F3D00329-A325-4D9D-A2B6-10C5D26FB0A1}">
      <dgm:prSet/>
      <dgm:spPr/>
      <dgm:t>
        <a:bodyPr/>
        <a:lstStyle/>
        <a:p>
          <a:endParaRPr lang="ru-RU"/>
        </a:p>
      </dgm:t>
    </dgm:pt>
    <dgm:pt modelId="{AAEC7EB9-A61D-4BFD-A92E-98766CD962ED}" type="sibTrans" cxnId="{F3D00329-A325-4D9D-A2B6-10C5D26FB0A1}">
      <dgm:prSet/>
      <dgm:spPr/>
      <dgm:t>
        <a:bodyPr/>
        <a:lstStyle/>
        <a:p>
          <a:endParaRPr lang="ru-RU"/>
        </a:p>
      </dgm:t>
    </dgm:pt>
    <dgm:pt modelId="{4A0A77DA-B2C0-48C8-919E-F88ECD22DDCB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</a:p>
      </dgm:t>
    </dgm:pt>
    <dgm:pt modelId="{CC49B754-ECDB-46E2-A3D7-9C6E282ED5A3}" type="sibTrans" cxnId="{179137A6-B152-4DBA-9467-E023A6B0D13E}">
      <dgm:prSet/>
      <dgm:spPr/>
      <dgm:t>
        <a:bodyPr/>
        <a:lstStyle/>
        <a:p>
          <a:endParaRPr lang="ru-RU"/>
        </a:p>
      </dgm:t>
    </dgm:pt>
    <dgm:pt modelId="{4E3D9C84-AC54-4CE8-AA34-09E79701B558}" type="parTrans" cxnId="{179137A6-B152-4DBA-9467-E023A6B0D13E}">
      <dgm:prSet/>
      <dgm:spPr/>
      <dgm:t>
        <a:bodyPr/>
        <a:lstStyle/>
        <a:p>
          <a:endParaRPr lang="ru-RU"/>
        </a:p>
      </dgm:t>
    </dgm:pt>
    <dgm:pt modelId="{EF150C5E-FB8B-4922-9555-86B9CD0CA4C1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</a:p>
      </dgm:t>
    </dgm:pt>
    <dgm:pt modelId="{5184EC5F-AAA4-472F-A5B8-3DF5D60456C8}" type="parTrans" cxnId="{3C06B0C6-1D9A-4D5B-9E5D-D01EA3E05774}">
      <dgm:prSet/>
      <dgm:spPr/>
      <dgm:t>
        <a:bodyPr/>
        <a:lstStyle/>
        <a:p>
          <a:endParaRPr lang="ru-RU"/>
        </a:p>
      </dgm:t>
    </dgm:pt>
    <dgm:pt modelId="{523993BA-BC57-46B2-AD7D-87C6E4B97827}" type="sibTrans" cxnId="{3C06B0C6-1D9A-4D5B-9E5D-D01EA3E05774}">
      <dgm:prSet/>
      <dgm:spPr/>
      <dgm:t>
        <a:bodyPr/>
        <a:lstStyle/>
        <a:p>
          <a:endParaRPr lang="ru-RU"/>
        </a:p>
      </dgm:t>
    </dgm:pt>
    <dgm:pt modelId="{FBA93BCB-1552-4417-9437-0529003A53C2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140,8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100" dirty="0"/>
            <a:t>.</a:t>
          </a:r>
        </a:p>
      </dgm:t>
    </dgm:pt>
    <dgm:pt modelId="{894E1B35-DD0A-4087-8D35-A5676A5E094B}" type="parTrans" cxnId="{E28833E0-2C75-4499-B938-8AF5C14D036E}">
      <dgm:prSet/>
      <dgm:spPr/>
      <dgm:t>
        <a:bodyPr/>
        <a:lstStyle/>
        <a:p>
          <a:endParaRPr lang="ru-RU"/>
        </a:p>
      </dgm:t>
    </dgm:pt>
    <dgm:pt modelId="{1C9684CE-E1AD-454D-9C2E-EE1E0E2FFF8B}" type="sibTrans" cxnId="{E28833E0-2C75-4499-B938-8AF5C14D036E}">
      <dgm:prSet/>
      <dgm:spPr/>
      <dgm:t>
        <a:bodyPr/>
        <a:lstStyle/>
        <a:p>
          <a:endParaRPr lang="ru-RU"/>
        </a:p>
      </dgm:t>
    </dgm:pt>
    <dgm:pt modelId="{C140EF6C-3E90-45CD-9F69-751120AE2C79}" type="pres">
      <dgm:prSet presAssocID="{BD65296F-42BB-4FCF-B5CD-7D3C7B037AA1}" presName="theList" presStyleCnt="0">
        <dgm:presLayoutVars>
          <dgm:dir/>
          <dgm:animLvl val="lvl"/>
          <dgm:resizeHandles val="exact"/>
        </dgm:presLayoutVars>
      </dgm:prSet>
      <dgm:spPr/>
    </dgm:pt>
    <dgm:pt modelId="{5A3128D6-0C11-4F95-AEC4-3DAE98213961}" type="pres">
      <dgm:prSet presAssocID="{2DAA2883-E6FE-4208-BBB9-CB4E72F865A0}" presName="compNode" presStyleCnt="0"/>
      <dgm:spPr/>
    </dgm:pt>
    <dgm:pt modelId="{C79EA5C4-66D3-4C14-8F91-AB199750F099}" type="pres">
      <dgm:prSet presAssocID="{2DAA2883-E6FE-4208-BBB9-CB4E72F865A0}" presName="noGeometry" presStyleCnt="0"/>
      <dgm:spPr/>
    </dgm:pt>
    <dgm:pt modelId="{752E1BBC-2F7A-4A12-9716-8356555BD4FA}" type="pres">
      <dgm:prSet presAssocID="{2DAA2883-E6FE-4208-BBB9-CB4E72F865A0}" presName="childTextVisible" presStyleLbl="bgAccFollowNode1" presStyleIdx="0" presStyleCnt="3" custScaleX="59784" custScaleY="44700" custLinFactX="5306" custLinFactNeighborX="100000" custLinFactNeighborY="-5106">
        <dgm:presLayoutVars>
          <dgm:bulletEnabled val="1"/>
        </dgm:presLayoutVars>
      </dgm:prSet>
      <dgm:spPr/>
    </dgm:pt>
    <dgm:pt modelId="{8AFFFFAD-41F0-4E51-A372-4EBCC45F1180}" type="pres">
      <dgm:prSet presAssocID="{2DAA2883-E6FE-4208-BBB9-CB4E72F865A0}" presName="childTextHidden" presStyleLbl="bgAccFollowNode1" presStyleIdx="0" presStyleCnt="3"/>
      <dgm:spPr/>
    </dgm:pt>
    <dgm:pt modelId="{D3B0DC7E-0A16-4EB2-8468-0E14B33A6472}" type="pres">
      <dgm:prSet presAssocID="{2DAA2883-E6FE-4208-BBB9-CB4E72F865A0}" presName="parentText" presStyleLbl="node1" presStyleIdx="0" presStyleCnt="3" custScaleX="64079" custScaleY="54256" custLinFactX="100000" custLinFactNeighborX="135390" custLinFactNeighborY="-8953">
        <dgm:presLayoutVars>
          <dgm:chMax val="1"/>
          <dgm:bulletEnabled val="1"/>
        </dgm:presLayoutVars>
      </dgm:prSet>
      <dgm:spPr/>
    </dgm:pt>
    <dgm:pt modelId="{8CBE2258-2FE1-446F-A440-6B878B0DAB39}" type="pres">
      <dgm:prSet presAssocID="{2DAA2883-E6FE-4208-BBB9-CB4E72F865A0}" presName="aSpace" presStyleCnt="0"/>
      <dgm:spPr/>
    </dgm:pt>
    <dgm:pt modelId="{692B62FC-F50F-4F21-AB67-74A2CE22ED21}" type="pres">
      <dgm:prSet presAssocID="{4A0A77DA-B2C0-48C8-919E-F88ECD22DDCB}" presName="compNode" presStyleCnt="0"/>
      <dgm:spPr/>
    </dgm:pt>
    <dgm:pt modelId="{22222087-A5B4-4102-B9BF-C7D96A57FB98}" type="pres">
      <dgm:prSet presAssocID="{4A0A77DA-B2C0-48C8-919E-F88ECD22DDCB}" presName="noGeometry" presStyleCnt="0"/>
      <dgm:spPr/>
    </dgm:pt>
    <dgm:pt modelId="{E3B6DF5E-D191-4EC0-A4A0-E13008F82B94}" type="pres">
      <dgm:prSet presAssocID="{4A0A77DA-B2C0-48C8-919E-F88ECD22DDCB}" presName="childTextVisible" presStyleLbl="bgAccFollowNode1" presStyleIdx="1" presStyleCnt="3" custScaleX="63600" custScaleY="45588" custLinFactNeighborX="59880" custLinFactNeighborY="-5550">
        <dgm:presLayoutVars>
          <dgm:bulletEnabled val="1"/>
        </dgm:presLayoutVars>
      </dgm:prSet>
      <dgm:spPr/>
    </dgm:pt>
    <dgm:pt modelId="{824ADF06-6C85-4DF7-922C-AC95214C9F64}" type="pres">
      <dgm:prSet presAssocID="{4A0A77DA-B2C0-48C8-919E-F88ECD22DDCB}" presName="childTextHidden" presStyleLbl="bgAccFollowNode1" presStyleIdx="1" presStyleCnt="3"/>
      <dgm:spPr/>
    </dgm:pt>
    <dgm:pt modelId="{BEE8FB58-7CB9-478D-B340-2CF3FF0543EE}" type="pres">
      <dgm:prSet presAssocID="{4A0A77DA-B2C0-48C8-919E-F88ECD22DDCB}" presName="parentText" presStyleLbl="node1" presStyleIdx="1" presStyleCnt="3" custScaleX="69274" custScaleY="58996" custLinFactX="42602" custLinFactNeighborX="100000" custLinFactNeighborY="-11323">
        <dgm:presLayoutVars>
          <dgm:chMax val="1"/>
          <dgm:bulletEnabled val="1"/>
        </dgm:presLayoutVars>
      </dgm:prSet>
      <dgm:spPr/>
    </dgm:pt>
    <dgm:pt modelId="{187E5E00-C3CD-4905-98BF-A85835FF9F90}" type="pres">
      <dgm:prSet presAssocID="{4A0A77DA-B2C0-48C8-919E-F88ECD22DDCB}" presName="aSpace" presStyleCnt="0"/>
      <dgm:spPr/>
    </dgm:pt>
    <dgm:pt modelId="{78A12A19-E8A4-4043-B4B5-835E1FE0D6C7}" type="pres">
      <dgm:prSet presAssocID="{EF150C5E-FB8B-4922-9555-86B9CD0CA4C1}" presName="compNode" presStyleCnt="0"/>
      <dgm:spPr/>
    </dgm:pt>
    <dgm:pt modelId="{581FC3AE-9A4E-48C9-9B26-0479174DB8D5}" type="pres">
      <dgm:prSet presAssocID="{EF150C5E-FB8B-4922-9555-86B9CD0CA4C1}" presName="noGeometry" presStyleCnt="0"/>
      <dgm:spPr/>
    </dgm:pt>
    <dgm:pt modelId="{4FA59E9F-AD09-46FD-8970-475AC6161B8F}" type="pres">
      <dgm:prSet presAssocID="{EF150C5E-FB8B-4922-9555-86B9CD0CA4C1}" presName="childTextVisible" presStyleLbl="bgAccFollowNode1" presStyleIdx="2" presStyleCnt="3" custScaleX="61991" custScaleY="44903" custLinFactNeighborX="2056" custLinFactNeighborY="-7653">
        <dgm:presLayoutVars>
          <dgm:bulletEnabled val="1"/>
        </dgm:presLayoutVars>
      </dgm:prSet>
      <dgm:spPr/>
    </dgm:pt>
    <dgm:pt modelId="{E7D56DBA-34DB-4512-BC31-65CB944DC210}" type="pres">
      <dgm:prSet presAssocID="{EF150C5E-FB8B-4922-9555-86B9CD0CA4C1}" presName="childTextHidden" presStyleLbl="bgAccFollowNode1" presStyleIdx="2" presStyleCnt="3"/>
      <dgm:spPr/>
    </dgm:pt>
    <dgm:pt modelId="{5B6DE634-8C33-49A2-968E-40DA6DBA0067}" type="pres">
      <dgm:prSet presAssocID="{EF150C5E-FB8B-4922-9555-86B9CD0CA4C1}" presName="parentText" presStyleLbl="node1" presStyleIdx="2" presStyleCnt="3" custScaleX="50741" custScaleY="60294" custLinFactNeighborX="42440" custLinFactNeighborY="-11972">
        <dgm:presLayoutVars>
          <dgm:chMax val="1"/>
          <dgm:bulletEnabled val="1"/>
        </dgm:presLayoutVars>
      </dgm:prSet>
      <dgm:spPr/>
    </dgm:pt>
  </dgm:ptLst>
  <dgm:cxnLst>
    <dgm:cxn modelId="{72F7B604-A40B-4CD7-ABC9-EEB0CA2596C1}" srcId="{2DAA2883-E6FE-4208-BBB9-CB4E72F865A0}" destId="{AF5FACF5-0D18-4DC4-B934-35123988486E}" srcOrd="0" destOrd="0" parTransId="{1772618E-0F28-4463-BD91-2294DD40EFAD}" sibTransId="{299BE9F6-031C-41F7-ABDD-8A66266C0F1F}"/>
    <dgm:cxn modelId="{77F2FE0F-B291-4D85-BE8C-B9A9CB701173}" type="presOf" srcId="{AF5FACF5-0D18-4DC4-B934-35123988486E}" destId="{752E1BBC-2F7A-4A12-9716-8356555BD4FA}" srcOrd="0" destOrd="0" presId="urn:microsoft.com/office/officeart/2005/8/layout/hProcess6"/>
    <dgm:cxn modelId="{82821D15-2A8D-4390-931B-34110C71025C}" type="presOf" srcId="{E201A43E-9F73-4AF7-93FC-92411A787D76}" destId="{E3B6DF5E-D191-4EC0-A4A0-E13008F82B94}" srcOrd="0" destOrd="0" presId="urn:microsoft.com/office/officeart/2005/8/layout/hProcess6"/>
    <dgm:cxn modelId="{7D42CB1D-F7CB-47C9-A2DB-C547B4C068ED}" type="presOf" srcId="{EF150C5E-FB8B-4922-9555-86B9CD0CA4C1}" destId="{5B6DE634-8C33-49A2-968E-40DA6DBA0067}" srcOrd="0" destOrd="0" presId="urn:microsoft.com/office/officeart/2005/8/layout/hProcess6"/>
    <dgm:cxn modelId="{F3D00329-A325-4D9D-A2B6-10C5D26FB0A1}" srcId="{4A0A77DA-B2C0-48C8-919E-F88ECD22DDCB}" destId="{E201A43E-9F73-4AF7-93FC-92411A787D76}" srcOrd="0" destOrd="0" parTransId="{E3CE8783-A869-4A14-A9F9-1F77D2B0A26B}" sibTransId="{AAEC7EB9-A61D-4BFD-A92E-98766CD962ED}"/>
    <dgm:cxn modelId="{8B4CCD37-3EEC-49F3-95E0-31E64CF3BB24}" srcId="{BD65296F-42BB-4FCF-B5CD-7D3C7B037AA1}" destId="{2DAA2883-E6FE-4208-BBB9-CB4E72F865A0}" srcOrd="0" destOrd="0" parTransId="{4EF7B365-6752-450F-B1DC-B82B3D767513}" sibTransId="{9DF0FBF0-7920-430F-B6F2-FB1EC62A3D6E}"/>
    <dgm:cxn modelId="{0B031C38-5B94-4BE1-9532-5173BB6F53C4}" type="presOf" srcId="{E201A43E-9F73-4AF7-93FC-92411A787D76}" destId="{824ADF06-6C85-4DF7-922C-AC95214C9F64}" srcOrd="1" destOrd="0" presId="urn:microsoft.com/office/officeart/2005/8/layout/hProcess6"/>
    <dgm:cxn modelId="{CF63205F-71A9-4819-82C0-75E43DC5F61F}" type="presOf" srcId="{FBA93BCB-1552-4417-9437-0529003A53C2}" destId="{4FA59E9F-AD09-46FD-8970-475AC6161B8F}" srcOrd="0" destOrd="0" presId="urn:microsoft.com/office/officeart/2005/8/layout/hProcess6"/>
    <dgm:cxn modelId="{ADE58174-1A69-411C-812D-EA196453AD15}" type="presOf" srcId="{4A0A77DA-B2C0-48C8-919E-F88ECD22DDCB}" destId="{BEE8FB58-7CB9-478D-B340-2CF3FF0543EE}" srcOrd="0" destOrd="0" presId="urn:microsoft.com/office/officeart/2005/8/layout/hProcess6"/>
    <dgm:cxn modelId="{DC0E257E-78B7-4A2D-9A0C-181B308CFECF}" type="presOf" srcId="{BD65296F-42BB-4FCF-B5CD-7D3C7B037AA1}" destId="{C140EF6C-3E90-45CD-9F69-751120AE2C79}" srcOrd="0" destOrd="0" presId="urn:microsoft.com/office/officeart/2005/8/layout/hProcess6"/>
    <dgm:cxn modelId="{05BFB09F-C254-4306-954B-29AE7EFB6FCD}" type="presOf" srcId="{FBA93BCB-1552-4417-9437-0529003A53C2}" destId="{E7D56DBA-34DB-4512-BC31-65CB944DC210}" srcOrd="1" destOrd="0" presId="urn:microsoft.com/office/officeart/2005/8/layout/hProcess6"/>
    <dgm:cxn modelId="{179137A6-B152-4DBA-9467-E023A6B0D13E}" srcId="{BD65296F-42BB-4FCF-B5CD-7D3C7B037AA1}" destId="{4A0A77DA-B2C0-48C8-919E-F88ECD22DDCB}" srcOrd="1" destOrd="0" parTransId="{4E3D9C84-AC54-4CE8-AA34-09E79701B558}" sibTransId="{CC49B754-ECDB-46E2-A3D7-9C6E282ED5A3}"/>
    <dgm:cxn modelId="{94E2D7B6-AAF8-47A0-98E8-06671E1B8BCD}" type="presOf" srcId="{2DAA2883-E6FE-4208-BBB9-CB4E72F865A0}" destId="{D3B0DC7E-0A16-4EB2-8468-0E14B33A6472}" srcOrd="0" destOrd="0" presId="urn:microsoft.com/office/officeart/2005/8/layout/hProcess6"/>
    <dgm:cxn modelId="{3C06B0C6-1D9A-4D5B-9E5D-D01EA3E05774}" srcId="{BD65296F-42BB-4FCF-B5CD-7D3C7B037AA1}" destId="{EF150C5E-FB8B-4922-9555-86B9CD0CA4C1}" srcOrd="2" destOrd="0" parTransId="{5184EC5F-AAA4-472F-A5B8-3DF5D60456C8}" sibTransId="{523993BA-BC57-46B2-AD7D-87C6E4B97827}"/>
    <dgm:cxn modelId="{E28833E0-2C75-4499-B938-8AF5C14D036E}" srcId="{EF150C5E-FB8B-4922-9555-86B9CD0CA4C1}" destId="{FBA93BCB-1552-4417-9437-0529003A53C2}" srcOrd="0" destOrd="0" parTransId="{894E1B35-DD0A-4087-8D35-A5676A5E094B}" sibTransId="{1C9684CE-E1AD-454D-9C2E-EE1E0E2FFF8B}"/>
    <dgm:cxn modelId="{DF50A6F2-746E-4DCE-9FEE-163DFB92CE06}" type="presOf" srcId="{AF5FACF5-0D18-4DC4-B934-35123988486E}" destId="{8AFFFFAD-41F0-4E51-A372-4EBCC45F1180}" srcOrd="1" destOrd="0" presId="urn:microsoft.com/office/officeart/2005/8/layout/hProcess6"/>
    <dgm:cxn modelId="{455C1629-0EC6-4D46-A0AD-C2AD5B181F35}" type="presParOf" srcId="{C140EF6C-3E90-45CD-9F69-751120AE2C79}" destId="{5A3128D6-0C11-4F95-AEC4-3DAE98213961}" srcOrd="0" destOrd="0" presId="urn:microsoft.com/office/officeart/2005/8/layout/hProcess6"/>
    <dgm:cxn modelId="{77B3D902-B096-4F93-97A4-E20496C14C7A}" type="presParOf" srcId="{5A3128D6-0C11-4F95-AEC4-3DAE98213961}" destId="{C79EA5C4-66D3-4C14-8F91-AB199750F099}" srcOrd="0" destOrd="0" presId="urn:microsoft.com/office/officeart/2005/8/layout/hProcess6"/>
    <dgm:cxn modelId="{1CEEFF41-CDA3-4DAC-8001-23B9D90CD3EC}" type="presParOf" srcId="{5A3128D6-0C11-4F95-AEC4-3DAE98213961}" destId="{752E1BBC-2F7A-4A12-9716-8356555BD4FA}" srcOrd="1" destOrd="0" presId="urn:microsoft.com/office/officeart/2005/8/layout/hProcess6"/>
    <dgm:cxn modelId="{9B2FC839-F253-4793-8404-8BC12AD61318}" type="presParOf" srcId="{5A3128D6-0C11-4F95-AEC4-3DAE98213961}" destId="{8AFFFFAD-41F0-4E51-A372-4EBCC45F1180}" srcOrd="2" destOrd="0" presId="urn:microsoft.com/office/officeart/2005/8/layout/hProcess6"/>
    <dgm:cxn modelId="{4F455722-8359-4BEB-B116-F32EAE7C51CD}" type="presParOf" srcId="{5A3128D6-0C11-4F95-AEC4-3DAE98213961}" destId="{D3B0DC7E-0A16-4EB2-8468-0E14B33A6472}" srcOrd="3" destOrd="0" presId="urn:microsoft.com/office/officeart/2005/8/layout/hProcess6"/>
    <dgm:cxn modelId="{1C312344-929B-4DD3-8F26-FBB602762CAE}" type="presParOf" srcId="{C140EF6C-3E90-45CD-9F69-751120AE2C79}" destId="{8CBE2258-2FE1-446F-A440-6B878B0DAB39}" srcOrd="1" destOrd="0" presId="urn:microsoft.com/office/officeart/2005/8/layout/hProcess6"/>
    <dgm:cxn modelId="{28E3F6F1-DED7-48AB-B922-6F1997D2047C}" type="presParOf" srcId="{C140EF6C-3E90-45CD-9F69-751120AE2C79}" destId="{692B62FC-F50F-4F21-AB67-74A2CE22ED21}" srcOrd="2" destOrd="0" presId="urn:microsoft.com/office/officeart/2005/8/layout/hProcess6"/>
    <dgm:cxn modelId="{0D505CB4-80F4-4D50-AD56-372D7337E399}" type="presParOf" srcId="{692B62FC-F50F-4F21-AB67-74A2CE22ED21}" destId="{22222087-A5B4-4102-B9BF-C7D96A57FB98}" srcOrd="0" destOrd="0" presId="urn:microsoft.com/office/officeart/2005/8/layout/hProcess6"/>
    <dgm:cxn modelId="{A8609C70-F2ED-4B35-A200-898EA34FC32E}" type="presParOf" srcId="{692B62FC-F50F-4F21-AB67-74A2CE22ED21}" destId="{E3B6DF5E-D191-4EC0-A4A0-E13008F82B94}" srcOrd="1" destOrd="0" presId="urn:microsoft.com/office/officeart/2005/8/layout/hProcess6"/>
    <dgm:cxn modelId="{B8F96722-A322-413C-A789-2396EE01B0B5}" type="presParOf" srcId="{692B62FC-F50F-4F21-AB67-74A2CE22ED21}" destId="{824ADF06-6C85-4DF7-922C-AC95214C9F64}" srcOrd="2" destOrd="0" presId="urn:microsoft.com/office/officeart/2005/8/layout/hProcess6"/>
    <dgm:cxn modelId="{3BFE8AF5-0FCC-40EA-B180-599B65657656}" type="presParOf" srcId="{692B62FC-F50F-4F21-AB67-74A2CE22ED21}" destId="{BEE8FB58-7CB9-478D-B340-2CF3FF0543EE}" srcOrd="3" destOrd="0" presId="urn:microsoft.com/office/officeart/2005/8/layout/hProcess6"/>
    <dgm:cxn modelId="{300F782F-6CAD-49D8-961B-CF88642E5BFA}" type="presParOf" srcId="{C140EF6C-3E90-45CD-9F69-751120AE2C79}" destId="{187E5E00-C3CD-4905-98BF-A85835FF9F90}" srcOrd="3" destOrd="0" presId="urn:microsoft.com/office/officeart/2005/8/layout/hProcess6"/>
    <dgm:cxn modelId="{10BBDFC2-CCE2-4EE3-AF4C-DECCA95BAE35}" type="presParOf" srcId="{C140EF6C-3E90-45CD-9F69-751120AE2C79}" destId="{78A12A19-E8A4-4043-B4B5-835E1FE0D6C7}" srcOrd="4" destOrd="0" presId="urn:microsoft.com/office/officeart/2005/8/layout/hProcess6"/>
    <dgm:cxn modelId="{0DEAA811-8716-4328-A520-931BE196B7FB}" type="presParOf" srcId="{78A12A19-E8A4-4043-B4B5-835E1FE0D6C7}" destId="{581FC3AE-9A4E-48C9-9B26-0479174DB8D5}" srcOrd="0" destOrd="0" presId="urn:microsoft.com/office/officeart/2005/8/layout/hProcess6"/>
    <dgm:cxn modelId="{0EFA0F73-668A-4422-9EA3-8D75C82A56F4}" type="presParOf" srcId="{78A12A19-E8A4-4043-B4B5-835E1FE0D6C7}" destId="{4FA59E9F-AD09-46FD-8970-475AC6161B8F}" srcOrd="1" destOrd="0" presId="urn:microsoft.com/office/officeart/2005/8/layout/hProcess6"/>
    <dgm:cxn modelId="{B0AF9DA6-01C5-464E-80BE-A3FDCB1B1452}" type="presParOf" srcId="{78A12A19-E8A4-4043-B4B5-835E1FE0D6C7}" destId="{E7D56DBA-34DB-4512-BC31-65CB944DC210}" srcOrd="2" destOrd="0" presId="urn:microsoft.com/office/officeart/2005/8/layout/hProcess6"/>
    <dgm:cxn modelId="{BD2AE5F0-30A6-4422-B3D7-11EDF50DD0F7}" type="presParOf" srcId="{78A12A19-E8A4-4043-B4B5-835E1FE0D6C7}" destId="{5B6DE634-8C33-49A2-968E-40DA6DBA0067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E1BBC-2F7A-4A12-9716-8356555BD4FA}">
      <dsp:nvSpPr>
        <dsp:cNvPr id="0" name=""/>
        <dsp:cNvSpPr/>
      </dsp:nvSpPr>
      <dsp:spPr>
        <a:xfrm>
          <a:off x="3600402" y="341904"/>
          <a:ext cx="1037252" cy="677924"/>
        </a:xfrm>
        <a:prstGeom prst="rightArrow">
          <a:avLst>
            <a:gd name="adj1" fmla="val 70000"/>
            <a:gd name="adj2" fmla="val 5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alpha val="90000"/>
              <a:tint val="55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134,7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859715" y="443593"/>
        <a:ext cx="540666" cy="474546"/>
      </dsp:txXfrm>
    </dsp:sp>
    <dsp:sp modelId="{D3B0DC7E-0A16-4EB2-8468-0E14B33A6472}">
      <dsp:nvSpPr>
        <dsp:cNvPr id="0" name=""/>
        <dsp:cNvSpPr/>
      </dsp:nvSpPr>
      <dsp:spPr>
        <a:xfrm>
          <a:off x="3188534" y="445301"/>
          <a:ext cx="555885" cy="47067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</a:p>
      </dsp:txBody>
      <dsp:txXfrm>
        <a:off x="3269941" y="514229"/>
        <a:ext cx="393071" cy="332814"/>
      </dsp:txXfrm>
    </dsp:sp>
    <dsp:sp modelId="{E3B6DF5E-D191-4EC0-A4A0-E13008F82B94}">
      <dsp:nvSpPr>
        <dsp:cNvPr id="0" name=""/>
        <dsp:cNvSpPr/>
      </dsp:nvSpPr>
      <dsp:spPr>
        <a:xfrm>
          <a:off x="5089226" y="328436"/>
          <a:ext cx="1103460" cy="691391"/>
        </a:xfrm>
        <a:prstGeom prst="rightArrow">
          <a:avLst>
            <a:gd name="adj1" fmla="val 70000"/>
            <a:gd name="adj2" fmla="val 5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alpha val="90000"/>
              <a:tint val="55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137,1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100" kern="1200" dirty="0"/>
            <a:t>.</a:t>
          </a:r>
        </a:p>
      </dsp:txBody>
      <dsp:txXfrm>
        <a:off x="5365091" y="432145"/>
        <a:ext cx="585608" cy="483973"/>
      </dsp:txXfrm>
    </dsp:sp>
    <dsp:sp modelId="{BEE8FB58-7CB9-478D-B340-2CF3FF0543EE}">
      <dsp:nvSpPr>
        <dsp:cNvPr id="0" name=""/>
        <dsp:cNvSpPr/>
      </dsp:nvSpPr>
      <dsp:spPr>
        <a:xfrm>
          <a:off x="4671134" y="404182"/>
          <a:ext cx="600952" cy="51179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shade val="50000"/>
              <a:hueOff val="-16182"/>
              <a:satOff val="68"/>
              <a:lumOff val="2636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</a:p>
      </dsp:txBody>
      <dsp:txXfrm>
        <a:off x="4759141" y="479132"/>
        <a:ext cx="424938" cy="361890"/>
      </dsp:txXfrm>
    </dsp:sp>
    <dsp:sp modelId="{4FA59E9F-AD09-46FD-8970-475AC6161B8F}">
      <dsp:nvSpPr>
        <dsp:cNvPr id="0" name=""/>
        <dsp:cNvSpPr/>
      </dsp:nvSpPr>
      <dsp:spPr>
        <a:xfrm>
          <a:off x="6410007" y="301736"/>
          <a:ext cx="1075544" cy="681002"/>
        </a:xfrm>
        <a:prstGeom prst="rightArrow">
          <a:avLst>
            <a:gd name="adj1" fmla="val 70000"/>
            <a:gd name="adj2" fmla="val 5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alpha val="90000"/>
              <a:tint val="55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140,8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100" kern="1200" dirty="0"/>
            <a:t>.</a:t>
          </a:r>
        </a:p>
      </dsp:txBody>
      <dsp:txXfrm>
        <a:off x="6678893" y="403886"/>
        <a:ext cx="568307" cy="476702"/>
      </dsp:txXfrm>
    </dsp:sp>
    <dsp:sp modelId="{5B6DE634-8C33-49A2-968E-40DA6DBA0067}">
      <dsp:nvSpPr>
        <dsp:cNvPr id="0" name=""/>
        <dsp:cNvSpPr/>
      </dsp:nvSpPr>
      <dsp:spPr>
        <a:xfrm>
          <a:off x="6192685" y="392922"/>
          <a:ext cx="440178" cy="52305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shade val="50000"/>
              <a:hueOff val="-16182"/>
              <a:satOff val="68"/>
              <a:lumOff val="2636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</a:p>
      </dsp:txBody>
      <dsp:txXfrm>
        <a:off x="6257148" y="469521"/>
        <a:ext cx="311252" cy="369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8A891-9467-4CC7-A491-0A34A0A9753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9460A-9E81-496F-91AC-92DE7ABF3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0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625E72-7062-4D8E-BA99-F07B9DD1F02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625E72-7062-4D8E-BA99-F07B9DD1F02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625E72-7062-4D8E-BA99-F07B9DD1F02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2"/>
        </a:buClr>
        <a:buSzPct val="75000"/>
        <a:buFont typeface="Wingdings 2"/>
        <a:buChar char="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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2"/>
        </a:buClr>
        <a:buFontTx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chart" Target="../charts/chart11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leuz_gfu@ufamts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hyperlink" Target="https://meleuz.bashkortostan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2F2384-4AE0-4970-AB83-EDEC67F68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780928"/>
            <a:ext cx="4928592" cy="33459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7397" y="6307291"/>
            <a:ext cx="1329206" cy="504057"/>
          </a:xfrm>
        </p:spPr>
        <p:txBody>
          <a:bodyPr>
            <a:normAutofit/>
          </a:bodyPr>
          <a:lstStyle/>
          <a:p>
            <a:r>
              <a:rPr lang="ru-RU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13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23B968-0391-43F3-A7B4-ADF0B25DCC94}"/>
              </a:ext>
            </a:extLst>
          </p:cNvPr>
          <p:cNvSpPr txBox="1">
            <a:spLocks/>
          </p:cNvSpPr>
          <p:nvPr/>
        </p:nvSpPr>
        <p:spPr>
          <a:xfrm>
            <a:off x="395536" y="188640"/>
            <a:ext cx="8496944" cy="206534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   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района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 </a:t>
            </a: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культуры муниципального района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 в 2020 году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8107BD4-D994-4E58-913B-2E918538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2" y="248444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2EFD2-2C5C-44A2-830A-F7758CAE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03" y="307118"/>
            <a:ext cx="8440616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МАУ ДО «Детская школа искусств с. </a:t>
            </a:r>
            <a:r>
              <a:rPr lang="ru-RU" dirty="0" err="1"/>
              <a:t>Зирган</a:t>
            </a:r>
            <a:r>
              <a:rPr lang="ru-RU" dirty="0"/>
              <a:t>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5834829-8201-4EDC-A555-D23C60FFCDA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63" y="4974040"/>
            <a:ext cx="3243424" cy="139826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2CD0DC-844F-48EB-BB1A-800A33462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444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22">
            <a:extLst>
              <a:ext uri="{FF2B5EF4-FFF2-40B4-BE49-F238E27FC236}">
                <a16:creationId xmlns:a16="http://schemas.microsoft.com/office/drawing/2014/main" id="{5EB59068-2BD1-44B6-A177-3F265738F025}"/>
              </a:ext>
            </a:extLst>
          </p:cNvPr>
          <p:cNvSpPr>
            <a:spLocks noGrp="1"/>
          </p:cNvSpPr>
          <p:nvPr/>
        </p:nvSpPr>
        <p:spPr>
          <a:xfrm>
            <a:off x="254647" y="4653136"/>
            <a:ext cx="4078162" cy="3168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  2020 год было израсходовано 10 011,4 тыс. руб. из них: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7 755,4 тыс. руб. на заработную плату и начисления по оплате труда;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73,1 тыс. руб.- на приобретение гитары (2 шт.);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497,4 тыс. руб.- на ремонт концертного зала;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76,5 тыс. руб. на устройство контейнерной площадки;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51,5 тыс. руб. на текущий ремонт дверей на лестничных клетках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9">
            <a:extLst>
              <a:ext uri="{FF2B5EF4-FFF2-40B4-BE49-F238E27FC236}">
                <a16:creationId xmlns:a16="http://schemas.microsoft.com/office/drawing/2014/main" id="{1A281A8D-29AB-459A-8109-8B147EC71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829927"/>
              </p:ext>
            </p:extLst>
          </p:nvPr>
        </p:nvGraphicFramePr>
        <p:xfrm>
          <a:off x="171003" y="1448780"/>
          <a:ext cx="412268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B54BD9-49CF-4B3C-9E84-B4CB1F9DEEDF}"/>
              </a:ext>
            </a:extLst>
          </p:cNvPr>
          <p:cNvSpPr/>
          <p:nvPr/>
        </p:nvSpPr>
        <p:spPr>
          <a:xfrm>
            <a:off x="4355976" y="1575182"/>
            <a:ext cx="4572000" cy="33659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92100" algn="just">
              <a:lnSpc>
                <a:spcPct val="112000"/>
              </a:lnSpc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Значения показателей качества и объема муниципальной услуги «Реализация дополнительных общеобразовательных предпрофессиональных программ в области искусства» за 2020 год:</a:t>
            </a:r>
          </a:p>
          <a:p>
            <a:pPr lvl="0">
              <a:lnSpc>
                <a:spcPct val="112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7620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обучающихся, принявших участие в конкурсах, фестивалях, различного уровня - 49 чел. (100 % от запланированного значения);</a:t>
            </a:r>
          </a:p>
          <a:p>
            <a:pPr lvl="0">
              <a:lnSpc>
                <a:spcPct val="112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7620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лауреатов, дипломантов, конкурсов, фестивалей, художественных выставок различного уровня - 40 чел. (100 % от запланированного значения);</a:t>
            </a:r>
          </a:p>
          <a:p>
            <a:pPr lvl="0">
              <a:lnSpc>
                <a:spcPct val="112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7620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обучающихся, продолживших обучение по программе среднего и высшего профессионального образования в области культуры и искусства - 2 чел. (100 % от запланированного значения);</a:t>
            </a:r>
          </a:p>
          <a:p>
            <a:pPr lvl="0">
              <a:lnSpc>
                <a:spcPct val="112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7620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доля родителей (законных представителей), удовлетворенных условиями и качеством предоставляемой образовательной услуги - 100% (100% от запланированного значения);</a:t>
            </a:r>
          </a:p>
          <a:p>
            <a:pPr marL="171450" lvl="0" indent="-171450">
              <a:lnSpc>
                <a:spcPct val="112000"/>
              </a:lnSpc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>
                <a:tab pos="762000" algn="l"/>
              </a:tabLst>
            </a:pP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2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647700" algn="l"/>
              </a:tabLs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по программам: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1609725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хореографическое искусство 179 чел. (97,29 % от запланированного значения, отклонение 3,6 % &lt; 5% допустимого (возможного) отклонения от установленного показателя, в пределах которого муниципальное задание считается выполненным););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1609725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сольное пение 7 чел. (100 % от запланированного значения);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1609725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народные инструменты 35 чел. (112,9% от запланированного значения);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1609725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струнные инструменты 8 чел. ;</a:t>
            </a:r>
          </a:p>
          <a:p>
            <a:pPr lvl="0" algn="just">
              <a:lnSpc>
                <a:spcPct val="115000"/>
              </a:lnSpc>
              <a:spcAft>
                <a:spcPts val="1800"/>
              </a:spcAft>
              <a:buClr>
                <a:srgbClr val="000000"/>
              </a:buClr>
              <a:buSzPts val="1400"/>
              <a:tabLst>
                <a:tab pos="1609725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фортепиано 53 чел. (100 % от запланированного значения).</a:t>
            </a:r>
            <a:endParaRPr lang="ru-RU" sz="9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5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812ED-3C7E-48D1-A45B-A2CC89A9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Средняя заработная плата работников учреждений отрасли «Культура»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0C80FC8-0F46-409B-B632-95EE076E4BD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79344632"/>
              </p:ext>
            </p:extLst>
          </p:nvPr>
        </p:nvGraphicFramePr>
        <p:xfrm>
          <a:off x="301625" y="1340768"/>
          <a:ext cx="3118247" cy="233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867025E-D7EF-4E4F-A391-1CA4A6C6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444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676B1FB-8952-4AA5-80CA-813FF8280432}"/>
              </a:ext>
            </a:extLst>
          </p:cNvPr>
          <p:cNvSpPr txBox="1">
            <a:spLocks/>
          </p:cNvSpPr>
          <p:nvPr/>
        </p:nvSpPr>
        <p:spPr>
          <a:xfrm>
            <a:off x="179512" y="3140968"/>
            <a:ext cx="2743919" cy="758952"/>
          </a:xfrm>
          <a:prstGeom prst="rect">
            <a:avLst/>
          </a:prstGeom>
        </p:spPr>
        <p:txBody>
          <a:bodyPr vert="horz" anchor="ctr" anchorCtr="0">
            <a:normAutofit fontScale="9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средняя зарплата музейных работников повысилась на 11,42 % и составила  25 384,18 руб. </a:t>
            </a:r>
          </a:p>
        </p:txBody>
      </p:sp>
      <p:graphicFrame>
        <p:nvGraphicFramePr>
          <p:cNvPr id="11" name="Объект 6">
            <a:extLst>
              <a:ext uri="{FF2B5EF4-FFF2-40B4-BE49-F238E27FC236}">
                <a16:creationId xmlns:a16="http://schemas.microsoft.com/office/drawing/2014/main" id="{07E60F80-E917-4C3D-A6E1-A6315D219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891385"/>
              </p:ext>
            </p:extLst>
          </p:nvPr>
        </p:nvGraphicFramePr>
        <p:xfrm>
          <a:off x="3160986" y="1454684"/>
          <a:ext cx="3118247" cy="205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0F90411-5BE8-41F8-9D1F-6CB32C553670}"/>
              </a:ext>
            </a:extLst>
          </p:cNvPr>
          <p:cNvSpPr txBox="1">
            <a:spLocks/>
          </p:cNvSpPr>
          <p:nvPr/>
        </p:nvSpPr>
        <p:spPr>
          <a:xfrm>
            <a:off x="3023382" y="3140968"/>
            <a:ext cx="3016721" cy="766503"/>
          </a:xfrm>
          <a:prstGeom prst="rect">
            <a:avLst/>
          </a:prstGeom>
        </p:spPr>
        <p:txBody>
          <a:bodyPr vert="horz" anchor="ctr" anchorCtr="0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средняя зарплата клубных работников повысилась на 7,87 % и составила  29 087,41 руб. </a:t>
            </a:r>
          </a:p>
        </p:txBody>
      </p:sp>
      <p:graphicFrame>
        <p:nvGraphicFramePr>
          <p:cNvPr id="13" name="Объект 6">
            <a:extLst>
              <a:ext uri="{FF2B5EF4-FFF2-40B4-BE49-F238E27FC236}">
                <a16:creationId xmlns:a16="http://schemas.microsoft.com/office/drawing/2014/main" id="{37785A2C-0CB9-4555-B354-E368BD623F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861403"/>
              </p:ext>
            </p:extLst>
          </p:nvPr>
        </p:nvGraphicFramePr>
        <p:xfrm>
          <a:off x="6040103" y="1366649"/>
          <a:ext cx="3118247" cy="195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796CCD4-419A-4594-A319-538A6D1C9807}"/>
              </a:ext>
            </a:extLst>
          </p:cNvPr>
          <p:cNvSpPr txBox="1">
            <a:spLocks/>
          </p:cNvSpPr>
          <p:nvPr/>
        </p:nvSpPr>
        <p:spPr>
          <a:xfrm>
            <a:off x="6040103" y="3140968"/>
            <a:ext cx="3016721" cy="766503"/>
          </a:xfrm>
          <a:prstGeom prst="rect">
            <a:avLst/>
          </a:prstGeom>
        </p:spPr>
        <p:txBody>
          <a:bodyPr vert="horz" anchor="ctr" anchorCtr="0">
            <a:normAutofit fontScale="9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средняя зарплата библиотечных работников повысилась на 10,3 % и составила  29 982,61 руб. </a:t>
            </a:r>
          </a:p>
        </p:txBody>
      </p:sp>
      <p:sp>
        <p:nvSpPr>
          <p:cNvPr id="15" name="Скругленный прямоугольник 23">
            <a:extLst>
              <a:ext uri="{FF2B5EF4-FFF2-40B4-BE49-F238E27FC236}">
                <a16:creationId xmlns:a16="http://schemas.microsoft.com/office/drawing/2014/main" id="{D5F40D73-9B50-4095-8CDF-902DB76E3D98}"/>
              </a:ext>
            </a:extLst>
          </p:cNvPr>
          <p:cNvSpPr/>
          <p:nvPr/>
        </p:nvSpPr>
        <p:spPr>
          <a:xfrm>
            <a:off x="924831" y="3960929"/>
            <a:ext cx="8021791" cy="5729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показатель, установленный в Соглашении (29234,00 рублей) в рамках полученной субсидии, муниципальным районом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достигнут (29248,57 рублей, что составляет 100,05%).</a:t>
            </a:r>
          </a:p>
        </p:txBody>
      </p:sp>
      <p:pic>
        <p:nvPicPr>
          <p:cNvPr id="17" name="Picture 4" descr="https://st2.depositphotos.com/3159197/9823/i/950/depositphotos_98237726-stock-photo-3d-white-people-with-clipboard.jpg">
            <a:extLst>
              <a:ext uri="{FF2B5EF4-FFF2-40B4-BE49-F238E27FC236}">
                <a16:creationId xmlns:a16="http://schemas.microsoft.com/office/drawing/2014/main" id="{4180CB4B-8EE8-4451-BFEF-5EC7B01F8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3" y="3861048"/>
            <a:ext cx="744448" cy="8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6">
            <a:extLst>
              <a:ext uri="{FF2B5EF4-FFF2-40B4-BE49-F238E27FC236}">
                <a16:creationId xmlns:a16="http://schemas.microsoft.com/office/drawing/2014/main" id="{8596B6E2-B8F6-4C17-8D77-60F9DDE69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163188"/>
              </p:ext>
            </p:extLst>
          </p:nvPr>
        </p:nvGraphicFramePr>
        <p:xfrm>
          <a:off x="524450" y="4684571"/>
          <a:ext cx="2927275" cy="184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0B5F521E-3ADC-49F6-B1E8-139ED801D95D}"/>
              </a:ext>
            </a:extLst>
          </p:cNvPr>
          <p:cNvSpPr txBox="1">
            <a:spLocks/>
          </p:cNvSpPr>
          <p:nvPr/>
        </p:nvSpPr>
        <p:spPr>
          <a:xfrm>
            <a:off x="3100748" y="4678462"/>
            <a:ext cx="2591529" cy="766762"/>
          </a:xfrm>
          <a:prstGeom prst="rect">
            <a:avLst/>
          </a:prstGeom>
        </p:spPr>
        <p:txBody>
          <a:bodyPr vert="horz" anchor="ctr" anchorCtr="0">
            <a:normAutofit fontScale="9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средняя зарплата педагогических работников школы искусств повысилась на 4,25 % и составила  31 863,89руб. </a:t>
            </a:r>
          </a:p>
        </p:txBody>
      </p:sp>
      <p:pic>
        <p:nvPicPr>
          <p:cNvPr id="20" name="Picture 4" descr="https://st2.depositphotos.com/3159197/9823/i/950/depositphotos_98237726-stock-photo-3d-white-people-with-clipboard.jpg">
            <a:extLst>
              <a:ext uri="{FF2B5EF4-FFF2-40B4-BE49-F238E27FC236}">
                <a16:creationId xmlns:a16="http://schemas.microsoft.com/office/drawing/2014/main" id="{B5017860-72F0-4402-8A75-B524BB44F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86" y="5445224"/>
            <a:ext cx="689244" cy="7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DA9F1855-F207-4BDF-B108-7931BDBBDC49}"/>
              </a:ext>
            </a:extLst>
          </p:cNvPr>
          <p:cNvSpPr/>
          <p:nvPr/>
        </p:nvSpPr>
        <p:spPr>
          <a:xfrm>
            <a:off x="3934325" y="5423231"/>
            <a:ext cx="5046070" cy="86559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показатель, установленный в Соглашении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(31 863 рублей) в рамках полученной субсидии, муниципальным районом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достигнут (31863,89 рублей, что составляет 100 %).</a:t>
            </a:r>
          </a:p>
        </p:txBody>
      </p:sp>
    </p:spTree>
    <p:extLst>
      <p:ext uri="{BB962C8B-B14F-4D97-AF65-F5344CB8AC3E}">
        <p14:creationId xmlns:p14="http://schemas.microsoft.com/office/powerpoint/2010/main" val="72219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28600"/>
            <a:ext cx="7864552" cy="75895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Наказы избирателей, адресованных депутатам государственного Собрания- Курултая Республики Башкортостан, по муниципальному району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 за 2020 год по отрасли «Культура»</a:t>
            </a:r>
            <a:endParaRPr lang="ru-RU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B20CEFD7-327F-4241-AA06-DBB34DD6365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1737182"/>
              </p:ext>
            </p:extLst>
          </p:nvPr>
        </p:nvGraphicFramePr>
        <p:xfrm>
          <a:off x="301752" y="2492896"/>
          <a:ext cx="5856051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200">
                  <a:extLst>
                    <a:ext uri="{9D8B030D-6E8A-4147-A177-3AD203B41FA5}">
                      <a16:colId xmlns:a16="http://schemas.microsoft.com/office/drawing/2014/main" val="46018178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80183452"/>
                    </a:ext>
                  </a:extLst>
                </a:gridCol>
                <a:gridCol w="1081747">
                  <a:extLst>
                    <a:ext uri="{9D8B030D-6E8A-4147-A177-3AD203B41FA5}">
                      <a16:colId xmlns:a16="http://schemas.microsoft.com/office/drawing/2014/main" val="175095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2"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</a:p>
                  </a:txBody>
                  <a:tcPr anchor="ctr">
                    <a:gradFill>
                      <a:gsLst>
                        <a:gs pos="0">
                          <a:srgbClr val="C0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бюджета РБ, </a:t>
                      </a:r>
                      <a:r>
                        <a:rPr lang="ru-RU" sz="1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gradFill>
                      <a:gsLst>
                        <a:gs pos="0">
                          <a:srgbClr val="C0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бюджета, </a:t>
                      </a:r>
                      <a:r>
                        <a:rPr lang="ru-RU" sz="1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gradFill>
                      <a:gsLst>
                        <a:gs pos="0">
                          <a:srgbClr val="C0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63554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по замене окон в СДК с. Александровка- филиала МБУ "КДЦ" МР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РБ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47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СДК с. Воскресенское - филиала МБУ "КДЦ" МР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РБ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94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 ремонт мягкой кровли СДК д. Корнеевка - филиала МБУ "КДЦ" МР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РБ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520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мягкой кровли в СДК д.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Кутушево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филиала МБУ "КДЦ" МР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РБ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8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СДК с.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Нордовка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филиала МБУ "КДЦ" МР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РБ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95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по замене окон СДК д. Сергеевка- филиала МБУ "КДЦ" МР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РБ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98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полов в актовом зале СДК д.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Сарышево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филиала МБУ "КДЦ" МР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РБ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52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фасада СДК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д.Антоновка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филиала МБУ "КДЦ" МР </a:t>
                      </a:r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РБ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797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DE361-53C8-489B-B876-0CEA3850F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19994"/>
            <a:ext cx="2740918" cy="1504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C71E61-AC35-4E31-BAFB-8E40CCC45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70" y="2924945"/>
            <a:ext cx="2740918" cy="18722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6085D8-4CB2-48D6-8E74-412763CF7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70" y="4797153"/>
            <a:ext cx="2740918" cy="158417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D8AC06B-A386-4DE6-A24F-6B39752C43B1}"/>
              </a:ext>
            </a:extLst>
          </p:cNvPr>
          <p:cNvSpPr/>
          <p:nvPr/>
        </p:nvSpPr>
        <p:spPr>
          <a:xfrm>
            <a:off x="236314" y="1477233"/>
            <a:ext cx="5775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реализацию проекта «Реальные дела» по финансированию насущных вопросов местного значения на основе наказов избирателей, адресованных депутатам законодательного органа, в 2020 году направлено 1838 тыс. рублей, в том числе: за счет средств бюджета Республики Башкортостан – 1 640 тыс. рублей (89,3 %), за счет средств местных бюджетов – 198 тыс. рублей (10,7 %).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A737ACC-47D7-4712-BC32-62D8DFEEF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611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A1B1342-EC10-4A2D-A3B5-327764DC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СМИ о муниципальных учреждениях культуры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EA8D35F-09EA-4951-9D02-F2144E223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60648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15">
            <a:extLst>
              <a:ext uri="{FF2B5EF4-FFF2-40B4-BE49-F238E27FC236}">
                <a16:creationId xmlns:a16="http://schemas.microsoft.com/office/drawing/2014/main" id="{189B9A8F-E2BA-4AF1-98EB-0347E814D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29" y="2490942"/>
            <a:ext cx="2558559" cy="1244888"/>
          </a:xfrm>
          <a:prstGeom prst="rect">
            <a:avLst/>
          </a:prstGeom>
        </p:spPr>
      </p:pic>
      <p:pic>
        <p:nvPicPr>
          <p:cNvPr id="10" name="Объект 6">
            <a:extLst>
              <a:ext uri="{FF2B5EF4-FFF2-40B4-BE49-F238E27FC236}">
                <a16:creationId xmlns:a16="http://schemas.microsoft.com/office/drawing/2014/main" id="{EC4FD5E1-30CF-4D1C-AE89-9293A1940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930" y="1412776"/>
            <a:ext cx="2558558" cy="10210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8F83B1-E06D-4073-8AC5-C0A5FD3C2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927" y="5136440"/>
            <a:ext cx="2535964" cy="12448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6AC127-0D2D-4961-9172-99F33ABF7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928" y="3846084"/>
            <a:ext cx="2535961" cy="119037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B6B28EB-ADDF-441E-9D65-DD07E5EBCFAA}"/>
              </a:ext>
            </a:extLst>
          </p:cNvPr>
          <p:cNvSpPr/>
          <p:nvPr/>
        </p:nvSpPr>
        <p:spPr>
          <a:xfrm>
            <a:off x="179513" y="1484784"/>
            <a:ext cx="622641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/>
              <a:t>	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со СМИ является важнейшей составляющей деятельности учреждений культуры и искусства.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размещения рекламы, фотоотчетов, информационных статей о культурной жизни, рассказов о работниках культуры, анонсов предстоящих мероприятий в средствах массовой информации отдел культуры сотрудничает с 4 местными печатными изданиями: «Путь Октября» - общественно-политическая газета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Мелеузовского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(на русском языке), «</a:t>
            </a:r>
            <a:r>
              <a:rPr lang="ba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Көнгәк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общественно-политическая  газета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Мелеузовского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(на башкирском языке), «Метро» - информационно-рекламная газета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Мелеузовского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Федоровского,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Кугарчинского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Куюргазинского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районов,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ПульсМ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рекламно-информационный еженедельник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Мелеузовского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В 2020 году на страницах различных изданий опубликовано более 329 статей, репортажей, очерков, интервью.</a:t>
            </a:r>
          </a:p>
        </p:txBody>
      </p:sp>
      <p:sp>
        <p:nvSpPr>
          <p:cNvPr id="18" name="Объект 9">
            <a:extLst>
              <a:ext uri="{FF2B5EF4-FFF2-40B4-BE49-F238E27FC236}">
                <a16:creationId xmlns:a16="http://schemas.microsoft.com/office/drawing/2014/main" id="{88392A63-7F4C-4659-B2D0-A8AF9F3D93DA}"/>
              </a:ext>
            </a:extLst>
          </p:cNvPr>
          <p:cNvSpPr txBox="1">
            <a:spLocks/>
          </p:cNvSpPr>
          <p:nvPr/>
        </p:nvSpPr>
        <p:spPr>
          <a:xfrm>
            <a:off x="179513" y="4640867"/>
            <a:ext cx="6226414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Одну из основных составляющих в повышении имиджа учреждений играет расширение сети партнеров. Учреждения культуры тесно сотрудничают с Управлением образования, ОМВД, ПЧ-50, Центральной районной больницей, Филиалом МГУТУ им.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К.Разумовского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индустриальным колледжем, с благотворительным фондом «Луч света», женсоветом района и города,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отделением ВПП «Единая Россия», в том числе дистанционно.</a:t>
            </a:r>
          </a:p>
          <a:p>
            <a:pPr marL="0" indent="0">
              <a:buFont typeface="Wingdings 2"/>
              <a:buNone/>
            </a:pPr>
            <a:endParaRPr lang="ru-RU" dirty="0"/>
          </a:p>
        </p:txBody>
      </p:sp>
      <p:sp>
        <p:nvSpPr>
          <p:cNvPr id="19" name="Скругленный прямоугольник 23">
            <a:extLst>
              <a:ext uri="{FF2B5EF4-FFF2-40B4-BE49-F238E27FC236}">
                <a16:creationId xmlns:a16="http://schemas.microsoft.com/office/drawing/2014/main" id="{701D9D86-3A3D-4711-8A7B-73EF0F6F5D8F}"/>
              </a:ext>
            </a:extLst>
          </p:cNvPr>
          <p:cNvSpPr/>
          <p:nvPr/>
        </p:nvSpPr>
        <p:spPr>
          <a:xfrm>
            <a:off x="230054" y="4276858"/>
            <a:ext cx="6070138" cy="4011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 и социальное партнерство муниципальных учреждений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234637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300" kern="1200" noProof="0" dirty="0">
                <a:solidFill>
                  <a:schemeClr val="accent3">
                    <a:shade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noProof="0" dirty="0"/>
              <a:t> </a:t>
            </a:r>
          </a:p>
        </p:txBody>
      </p:sp>
      <p:sp>
        <p:nvSpPr>
          <p:cNvPr id="4" name="Текст 17">
            <a:extLst>
              <a:ext uri="{FF2B5EF4-FFF2-40B4-BE49-F238E27FC236}">
                <a16:creationId xmlns:a16="http://schemas.microsoft.com/office/drawing/2014/main" id="{3EFAAD6E-8F48-4686-8417-6F2374555C0E}"/>
              </a:ext>
            </a:extLst>
          </p:cNvPr>
          <p:cNvSpPr txBox="1">
            <a:spLocks/>
          </p:cNvSpPr>
          <p:nvPr/>
        </p:nvSpPr>
        <p:spPr>
          <a:xfrm>
            <a:off x="338328" y="1844824"/>
            <a:ext cx="9029047" cy="2672739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подготовлена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района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Финансового управления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453850, Республики Башкортостан, г. Мелеуз, ул. Воровского, 4.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(34764) 3-50-12 факс (34764) 3-50-29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meleuz_gfu@ufamts.ru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https://meleuz.bashkortostan.ru/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D0B74D4-C8EE-4392-91E7-EBAECCA8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2" y="248444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2BE650-8D76-47E2-871B-CC93C5077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07" y="3498969"/>
            <a:ext cx="4301278" cy="26727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28600"/>
            <a:ext cx="8208912" cy="758952"/>
          </a:xfrm>
        </p:spPr>
        <p:txBody>
          <a:bodyPr>
            <a:noAutofit/>
          </a:bodyPr>
          <a:lstStyle/>
          <a:p>
            <a:r>
              <a:rPr kumimoji="0" lang="ru-RU" sz="2100" kern="1200" noProof="0" dirty="0">
                <a:solidFill>
                  <a:schemeClr val="accent3">
                    <a:shade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 отрасли Культура в муниципальном районе </a:t>
            </a:r>
            <a:r>
              <a:rPr kumimoji="0" lang="ru-RU" sz="2100" kern="1200" noProof="0" dirty="0" err="1">
                <a:solidFill>
                  <a:schemeClr val="accent3">
                    <a:shade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kumimoji="0" lang="ru-RU" sz="2100" kern="1200" noProof="0" dirty="0">
                <a:solidFill>
                  <a:schemeClr val="accent3">
                    <a:shade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Республика Башкортостан в 2020 году</a:t>
            </a:r>
            <a:endParaRPr lang="ru-RU" sz="21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48542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200" noProof="0" dirty="0"/>
              <a:t>	</a:t>
            </a:r>
            <a:r>
              <a:rPr lang="ru-RU" sz="4400" noProof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4400" noProof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Мелеузовском</a:t>
            </a:r>
            <a:r>
              <a:rPr lang="ru-RU" sz="4400" noProof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районе приняты и реализуются </a:t>
            </a: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Муниципальные программы: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«Развитие культуры в муниципальном районе </a:t>
            </a:r>
            <a:r>
              <a:rPr lang="ru-RU" sz="4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Мелеузовский</a:t>
            </a: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район Республики Башкортостан» на 2016-2021 годы.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2)«Развитие культуры в городском поселении г. Мелеуз муниципального района </a:t>
            </a:r>
            <a:r>
              <a:rPr lang="ru-RU" sz="4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Мелеузовский</a:t>
            </a: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район Республики Башкортостан» на 2016-2021 годы.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«Укрепление единства российской нации и этнокультурное развитие народов в муниципальном районе </a:t>
            </a:r>
            <a:r>
              <a:rPr lang="ru-RU" sz="4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Мелеузовский</a:t>
            </a: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район Республики Башкортостан»</a:t>
            </a:r>
          </a:p>
          <a:p>
            <a:pPr marL="0" indent="0" algn="just">
              <a:buNone/>
            </a:pPr>
            <a:endParaRPr lang="ru-RU" sz="4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Цели программы : 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-формирование единого культурного пространства, создание условий для выравнивания доступа населения к культурным ценностям, информационным ресурсам и повышения уровня удовлетворенности населения муниципального района </a:t>
            </a:r>
            <a:r>
              <a:rPr lang="ru-RU" sz="4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Мелеузовский</a:t>
            </a: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район Республики Башкортостан качеством предоставляемых услуг в сфере культуры и искусства;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-формирование открытого информационного пространства на территории муниципального района </a:t>
            </a:r>
            <a:r>
              <a:rPr lang="ru-RU" sz="4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Мелеузовский</a:t>
            </a: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район.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Задачи программы : 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-создать благоприятные условия для устойчивого развития сферы культуры и искусства, сохранить культурное и историческое наследие, увеличить доступ населения к культурным ценностям и информации;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-создать условия для эффективного развития системы дополнительного образования детей в сфере культуры и искусства;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-обеспечение прав граждан в сфере информатизации и расширение информационного пространства на территории муниципального района </a:t>
            </a:r>
            <a:r>
              <a:rPr lang="ru-RU" sz="4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Мелеузовский</a:t>
            </a: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район Республики Башкортостан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Основные направления расходования средств в рамках программы за 2020 год:</a:t>
            </a:r>
            <a:endParaRPr lang="ru-RU" sz="4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сохранение, создание, распространение культурных ценностей, предоставляемых культурных благ населению в различных формах и видах</a:t>
            </a: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–132 103,9 </a:t>
            </a:r>
            <a:r>
              <a:rPr lang="ru-RU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4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организация обучения по программам дополнительного образования детей в сфере культуры и искусства–</a:t>
            </a: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36 968,1 </a:t>
            </a:r>
            <a:r>
              <a:rPr lang="ru-RU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организация производства и трансляции телевизионных передач о жизни муниципального образования–</a:t>
            </a: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3 500,0 </a:t>
            </a:r>
            <a:r>
              <a:rPr lang="ru-RU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размещение информации в печатных средствах массовой информации–</a:t>
            </a: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1 007,0 </a:t>
            </a:r>
            <a:r>
              <a:rPr lang="ru-RU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4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оказание муниципальной поддержки социально- ориентированным некоммерческим организациям для проведения мероприятий в области национальных, государственных, муниципальных и общественно-политических отношений, общественно-политических отношений</a:t>
            </a: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–902,0 </a:t>
            </a:r>
            <a:r>
              <a:rPr lang="ru-RU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сохранение и развитие этнической уникальности башкирского народа в муниципальном районе </a:t>
            </a:r>
            <a:r>
              <a:rPr lang="ru-RU" sz="4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Мелеузовский</a:t>
            </a: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район Республики Башкортостан- </a:t>
            </a: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200 тыс. руб.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сохранение этнокультурного  многообразия народов Республики Башкортостан в муниципальном районе </a:t>
            </a:r>
            <a:r>
              <a:rPr lang="ru-RU" sz="4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Мелеузовский</a:t>
            </a:r>
            <a:r>
              <a:rPr lang="ru-RU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район Республики Башкортостан -</a:t>
            </a: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 </a:t>
            </a:r>
            <a:r>
              <a:rPr lang="ru-RU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ru-RU" sz="4200" i="1" dirty="0"/>
          </a:p>
          <a:p>
            <a:endParaRPr lang="ru-RU" sz="4400" dirty="0"/>
          </a:p>
          <a:p>
            <a:endParaRPr lang="ru-RU" sz="4400" dirty="0"/>
          </a:p>
          <a:p>
            <a:pPr marL="0" indent="0">
              <a:buNone/>
            </a:pPr>
            <a:endParaRPr lang="ru-RU" sz="14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C1924-4F03-48BF-80BA-016628CCD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444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428B9-1FA1-4BBE-AC88-A21C17C7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61" y="9665"/>
            <a:ext cx="8069557" cy="758952"/>
          </a:xfrm>
        </p:spPr>
        <p:txBody>
          <a:bodyPr>
            <a:normAutofit fontScale="90000"/>
          </a:bodyPr>
          <a:lstStyle/>
          <a:p>
            <a:br>
              <a:rPr lang="ru-RU" altLang="ru-RU" b="1" dirty="0">
                <a:solidFill>
                  <a:srgbClr val="0070C0"/>
                </a:solidFill>
              </a:rPr>
            </a:br>
            <a:r>
              <a:rPr lang="ru-RU" alt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за 2020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DBF5B-9F5B-44F9-818D-0CBEF78C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444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52C7828-4740-404B-B713-C9955A245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75546"/>
              </p:ext>
            </p:extLst>
          </p:nvPr>
        </p:nvGraphicFramePr>
        <p:xfrm>
          <a:off x="179511" y="1628800"/>
          <a:ext cx="8774406" cy="4680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63019">
                  <a:extLst>
                    <a:ext uri="{9D8B030D-6E8A-4147-A177-3AD203B41FA5}">
                      <a16:colId xmlns:a16="http://schemas.microsoft.com/office/drawing/2014/main" val="1175857776"/>
                    </a:ext>
                  </a:extLst>
                </a:gridCol>
                <a:gridCol w="6098722">
                  <a:extLst>
                    <a:ext uri="{9D8B030D-6E8A-4147-A177-3AD203B41FA5}">
                      <a16:colId xmlns:a16="http://schemas.microsoft.com/office/drawing/2014/main" val="2075660622"/>
                    </a:ext>
                  </a:extLst>
                </a:gridCol>
                <a:gridCol w="739060">
                  <a:extLst>
                    <a:ext uri="{9D8B030D-6E8A-4147-A177-3AD203B41FA5}">
                      <a16:colId xmlns:a16="http://schemas.microsoft.com/office/drawing/2014/main" val="146281851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822541406"/>
                    </a:ext>
                  </a:extLst>
                </a:gridCol>
                <a:gridCol w="709509">
                  <a:extLst>
                    <a:ext uri="{9D8B030D-6E8A-4147-A177-3AD203B41FA5}">
                      <a16:colId xmlns:a16="http://schemas.microsoft.com/office/drawing/2014/main" val="2058804619"/>
                    </a:ext>
                  </a:extLst>
                </a:gridCol>
              </a:tblGrid>
              <a:tr h="43551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 на 2020 год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2020 год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40466927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книжного фонда библиотеки , шт.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403 000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403 307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5165878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Книгообеспеченность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1 жителя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9115942"/>
                  </a:ext>
                </a:extLst>
              </a:tr>
              <a:tr h="35923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документов из фонда библиотеки библиографические описания, которых отражены в электронном каталоге в общем объеме фонда,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830279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клубных формирований, шт.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89716017"/>
                  </a:ext>
                </a:extLst>
              </a:tr>
              <a:tr h="36754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населения, участвующего в проведении мероприятий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155,2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181,1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729400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работ, показа концертов и концертных программ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040665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принявших участие в конкурсах, фестивалях, различного уровня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94792946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лауреатов, дипломантов, конкурсов, фестивалей, художественных выставок различного уровня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64028428"/>
                  </a:ext>
                </a:extLst>
              </a:tr>
              <a:tr h="35923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продолживших обучение по программе среднего и высшего профессионального образования в области культуры и искусства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83394939"/>
                  </a:ext>
                </a:extLst>
              </a:tr>
              <a:tr h="36754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родителей (законных представителей), удовлетворенных условиями и качеством предоставляемой образовательной услуги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3529722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принявших участие в конкурсах, фестивалях, различного уровня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6909481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лауреатов, дипломантов, конкурсов, фестивалей, художественных выставок различного уровня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85117660"/>
                  </a:ext>
                </a:extLst>
              </a:tr>
              <a:tr h="36754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продолживших обучение по программе среднего и высшего профессионального образования в области культуры и искусства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0004956"/>
                  </a:ext>
                </a:extLst>
              </a:tr>
              <a:tr h="35923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родителей (законных представителей), удовлетворенных условиями и качеством предоставляемой образовательной услуги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8685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28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28600"/>
            <a:ext cx="7864552" cy="758952"/>
          </a:xfrm>
        </p:spPr>
        <p:txBody>
          <a:bodyPr>
            <a:noAutofit/>
          </a:bodyPr>
          <a:lstStyle/>
          <a:p>
            <a:r>
              <a:rPr kumimoji="0" lang="ru-RU" sz="2400" kern="1200" noProof="0" dirty="0">
                <a:solidFill>
                  <a:schemeClr val="accent3">
                    <a:shade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муниципальных учреждений культуры и условия их функционирования</a:t>
            </a:r>
            <a:endParaRPr lang="ru-RU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869" y="1643770"/>
            <a:ext cx="4152191" cy="508173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муниципальных учреждений культуры муниципального района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Башкортостан: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МАУ «Городской Дворец культуры»;</a:t>
            </a: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МБУ «Культурно-досуговый центр» с 47 филиалами, из них 3 СМФК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Зирганский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СМФК,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Корнеевский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СМФК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Нугушевский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СМФК);</a:t>
            </a:r>
          </a:p>
          <a:p>
            <a:pPr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МАУК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централизованная библиотечная система» с 30 библиотеками, из них 2 модельные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Зирганская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Корнеевская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библиотеки);</a:t>
            </a:r>
          </a:p>
          <a:p>
            <a:pPr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МАУ ДО «Детская школа искусств №1»;</a:t>
            </a:r>
          </a:p>
          <a:p>
            <a:pPr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МАУ ДО «Детская школа искусств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МАУКИ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историко-краеведческий музей» с филиалом «Партизанский историко-краеведческий музей».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6137746"/>
              </p:ext>
            </p:extLst>
          </p:nvPr>
        </p:nvGraphicFramePr>
        <p:xfrm>
          <a:off x="4568952" y="1371600"/>
          <a:ext cx="3963488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25A6C26-0CE6-4D67-8A53-B9DDB851E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274873"/>
              </p:ext>
            </p:extLst>
          </p:nvPr>
        </p:nvGraphicFramePr>
        <p:xfrm>
          <a:off x="4534827" y="3178525"/>
          <a:ext cx="3028976" cy="188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86E11D-6BB7-4A1F-8527-0CAC0B3F6000}"/>
              </a:ext>
            </a:extLst>
          </p:cNvPr>
          <p:cNvSpPr/>
          <p:nvPr/>
        </p:nvSpPr>
        <p:spPr>
          <a:xfrm>
            <a:off x="4899772" y="3082076"/>
            <a:ext cx="3831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финансирование учреждений культуры в консолидированном бюджете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698F89-8575-4EFB-BEDF-666A3AB16E0A}"/>
              </a:ext>
            </a:extLst>
          </p:cNvPr>
          <p:cNvSpPr/>
          <p:nvPr/>
        </p:nvSpPr>
        <p:spPr>
          <a:xfrm>
            <a:off x="7131714" y="3914828"/>
            <a:ext cx="1434851" cy="5396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</a:t>
            </a:r>
            <a:r>
              <a:rPr lang="ru-RU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общего объема бюджета</a:t>
            </a: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783EF2CD-5810-4BC4-888F-CB3744BD2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82393"/>
              </p:ext>
            </p:extLst>
          </p:nvPr>
        </p:nvGraphicFramePr>
        <p:xfrm>
          <a:off x="1475656" y="5033308"/>
          <a:ext cx="8770327" cy="151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7835DF2-FF5B-4818-948E-111AE91D357A}"/>
              </a:ext>
            </a:extLst>
          </p:cNvPr>
          <p:cNvSpPr txBox="1"/>
          <p:nvPr/>
        </p:nvSpPr>
        <p:spPr>
          <a:xfrm>
            <a:off x="5724128" y="5183614"/>
            <a:ext cx="7920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bg1"/>
                </a:solidFill>
              </a:rPr>
              <a:t>+ 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</a:t>
            </a:r>
            <a:r>
              <a:rPr lang="ru-RU" sz="1100" b="1" dirty="0">
                <a:solidFill>
                  <a:schemeClr val="bg1"/>
                </a:solidFill>
              </a:rPr>
              <a:t> %</a:t>
            </a:r>
          </a:p>
        </p:txBody>
      </p:sp>
      <p:sp>
        <p:nvSpPr>
          <p:cNvPr id="21" name="Выгнутая вверх стрелка 19">
            <a:extLst>
              <a:ext uri="{FF2B5EF4-FFF2-40B4-BE49-F238E27FC236}">
                <a16:creationId xmlns:a16="http://schemas.microsoft.com/office/drawing/2014/main" id="{B1174E56-5C1F-4959-8134-0914CFA2C2D8}"/>
              </a:ext>
            </a:extLst>
          </p:cNvPr>
          <p:cNvSpPr/>
          <p:nvPr/>
        </p:nvSpPr>
        <p:spPr>
          <a:xfrm>
            <a:off x="5652120" y="5046558"/>
            <a:ext cx="864096" cy="340433"/>
          </a:xfrm>
          <a:prstGeom prst="curvedDownArrow">
            <a:avLst/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19">
            <a:extLst>
              <a:ext uri="{FF2B5EF4-FFF2-40B4-BE49-F238E27FC236}">
                <a16:creationId xmlns:a16="http://schemas.microsoft.com/office/drawing/2014/main" id="{159984C7-B546-4F70-A29F-620D22257FF2}"/>
              </a:ext>
            </a:extLst>
          </p:cNvPr>
          <p:cNvSpPr/>
          <p:nvPr/>
        </p:nvSpPr>
        <p:spPr>
          <a:xfrm>
            <a:off x="7236296" y="5024208"/>
            <a:ext cx="872865" cy="342632"/>
          </a:xfrm>
          <a:prstGeom prst="curvedDownArrow">
            <a:avLst/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E3D4FA-9CE3-4F22-B110-28B99C766646}"/>
              </a:ext>
            </a:extLst>
          </p:cNvPr>
          <p:cNvSpPr txBox="1"/>
          <p:nvPr/>
        </p:nvSpPr>
        <p:spPr>
          <a:xfrm>
            <a:off x="7380312" y="5105230"/>
            <a:ext cx="872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bg1"/>
                </a:solidFill>
              </a:rPr>
              <a:t>+ 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r>
              <a:rPr lang="ru-RU" sz="1100" b="1" dirty="0">
                <a:solidFill>
                  <a:schemeClr val="bg1"/>
                </a:solidFill>
              </a:rPr>
              <a:t> %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994AC587-728C-48B3-9536-1B8C27024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444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23">
            <a:extLst>
              <a:ext uri="{FF2B5EF4-FFF2-40B4-BE49-F238E27FC236}">
                <a16:creationId xmlns:a16="http://schemas.microsoft.com/office/drawing/2014/main" id="{64219C4F-8E4B-4102-BB64-A370EFA0E08E}"/>
              </a:ext>
            </a:extLst>
          </p:cNvPr>
          <p:cNvSpPr/>
          <p:nvPr/>
        </p:nvSpPr>
        <p:spPr>
          <a:xfrm>
            <a:off x="5044645" y="1440520"/>
            <a:ext cx="3587276" cy="4351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Финансирование учреждений культуры</a:t>
            </a:r>
          </a:p>
        </p:txBody>
      </p:sp>
      <p:sp>
        <p:nvSpPr>
          <p:cNvPr id="15" name="Скругленный прямоугольник 23">
            <a:extLst>
              <a:ext uri="{FF2B5EF4-FFF2-40B4-BE49-F238E27FC236}">
                <a16:creationId xmlns:a16="http://schemas.microsoft.com/office/drawing/2014/main" id="{258C84A0-4B37-45A0-B795-D17AA2D4BB71}"/>
              </a:ext>
            </a:extLst>
          </p:cNvPr>
          <p:cNvSpPr/>
          <p:nvPr/>
        </p:nvSpPr>
        <p:spPr>
          <a:xfrm>
            <a:off x="4880933" y="1997579"/>
            <a:ext cx="3900254" cy="4233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Субсидии муниципальным учреждениям</a:t>
            </a:r>
          </a:p>
        </p:txBody>
      </p:sp>
      <p:sp>
        <p:nvSpPr>
          <p:cNvPr id="16" name="Скругленный прямоугольник 23">
            <a:extLst>
              <a:ext uri="{FF2B5EF4-FFF2-40B4-BE49-F238E27FC236}">
                <a16:creationId xmlns:a16="http://schemas.microsoft.com/office/drawing/2014/main" id="{44216D0D-C2E4-414E-9534-A04895D43E05}"/>
              </a:ext>
            </a:extLst>
          </p:cNvPr>
          <p:cNvSpPr/>
          <p:nvPr/>
        </p:nvSpPr>
        <p:spPr>
          <a:xfrm>
            <a:off x="4602987" y="2532343"/>
            <a:ext cx="2376912" cy="4351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Субсидии на выполнение муниципального задания</a:t>
            </a:r>
          </a:p>
        </p:txBody>
      </p:sp>
      <p:sp>
        <p:nvSpPr>
          <p:cNvPr id="17" name="Скругленный прямоугольник 23">
            <a:extLst>
              <a:ext uri="{FF2B5EF4-FFF2-40B4-BE49-F238E27FC236}">
                <a16:creationId xmlns:a16="http://schemas.microsoft.com/office/drawing/2014/main" id="{9822E578-A1E6-4CDA-9090-EDCB4FBA9AC1}"/>
              </a:ext>
            </a:extLst>
          </p:cNvPr>
          <p:cNvSpPr/>
          <p:nvPr/>
        </p:nvSpPr>
        <p:spPr>
          <a:xfrm>
            <a:off x="7079380" y="2540192"/>
            <a:ext cx="1898220" cy="4351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Субсидии на иные цели</a:t>
            </a:r>
          </a:p>
        </p:txBody>
      </p:sp>
    </p:spTree>
    <p:extLst>
      <p:ext uri="{BB962C8B-B14F-4D97-AF65-F5344CB8AC3E}">
        <p14:creationId xmlns:p14="http://schemas.microsoft.com/office/powerpoint/2010/main" val="145076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3300" kern="1200" noProof="0" dirty="0">
                <a:solidFill>
                  <a:schemeClr val="accent3">
                    <a:shade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«Городской дворец культуры»</a:t>
            </a:r>
            <a:endParaRPr lang="ru-RU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81C1A19-21CC-42F2-8FBE-9BE0F3EE7D8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51675912"/>
              </p:ext>
            </p:extLst>
          </p:nvPr>
        </p:nvGraphicFramePr>
        <p:xfrm>
          <a:off x="339708" y="1467334"/>
          <a:ext cx="4229244" cy="5002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277776F-A948-4EE9-BC66-8E3CB932B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444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DC1CC6-B9F3-424F-8458-6C8C441F0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97152"/>
            <a:ext cx="4527275" cy="1552575"/>
          </a:xfrm>
          <a:prstGeom prst="rect">
            <a:avLst/>
          </a:prstGeom>
        </p:spPr>
      </p:pic>
      <p:sp>
        <p:nvSpPr>
          <p:cNvPr id="14" name="Текст 22">
            <a:extLst>
              <a:ext uri="{FF2B5EF4-FFF2-40B4-BE49-F238E27FC236}">
                <a16:creationId xmlns:a16="http://schemas.microsoft.com/office/drawing/2014/main" id="{B11CA210-31FE-43BC-9FDA-1438D73F834C}"/>
              </a:ext>
            </a:extLst>
          </p:cNvPr>
          <p:cNvSpPr>
            <a:spLocks noGrp="1"/>
          </p:cNvSpPr>
          <p:nvPr/>
        </p:nvSpPr>
        <p:spPr>
          <a:xfrm>
            <a:off x="188741" y="4293096"/>
            <a:ext cx="4322267" cy="1912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 2020 года было израсходовано 40 676,2 тыс. руб. из них: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27808  тыс. руб. - на заработную плату и начисления по оплате труда;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946,7 тыс. руб. - на текущий ремонт пожарной сигнализации, кровли здания;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298,4 тыс. руб.- на изготовление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макета«Катюша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314,2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на приобретение сценических и танцевальных костюмов;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206,4 тыс. руб. – на приобретение уличных гирлянд;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105,5 тыс. руб. -на  приобретение музыкальных  инструментов;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на приобретение мобильной сцены.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B70625-CE8F-4BF8-95F7-2779492A83B1}"/>
              </a:ext>
            </a:extLst>
          </p:cNvPr>
          <p:cNvSpPr/>
          <p:nvPr/>
        </p:nvSpPr>
        <p:spPr>
          <a:xfrm>
            <a:off x="4427984" y="1433163"/>
            <a:ext cx="4572000" cy="32636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41300" algn="just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Значения показателей качества и объема работы «Организация деятельности клубных формирований и формирований самодеятельного народного творчества» за 2020 год: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262529"/>
              </a:buClr>
              <a:buSzPts val="1400"/>
              <a:tabLst>
                <a:tab pos="688975" algn="l"/>
              </a:tabLs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граждан, участвующих в работе клубных формирований - 501 чел. (95,07% от запланированного значения);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262529"/>
              </a:buClr>
              <a:buSzPts val="1400"/>
              <a:tabLst>
                <a:tab pos="688975" algn="l"/>
              </a:tabLs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коллективов со званием «народный» коллектив самодеятельного художественного творчества, подтвердившие звание во время аттестации - 9 ед. (100% от запланированного значения);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262529"/>
              </a:buClr>
              <a:buSzPts val="1400"/>
              <a:tabLst>
                <a:tab pos="688975" algn="l"/>
              </a:tabLs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клубных формирований - 17 ед. (100 % от запланированного значения);</a:t>
            </a:r>
          </a:p>
          <a:p>
            <a:pPr indent="241300" algn="just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Значения показателей качества и объема работы «Организация показа концертов и концертных программ» за 2020 год: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262529"/>
              </a:buClr>
              <a:buSzPts val="1400"/>
              <a:tabLst>
                <a:tab pos="688975" algn="l"/>
              </a:tabLs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проведенных мероприятий силами учреждения - 86 ед. (100 % от запланированного значения);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262529"/>
              </a:buClr>
              <a:buSzPts val="1400"/>
              <a:tabLst>
                <a:tab pos="688975" algn="l"/>
              </a:tabLs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удельный вес населения, участвующего в проведении мероприятий - 131 % (131 % от запланированного значения);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262529"/>
              </a:buClr>
              <a:buSzPts val="1400"/>
              <a:tabLst>
                <a:tab pos="688975" algn="l"/>
              </a:tabLs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работ, показ концертов, концертных программ - 86 ед. (100 % от запланированного значения).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300" kern="1200" noProof="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МБУ «Культурно-досуговый центр»</a:t>
            </a:r>
            <a:endParaRPr lang="ru-RU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FFC61-2043-49F8-BA26-A91220926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444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9E5E365-E0A2-4AAC-AA55-38FB2CB4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87905"/>
            <a:ext cx="3168352" cy="16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2">
            <a:extLst>
              <a:ext uri="{FF2B5EF4-FFF2-40B4-BE49-F238E27FC236}">
                <a16:creationId xmlns:a16="http://schemas.microsoft.com/office/drawing/2014/main" id="{17ED5061-6A69-4BBC-9D4D-627F8175D7F8}"/>
              </a:ext>
            </a:extLst>
          </p:cNvPr>
          <p:cNvSpPr>
            <a:spLocks noGrp="1"/>
          </p:cNvSpPr>
          <p:nvPr/>
        </p:nvSpPr>
        <p:spPr>
          <a:xfrm>
            <a:off x="200597" y="4293096"/>
            <a:ext cx="4078162" cy="2808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 2020 год было израсходовано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50 229,4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из них: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31 914,1 тыс. руб. на заработную плату и начисления по оплате труда;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..- на приобретение арт-объекта;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704,5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-на приобретение служебного автомобиля;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на ремонт входной группы;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Реальные Дела проведены ремонтные работы в 8 филиалах МБУ «Культурно-досуговый центр на общую сумму 1 838,00 тыс. руб.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9">
            <a:extLst>
              <a:ext uri="{FF2B5EF4-FFF2-40B4-BE49-F238E27FC236}">
                <a16:creationId xmlns:a16="http://schemas.microsoft.com/office/drawing/2014/main" id="{539AE07E-5BFF-4589-AC0F-74C69A0375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165555"/>
              </p:ext>
            </p:extLst>
          </p:nvPr>
        </p:nvGraphicFramePr>
        <p:xfrm>
          <a:off x="200598" y="1340768"/>
          <a:ext cx="407816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1D4BBA-4504-45AF-A8E5-68F00060235A}"/>
              </a:ext>
            </a:extLst>
          </p:cNvPr>
          <p:cNvSpPr/>
          <p:nvPr/>
        </p:nvSpPr>
        <p:spPr>
          <a:xfrm>
            <a:off x="4371853" y="1496454"/>
            <a:ext cx="4596108" cy="319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1300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показателей качества и объема работы «Организация деятельности клубных формирований и формирований самодеятельного народного творчества» за 2020 год: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262529"/>
              </a:buClr>
              <a:buSzPts val="1400"/>
              <a:tabLst>
                <a:tab pos="688975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граждан, участвующих в работе клубных формирований - 3471 чел. (96% от запланированного значения);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262529"/>
              </a:buClr>
              <a:buSzPts val="1400"/>
              <a:tabLst>
                <a:tab pos="688975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коллективов со званием «народный» коллектив самодеятельного художественного творчества, подтвердившие звание во время аттестации - 3 ед. (100% от запланированного значения);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262529"/>
              </a:buClr>
              <a:buSzPts val="1400"/>
              <a:tabLst>
                <a:tab pos="688975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клубных формирований - 302 ед. (100 % от запланированного значения).</a:t>
            </a:r>
          </a:p>
          <a:p>
            <a:pPr indent="241300"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качества и объема работы «Организация показа концертов и концертных программ» за 2020 год: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262529"/>
              </a:buClr>
              <a:buSzPts val="1400"/>
              <a:tabLst>
                <a:tab pos="688975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проведенных мероприятий силами учреждения - 605 ед. (100 % от запланированного значения);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262529"/>
              </a:buClr>
              <a:buSzPts val="1400"/>
              <a:tabLst>
                <a:tab pos="688975" algn="l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работ, показ концертов, концертных программ -605 ед. (100 % от запланированного значения).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28600"/>
            <a:ext cx="7720536" cy="758952"/>
          </a:xfrm>
        </p:spPr>
        <p:txBody>
          <a:bodyPr>
            <a:normAutofit fontScale="90000"/>
          </a:bodyPr>
          <a:lstStyle/>
          <a:p>
            <a:r>
              <a:rPr kumimoji="0" lang="ru-RU" sz="3300" kern="1200" noProof="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МАУК «</a:t>
            </a:r>
            <a:r>
              <a:rPr kumimoji="0" lang="ru-RU" sz="3300" kern="1200" noProof="0" dirty="0" err="1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Мелеузовская</a:t>
            </a:r>
            <a:r>
              <a:rPr kumimoji="0" lang="ru-RU" sz="3300" kern="1200" noProof="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централизованная библиотечная система»</a:t>
            </a:r>
            <a:endParaRPr lang="ru-RU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3B6DF-5707-4B51-B277-DAB84632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444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Муниципальное автономное учреждение культуры Мелеузовская централизованная  библиотечная система, библиотека, ул. Ленина, 150, Мелеуз, Россия —  Яндекс.Карты">
            <a:extLst>
              <a:ext uri="{FF2B5EF4-FFF2-40B4-BE49-F238E27FC236}">
                <a16:creationId xmlns:a16="http://schemas.microsoft.com/office/drawing/2014/main" id="{D77CBB05-EA06-4C49-ABA8-DE39BF13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85184"/>
            <a:ext cx="2520280" cy="12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2">
            <a:extLst>
              <a:ext uri="{FF2B5EF4-FFF2-40B4-BE49-F238E27FC236}">
                <a16:creationId xmlns:a16="http://schemas.microsoft.com/office/drawing/2014/main" id="{6C775C5C-F998-457D-8A8A-FC6D7AD995BF}"/>
              </a:ext>
            </a:extLst>
          </p:cNvPr>
          <p:cNvSpPr>
            <a:spLocks noGrp="1"/>
          </p:cNvSpPr>
          <p:nvPr/>
        </p:nvSpPr>
        <p:spPr>
          <a:xfrm>
            <a:off x="157748" y="4268247"/>
            <a:ext cx="4104457" cy="2808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было израсходовано 33 224,7 тыс. руб. из них: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27 447,2 тыс. руб. на заработную плату и начисления по оплате труда;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1 098,4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текущий ремонт окон в библиотеках (50 окон  в 12 библиотеках), текущий ремонт  здания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Араслановской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библиотеки, текущий ремонт дверей, отопительной системы, системы электроснабжения, системы канализации;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D83388DB-195E-4742-AE02-050016AE696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5805062"/>
              </p:ext>
            </p:extLst>
          </p:nvPr>
        </p:nvGraphicFramePr>
        <p:xfrm>
          <a:off x="179512" y="1371343"/>
          <a:ext cx="4104456" cy="2924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C179DA-E700-44C6-B4AB-CE5DC3EF4FFC}"/>
              </a:ext>
            </a:extLst>
          </p:cNvPr>
          <p:cNvSpPr/>
          <p:nvPr/>
        </p:nvSpPr>
        <p:spPr>
          <a:xfrm>
            <a:off x="4211960" y="1453292"/>
            <a:ext cx="4878288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1300" algn="just">
              <a:lnSpc>
                <a:spcPct val="124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Значение показателей качества и объема муниципальной услуги «Библиотечное, библиографическое и информационное обслуживания пользователей библиотеки» за 2020 год:</a:t>
            </a:r>
          </a:p>
          <a:p>
            <a:pPr lvl="0" algn="just">
              <a:lnSpc>
                <a:spcPct val="124000"/>
              </a:lnSpc>
              <a:spcAft>
                <a:spcPts val="0"/>
              </a:spcAft>
              <a:buClr>
                <a:srgbClr val="000000"/>
              </a:buClr>
              <a:buSzPts val="1300"/>
              <a:tabLst>
                <a:tab pos="725170" algn="l"/>
              </a:tabLs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зарегистрированных пользователей в стационарных условиях – 28 035чел. (91,02% от запланированного значения), вне стационара - 1 062 чел (92,35 от запланированного значения, отклонение 4,87% &lt; 5% допустимого (возможного) отклонения от установленного показателя, в пределах которого муниципальное задание считается выполненным);</a:t>
            </a:r>
          </a:p>
          <a:p>
            <a:pPr lvl="0" algn="just">
              <a:lnSpc>
                <a:spcPct val="124000"/>
              </a:lnSpc>
              <a:spcAft>
                <a:spcPts val="0"/>
              </a:spcAft>
              <a:buClr>
                <a:srgbClr val="000000"/>
              </a:buClr>
              <a:buSzPts val="1300"/>
              <a:tabLst>
                <a:tab pos="725170" algn="l"/>
              </a:tabLs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зарегистрированных пользователей в возрасте до 14 лет в стационарных условиях - 10169чел. (100,80 % от запланированного значения), вне стационара - 1 095 чел (95,22% )</a:t>
            </a:r>
          </a:p>
          <a:p>
            <a:pPr lvl="0" algn="just">
              <a:lnSpc>
                <a:spcPct val="124000"/>
              </a:lnSpc>
              <a:spcAft>
                <a:spcPts val="0"/>
              </a:spcAft>
              <a:buClr>
                <a:srgbClr val="000000"/>
              </a:buClr>
              <a:buSzPts val="1300"/>
              <a:tabLst>
                <a:tab pos="725170" algn="l"/>
              </a:tabLs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посещений в стационарных условиях - 316631ед. (100 % от запланированного значения), вне стационара - 10 338 ед. (98,95 % от запланированного значения,)удаленно через информационно-телекоммуникационную сеть "Интернет" – 11 459 ед. (97%)</a:t>
            </a:r>
          </a:p>
          <a:p>
            <a:pPr indent="495300" algn="just">
              <a:lnSpc>
                <a:spcPct val="124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показателей качества и объема работы «Учет, изучение, обеспечение физического сохранения и безопасности фондов библиотеки» за 2020 год:</a:t>
            </a:r>
          </a:p>
          <a:p>
            <a:r>
              <a:rPr lang="ru-RU" sz="10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объем книжного фонда библиотеки – 403 517ед. (100,13 % от запланированного значения);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3300" kern="1200" noProof="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МАУКИ «</a:t>
            </a:r>
            <a:r>
              <a:rPr kumimoji="0" lang="ru-RU" sz="3300" kern="1200" noProof="0" dirty="0" err="1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Мелеузовский</a:t>
            </a:r>
            <a:r>
              <a:rPr kumimoji="0" lang="ru-RU" sz="3300" kern="1200" noProof="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историко-краеведческий музей»</a:t>
            </a:r>
            <a:endParaRPr lang="ru-RU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F41EE-C207-4F26-A675-E4317A53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444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Мелеузовский историко-краеведческий музей">
            <a:extLst>
              <a:ext uri="{FF2B5EF4-FFF2-40B4-BE49-F238E27FC236}">
                <a16:creationId xmlns:a16="http://schemas.microsoft.com/office/drawing/2014/main" id="{932DB801-4802-4A30-BF69-83B17EB60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2"/>
            <a:ext cx="2880320" cy="15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2">
            <a:extLst>
              <a:ext uri="{FF2B5EF4-FFF2-40B4-BE49-F238E27FC236}">
                <a16:creationId xmlns:a16="http://schemas.microsoft.com/office/drawing/2014/main" id="{409CFFF9-18AD-49CC-AC18-29F34E3BCCCD}"/>
              </a:ext>
            </a:extLst>
          </p:cNvPr>
          <p:cNvSpPr>
            <a:spLocks noGrp="1"/>
          </p:cNvSpPr>
          <p:nvPr/>
        </p:nvSpPr>
        <p:spPr>
          <a:xfrm>
            <a:off x="172468" y="4794398"/>
            <a:ext cx="3950521" cy="2016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 2020 год было израсходовано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3 357 тыс. руб. из них: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2 330,7  тыс. руб. на заработную плату и начисления по оплате труда;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432,1 тыс. руб. на текущий ремонт по замене дверей, ремонт кровли.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796A1CA-7FA2-4B8D-B9A6-54BE4FD7AA0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27489875"/>
              </p:ext>
            </p:extLst>
          </p:nvPr>
        </p:nvGraphicFramePr>
        <p:xfrm>
          <a:off x="239517" y="1518034"/>
          <a:ext cx="3816424" cy="327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8C0B2D-5DD2-4D7A-953F-9EEA6A72DCA1}"/>
              </a:ext>
            </a:extLst>
          </p:cNvPr>
          <p:cNvSpPr/>
          <p:nvPr/>
        </p:nvSpPr>
        <p:spPr>
          <a:xfrm>
            <a:off x="4067944" y="1550690"/>
            <a:ext cx="48365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показателей качества и объема муниципальной услуги «Публичный показ музейных коллекций, музейных предметов» за 2020 год:</a:t>
            </a:r>
          </a:p>
          <a:p>
            <a:pPr marL="171450" indent="-171450" algn="just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посетителей в стационарных условиях - 13656 человек (103,09 % от запланированного значения).</a:t>
            </a:r>
          </a:p>
          <a:p>
            <a:pPr marL="171450" indent="-171450" algn="just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Значения показателей качества и объема работы «Формирование, учет, изучение, обеспечение физического сохранения и безопасности музейных предметов, музейных коллекций» за 2020 год: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динамика количества музейных предметов и музейных коллекций в стационарных условиях 1,5% (100% от запланированного значения);</a:t>
            </a:r>
          </a:p>
          <a:p>
            <a:pPr marL="171450" lvl="0" indent="-171450" algn="just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предметов - 372 (101,92 % от запланированного значения).</a:t>
            </a:r>
          </a:p>
          <a:p>
            <a:pPr marL="171450" lvl="0" indent="-171450" algn="just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Значение показателей качества и объема работы «Создание экспозиций (выставок) в музее, организация выездных выставок» за 2020 год: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выставок, экспозиций в стационарных условиях и вне стационара - 29 экспозиции (91 % от запланированного значения).</a:t>
            </a:r>
          </a:p>
          <a:p>
            <a:pPr indent="546100" algn="just">
              <a:spcAft>
                <a:spcPts val="2600"/>
              </a:spcAft>
            </a:pP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8600"/>
            <a:ext cx="7792544" cy="758952"/>
          </a:xfrm>
        </p:spPr>
        <p:txBody>
          <a:bodyPr>
            <a:normAutofit fontScale="90000"/>
          </a:bodyPr>
          <a:lstStyle/>
          <a:p>
            <a:r>
              <a:rPr lang="ru-RU" noProof="0" dirty="0"/>
              <a:t>МАУ ДО «Детская школа искусств №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BDB7C-AE4A-4180-BE28-1BD6384B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444"/>
            <a:ext cx="704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8323CD-283F-4A53-8B86-805E355CC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220763"/>
            <a:ext cx="2893328" cy="1194832"/>
          </a:xfrm>
          <a:prstGeom prst="rect">
            <a:avLst/>
          </a:prstGeom>
        </p:spPr>
      </p:pic>
      <p:sp>
        <p:nvSpPr>
          <p:cNvPr id="11" name="Текст 22">
            <a:extLst>
              <a:ext uri="{FF2B5EF4-FFF2-40B4-BE49-F238E27FC236}">
                <a16:creationId xmlns:a16="http://schemas.microsoft.com/office/drawing/2014/main" id="{87657FF3-C3B4-4A70-A5C1-EDD58D6ED96F}"/>
              </a:ext>
            </a:extLst>
          </p:cNvPr>
          <p:cNvSpPr>
            <a:spLocks noGrp="1"/>
          </p:cNvSpPr>
          <p:nvPr/>
        </p:nvSpPr>
        <p:spPr>
          <a:xfrm>
            <a:off x="179512" y="4221088"/>
            <a:ext cx="4392488" cy="1944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 2020 год было израсходовано 30 307,7 тыс. руб. из них: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24 991,7 тыс. руб. - на заработную плату и начисления по оплате труда;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508,2 тыс. руб.- на </a:t>
            </a:r>
            <a:r>
              <a:rPr lang="ru-RU" dirty="0"/>
              <a:t>текущий ремонт кровли, замену деревянных блоков на изделия из ПВХ, изготовление сметной документации на капитальный ремонт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9">
            <a:extLst>
              <a:ext uri="{FF2B5EF4-FFF2-40B4-BE49-F238E27FC236}">
                <a16:creationId xmlns:a16="http://schemas.microsoft.com/office/drawing/2014/main" id="{1669F51A-F87F-4570-B6CE-54C7EFBA9E2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4523278"/>
              </p:ext>
            </p:extLst>
          </p:nvPr>
        </p:nvGraphicFramePr>
        <p:xfrm>
          <a:off x="323528" y="1484784"/>
          <a:ext cx="38164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1A41A2-DB68-4C28-B90F-7DF05018BA56}"/>
              </a:ext>
            </a:extLst>
          </p:cNvPr>
          <p:cNvSpPr/>
          <p:nvPr/>
        </p:nvSpPr>
        <p:spPr>
          <a:xfrm>
            <a:off x="4283968" y="1500579"/>
            <a:ext cx="4716016" cy="3742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15000"/>
              </a:lnSpc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Значения показателей качества и объема муниципальной услуги «Реализация дополнительных общеобразовательных предпрофессиональных программ в области искусства» за 2020 год: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2B2A2F"/>
              </a:buClr>
              <a:buSzPts val="1400"/>
              <a:tabLst>
                <a:tab pos="78105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обучающихся, принявших участие в конкурсах, фестивалях, различного уровня - 232 чел. (100 % от запланированного значения);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2B2A2F"/>
              </a:buClr>
              <a:buSzPts val="1400"/>
              <a:tabLst>
                <a:tab pos="78105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лауреатов, дипломантов, конкурсов, фестивалей, художественных выставок различного уровня - 97 чел. (100 % от запланированного значения);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2B2A2F"/>
              </a:buClr>
              <a:buSzPts val="1400"/>
              <a:tabLst>
                <a:tab pos="78105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количество обучающихся, продолживших обучение по программам среднего и высшего профессионального образования в области культуры и искусства - 14 чел. (100 % от запланированного значения);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2B2A2F"/>
              </a:buClr>
              <a:buSzPts val="1400"/>
              <a:tabLst>
                <a:tab pos="78105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доля родителей (законных представителей), удовлетворенных условиями и качеством предоставляемой образовательной услуги - 100% (100% от запланированного значения);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2B2A2F"/>
              </a:buClr>
              <a:buSzPts val="1400"/>
              <a:tabLst>
                <a:tab pos="78105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обучающихся по программам: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2B2A2F"/>
              </a:buClr>
              <a:buSzPts val="1400"/>
              <a:tabLst>
                <a:tab pos="1736725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хореографическое искусство 208 чел. (100 % от запланированного значения);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2B2A2F"/>
              </a:buClr>
              <a:buSzPts val="1400"/>
              <a:tabLst>
                <a:tab pos="1736725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живопись 202 чел. (100% от запланированного значения);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2B2A2F"/>
              </a:buClr>
              <a:buSzPts val="1400"/>
              <a:tabLst>
                <a:tab pos="1736725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народные инструменты 132 чел. (100 % от запланированного значения);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2B2A2F"/>
              </a:buClr>
              <a:buSzPts val="1400"/>
              <a:tabLst>
                <a:tab pos="1736725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духовые инструменты 27 чел. (100 % от запланированного значения);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2B2A2F"/>
              </a:buClr>
              <a:buSzPts val="1400"/>
              <a:tabLst>
                <a:tab pos="1736725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струнные инструменты 33 чел. (100 % от запланированного значения);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2B2A2F"/>
              </a:buClr>
              <a:buSzPts val="1400"/>
              <a:tabLst>
                <a:tab pos="1736725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фортепиано 119 чел. (97,5 % от запланированного значения).</a:t>
            </a:r>
          </a:p>
          <a:p>
            <a:pPr indent="215900" algn="just">
              <a:lnSpc>
                <a:spcPct val="115000"/>
              </a:lnSpc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Значения показателей качества и объема муниципальной услуги «Реализация дополнительных общеразвивающих программ» за 2020 год:</a:t>
            </a:r>
          </a:p>
          <a:p>
            <a:pPr lvl="0" algn="just">
              <a:lnSpc>
                <a:spcPct val="115000"/>
              </a:lnSpc>
              <a:spcAft>
                <a:spcPts val="1700"/>
              </a:spcAft>
              <a:buClr>
                <a:srgbClr val="2B2A2F"/>
              </a:buClr>
              <a:buSzPts val="1400"/>
              <a:tabLst>
                <a:tab pos="6858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обучающихся по программе декоративно-прикладное искусство 52 чел. (100 % от запланированного значения).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История компании (презентация)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Company background presentation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86586</Value>
      <Value>402820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2009-07-14T23:58:14+00:00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 xsi:nil="true"/>
    <UANotes xmlns="9d035d7d-02e5-4a00-8b62-9a556aabc7b5" xsi:nil="true"/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2100-01-01T00:00:00+00:00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 xsi:nil="true"/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TP010220211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71091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9150D1-0F34-4771-9FCD-9825B58046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4A951D-21BC-4748-8E82-D541F8E449C8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91e8d559-4d54-460d-ba58-5d5027f88b4d"/>
    <ds:schemaRef ds:uri="http://schemas.openxmlformats.org/package/2006/metadata/core-properties"/>
    <ds:schemaRef ds:uri="9d035d7d-02e5-4a00-8b62-9a556aabc7b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B490D41-E08C-4FD0-9D5C-0F518CAF85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3094</Words>
  <Application>Microsoft Office PowerPoint</Application>
  <PresentationFormat>Экран (4:3)</PresentationFormat>
  <Paragraphs>302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Основные направления развития отрасли Культура в муниципальном районе Мелеузовский район Республика Башкортостан в 2020 году</vt:lpstr>
      <vt:lpstr> Достигнутые значения целевых индикаторов за 2020 год</vt:lpstr>
      <vt:lpstr>Общая характеристика муниципальных учреждений культуры и условия их функционирования</vt:lpstr>
      <vt:lpstr>МАУ «Городской дворец культуры»</vt:lpstr>
      <vt:lpstr>МБУ «Культурно-досуговый центр»</vt:lpstr>
      <vt:lpstr>МАУК «Мелеузовская централизованная библиотечная система»</vt:lpstr>
      <vt:lpstr>МАУКИ «Мелеузовский историко-краеведческий музей»</vt:lpstr>
      <vt:lpstr>МАУ ДО «Детская школа искусств № 1</vt:lpstr>
      <vt:lpstr>МАУ ДО «Детская школа искусств с. Зирган»</vt:lpstr>
      <vt:lpstr>Средняя заработная плата работников учреждений отрасли «Культура»</vt:lpstr>
      <vt:lpstr>Наказы избирателей, адресованных депутатам государственного Собрания- Курултая Республики Башкортостан, по муниципальному району Мелеузовский район Республики Башкортостан за 2020 год по отрасли «Культура»</vt:lpstr>
      <vt:lpstr>Публикации в СМИ о муниципальных учреждениях культуры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2021-04-01T08:11:54Z</dcterms:created>
  <dcterms:modified xsi:type="dcterms:W3CDTF">2021-04-16T09:55:25Z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ContentTypeId">
    <vt:lpwstr>0x010100BB2780C3CC07BD4BAA623FF9571645580400D1570604EA743043A2641365C0E91715</vt:lpwstr>
  </property>
  <property fmtid="{D5CDD505-2E9C-101B-9397-08002B2CF9AE}" pid="4" name="ImageGenCounter">
    <vt:i4>0</vt:i4>
  </property>
  <property fmtid="{D5CDD505-2E9C-101B-9397-08002B2CF9AE}" pid="5" name="APTrustLevel">
    <vt:r8>1</vt:r8>
  </property>
  <property fmtid="{D5CDD505-2E9C-101B-9397-08002B2CF9AE}" pid="6" name="ViolationReportStatus">
    <vt:lpwstr>None</vt:lpwstr>
  </property>
  <property fmtid="{D5CDD505-2E9C-101B-9397-08002B2CF9AE}" pid="7" name="ImageGenStatus">
    <vt:i4>0</vt:i4>
  </property>
  <property fmtid="{D5CDD505-2E9C-101B-9397-08002B2CF9AE}" pid="8" name="PolicheckStatus">
    <vt:i4>0</vt:i4>
  </property>
  <property fmtid="{D5CDD505-2E9C-101B-9397-08002B2CF9AE}" pid="9" name="Applications">
    <vt:lpwstr>67;#Template 12;#53;#PowerPoint 12;#407;#PowerPoint 14</vt:lpwstr>
  </property>
  <property fmtid="{D5CDD505-2E9C-101B-9397-08002B2CF9AE}" pid="10" name="PolicheckCounter">
    <vt:i4>0</vt:i4>
  </property>
  <property fmtid="{D5CDD505-2E9C-101B-9397-08002B2CF9AE}" pid="11" name="Order">
    <vt:r8>6844600</vt:r8>
  </property>
</Properties>
</file>