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1" r:id="rId2"/>
  </p:sldMasterIdLst>
  <p:sldIdLst>
    <p:sldId id="256" r:id="rId3"/>
    <p:sldId id="377" r:id="rId4"/>
    <p:sldId id="345" r:id="rId5"/>
    <p:sldId id="344" r:id="rId6"/>
    <p:sldId id="349" r:id="rId7"/>
    <p:sldId id="350" r:id="rId8"/>
    <p:sldId id="352" r:id="rId9"/>
    <p:sldId id="372" r:id="rId10"/>
    <p:sldId id="376" r:id="rId11"/>
    <p:sldId id="335" r:id="rId12"/>
    <p:sldId id="334" r:id="rId13"/>
    <p:sldId id="325" r:id="rId14"/>
    <p:sldId id="355" r:id="rId15"/>
    <p:sldId id="272" r:id="rId16"/>
    <p:sldId id="364" r:id="rId17"/>
    <p:sldId id="356" r:id="rId18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5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50800"/>
              </a:sp3d>
            </c:spPr>
            <c:extLst>
              <c:ext xmlns:c16="http://schemas.microsoft.com/office/drawing/2014/chart" uri="{C3380CC4-5D6E-409C-BE32-E72D297353CC}">
                <c16:uniqueId val="{00000002-C644-4794-BA87-3E97C8B56EBD}"/>
              </c:ext>
            </c:extLst>
          </c:dPt>
          <c:dLbls>
            <c:dLbl>
              <c:idx val="0"/>
              <c:layout>
                <c:manualLayout>
                  <c:x val="0"/>
                  <c:y val="0.294210535967704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44-4794-BA87-3E97C8B56EBD}"/>
                </c:ext>
              </c:extLst>
            </c:dLbl>
            <c:dLbl>
              <c:idx val="1"/>
              <c:layout>
                <c:manualLayout>
                  <c:x val="3.472222222222222E-3"/>
                  <c:y val="0.419666267709214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B2-405C-AD9F-446D82648424}"/>
                </c:ext>
              </c:extLst>
            </c:dLbl>
            <c:dLbl>
              <c:idx val="2"/>
              <c:layout>
                <c:manualLayout>
                  <c:x val="-2.3148148148148147E-3"/>
                  <c:y val="0.412608543198430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67-4B3B-8A07-A18CC3DCA098}"/>
                </c:ext>
              </c:extLst>
            </c:dLbl>
            <c:dLbl>
              <c:idx val="3"/>
              <c:layout>
                <c:manualLayout>
                  <c:x val="1.1574074074074073E-3"/>
                  <c:y val="0.425472987737637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67-4B3B-8A07-A18CC3DCA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утв.бюджет 2023г.</c:v>
                </c:pt>
                <c:pt idx="1">
                  <c:v>2024г.</c:v>
                </c:pt>
                <c:pt idx="2">
                  <c:v>2025г.</c:v>
                </c:pt>
                <c:pt idx="3">
                  <c:v>2026г.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2342.9</c:v>
                </c:pt>
                <c:pt idx="1">
                  <c:v>2614.3000000000002</c:v>
                </c:pt>
                <c:pt idx="2">
                  <c:v>2561.9</c:v>
                </c:pt>
                <c:pt idx="3">
                  <c:v>2570.1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1-4971-9586-7712BA1AEB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утв.бюджет 2023г.</c:v>
                </c:pt>
                <c:pt idx="1">
                  <c:v>2024г.</c:v>
                </c:pt>
                <c:pt idx="2">
                  <c:v>2025г.</c:v>
                </c:pt>
                <c:pt idx="3">
                  <c:v>2026г.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2357.9</c:v>
                </c:pt>
                <c:pt idx="1">
                  <c:v>2658.5</c:v>
                </c:pt>
                <c:pt idx="2">
                  <c:v>2579.1999999999998</c:v>
                </c:pt>
                <c:pt idx="3">
                  <c:v>2587.4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21-4971-9586-7712BA1AE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3099840"/>
        <c:axId val="977657760"/>
      </c:barChart>
      <c:catAx>
        <c:axId val="8730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7657760"/>
        <c:crosses val="autoZero"/>
        <c:auto val="1"/>
        <c:lblAlgn val="ctr"/>
        <c:lblOffset val="100"/>
        <c:noMultiLvlLbl val="0"/>
      </c:catAx>
      <c:valAx>
        <c:axId val="977657760"/>
        <c:scaling>
          <c:orientation val="minMax"/>
          <c:max val="30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309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7A-47E1-8EFE-1C2F06DAC2DF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7A-47E1-8EFE-1C2F06DAC2D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57.1</c:v>
                </c:pt>
                <c:pt idx="1">
                  <c:v>2658.5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7A-47E1-8EFE-1C2F06DAC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816310281208452E-2"/>
          <c:y val="3.301467671352671E-2"/>
          <c:w val="0.96622679709037929"/>
          <c:h val="0.9273677112302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rgbClr val="17848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rgbClr val="17848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DA-4744-B344-EE3478B3FDAA}"/>
              </c:ext>
            </c:extLst>
          </c:dPt>
          <c:dPt>
            <c:idx val="1"/>
            <c:invertIfNegative val="0"/>
            <c:bubble3D val="0"/>
            <c:spPr>
              <a:pattFill prst="dk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6DA-4744-B344-EE3478B3FDAA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Ряд 1</c:v>
                </c:pt>
                <c:pt idx="1">
                  <c:v>Ряд 2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159.80000000000001</c:v>
                </c:pt>
                <c:pt idx="1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A-4744-B344-EE3478B3FDA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8E8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DA-4744-B344-EE3478B3FD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DA-4744-B344-EE3478B3FDAA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Ряд 1</c:v>
                </c:pt>
                <c:pt idx="1">
                  <c:v>Ряд 2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 formatCode="0.0">
                  <c:v>161.5</c:v>
                </c:pt>
                <c:pt idx="1">
                  <c:v>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DA-4744-B344-EE3478B3F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615072"/>
        <c:axId val="421257808"/>
      </c:barChart>
      <c:catAx>
        <c:axId val="42861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1257808"/>
        <c:crosses val="autoZero"/>
        <c:auto val="1"/>
        <c:lblAlgn val="ctr"/>
        <c:lblOffset val="100"/>
        <c:noMultiLvlLbl val="0"/>
      </c:catAx>
      <c:valAx>
        <c:axId val="421257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861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хозяйство,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РБ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65.7</c:v>
                </c:pt>
                <c:pt idx="1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E-450F-B63E-1020800A51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86.8</c:v>
                </c:pt>
                <c:pt idx="1">
                  <c:v>96.6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8E-450F-B63E-1020800A5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063222256"/>
        <c:axId val="2056950896"/>
        <c:axId val="0"/>
      </c:bar3DChart>
      <c:catAx>
        <c:axId val="206322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6950896"/>
        <c:crosses val="autoZero"/>
        <c:auto val="1"/>
        <c:lblAlgn val="ctr"/>
        <c:lblOffset val="100"/>
        <c:noMultiLvlLbl val="0"/>
      </c:catAx>
      <c:valAx>
        <c:axId val="2056950896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322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экономика,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c:rich>
      </c:tx>
      <c:layout>
        <c:manualLayout>
          <c:xMode val="edge"/>
          <c:yMode val="edge"/>
          <c:x val="0.18416528321126197"/>
          <c:y val="1.3846549701481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208.1</c:v>
                </c:pt>
                <c:pt idx="1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8A-416A-B6D9-68840AA8A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063222256"/>
        <c:axId val="2056950896"/>
        <c:axId val="0"/>
      </c:bar3DChart>
      <c:catAx>
        <c:axId val="206322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6950896"/>
        <c:crosses val="autoZero"/>
        <c:auto val="1"/>
        <c:lblAlgn val="ctr"/>
        <c:lblOffset val="100"/>
        <c:noMultiLvlLbl val="0"/>
      </c:catAx>
      <c:valAx>
        <c:axId val="20569508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322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199967687804106"/>
          <c:y val="6.6875653082549641E-2"/>
          <c:w val="0.46789561378443556"/>
          <c:h val="0.933124346917450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C4-4D76-827B-3CA74BE9B71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C4-4D76-827B-3CA74BE9B71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6C4-4D76-827B-3CA74BE9B712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6C4-4D76-827B-3CA74BE9B712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C4-4D76-827B-3CA74BE9B7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F1-45CE-A7BB-5C02C42DFA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Дотация на выравнивание бюджетной обеспеченности</c:v>
                </c:pt>
                <c:pt idx="1">
                  <c:v>Субвенция на осуществление воинского учета</c:v>
                </c:pt>
                <c:pt idx="2">
                  <c:v>Иные МБТ на дорожное хозяйство</c:v>
                </c:pt>
                <c:pt idx="3">
                  <c:v>Иные МБТ на благоустройство, коммунальное хозяйство, обеспечение мер пожарной безопасности и охрану окружающей среды</c:v>
                </c:pt>
                <c:pt idx="4">
                  <c:v>Иные МБТ на благоустройство города</c:v>
                </c:pt>
                <c:pt idx="5">
                  <c:v>Иные МБТ на доведение средней зарплаты работников культуры до средней зарплаты в РБ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122</c:v>
                </c:pt>
                <c:pt idx="1">
                  <c:v>3</c:v>
                </c:pt>
                <c:pt idx="2">
                  <c:v>8.1</c:v>
                </c:pt>
                <c:pt idx="3">
                  <c:v>8.1</c:v>
                </c:pt>
                <c:pt idx="4">
                  <c:v>2.4</c:v>
                </c:pt>
                <c:pt idx="5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C4-4D76-827B-3CA74BE9B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0940654004407906E-2"/>
          <c:y val="7.9867038563753226E-2"/>
          <c:w val="0.41861456426847077"/>
          <c:h val="0.907593776483268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83962704109483"/>
          <c:y val="3.4067084079351807E-2"/>
          <c:w val="0.66439040967312968"/>
          <c:h val="0.901953322551086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АБИТОВСКИЙ</c:v>
                </c:pt>
                <c:pt idx="1">
                  <c:v>АЛЕКСАНДРОВСКИЙ</c:v>
                </c:pt>
                <c:pt idx="2">
                  <c:v>АПТРАКОВСКИЙ</c:v>
                </c:pt>
                <c:pt idx="3">
                  <c:v>АРАСЛАНОВСКИЙ</c:v>
                </c:pt>
                <c:pt idx="4">
                  <c:v>ВОСКРЕСЕНСКИЙ</c:v>
                </c:pt>
                <c:pt idx="5">
                  <c:v>ДЕНИСОВСКИЙ</c:v>
                </c:pt>
                <c:pt idx="6">
                  <c:v>ЗИРГАНСКИЙ</c:v>
                </c:pt>
                <c:pt idx="7">
                  <c:v>ИШТУГАНОВСКИЙ</c:v>
                </c:pt>
                <c:pt idx="8">
                  <c:v>КОРНЕЕВСКИЙ</c:v>
                </c:pt>
                <c:pt idx="9">
                  <c:v>МЕЛЕУЗОВСКИЙ</c:v>
                </c:pt>
                <c:pt idx="10">
                  <c:v>НОРДОВСКИЙ</c:v>
                </c:pt>
                <c:pt idx="11">
                  <c:v>НУГУШЕВСКИЙ</c:v>
                </c:pt>
                <c:pt idx="12">
                  <c:v>ПАРТИЗАНСКИЙ</c:v>
                </c:pt>
                <c:pt idx="13">
                  <c:v>ПЕРВОМАЙСКИЙ</c:v>
                </c:pt>
                <c:pt idx="14">
                  <c:v>САРЫШЕВСКИЙ</c:v>
                </c:pt>
                <c:pt idx="15">
                  <c:v>ШЕВЧЕНКОВСКИЙ</c:v>
                </c:pt>
                <c:pt idx="16">
                  <c:v>ГОРОД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7"/>
                <c:pt idx="0">
                  <c:v>7613.9</c:v>
                </c:pt>
                <c:pt idx="1">
                  <c:v>6696.9</c:v>
                </c:pt>
                <c:pt idx="2">
                  <c:v>6003.9</c:v>
                </c:pt>
                <c:pt idx="3">
                  <c:v>7414.9</c:v>
                </c:pt>
                <c:pt idx="4">
                  <c:v>12317.9</c:v>
                </c:pt>
                <c:pt idx="5">
                  <c:v>7423.9</c:v>
                </c:pt>
                <c:pt idx="6">
                  <c:v>17105.3</c:v>
                </c:pt>
                <c:pt idx="7">
                  <c:v>6476.9</c:v>
                </c:pt>
                <c:pt idx="8">
                  <c:v>8108.9</c:v>
                </c:pt>
                <c:pt idx="9">
                  <c:v>10229.299999999999</c:v>
                </c:pt>
                <c:pt idx="10">
                  <c:v>7025.9</c:v>
                </c:pt>
                <c:pt idx="11">
                  <c:v>10119.9</c:v>
                </c:pt>
                <c:pt idx="12">
                  <c:v>8186.3</c:v>
                </c:pt>
                <c:pt idx="13">
                  <c:v>9240.2999999999993</c:v>
                </c:pt>
                <c:pt idx="14">
                  <c:v>5684.9</c:v>
                </c:pt>
                <c:pt idx="15">
                  <c:v>5589.9</c:v>
                </c:pt>
                <c:pt idx="16">
                  <c:v>210981.302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F-4E19-B463-4592F13891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АБИТОВСКИЙ</c:v>
                </c:pt>
                <c:pt idx="1">
                  <c:v>АЛЕКСАНДРОВСКИЙ</c:v>
                </c:pt>
                <c:pt idx="2">
                  <c:v>АПТРАКОВСКИЙ</c:v>
                </c:pt>
                <c:pt idx="3">
                  <c:v>АРАСЛАНОВСКИЙ</c:v>
                </c:pt>
                <c:pt idx="4">
                  <c:v>ВОСКРЕСЕНСКИЙ</c:v>
                </c:pt>
                <c:pt idx="5">
                  <c:v>ДЕНИСОВСКИЙ</c:v>
                </c:pt>
                <c:pt idx="6">
                  <c:v>ЗИРГАНСКИЙ</c:v>
                </c:pt>
                <c:pt idx="7">
                  <c:v>ИШТУГАНОВСКИЙ</c:v>
                </c:pt>
                <c:pt idx="8">
                  <c:v>КОРНЕЕВСКИЙ</c:v>
                </c:pt>
                <c:pt idx="9">
                  <c:v>МЕЛЕУЗОВСКИЙ</c:v>
                </c:pt>
                <c:pt idx="10">
                  <c:v>НОРДОВСКИЙ</c:v>
                </c:pt>
                <c:pt idx="11">
                  <c:v>НУГУШЕВСКИЙ</c:v>
                </c:pt>
                <c:pt idx="12">
                  <c:v>ПАРТИЗАНСКИЙ</c:v>
                </c:pt>
                <c:pt idx="13">
                  <c:v>ПЕРВОМАЙСКИЙ</c:v>
                </c:pt>
                <c:pt idx="14">
                  <c:v>САРЫШЕВСКИЙ</c:v>
                </c:pt>
                <c:pt idx="15">
                  <c:v>ШЕВЧЕНКОВСКИЙ</c:v>
                </c:pt>
                <c:pt idx="16">
                  <c:v>ГОРОД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7613.9</c:v>
                </c:pt>
                <c:pt idx="1">
                  <c:v>6696.9</c:v>
                </c:pt>
                <c:pt idx="2">
                  <c:v>6003.9</c:v>
                </c:pt>
                <c:pt idx="3">
                  <c:v>7414.9</c:v>
                </c:pt>
                <c:pt idx="4">
                  <c:v>12317.9</c:v>
                </c:pt>
                <c:pt idx="5">
                  <c:v>7423.9</c:v>
                </c:pt>
                <c:pt idx="6">
                  <c:v>17105.3</c:v>
                </c:pt>
                <c:pt idx="7">
                  <c:v>6476.9</c:v>
                </c:pt>
                <c:pt idx="8">
                  <c:v>8108.9</c:v>
                </c:pt>
                <c:pt idx="9">
                  <c:v>10229.299999999999</c:v>
                </c:pt>
                <c:pt idx="10">
                  <c:v>7025.9</c:v>
                </c:pt>
                <c:pt idx="11">
                  <c:v>10119.9</c:v>
                </c:pt>
                <c:pt idx="12">
                  <c:v>8186.3</c:v>
                </c:pt>
                <c:pt idx="13">
                  <c:v>9240.2999999999993</c:v>
                </c:pt>
                <c:pt idx="14">
                  <c:v>5684.9</c:v>
                </c:pt>
                <c:pt idx="15">
                  <c:v>5589.9</c:v>
                </c:pt>
                <c:pt idx="16">
                  <c:v>210981.302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5F-4E19-B463-4592F1389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6"/>
        <c:axId val="1387666416"/>
        <c:axId val="1491895056"/>
      </c:barChart>
      <c:catAx>
        <c:axId val="1387666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1895056"/>
        <c:crosses val="autoZero"/>
        <c:auto val="1"/>
        <c:lblAlgn val="ctr"/>
        <c:lblOffset val="100"/>
        <c:noMultiLvlLbl val="0"/>
      </c:catAx>
      <c:valAx>
        <c:axId val="1491895056"/>
        <c:scaling>
          <c:orientation val="minMax"/>
          <c:max val="200000"/>
          <c:min val="0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38766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07348798264916E-3"/>
          <c:y val="2.9186424957105147E-3"/>
          <c:w val="0.96750794421460573"/>
          <c:h val="0.884110358698864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rgbClr val="6DB1B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утв.2023г.</c:v>
                </c:pt>
                <c:pt idx="1">
                  <c:v>2024г.</c:v>
                </c:pt>
                <c:pt idx="2">
                  <c:v>2025г.</c:v>
                </c:pt>
                <c:pt idx="3">
                  <c:v>2026г.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930.7</c:v>
                </c:pt>
                <c:pt idx="1">
                  <c:v>1080</c:v>
                </c:pt>
                <c:pt idx="2">
                  <c:v>1138</c:v>
                </c:pt>
                <c:pt idx="3">
                  <c:v>1166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B-4085-90F3-35124ECAF93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solidFill>
              <a:srgbClr val="385C7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утв.2023г.</c:v>
                </c:pt>
                <c:pt idx="1">
                  <c:v>2024г.</c:v>
                </c:pt>
                <c:pt idx="2">
                  <c:v>2025г.</c:v>
                </c:pt>
                <c:pt idx="3">
                  <c:v>2026г.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1412.2</c:v>
                </c:pt>
                <c:pt idx="1">
                  <c:v>1534.3000000000002</c:v>
                </c:pt>
                <c:pt idx="2">
                  <c:v>1423.9</c:v>
                </c:pt>
                <c:pt idx="3">
                  <c:v>1404.1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DB-4085-90F3-35124ECAF9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8519151"/>
        <c:axId val="98665743"/>
      </c:barChart>
      <c:catAx>
        <c:axId val="88519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665743"/>
        <c:crosses val="autoZero"/>
        <c:auto val="1"/>
        <c:lblAlgn val="ctr"/>
        <c:lblOffset val="100"/>
        <c:noMultiLvlLbl val="0"/>
      </c:catAx>
      <c:valAx>
        <c:axId val="986657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519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31386701662293"/>
          <c:y val="0.19285862478327817"/>
          <c:w val="0.43399259988334798"/>
          <c:h val="0.804335342555827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385C7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32E-4DC0-A72D-C032840F1918}"/>
              </c:ext>
            </c:extLst>
          </c:dPt>
          <c:dPt>
            <c:idx val="1"/>
            <c:bubble3D val="0"/>
            <c:spPr>
              <a:solidFill>
                <a:srgbClr val="F4656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32E-4DC0-A72D-C032840F1918}"/>
              </c:ext>
            </c:extLst>
          </c:dPt>
          <c:dPt>
            <c:idx val="2"/>
            <c:bubble3D val="0"/>
            <c:spPr>
              <a:solidFill>
                <a:srgbClr val="6DB1B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37C-4035-A13D-54F6F66B6A6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32E-4DC0-A72D-C032840F191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32E-4DC0-A72D-C032840F191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32E-4DC0-A72D-C032840F191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32E-4DC0-A72D-C032840F191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32E-4DC0-A72D-C032840F191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32E-4DC0-A72D-C032840F1918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32E-4DC0-A72D-C032840F1918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32E-4DC0-A72D-C032840F1918}"/>
              </c:ext>
            </c:extLst>
          </c:dPt>
          <c:dLbls>
            <c:dLbl>
              <c:idx val="0"/>
              <c:layout>
                <c:manualLayout>
                  <c:x val="2.0833333333333249E-2"/>
                  <c:y val="2.8060326608944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2E-4DC0-A72D-C032840F191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32E-4DC0-A72D-C032840F191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32E-4DC0-A72D-C032840F191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2E-4DC0-A72D-C032840F191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E-4DC0-A72D-C032840F191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2E-4DC0-A72D-C032840F191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E-4DC0-A72D-C032840F191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2E-4DC0-A72D-C032840F191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E-4DC0-A72D-C032840F191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E-4DC0-A72D-C032840F19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Доходы от использования имущества, находящегося в  муниципальной собственности</c:v>
                </c:pt>
                <c:pt idx="3">
                  <c:v>Налоги на имущество</c:v>
                </c:pt>
                <c:pt idx="4">
                  <c:v>Налоги на товары (работы, услуги), реализуемые на территории Российской Федерации</c:v>
                </c:pt>
                <c:pt idx="5">
                  <c:v>Доходы от продажи материальных и нематериальных активов</c:v>
                </c:pt>
                <c:pt idx="6">
                  <c:v>Государственная пошлина</c:v>
                </c:pt>
                <c:pt idx="7">
                  <c:v>Платежи при пользовании природными ресурсами</c:v>
                </c:pt>
                <c:pt idx="8">
                  <c:v>Штрафы, санкции, возмещение ущерба</c:v>
                </c:pt>
                <c:pt idx="9">
                  <c:v>Налоги, сборы и регулярные платежи за пользование природными ресурсами</c:v>
                </c:pt>
                <c:pt idx="10">
                  <c:v>Доходы от оказания платных услуг и компенсации затрат государства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599.9</c:v>
                </c:pt>
                <c:pt idx="1">
                  <c:v>237.9</c:v>
                </c:pt>
                <c:pt idx="2">
                  <c:v>92.8</c:v>
                </c:pt>
                <c:pt idx="3">
                  <c:v>79.3</c:v>
                </c:pt>
                <c:pt idx="4">
                  <c:v>37.9</c:v>
                </c:pt>
                <c:pt idx="5">
                  <c:v>11</c:v>
                </c:pt>
                <c:pt idx="6">
                  <c:v>11.6</c:v>
                </c:pt>
                <c:pt idx="7">
                  <c:v>2.7</c:v>
                </c:pt>
                <c:pt idx="8">
                  <c:v>2.1</c:v>
                </c:pt>
                <c:pt idx="9">
                  <c:v>3.9</c:v>
                </c:pt>
                <c:pt idx="1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E-4DC0-A72D-C032840F19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5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53466140505956E-2"/>
          <c:y val="9.8775352561804308E-2"/>
          <c:w val="0.93888883542330304"/>
          <c:h val="0.872314788151813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Ряд 2</c:v>
                </c:pt>
                <c:pt idx="1">
                  <c:v>Ряд 1</c:v>
                </c:pt>
              </c:strCache>
            </c:strRef>
          </c:cat>
          <c:val>
            <c:numRef>
              <c:f>Лист1!$B$2:$C$2</c:f>
              <c:numCache>
                <c:formatCode>#,##0.00</c:formatCode>
                <c:ptCount val="2"/>
                <c:pt idx="0">
                  <c:v>59.9</c:v>
                </c:pt>
                <c:pt idx="1">
                  <c:v>72.599999999999994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E-490C-983E-98858A08783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Ряд 2</c:v>
                </c:pt>
                <c:pt idx="1">
                  <c:v>Ряд 1</c:v>
                </c:pt>
              </c:strCache>
            </c:strRef>
          </c:cat>
          <c:val>
            <c:numRef>
              <c:f>Лист1!$B$3:$C$3</c:f>
              <c:numCache>
                <c:formatCode>#,##0.00</c:formatCode>
                <c:ptCount val="2"/>
                <c:pt idx="0">
                  <c:v>970.7</c:v>
                </c:pt>
                <c:pt idx="1">
                  <c:v>1070.2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DE-490C-983E-98858A08783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Ряд 2</c:v>
                </c:pt>
                <c:pt idx="1">
                  <c:v>Ряд 1</c:v>
                </c:pt>
              </c:strCache>
            </c:strRef>
          </c:cat>
          <c:val>
            <c:numRef>
              <c:f>Лист1!$B$4:$C$4</c:f>
              <c:numCache>
                <c:formatCode>#,##0.00</c:formatCode>
                <c:ptCount val="2"/>
                <c:pt idx="0">
                  <c:v>267</c:v>
                </c:pt>
                <c:pt idx="1">
                  <c:v>325.60000000000002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DE-490C-983E-98858A087832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Ряд 2</c:v>
                </c:pt>
                <c:pt idx="1">
                  <c:v>Ряд 1</c:v>
                </c:pt>
              </c:strCache>
            </c:strRef>
          </c:cat>
          <c:val>
            <c:numRef>
              <c:f>Лист1!$B$5:$C$5</c:f>
              <c:numCache>
                <c:formatCode>#,##0.00</c:formatCode>
                <c:ptCount val="2"/>
                <c:pt idx="0">
                  <c:v>114.6</c:v>
                </c:pt>
                <c:pt idx="1">
                  <c:v>65.599999999999994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DE-490C-983E-98858A0878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94016"/>
        <c:axId val="1687235424"/>
      </c:barChart>
      <c:catAx>
        <c:axId val="1270594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87235424"/>
        <c:crosses val="autoZero"/>
        <c:auto val="1"/>
        <c:lblAlgn val="ctr"/>
        <c:lblOffset val="100"/>
        <c:noMultiLvlLbl val="0"/>
      </c:catAx>
      <c:valAx>
        <c:axId val="1687235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27059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68107429393905E-3"/>
          <c:y val="0.17997439824783387"/>
          <c:w val="0.92677508182766666"/>
          <c:h val="0.654147150880152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C8C-4712-A3DE-716C7E0748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7C-4597-9E48-035B5B071CB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8C-4712-A3DE-716C7E07487D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8.4</c:v>
                </c:pt>
                <c:pt idx="1">
                  <c:v>19.399999999999999</c:v>
                </c:pt>
                <c:pt idx="2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C-4712-A3DE-716C7E074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A-4744-B344-EE3478B3FDA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1616.7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DA-4744-B344-EE3478B3F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615072"/>
        <c:axId val="421257808"/>
      </c:barChart>
      <c:catAx>
        <c:axId val="428615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1257808"/>
        <c:crosses val="autoZero"/>
        <c:auto val="1"/>
        <c:lblAlgn val="ctr"/>
        <c:lblOffset val="100"/>
        <c:noMultiLvlLbl val="0"/>
      </c:catAx>
      <c:valAx>
        <c:axId val="4212578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61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29164755808468"/>
          <c:y val="7.0346088506385657E-2"/>
          <c:w val="0.69911185464128611"/>
          <c:h val="0.873295064183327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42-4800-8EED-6C93977EB4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E0-404A-83F1-8ED13B7E38F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1616.7</c:v>
                </c:pt>
                <c:pt idx="1">
                  <c:v>2658.5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2-4800-8EED-6C93977EB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9-431E-ADFA-0EE91C0FD7F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DC9-431E-ADFA-0EE91C0FD7FB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161.5</c:v>
                </c:pt>
                <c:pt idx="1">
                  <c:v>2658.5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9-431E-ADFA-0EE91C0FD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0.04938</cdr:x>
      <cdr:y>0.15312</cdr:y>
    </cdr:from>
    <cdr:to>
      <cdr:x>0.24164</cdr:x>
      <cdr:y>0.36083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C6E34E5-587C-43A0-843E-30A5E6A119E5}"/>
            </a:ext>
          </a:extLst>
        </cdr:cNvPr>
        <cdr:cNvSpPr txBox="1"/>
      </cdr:nvSpPr>
      <cdr:spPr>
        <a:xfrm xmlns:a="http://schemas.openxmlformats.org/drawingml/2006/main">
          <a:off x="541837" y="693018"/>
          <a:ext cx="2109630" cy="940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bIns="36000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0000"/>
              </a:solidFill>
            </a:rPr>
            <a:t>дефицит </a:t>
          </a:r>
          <a:r>
            <a:rPr lang="ru-RU" sz="2800" dirty="0">
              <a:solidFill>
                <a:srgbClr val="FF0000"/>
              </a:solidFill>
            </a:rPr>
            <a:t>15,0</a:t>
          </a:r>
          <a:r>
            <a:rPr lang="ru-RU" sz="1100" dirty="0">
              <a:solidFill>
                <a:srgbClr val="FF0000"/>
              </a:solidFill>
            </a:rPr>
            <a:t> </a:t>
          </a:r>
          <a:r>
            <a:rPr lang="ru-RU" sz="1100" dirty="0" err="1">
              <a:solidFill>
                <a:srgbClr val="FF0000"/>
              </a:solidFill>
            </a:rPr>
            <a:t>млн.руб</a:t>
          </a:r>
          <a:r>
            <a:rPr lang="ru-RU" sz="1100" dirty="0">
              <a:solidFill>
                <a:srgbClr val="FF0000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0.28096</cdr:x>
      <cdr:y>0.01825</cdr:y>
    </cdr:from>
    <cdr:to>
      <cdr:x>0.47478</cdr:x>
      <cdr:y>0.07815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12E0030-FAEA-40B4-B6A5-384EE190DF8B}"/>
            </a:ext>
          </a:extLst>
        </cdr:cNvPr>
        <cdr:cNvSpPr txBox="1"/>
      </cdr:nvSpPr>
      <cdr:spPr>
        <a:xfrm xmlns:a="http://schemas.openxmlformats.org/drawingml/2006/main">
          <a:off x="3082934" y="82611"/>
          <a:ext cx="2126768" cy="271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solidFill>
                <a:srgbClr val="FF0000"/>
              </a:solidFill>
            </a:rPr>
            <a:t>дефицит </a:t>
          </a:r>
          <a:r>
            <a:rPr lang="ru-RU" sz="3200" dirty="0">
              <a:solidFill>
                <a:srgbClr val="FF0000"/>
              </a:solidFill>
            </a:rPr>
            <a:t>44,2</a:t>
          </a:r>
          <a:r>
            <a:rPr lang="ru-RU" sz="1100" dirty="0">
              <a:solidFill>
                <a:srgbClr val="FF0000"/>
              </a:solidFill>
            </a:rPr>
            <a:t> </a:t>
          </a:r>
          <a:r>
            <a:rPr lang="ru-RU" sz="1100" dirty="0" err="1">
              <a:solidFill>
                <a:srgbClr val="FF0000"/>
              </a:solidFill>
            </a:rPr>
            <a:t>млн.руб</a:t>
          </a:r>
          <a:r>
            <a:rPr lang="ru-RU" sz="1100" dirty="0">
              <a:solidFill>
                <a:srgbClr val="FF0000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0.53159</cdr:x>
      <cdr:y>0.07457</cdr:y>
    </cdr:from>
    <cdr:to>
      <cdr:x>0.71891</cdr:x>
      <cdr:y>0.13447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A1CD271-BC1D-4F2B-9B6C-34C9C1BF5675}"/>
            </a:ext>
          </a:extLst>
        </cdr:cNvPr>
        <cdr:cNvSpPr txBox="1"/>
      </cdr:nvSpPr>
      <cdr:spPr>
        <a:xfrm xmlns:a="http://schemas.openxmlformats.org/drawingml/2006/main">
          <a:off x="5832990" y="337513"/>
          <a:ext cx="2055516" cy="271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solidFill>
                <a:srgbClr val="FF0000"/>
              </a:solidFill>
            </a:rPr>
            <a:t>дефицит </a:t>
          </a:r>
          <a:r>
            <a:rPr lang="ru-RU" sz="2800" dirty="0">
              <a:solidFill>
                <a:srgbClr val="FF0000"/>
              </a:solidFill>
            </a:rPr>
            <a:t>17,3</a:t>
          </a:r>
          <a:r>
            <a:rPr lang="ru-RU" sz="1100" dirty="0">
              <a:solidFill>
                <a:srgbClr val="FF0000"/>
              </a:solidFill>
            </a:rPr>
            <a:t> </a:t>
          </a:r>
          <a:r>
            <a:rPr lang="ru-RU" sz="1100" dirty="0" err="1">
              <a:solidFill>
                <a:srgbClr val="FF0000"/>
              </a:solidFill>
            </a:rPr>
            <a:t>млн.руб</a:t>
          </a:r>
          <a:r>
            <a:rPr lang="ru-RU" sz="1100" dirty="0">
              <a:solidFill>
                <a:srgbClr val="FF0000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0.76535</cdr:x>
      <cdr:y>0.06987</cdr:y>
    </cdr:from>
    <cdr:to>
      <cdr:x>0.94457</cdr:x>
      <cdr:y>0.12978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A1CD271-BC1D-4F2B-9B6C-34C9C1BF5675}"/>
            </a:ext>
          </a:extLst>
        </cdr:cNvPr>
        <cdr:cNvSpPr txBox="1"/>
      </cdr:nvSpPr>
      <cdr:spPr>
        <a:xfrm xmlns:a="http://schemas.openxmlformats.org/drawingml/2006/main">
          <a:off x="8398060" y="316244"/>
          <a:ext cx="1966510" cy="271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solidFill>
                <a:srgbClr val="FF0000"/>
              </a:solidFill>
            </a:rPr>
            <a:t>дефицит </a:t>
          </a:r>
          <a:r>
            <a:rPr lang="ru-RU" sz="2800" dirty="0">
              <a:solidFill>
                <a:srgbClr val="FF0000"/>
              </a:solidFill>
            </a:rPr>
            <a:t>17,3</a:t>
          </a:r>
          <a:r>
            <a:rPr lang="ru-RU" sz="1100" dirty="0">
              <a:solidFill>
                <a:srgbClr val="FF0000"/>
              </a:solidFill>
            </a:rPr>
            <a:t> </a:t>
          </a:r>
          <a:r>
            <a:rPr lang="ru-RU" sz="1100" dirty="0" err="1">
              <a:solidFill>
                <a:srgbClr val="FF0000"/>
              </a:solidFill>
            </a:rPr>
            <a:t>млн.руб</a:t>
          </a:r>
          <a:r>
            <a:rPr lang="ru-RU" sz="1100" dirty="0">
              <a:solidFill>
                <a:srgbClr val="FF0000"/>
              </a:solidFill>
            </a:rPr>
            <a:t>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0.69007</cdr:x>
      <cdr:y>0.39379</cdr:y>
    </cdr:from>
    <cdr:to>
      <cdr:x>0.84217</cdr:x>
      <cdr:y>0.63741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178DBAD-F470-4421-9500-E25B01E2A69F}"/>
            </a:ext>
          </a:extLst>
        </cdr:cNvPr>
        <cdr:cNvSpPr txBox="1"/>
      </cdr:nvSpPr>
      <cdr:spPr>
        <a:xfrm xmlns:a="http://schemas.openxmlformats.org/drawingml/2006/main">
          <a:off x="8363116" y="2393052"/>
          <a:ext cx="1843340" cy="1480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158,1 </a:t>
          </a:r>
        </a:p>
        <a:p xmlns:a="http://schemas.openxmlformats.org/drawingml/2006/main">
          <a:pPr algn="ctr"/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0.82004</cdr:x>
      <cdr:y>0.89329</cdr:y>
    </cdr:from>
    <cdr:to>
      <cdr:x>0.95771</cdr:x>
      <cdr:y>0.95555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B90BD3E-BAAA-4ECD-914C-9D2AF8F22256}"/>
            </a:ext>
          </a:extLst>
        </cdr:cNvPr>
        <cdr:cNvSpPr txBox="1"/>
      </cdr:nvSpPr>
      <cdr:spPr>
        <a:xfrm xmlns:a="http://schemas.openxmlformats.org/drawingml/2006/main">
          <a:off x="8334841" y="4995220"/>
          <a:ext cx="1399185" cy="348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210 981,3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0.22748</cdr:x>
      <cdr:y>0.6048</cdr:y>
    </cdr:from>
    <cdr:to>
      <cdr:x>0.34055</cdr:x>
      <cdr:y>0.70044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EB2D9AC-4638-4D69-A6F3-7DE37670FB55}"/>
            </a:ext>
          </a:extLst>
        </cdr:cNvPr>
        <cdr:cNvSpPr txBox="1"/>
      </cdr:nvSpPr>
      <cdr:spPr>
        <a:xfrm xmlns:a="http://schemas.openxmlformats.org/drawingml/2006/main">
          <a:off x="1956106" y="2631689"/>
          <a:ext cx="972292" cy="416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>
                  <a:lumMod val="50000"/>
                </a:schemeClr>
              </a:solidFill>
            </a:rPr>
            <a:t>41,3%</a:t>
          </a:r>
        </a:p>
      </cdr:txBody>
    </cdr:sp>
  </cdr:relSizeAnchor>
  <cdr:relSizeAnchor xmlns:cdr="http://schemas.openxmlformats.org/drawingml/2006/chartDrawing">
    <cdr:from>
      <cdr:x>0.47067</cdr:x>
      <cdr:y>0.6048</cdr:y>
    </cdr:from>
    <cdr:to>
      <cdr:x>0.58374</cdr:x>
      <cdr:y>0.70044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0BB4633-12A0-4619-BB9A-1D6DC72AE3FC}"/>
            </a:ext>
          </a:extLst>
        </cdr:cNvPr>
        <cdr:cNvSpPr txBox="1"/>
      </cdr:nvSpPr>
      <cdr:spPr>
        <a:xfrm xmlns:a="http://schemas.openxmlformats.org/drawingml/2006/main">
          <a:off x="4047303" y="2631689"/>
          <a:ext cx="972292" cy="416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>
              <a:solidFill>
                <a:schemeClr val="bg1">
                  <a:lumMod val="50000"/>
                </a:schemeClr>
              </a:solidFill>
            </a:rPr>
            <a:t>44,4%</a:t>
          </a:r>
        </a:p>
      </cdr:txBody>
    </cdr:sp>
  </cdr:relSizeAnchor>
  <cdr:relSizeAnchor xmlns:cdr="http://schemas.openxmlformats.org/drawingml/2006/chartDrawing">
    <cdr:from>
      <cdr:x>0.72058</cdr:x>
      <cdr:y>0.6048</cdr:y>
    </cdr:from>
    <cdr:to>
      <cdr:x>0.83365</cdr:x>
      <cdr:y>0.70044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0BB4633-12A0-4619-BB9A-1D6DC72AE3FC}"/>
            </a:ext>
          </a:extLst>
        </cdr:cNvPr>
        <cdr:cNvSpPr txBox="1"/>
      </cdr:nvSpPr>
      <cdr:spPr>
        <a:xfrm xmlns:a="http://schemas.openxmlformats.org/drawingml/2006/main">
          <a:off x="6196285" y="2631689"/>
          <a:ext cx="972292" cy="416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>
              <a:solidFill>
                <a:schemeClr val="bg1">
                  <a:lumMod val="50000"/>
                </a:schemeClr>
              </a:solidFill>
            </a:rPr>
            <a:t>45,4%</a:t>
          </a:r>
        </a:p>
      </cdr:txBody>
    </cdr:sp>
  </cdr:relSizeAnchor>
  <cdr:relSizeAnchor xmlns:cdr="http://schemas.openxmlformats.org/drawingml/2006/chartDrawing">
    <cdr:from>
      <cdr:x>0</cdr:x>
      <cdr:y>0.61056</cdr:y>
    </cdr:from>
    <cdr:to>
      <cdr:x>0.09593</cdr:x>
      <cdr:y>0.7062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6956F59-702B-4F1D-B634-8E09BC035228}"/>
            </a:ext>
          </a:extLst>
        </cdr:cNvPr>
        <cdr:cNvSpPr txBox="1"/>
      </cdr:nvSpPr>
      <cdr:spPr>
        <a:xfrm xmlns:a="http://schemas.openxmlformats.org/drawingml/2006/main">
          <a:off x="-2754774" y="2656740"/>
          <a:ext cx="824943" cy="416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b="1" dirty="0">
              <a:solidFill>
                <a:schemeClr val="bg1">
                  <a:lumMod val="50000"/>
                </a:schemeClr>
              </a:solidFill>
            </a:rPr>
            <a:t>39,7%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0.56728</cdr:x>
      <cdr:y>0.78821</cdr:y>
    </cdr:from>
    <cdr:to>
      <cdr:x>0.79154</cdr:x>
      <cdr:y>0.87162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AB92C2D-4A9F-4D65-9A7D-035238ABA3D4}"/>
            </a:ext>
          </a:extLst>
        </cdr:cNvPr>
        <cdr:cNvSpPr txBox="1"/>
      </cdr:nvSpPr>
      <cdr:spPr>
        <a:xfrm xmlns:a="http://schemas.openxmlformats.org/drawingml/2006/main">
          <a:off x="6224631" y="3567418"/>
          <a:ext cx="2460771" cy="37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0.08403</cdr:y>
    </cdr:from>
    <cdr:to>
      <cdr:x>0.58333</cdr:x>
      <cdr:y>0.28606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B60EA26F-461E-4794-A72C-F641C1280F6A}"/>
            </a:ext>
          </a:extLst>
        </cdr:cNvPr>
        <cdr:cNvSpPr txBox="1"/>
      </cdr:nvSpPr>
      <cdr:spPr>
        <a:xfrm xmlns:a="http://schemas.openxmlformats.org/drawingml/2006/main">
          <a:off x="5486400" y="3803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0.3679</cdr:x>
      <cdr:y>0.05245</cdr:y>
    </cdr:from>
    <cdr:to>
      <cdr:x>0.60964</cdr:x>
      <cdr:y>0.27145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D7FDB75-A9F8-4EBA-8A1B-AE8AD0BF26F3}"/>
            </a:ext>
          </a:extLst>
        </cdr:cNvPr>
        <cdr:cNvSpPr txBox="1"/>
      </cdr:nvSpPr>
      <cdr:spPr>
        <a:xfrm xmlns:a="http://schemas.openxmlformats.org/drawingml/2006/main" rot="20728185">
          <a:off x="2363602" y="276469"/>
          <a:ext cx="1553138" cy="1154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+ 122,1 </a:t>
          </a:r>
          <a:r>
            <a: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0.24852</cdr:x>
      <cdr:y>0.40711</cdr:y>
    </cdr:from>
    <cdr:to>
      <cdr:x>0.73669</cdr:x>
      <cdr:y>0.57626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0C2B624-B631-44C1-9B26-812BB8110C6D}"/>
            </a:ext>
          </a:extLst>
        </cdr:cNvPr>
        <cdr:cNvSpPr txBox="1"/>
      </cdr:nvSpPr>
      <cdr:spPr>
        <a:xfrm xmlns:a="http://schemas.openxmlformats.org/drawingml/2006/main">
          <a:off x="948268" y="2200767"/>
          <a:ext cx="186266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0.28994</cdr:x>
      <cdr:y>0.34253</cdr:y>
    </cdr:from>
    <cdr:to>
      <cdr:x>0.76331</cdr:x>
      <cdr:y>0.66379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BED01C1-58D3-4DEE-9CC4-1883A12B6435}"/>
            </a:ext>
          </a:extLst>
        </cdr:cNvPr>
        <cdr:cNvSpPr txBox="1"/>
      </cdr:nvSpPr>
      <cdr:spPr>
        <a:xfrm xmlns:a="http://schemas.openxmlformats.org/drawingml/2006/main">
          <a:off x="1106312" y="1851655"/>
          <a:ext cx="1806222" cy="1736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0.16568</cdr:x>
      <cdr:y>0.38187</cdr:y>
    </cdr:from>
    <cdr:to>
      <cdr:x>0.77862</cdr:x>
      <cdr:y>0.64599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9A590A8-1D57-454E-9B52-B27764600BDB}"/>
            </a:ext>
          </a:extLst>
        </cdr:cNvPr>
        <cdr:cNvSpPr txBox="1"/>
      </cdr:nvSpPr>
      <cdr:spPr>
        <a:xfrm xmlns:a="http://schemas.openxmlformats.org/drawingml/2006/main">
          <a:off x="617600" y="2064369"/>
          <a:ext cx="2284804" cy="1427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/>
            <a:t>2 658,5 </a:t>
          </a:r>
        </a:p>
        <a:p xmlns:a="http://schemas.openxmlformats.org/drawingml/2006/main">
          <a:pPr algn="ctr"/>
          <a:r>
            <a:rPr lang="ru-RU" sz="3600" b="1" dirty="0"/>
            <a:t>млн. руб</a:t>
          </a:r>
          <a:r>
            <a:rPr lang="ru-RU" sz="3600" dirty="0"/>
            <a:t>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0.68009</cdr:x>
      <cdr:y>0.34975</cdr:y>
    </cdr:from>
    <cdr:to>
      <cdr:x>0.84247</cdr:x>
      <cdr:y>0.66009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EC792FC-F64C-4236-AEC8-C8CF55D2BDC8}"/>
            </a:ext>
          </a:extLst>
        </cdr:cNvPr>
        <cdr:cNvSpPr txBox="1"/>
      </cdr:nvSpPr>
      <cdr:spPr>
        <a:xfrm xmlns:a="http://schemas.openxmlformats.org/drawingml/2006/main">
          <a:off x="5626299" y="1345426"/>
          <a:ext cx="1343325" cy="1193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0.70844</cdr:x>
      <cdr:y>0.3791</cdr:y>
    </cdr:from>
    <cdr:to>
      <cdr:x>0.83565</cdr:x>
      <cdr:y>0.64305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7AD0721-37D9-476C-B80E-308FB834E57E}"/>
            </a:ext>
          </a:extLst>
        </cdr:cNvPr>
        <cdr:cNvSpPr txBox="1"/>
      </cdr:nvSpPr>
      <cdr:spPr>
        <a:xfrm xmlns:a="http://schemas.openxmlformats.org/drawingml/2006/main">
          <a:off x="5860783" y="1458315"/>
          <a:ext cx="1052449" cy="1015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0.67204</cdr:x>
      <cdr:y>0.34354</cdr:y>
    </cdr:from>
    <cdr:to>
      <cdr:x>0.83073</cdr:x>
      <cdr:y>0.53617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BC70133-F99A-4C64-B817-E2DE61B1F69E}"/>
            </a:ext>
          </a:extLst>
        </cdr:cNvPr>
        <cdr:cNvSpPr txBox="1"/>
      </cdr:nvSpPr>
      <cdr:spPr>
        <a:xfrm xmlns:a="http://schemas.openxmlformats.org/drawingml/2006/main" rot="21023975">
          <a:off x="5559703" y="1321535"/>
          <a:ext cx="1312778" cy="740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+ 26 %</a:t>
          </a:r>
        </a:p>
      </cdr:txBody>
    </cdr:sp>
  </cdr:relSizeAnchor>
  <cdr:relSizeAnchor xmlns:cdr="http://schemas.openxmlformats.org/drawingml/2006/chartDrawing">
    <cdr:from>
      <cdr:x>0.64559</cdr:x>
      <cdr:y>0.28348</cdr:y>
    </cdr:from>
    <cdr:to>
      <cdr:x>0.75612</cdr:x>
      <cdr:y>0.38194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6D85BF2-5530-4B31-B9BD-655C99636715}"/>
            </a:ext>
          </a:extLst>
        </cdr:cNvPr>
        <cdr:cNvSpPr txBox="1"/>
      </cdr:nvSpPr>
      <cdr:spPr>
        <a:xfrm xmlns:a="http://schemas.openxmlformats.org/drawingml/2006/main" rot="20479228">
          <a:off x="5340878" y="1090480"/>
          <a:ext cx="914400" cy="378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0.629</cdr:x>
      <cdr:y>0.31854</cdr:y>
    </cdr:from>
    <cdr:to>
      <cdr:x>0.73953</cdr:x>
      <cdr:y>0.55625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94AB088-6296-44EC-A0E9-C73F044BF584}"/>
            </a:ext>
          </a:extLst>
        </cdr:cNvPr>
        <cdr:cNvSpPr txBox="1"/>
      </cdr:nvSpPr>
      <cdr:spPr>
        <a:xfrm xmlns:a="http://schemas.openxmlformats.org/drawingml/2006/main" rot="20420378">
          <a:off x="5203607" y="122535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tlCol="0"/>
        <a:lstStyle xmlns:a="http://schemas.openxmlformats.org/drawingml/2006/main"/>
        <a:p xmlns:a="http://schemas.openxmlformats.org/drawingml/2006/main"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+ 11,8 млн. руб.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0.25931</cdr:x>
      <cdr:y>0.21583</cdr:y>
    </cdr:from>
    <cdr:to>
      <cdr:x>0.40159</cdr:x>
      <cdr:y>0.29891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4F9F66-120D-41FB-8748-2D04EB97F20A}"/>
            </a:ext>
          </a:extLst>
        </cdr:cNvPr>
        <cdr:cNvSpPr txBox="1"/>
      </cdr:nvSpPr>
      <cdr:spPr>
        <a:xfrm xmlns:a="http://schemas.openxmlformats.org/drawingml/2006/main">
          <a:off x="1439381" y="1187751"/>
          <a:ext cx="789708" cy="457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152,5</a:t>
          </a:r>
        </a:p>
      </cdr:txBody>
    </cdr:sp>
  </cdr:relSizeAnchor>
  <cdr:relSizeAnchor xmlns:cdr="http://schemas.openxmlformats.org/drawingml/2006/chartDrawing">
    <cdr:from>
      <cdr:x>0.66179</cdr:x>
      <cdr:y>0.12079</cdr:y>
    </cdr:from>
    <cdr:to>
      <cdr:x>0.80594</cdr:x>
      <cdr:y>0.19821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2EB82A5-7EA1-43B3-A938-EF46DC7AF01D}"/>
            </a:ext>
          </a:extLst>
        </cdr:cNvPr>
        <cdr:cNvSpPr txBox="1"/>
      </cdr:nvSpPr>
      <cdr:spPr>
        <a:xfrm xmlns:a="http://schemas.openxmlformats.org/drawingml/2006/main">
          <a:off x="3673426" y="664732"/>
          <a:ext cx="800100" cy="426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175,9</a:t>
          </a:r>
        </a:p>
      </cdr:txBody>
    </cdr:sp>
  </cdr:relSizeAnchor>
  <cdr:relSizeAnchor xmlns:cdr="http://schemas.openxmlformats.org/drawingml/2006/chartDrawing">
    <cdr:from>
      <cdr:x>0.39769</cdr:x>
      <cdr:y>0.62776</cdr:y>
    </cdr:from>
    <cdr:to>
      <cdr:x>0.66367</cdr:x>
      <cdr:y>0.68834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D451F2D2-0867-4738-BA38-22B4AC42EA6F}"/>
            </a:ext>
          </a:extLst>
        </cdr:cNvPr>
        <cdr:cNvCxnSpPr/>
      </cdr:nvCxnSpPr>
      <cdr:spPr>
        <a:xfrm xmlns:a="http://schemas.openxmlformats.org/drawingml/2006/main" flipV="1">
          <a:off x="2207441" y="3454691"/>
          <a:ext cx="1476375" cy="333375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00B0F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0.3994</cdr:x>
      <cdr:y>0.35115</cdr:y>
    </cdr:from>
    <cdr:to>
      <cdr:x>0.66179</cdr:x>
      <cdr:y>0.42526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6F8682BF-80C3-412F-9AFF-3682B04AEF8F}"/>
            </a:ext>
          </a:extLst>
        </cdr:cNvPr>
        <cdr:cNvCxnSpPr/>
      </cdr:nvCxnSpPr>
      <cdr:spPr>
        <a:xfrm xmlns:a="http://schemas.openxmlformats.org/drawingml/2006/main" flipV="1">
          <a:off x="2216956" y="1932423"/>
          <a:ext cx="1456469" cy="407858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00B0F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0.46787</cdr:x>
      <cdr:y>0.67036</cdr:y>
    </cdr:from>
    <cdr:to>
      <cdr:x>0.62474</cdr:x>
      <cdr:y>0.72826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9CE24D69-CCE9-4A37-9097-E95FA96390AA}"/>
            </a:ext>
          </a:extLst>
        </cdr:cNvPr>
        <cdr:cNvSpPr txBox="1"/>
      </cdr:nvSpPr>
      <cdr:spPr>
        <a:xfrm xmlns:a="http://schemas.openxmlformats.org/drawingml/2006/main" rot="20787404">
          <a:off x="2597005" y="3689098"/>
          <a:ext cx="870724" cy="31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/>
            <a:t>+ 21 %</a:t>
          </a:r>
        </a:p>
      </cdr:txBody>
    </cdr:sp>
  </cdr:relSizeAnchor>
  <cdr:relSizeAnchor xmlns:cdr="http://schemas.openxmlformats.org/drawingml/2006/chartDrawing">
    <cdr:from>
      <cdr:x>0.45473</cdr:x>
      <cdr:y>0.30614</cdr:y>
    </cdr:from>
    <cdr:to>
      <cdr:x>0.60216</cdr:x>
      <cdr:y>0.38212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665F6495-78CA-4439-AB79-F39814424537}"/>
            </a:ext>
          </a:extLst>
        </cdr:cNvPr>
        <cdr:cNvSpPr txBox="1"/>
      </cdr:nvSpPr>
      <cdr:spPr>
        <a:xfrm xmlns:a="http://schemas.openxmlformats.org/drawingml/2006/main" rot="20639435">
          <a:off x="2524092" y="1684757"/>
          <a:ext cx="818342" cy="418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tx1"/>
              </a:solidFill>
            </a:rPr>
            <a:t>+ 11 %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0.27665</cdr:x>
      <cdr:y>0.16217</cdr:y>
    </cdr:from>
    <cdr:to>
      <cdr:x>0.4534</cdr:x>
      <cdr:y>0.22967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0C728A9-A56B-47F2-B230-88F6C9B93028}"/>
            </a:ext>
          </a:extLst>
        </cdr:cNvPr>
        <cdr:cNvSpPr txBox="1"/>
      </cdr:nvSpPr>
      <cdr:spPr>
        <a:xfrm xmlns:a="http://schemas.openxmlformats.org/drawingml/2006/main">
          <a:off x="1535623" y="892466"/>
          <a:ext cx="981075" cy="371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208,1</a:t>
          </a:r>
        </a:p>
      </cdr:txBody>
    </cdr:sp>
  </cdr:relSizeAnchor>
  <cdr:relSizeAnchor xmlns:cdr="http://schemas.openxmlformats.org/drawingml/2006/chartDrawing">
    <cdr:from>
      <cdr:x>0.64216</cdr:x>
      <cdr:y>0.13448</cdr:y>
    </cdr:from>
    <cdr:to>
      <cdr:x>0.78802</cdr:x>
      <cdr:y>0.22275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65FF402-7402-4972-907F-B46DBE0EC820}"/>
            </a:ext>
          </a:extLst>
        </cdr:cNvPr>
        <cdr:cNvSpPr txBox="1"/>
      </cdr:nvSpPr>
      <cdr:spPr>
        <a:xfrm xmlns:a="http://schemas.openxmlformats.org/drawingml/2006/main">
          <a:off x="3564447" y="740065"/>
          <a:ext cx="809626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222,0</a:t>
          </a:r>
        </a:p>
      </cdr:txBody>
    </cdr:sp>
  </cdr:relSizeAnchor>
  <cdr:relSizeAnchor xmlns:cdr="http://schemas.openxmlformats.org/drawingml/2006/chartDrawing">
    <cdr:from>
      <cdr:x>0.4222</cdr:x>
      <cdr:y>0.18876</cdr:y>
    </cdr:from>
    <cdr:to>
      <cdr:x>0.64684</cdr:x>
      <cdr:y>0.23597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CAF99198-BA48-4D03-A8E1-338AA0FBE7AC}"/>
            </a:ext>
          </a:extLst>
        </cdr:cNvPr>
        <cdr:cNvCxnSpPr/>
      </cdr:nvCxnSpPr>
      <cdr:spPr>
        <a:xfrm xmlns:a="http://schemas.openxmlformats.org/drawingml/2006/main" flipV="1">
          <a:off x="2343516" y="1038780"/>
          <a:ext cx="1246908" cy="25979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0.45202</cdr:x>
      <cdr:y>0.22129</cdr:y>
    </cdr:from>
    <cdr:to>
      <cdr:x>0.64962</cdr:x>
      <cdr:y>0.29912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2149BC02-756E-4A10-A8E2-C3F9E9150422}"/>
            </a:ext>
          </a:extLst>
        </cdr:cNvPr>
        <cdr:cNvSpPr txBox="1"/>
      </cdr:nvSpPr>
      <cdr:spPr>
        <a:xfrm xmlns:a="http://schemas.openxmlformats.org/drawingml/2006/main" rot="21116031">
          <a:off x="2509015" y="1217789"/>
          <a:ext cx="1096859" cy="428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+ 6,7 %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1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1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3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1" y="6245226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6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6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19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7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39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7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80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51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98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3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66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17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23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92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5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79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544225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1088449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3pPr>
            <a:lvl4pPr marL="1632674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4pPr>
            <a:lvl5pPr marL="2176899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5pPr>
            <a:lvl6pPr marL="272112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6pPr>
            <a:lvl7pPr marL="3265348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7pPr>
            <a:lvl8pPr marL="380957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8pPr>
            <a:lvl9pPr marL="4353797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9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3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225" indent="0">
              <a:buNone/>
              <a:defRPr sz="2399" b="1"/>
            </a:lvl2pPr>
            <a:lvl3pPr marL="1088449" indent="0">
              <a:buNone/>
              <a:defRPr sz="2099" b="1"/>
            </a:lvl3pPr>
            <a:lvl4pPr marL="1632674" indent="0">
              <a:buNone/>
              <a:defRPr sz="1899" b="1"/>
            </a:lvl4pPr>
            <a:lvl5pPr marL="2176899" indent="0">
              <a:buNone/>
              <a:defRPr sz="1899" b="1"/>
            </a:lvl5pPr>
            <a:lvl6pPr marL="2721123" indent="0">
              <a:buNone/>
              <a:defRPr sz="1899" b="1"/>
            </a:lvl6pPr>
            <a:lvl7pPr marL="3265348" indent="0">
              <a:buNone/>
              <a:defRPr sz="1899" b="1"/>
            </a:lvl7pPr>
            <a:lvl8pPr marL="3809573" indent="0">
              <a:buNone/>
              <a:defRPr sz="1899" b="1"/>
            </a:lvl8pPr>
            <a:lvl9pPr marL="4353797" indent="0">
              <a:buNone/>
              <a:defRPr sz="18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225" indent="0">
              <a:buNone/>
              <a:defRPr sz="2399" b="1"/>
            </a:lvl2pPr>
            <a:lvl3pPr marL="1088449" indent="0">
              <a:buNone/>
              <a:defRPr sz="2099" b="1"/>
            </a:lvl3pPr>
            <a:lvl4pPr marL="1632674" indent="0">
              <a:buNone/>
              <a:defRPr sz="1899" b="1"/>
            </a:lvl4pPr>
            <a:lvl5pPr marL="2176899" indent="0">
              <a:buNone/>
              <a:defRPr sz="1899" b="1"/>
            </a:lvl5pPr>
            <a:lvl6pPr marL="2721123" indent="0">
              <a:buNone/>
              <a:defRPr sz="1899" b="1"/>
            </a:lvl6pPr>
            <a:lvl7pPr marL="3265348" indent="0">
              <a:buNone/>
              <a:defRPr sz="1899" b="1"/>
            </a:lvl7pPr>
            <a:lvl8pPr marL="3809573" indent="0">
              <a:buNone/>
              <a:defRPr sz="1899" b="1"/>
            </a:lvl8pPr>
            <a:lvl9pPr marL="4353797" indent="0">
              <a:buNone/>
              <a:defRPr sz="18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4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9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1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0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2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99"/>
            </a:lvl1pPr>
            <a:lvl2pPr marL="544225" indent="0">
              <a:buNone/>
              <a:defRPr sz="1400"/>
            </a:lvl2pPr>
            <a:lvl3pPr marL="1088449" indent="0">
              <a:buNone/>
              <a:defRPr sz="1200"/>
            </a:lvl3pPr>
            <a:lvl4pPr marL="1632674" indent="0">
              <a:buNone/>
              <a:defRPr sz="1100"/>
            </a:lvl4pPr>
            <a:lvl5pPr marL="2176899" indent="0">
              <a:buNone/>
              <a:defRPr sz="1100"/>
            </a:lvl5pPr>
            <a:lvl6pPr marL="2721123" indent="0">
              <a:buNone/>
              <a:defRPr sz="1100"/>
            </a:lvl6pPr>
            <a:lvl7pPr marL="3265348" indent="0">
              <a:buNone/>
              <a:defRPr sz="1100"/>
            </a:lvl7pPr>
            <a:lvl8pPr marL="3809573" indent="0">
              <a:buNone/>
              <a:defRPr sz="1100"/>
            </a:lvl8pPr>
            <a:lvl9pPr marL="435379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3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99"/>
            </a:lvl1pPr>
            <a:lvl2pPr marL="544225" indent="0">
              <a:buNone/>
              <a:defRPr sz="3299"/>
            </a:lvl2pPr>
            <a:lvl3pPr marL="1088449" indent="0">
              <a:buNone/>
              <a:defRPr sz="2899"/>
            </a:lvl3pPr>
            <a:lvl4pPr marL="1632674" indent="0">
              <a:buNone/>
              <a:defRPr sz="2399"/>
            </a:lvl4pPr>
            <a:lvl5pPr marL="2176899" indent="0">
              <a:buNone/>
              <a:defRPr sz="2399"/>
            </a:lvl5pPr>
            <a:lvl6pPr marL="2721123" indent="0">
              <a:buNone/>
              <a:defRPr sz="2399"/>
            </a:lvl6pPr>
            <a:lvl7pPr marL="3265348" indent="0">
              <a:buNone/>
              <a:defRPr sz="2399"/>
            </a:lvl7pPr>
            <a:lvl8pPr marL="3809573" indent="0">
              <a:buNone/>
              <a:defRPr sz="2399"/>
            </a:lvl8pPr>
            <a:lvl9pPr marL="4353797" indent="0">
              <a:buNone/>
              <a:defRPr sz="2399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99"/>
            </a:lvl1pPr>
            <a:lvl2pPr marL="544225" indent="0">
              <a:buNone/>
              <a:defRPr sz="1400"/>
            </a:lvl2pPr>
            <a:lvl3pPr marL="1088449" indent="0">
              <a:buNone/>
              <a:defRPr sz="1200"/>
            </a:lvl3pPr>
            <a:lvl4pPr marL="1632674" indent="0">
              <a:buNone/>
              <a:defRPr sz="1100"/>
            </a:lvl4pPr>
            <a:lvl5pPr marL="2176899" indent="0">
              <a:buNone/>
              <a:defRPr sz="1100"/>
            </a:lvl5pPr>
            <a:lvl6pPr marL="2721123" indent="0">
              <a:buNone/>
              <a:defRPr sz="1100"/>
            </a:lvl6pPr>
            <a:lvl7pPr marL="3265348" indent="0">
              <a:buNone/>
              <a:defRPr sz="1100"/>
            </a:lvl7pPr>
            <a:lvl8pPr marL="3809573" indent="0">
              <a:buNone/>
              <a:defRPr sz="1100"/>
            </a:lvl8pPr>
            <a:lvl9pPr marL="435379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1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7EB38D3-91CE-4F88-8A82-532CB80CD48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0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9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5pPr>
      <a:lvl6pPr marL="544225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6pPr>
      <a:lvl7pPr marL="1088449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7pPr>
      <a:lvl8pPr marL="1632674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8pPr>
      <a:lvl9pPr marL="2176899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9pPr>
    </p:titleStyle>
    <p:bodyStyle>
      <a:lvl1pPr marL="408169" indent="-40816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366" indent="-3401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99" kern="1200">
          <a:solidFill>
            <a:schemeClr val="tx1"/>
          </a:solidFill>
          <a:latin typeface="+mn-lt"/>
          <a:ea typeface="+mn-ea"/>
          <a:cs typeface="+mn-cs"/>
        </a:defRPr>
      </a:lvl2pPr>
      <a:lvl3pPr marL="1360562" indent="-2721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3pPr>
      <a:lvl4pPr marL="1904786" indent="-2721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49011" indent="-2721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2993236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3746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081685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2591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25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4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74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9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12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348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57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797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D319-2BA6-4BAC-AB61-B94C2DC13D3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chart" Target="../charts/chart1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0.xml"/><Relationship Id="rId5" Type="http://schemas.openxmlformats.org/officeDocument/2006/relationships/image" Target="../media/image8.jpeg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37892-DC68-4B31-B5AF-6F0135DAD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265" y="2596600"/>
            <a:ext cx="9144000" cy="2387600"/>
          </a:xfrm>
        </p:spPr>
        <p:txBody>
          <a:bodyPr>
            <a:noAutofit/>
          </a:bodyPr>
          <a:lstStyle/>
          <a:p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Проект решения</a:t>
            </a:r>
            <a:b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«О бюджете муниципального района Мелеузовский район  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на 2024 год и на плановый период 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2025 и 2026 годов»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B34C5-781F-4266-854C-042FCF6434E6}"/>
              </a:ext>
            </a:extLst>
          </p:cNvPr>
          <p:cNvSpPr txBox="1"/>
          <p:nvPr/>
        </p:nvSpPr>
        <p:spPr>
          <a:xfrm>
            <a:off x="6096000" y="5960533"/>
            <a:ext cx="104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68542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97D94-CCC3-4685-8839-9BE0D3C7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5486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в 2024 году,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17DB124-76B5-4397-944C-F19119165674}"/>
              </a:ext>
            </a:extLst>
          </p:cNvPr>
          <p:cNvGrpSpPr/>
          <p:nvPr/>
        </p:nvGrpSpPr>
        <p:grpSpPr>
          <a:xfrm>
            <a:off x="233777" y="766949"/>
            <a:ext cx="11513723" cy="187073"/>
            <a:chOff x="233778" y="743030"/>
            <a:chExt cx="11724444" cy="26902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20828C63-4C9C-4312-931C-60253DC61726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5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F500748-7BDE-41D7-A0B0-27105499C5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00931AC-6C12-4DC0-9634-6DF0DB25D5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BB0AE71-E45B-48D6-A712-AE0CA9EBA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8873254-CA26-4E41-88B3-698105ADD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B1F77D6-A83C-4692-8B81-DC0F3BCFB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A5E8D6-C2C3-4C79-AB74-ACB6D44ED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9BA7994-4526-4346-B196-B36884947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E04E2ED-3791-4A37-A759-F05DD7E4A1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46CEBAB-AF4A-40C5-883D-F0B1666DBD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5490AC8-F17D-4F19-9916-1891025C1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DFB9F22-AC3A-455A-8B3B-0E903AD330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DEBF1E15-0110-4D43-AEAA-C64AF99CA396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C61D76C-48C1-4850-B105-57E5825D92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5ACC317-1CE2-4F3C-A08B-866AE5CA99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AE3F94F-0408-4B29-B920-9A79F9C912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FAEB2A7-BEA3-4ED3-84BA-06BB0965C6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7ACB23-1A4F-463C-A3B6-156D7C128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93B60AC-7435-43A2-8CFB-EA2C16D0B5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49B857B-1A22-422D-897C-A434B0DF85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3B43C61-1435-4045-84F5-A03A2340C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A832AA4-A4EB-40CE-9438-69E03FA29C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58D4753-B513-4B89-B747-3B2BE2769A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9AE6728-F133-4ED7-8623-AB4E911F11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FD5250D2-7C85-4F99-8C47-D240D5EE7D2D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B6E1C18-7ED4-478E-9E6E-C621F340C9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3B76AF7-80F3-4918-9C8C-A284AB66F3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28D17A7-7ECF-46BC-B6F5-0A2183BB0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2CBD51D-CBD4-45D6-8E3D-1D00705C4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4ED7837-8557-4D50-91DB-2133128703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A9EB49C-3FD6-469F-84AD-65E107C3A4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0BAA4B2-24BA-406F-A8DD-ECDFBD4F2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829DC70-25C7-4C0E-A979-CFC2F154EA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AB2E242-945B-43DE-A2DF-AB1881D69F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E788E32-609F-42D2-88AC-4A9B0139A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B2304C1-CC4D-4D37-BAA0-0B90FF379E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E154CA0-6B26-45E3-8741-6C08ACC2C879}"/>
              </a:ext>
            </a:extLst>
          </p:cNvPr>
          <p:cNvSpPr txBox="1"/>
          <p:nvPr/>
        </p:nvSpPr>
        <p:spPr>
          <a:xfrm>
            <a:off x="1368000" y="900000"/>
            <a:ext cx="135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60,8 %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4F2EC3E6-0806-4A32-9998-2BE1C238EE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990037"/>
              </p:ext>
            </p:extLst>
          </p:nvPr>
        </p:nvGraphicFramePr>
        <p:xfrm>
          <a:off x="1870364" y="1871053"/>
          <a:ext cx="5870862" cy="40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id="{98D0BEB7-2169-4338-BCC4-33A92ADC4271}"/>
              </a:ext>
            </a:extLst>
          </p:cNvPr>
          <p:cNvSpPr/>
          <p:nvPr/>
        </p:nvSpPr>
        <p:spPr>
          <a:xfrm>
            <a:off x="370697" y="1891594"/>
            <a:ext cx="1339736" cy="825568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1 616,7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млн.руб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9EB5B5-EAEA-446F-A570-0088A760DD85}"/>
              </a:ext>
            </a:extLst>
          </p:cNvPr>
          <p:cNvSpPr txBox="1"/>
          <p:nvPr/>
        </p:nvSpPr>
        <p:spPr>
          <a:xfrm>
            <a:off x="3303869" y="5884670"/>
            <a:ext cx="174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утв.бюджет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5DECD4F-B9E5-4CC2-8D1F-7CE435706BFE}"/>
              </a:ext>
            </a:extLst>
          </p:cNvPr>
          <p:cNvSpPr txBox="1"/>
          <p:nvPr/>
        </p:nvSpPr>
        <p:spPr>
          <a:xfrm>
            <a:off x="5052440" y="5884670"/>
            <a:ext cx="142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прогноз</a:t>
            </a:r>
          </a:p>
        </p:txBody>
      </p:sp>
      <p:sp>
        <p:nvSpPr>
          <p:cNvPr id="3" name="Стрелка: изогнутая вниз 2">
            <a:extLst>
              <a:ext uri="{FF2B5EF4-FFF2-40B4-BE49-F238E27FC236}">
                <a16:creationId xmlns:a16="http://schemas.microsoft.com/office/drawing/2014/main" id="{DC92E112-E85B-4836-9516-646C84401112}"/>
              </a:ext>
            </a:extLst>
          </p:cNvPr>
          <p:cNvSpPr/>
          <p:nvPr/>
        </p:nvSpPr>
        <p:spPr>
          <a:xfrm rot="20085263">
            <a:off x="3456000" y="1692000"/>
            <a:ext cx="1633017" cy="4445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3B658-6C4E-46ED-A109-F0BE6FA4D870}"/>
              </a:ext>
            </a:extLst>
          </p:cNvPr>
          <p:cNvSpPr txBox="1"/>
          <p:nvPr/>
        </p:nvSpPr>
        <p:spPr>
          <a:xfrm rot="20381200">
            <a:off x="3744000" y="1728000"/>
            <a:ext cx="110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+ 15,5 %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306914-D6D4-41E1-99C6-71306ED94A2C}"/>
              </a:ext>
            </a:extLst>
          </p:cNvPr>
          <p:cNvSpPr txBox="1"/>
          <p:nvPr/>
        </p:nvSpPr>
        <p:spPr>
          <a:xfrm>
            <a:off x="7741226" y="1980000"/>
            <a:ext cx="4197929" cy="38779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Новые расходы в  2024 году: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капитальный ремонт СОШ № 8 – </a:t>
            </a:r>
            <a:r>
              <a:rPr lang="ru-RU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54,3 млн. рублей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капитальный ремонт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Детской школы искусств г. Мелеуз </a:t>
            </a:r>
            <a:r>
              <a:rPr kumimoji="0" lang="ru-RU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35,2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 рублей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2FBA831B-ECF7-442E-9F2B-9BF0C507E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50873"/>
              </p:ext>
            </p:extLst>
          </p:nvPr>
        </p:nvGraphicFramePr>
        <p:xfrm>
          <a:off x="-452942" y="973331"/>
          <a:ext cx="3096340" cy="262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6E73B70-93F9-4F1D-BB4E-289A6412F6D6}"/>
              </a:ext>
            </a:extLst>
          </p:cNvPr>
          <p:cNvSpPr txBox="1"/>
          <p:nvPr/>
        </p:nvSpPr>
        <p:spPr>
          <a:xfrm rot="20250421">
            <a:off x="3053177" y="1261686"/>
            <a:ext cx="228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+ 216,9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290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A48816-C784-42B4-A4FC-C668F9A6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8" y="5005446"/>
            <a:ext cx="2453998" cy="14341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FE5961-14D1-418A-80CF-20C2D01EA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146" y="4377454"/>
            <a:ext cx="1568134" cy="20620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97D94-CCC3-4685-8839-9BE0D3C7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5486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и спорт в 2024 году,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D46EFCC-4668-4135-B29D-7B2B3753D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564856"/>
              </p:ext>
            </p:extLst>
          </p:nvPr>
        </p:nvGraphicFramePr>
        <p:xfrm>
          <a:off x="-896056" y="1328779"/>
          <a:ext cx="3873242" cy="203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17DB124-76B5-4397-944C-F19119165674}"/>
              </a:ext>
            </a:extLst>
          </p:cNvPr>
          <p:cNvGrpSpPr/>
          <p:nvPr/>
        </p:nvGrpSpPr>
        <p:grpSpPr>
          <a:xfrm>
            <a:off x="233777" y="766949"/>
            <a:ext cx="11513723" cy="187073"/>
            <a:chOff x="233778" y="743030"/>
            <a:chExt cx="11724444" cy="26902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20828C63-4C9C-4312-931C-60253DC61726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5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F500748-7BDE-41D7-A0B0-27105499C5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00931AC-6C12-4DC0-9634-6DF0DB25D5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BB0AE71-E45B-48D6-A712-AE0CA9EBA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8873254-CA26-4E41-88B3-698105ADD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B1F77D6-A83C-4692-8B81-DC0F3BCFB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A5E8D6-C2C3-4C79-AB74-ACB6D44ED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9BA7994-4526-4346-B196-B36884947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E04E2ED-3791-4A37-A759-F05DD7E4A1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46CEBAB-AF4A-40C5-883D-F0B1666DBD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5490AC8-F17D-4F19-9916-1891025C1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DFB9F22-AC3A-455A-8B3B-0E903AD330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DEBF1E15-0110-4D43-AEAA-C64AF99CA396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C61D76C-48C1-4850-B105-57E5825D92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5ACC317-1CE2-4F3C-A08B-866AE5CA99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AE3F94F-0408-4B29-B920-9A79F9C912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FAEB2A7-BEA3-4ED3-84BA-06BB0965C6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7ACB23-1A4F-463C-A3B6-156D7C128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93B60AC-7435-43A2-8CFB-EA2C16D0B5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49B857B-1A22-422D-897C-A434B0DF85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3B43C61-1435-4045-84F5-A03A2340C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A832AA4-A4EB-40CE-9438-69E03FA29C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58D4753-B513-4B89-B747-3B2BE2769A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9AE6728-F133-4ED7-8623-AB4E911F11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FD5250D2-7C85-4F99-8C47-D240D5EE7D2D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B6E1C18-7ED4-478E-9E6E-C621F340C9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3B76AF7-80F3-4918-9C8C-A284AB66F3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28D17A7-7ECF-46BC-B6F5-0A2183BB0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2CBD51D-CBD4-45D6-8E3D-1D00705C4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4ED7837-8557-4D50-91DB-2133128703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A9EB49C-3FD6-469F-84AD-65E107C3A4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0BAA4B2-24BA-406F-A8DD-ECDFBD4F2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829DC70-25C7-4C0E-A979-CFC2F154EA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AB2E242-945B-43DE-A2DF-AB1881D69F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E788E32-609F-42D2-88AC-4A9B0139A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B2304C1-CC4D-4D37-BAA0-0B90FF379E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E154CA0-6B26-45E3-8741-6C08ACC2C879}"/>
              </a:ext>
            </a:extLst>
          </p:cNvPr>
          <p:cNvSpPr txBox="1"/>
          <p:nvPr/>
        </p:nvSpPr>
        <p:spPr>
          <a:xfrm>
            <a:off x="584297" y="1048991"/>
            <a:ext cx="135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6,1 %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BCD28B-3DA1-4526-9732-3EE40E1CE7C5}"/>
              </a:ext>
            </a:extLst>
          </p:cNvPr>
          <p:cNvSpPr txBox="1"/>
          <p:nvPr/>
        </p:nvSpPr>
        <p:spPr>
          <a:xfrm>
            <a:off x="2167636" y="1067261"/>
            <a:ext cx="30399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8B28C-F378-4BA4-9754-7E3D2329E033}"/>
              </a:ext>
            </a:extLst>
          </p:cNvPr>
          <p:cNvSpPr txBox="1"/>
          <p:nvPr/>
        </p:nvSpPr>
        <p:spPr>
          <a:xfrm>
            <a:off x="6870001" y="1075428"/>
            <a:ext cx="280208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Спорт</a:t>
            </a:r>
          </a:p>
        </p:txBody>
      </p:sp>
      <p:graphicFrame>
        <p:nvGraphicFramePr>
          <p:cNvPr id="101" name="Диаграмма 100">
            <a:extLst>
              <a:ext uri="{FF2B5EF4-FFF2-40B4-BE49-F238E27FC236}">
                <a16:creationId xmlns:a16="http://schemas.microsoft.com/office/drawing/2014/main" id="{BA431C7C-3700-487E-A390-BE8883C32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603920"/>
              </p:ext>
            </p:extLst>
          </p:nvPr>
        </p:nvGraphicFramePr>
        <p:xfrm>
          <a:off x="9056043" y="1328779"/>
          <a:ext cx="3873242" cy="203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id="{B393F2F2-53FB-487C-B739-B638E9FD3061}"/>
              </a:ext>
            </a:extLst>
          </p:cNvPr>
          <p:cNvSpPr txBox="1"/>
          <p:nvPr/>
        </p:nvSpPr>
        <p:spPr>
          <a:xfrm>
            <a:off x="10659357" y="999361"/>
            <a:ext cx="135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2,1 %</a:t>
            </a:r>
          </a:p>
        </p:txBody>
      </p: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id="{99BF41EC-8788-4303-BF0D-F41AAF4594CB}"/>
              </a:ext>
            </a:extLst>
          </p:cNvPr>
          <p:cNvSpPr/>
          <p:nvPr/>
        </p:nvSpPr>
        <p:spPr>
          <a:xfrm>
            <a:off x="10322796" y="1925155"/>
            <a:ext cx="1339736" cy="825568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57,1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млн.руб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4F2EC3E6-0806-4A32-9998-2BE1C238EE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645873"/>
              </p:ext>
            </p:extLst>
          </p:nvPr>
        </p:nvGraphicFramePr>
        <p:xfrm>
          <a:off x="2038857" y="1804174"/>
          <a:ext cx="8272831" cy="384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id="{98D0BEB7-2169-4338-BCC4-33A92ADC4271}"/>
              </a:ext>
            </a:extLst>
          </p:cNvPr>
          <p:cNvSpPr/>
          <p:nvPr/>
        </p:nvSpPr>
        <p:spPr>
          <a:xfrm>
            <a:off x="370697" y="1885413"/>
            <a:ext cx="1339736" cy="825568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161,5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млн.руб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9EB5B5-EAEA-446F-A570-0088A760DD85}"/>
              </a:ext>
            </a:extLst>
          </p:cNvPr>
          <p:cNvSpPr txBox="1"/>
          <p:nvPr/>
        </p:nvSpPr>
        <p:spPr>
          <a:xfrm>
            <a:off x="2710528" y="5650948"/>
            <a:ext cx="142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утв.бюджет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5DECD4F-B9E5-4CC2-8D1F-7CE435706BFE}"/>
              </a:ext>
            </a:extLst>
          </p:cNvPr>
          <p:cNvSpPr txBox="1"/>
          <p:nvPr/>
        </p:nvSpPr>
        <p:spPr>
          <a:xfrm>
            <a:off x="4131622" y="5647840"/>
            <a:ext cx="142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прогноз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B632C34-CC0C-40A3-AABF-98BC5A1B7BBD}"/>
              </a:ext>
            </a:extLst>
          </p:cNvPr>
          <p:cNvSpPr txBox="1"/>
          <p:nvPr/>
        </p:nvSpPr>
        <p:spPr>
          <a:xfrm>
            <a:off x="6862312" y="5661142"/>
            <a:ext cx="142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утв.бюджет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AC73CD7-DD6B-4BBC-B9A5-E19C3CE9ECC5}"/>
              </a:ext>
            </a:extLst>
          </p:cNvPr>
          <p:cNvSpPr txBox="1"/>
          <p:nvPr/>
        </p:nvSpPr>
        <p:spPr>
          <a:xfrm>
            <a:off x="8136366" y="5658034"/>
            <a:ext cx="134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прогноз</a:t>
            </a:r>
          </a:p>
        </p:txBody>
      </p:sp>
      <p:sp>
        <p:nvSpPr>
          <p:cNvPr id="4" name="Стрелка: изогнутая вниз 3">
            <a:extLst>
              <a:ext uri="{FF2B5EF4-FFF2-40B4-BE49-F238E27FC236}">
                <a16:creationId xmlns:a16="http://schemas.microsoft.com/office/drawing/2014/main" id="{D674F480-6BCC-4759-A5FC-DFA62C010F53}"/>
              </a:ext>
            </a:extLst>
          </p:cNvPr>
          <p:cNvSpPr/>
          <p:nvPr/>
        </p:nvSpPr>
        <p:spPr>
          <a:xfrm>
            <a:off x="3303870" y="1549832"/>
            <a:ext cx="1914561" cy="45959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37ED9-4763-44F2-8D60-0CB0B3B46CF9}"/>
              </a:ext>
            </a:extLst>
          </p:cNvPr>
          <p:cNvSpPr txBox="1"/>
          <p:nvPr/>
        </p:nvSpPr>
        <p:spPr>
          <a:xfrm>
            <a:off x="3909096" y="1573538"/>
            <a:ext cx="93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+ 1,1 %</a:t>
            </a:r>
          </a:p>
        </p:txBody>
      </p:sp>
      <p:sp>
        <p:nvSpPr>
          <p:cNvPr id="10" name="Стрелка: изогнутая вниз 9">
            <a:extLst>
              <a:ext uri="{FF2B5EF4-FFF2-40B4-BE49-F238E27FC236}">
                <a16:creationId xmlns:a16="http://schemas.microsoft.com/office/drawing/2014/main" id="{D80C8FD7-D092-4ED2-B843-8A5BC9C306AA}"/>
              </a:ext>
            </a:extLst>
          </p:cNvPr>
          <p:cNvSpPr/>
          <p:nvPr/>
        </p:nvSpPr>
        <p:spPr>
          <a:xfrm rot="20583110">
            <a:off x="7164000" y="3276000"/>
            <a:ext cx="1794933" cy="69743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89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97D94-CCC3-4685-8839-9BE0D3C7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7" y="23533"/>
            <a:ext cx="11762456" cy="5486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 в 2024 году</a:t>
            </a:r>
          </a:p>
        </p:txBody>
      </p:sp>
      <p:graphicFrame>
        <p:nvGraphicFramePr>
          <p:cNvPr id="13" name="Таблица 15">
            <a:extLst>
              <a:ext uri="{FF2B5EF4-FFF2-40B4-BE49-F238E27FC236}">
                <a16:creationId xmlns:a16="http://schemas.microsoft.com/office/drawing/2014/main" id="{A7E7EE1C-7752-4E1F-B39A-7242DB994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610832"/>
              </p:ext>
            </p:extLst>
          </p:nvPr>
        </p:nvGraphicFramePr>
        <p:xfrm>
          <a:off x="37627" y="648001"/>
          <a:ext cx="12075810" cy="6281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18">
                  <a:extLst>
                    <a:ext uri="{9D8B030D-6E8A-4147-A177-3AD203B41FA5}">
                      <a16:colId xmlns:a16="http://schemas.microsoft.com/office/drawing/2014/main" val="3463688362"/>
                    </a:ext>
                  </a:extLst>
                </a:gridCol>
                <a:gridCol w="6130637">
                  <a:extLst>
                    <a:ext uri="{9D8B030D-6E8A-4147-A177-3AD203B41FA5}">
                      <a16:colId xmlns:a16="http://schemas.microsoft.com/office/drawing/2014/main" val="2738603866"/>
                    </a:ext>
                  </a:extLst>
                </a:gridCol>
                <a:gridCol w="1153391">
                  <a:extLst>
                    <a:ext uri="{9D8B030D-6E8A-4147-A177-3AD203B41FA5}">
                      <a16:colId xmlns:a16="http://schemas.microsoft.com/office/drawing/2014/main" val="151462606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769929983"/>
                    </a:ext>
                  </a:extLst>
                </a:gridCol>
                <a:gridCol w="1319645">
                  <a:extLst>
                    <a:ext uri="{9D8B030D-6E8A-4147-A177-3AD203B41FA5}">
                      <a16:colId xmlns:a16="http://schemas.microsoft.com/office/drawing/2014/main" val="3462698512"/>
                    </a:ext>
                  </a:extLst>
                </a:gridCol>
                <a:gridCol w="1493928">
                  <a:extLst>
                    <a:ext uri="{9D8B030D-6E8A-4147-A177-3AD203B41FA5}">
                      <a16:colId xmlns:a16="http://schemas.microsoft.com/office/drawing/2014/main" val="989548381"/>
                    </a:ext>
                  </a:extLst>
                </a:gridCol>
              </a:tblGrid>
              <a:tr h="695080">
                <a:tc>
                  <a:txBody>
                    <a:bodyPr/>
                    <a:lstStyle/>
                    <a:p>
                      <a:r>
                        <a:rPr lang="ru-RU" sz="1400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950794"/>
                  </a:ext>
                </a:extLst>
              </a:tr>
              <a:tr h="392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жилых помещений для детей-сирот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67 675,6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8 121,1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59 554,5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393220"/>
                  </a:ext>
                </a:extLst>
              </a:tr>
              <a:tr h="758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поддержка детей-сирот (пособия по опеке, отдых, бесплатный проезд, ремонт жилья)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52 642,1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52 642,1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993974"/>
                  </a:ext>
                </a:extLst>
              </a:tr>
              <a:tr h="626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поддержка учащихся из многодетных малообеспеченных семей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13 234,4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13 234,4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782216"/>
                  </a:ext>
                </a:extLst>
              </a:tr>
              <a:tr h="377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Компенсация части родительской платы в д/с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20 974,0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20 974,0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357912"/>
                  </a:ext>
                </a:extLst>
              </a:tr>
              <a:tr h="355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Освобождение детей участников СВО от род. платы в д/с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338426"/>
                  </a:ext>
                </a:extLst>
              </a:tr>
              <a:tr h="355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жильем молодых семей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9 552,0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7 098,6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023260"/>
                  </a:ext>
                </a:extLst>
              </a:tr>
              <a:tr h="758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Улучшение жилищных условий граждан, проживающих на сельских территориях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77074"/>
                  </a:ext>
                </a:extLst>
              </a:tr>
              <a:tr h="37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жильем инвалидов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1428"/>
                  </a:ext>
                </a:extLst>
              </a:tr>
              <a:tr h="758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Пенсии гражданам, ушедшим на пенсию с муниципальной службы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558897"/>
                  </a:ext>
                </a:extLst>
              </a:tr>
              <a:tr h="758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173 517,4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9 786,8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159 533,6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4 197,0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86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04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42445-752D-466D-BE6D-F3D09AAB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0"/>
            <a:ext cx="11582400" cy="847725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национальную экономику в 2024 году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91C5C5F-1F6F-435E-AFBC-74D813DBC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17766"/>
              </p:ext>
            </p:extLst>
          </p:nvPr>
        </p:nvGraphicFramePr>
        <p:xfrm>
          <a:off x="6031684" y="1174459"/>
          <a:ext cx="5550715" cy="550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11">
            <a:extLst>
              <a:ext uri="{FF2B5EF4-FFF2-40B4-BE49-F238E27FC236}">
                <a16:creationId xmlns:a16="http://schemas.microsoft.com/office/drawing/2014/main" id="{9AE1D772-79AB-4E3C-862D-675509DD7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678887"/>
              </p:ext>
            </p:extLst>
          </p:nvPr>
        </p:nvGraphicFramePr>
        <p:xfrm>
          <a:off x="378902" y="1174460"/>
          <a:ext cx="5550715" cy="550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554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AE009D8A-AA49-4B71-9AD6-BC9B74A6C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50" y="2284224"/>
            <a:ext cx="2301567" cy="2301567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425325" y="2156899"/>
            <a:ext cx="397406" cy="4006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-2511"/>
            <a:ext cx="1219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 консолидированного бюджета в 2024 году</a:t>
            </a:r>
          </a:p>
        </p:txBody>
      </p:sp>
      <p:sp>
        <p:nvSpPr>
          <p:cNvPr id="17" name="Овал 16"/>
          <p:cNvSpPr/>
          <p:nvPr/>
        </p:nvSpPr>
        <p:spPr>
          <a:xfrm flipV="1">
            <a:off x="6488561" y="2191795"/>
            <a:ext cx="388883" cy="394509"/>
          </a:xfrm>
          <a:prstGeom prst="ellipse">
            <a:avLst/>
          </a:prstGeom>
          <a:solidFill>
            <a:srgbClr val="9751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972067" y="3853554"/>
            <a:ext cx="390640" cy="42005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049359" y="3823856"/>
            <a:ext cx="384582" cy="428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2001" y="3672000"/>
            <a:ext cx="3417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в с/с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26,2  млн. рублей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08000" y="828000"/>
            <a:ext cx="4062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перевозки автомобильным транспортом – 22,8 млн. рублей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6000" y="4752000"/>
            <a:ext cx="36611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мероприятий в сфере землепользования, архитектуры и градостроительства –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10,8 млн. рублей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8000" y="5184000"/>
            <a:ext cx="481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ИКЦ для сельскохозяйственных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фермерских хозяйств, мероприятия в сфере с/х –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8,9 млн. рублей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53658-576A-4C68-B8A9-B8D71446A2FC}"/>
              </a:ext>
            </a:extLst>
          </p:cNvPr>
          <p:cNvSpPr txBox="1"/>
          <p:nvPr/>
        </p:nvSpPr>
        <p:spPr>
          <a:xfrm>
            <a:off x="-36000" y="2232000"/>
            <a:ext cx="4194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системы видеонаблюдения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«Безопасный город» и ЕДДС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7,2 млн. рублей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FD86CBF-4FA5-472E-86B1-0A918D60D3FA}"/>
              </a:ext>
            </a:extLst>
          </p:cNvPr>
          <p:cNvGrpSpPr/>
          <p:nvPr/>
        </p:nvGrpSpPr>
        <p:grpSpPr>
          <a:xfrm>
            <a:off x="226959" y="653869"/>
            <a:ext cx="11513723" cy="187073"/>
            <a:chOff x="233778" y="743030"/>
            <a:chExt cx="11724444" cy="269024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641942FF-2387-4889-8C1F-9ACB45F88316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6BB9FA6-38F2-49D3-9716-6A0CE73FF2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8E831B9-2DCE-41C4-A7B3-9A716D4A5D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15D40DF-7440-4C61-9F4D-3EE120AB25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8832585-C6B0-4ABD-AFBB-F403773CDF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C9982C6-7C5B-4F71-BAFD-010367CF8D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BA5603-0F3B-46F3-B56C-7610C80B74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D40D779-B329-4A6A-BE4C-CFFEA0E6FE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249DC03-4907-4A74-BD80-0B5FA527EF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C37A75B-FE2B-4AAA-9160-CDF9F77492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DA75F10-C854-432E-BC5B-4D3DDC7BE7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2D9A0B1-5483-4649-A6B9-D190D7027A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814A37EC-9514-4498-BE1A-6E53C432F819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BE2EDA9-2B1A-4706-A9F2-A23505E88F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186A7F5-A540-4D54-9DCC-9BFF977FF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8377736-BA10-4F66-B3AE-2E06C139CB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D3CF568-17BC-48F6-8FA4-1AD2EE13AD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5A7744B-1D28-433B-90A8-53A5A48DA6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D08AAB4-1880-4821-AA26-AAED0A1347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9E87BB8-EE19-4B77-A1F4-D740912428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35AA1D7-D313-4065-A34A-034F3907C1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B6F5760-F6C8-4E67-9947-2EF519BFAA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1C7B34C-1B1D-47A5-A798-ACB2EE78BB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CF73A31-FFC4-4671-95B5-380668FB12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9686E8DA-888B-40DF-9065-947A058A4B05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AA1A9E3-2362-4AF2-9B5E-02947DB985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E13E491-FFDF-4724-8F03-1FA14D7594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45B04FA-5330-4795-8F14-10A6E00271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7C43F2D-1694-40B4-BC52-BFB4D74D6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8AA635A-40EA-4FFD-BC86-CCAD008478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6C0B29F-1854-4EBF-A050-949C18A203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1DBC30D-BB66-47D3-834A-8CE14A8AE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A804157-C34E-4D4E-A508-90914E5965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1DFF7A2-9DC3-429B-B3C1-9F6E03A130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5ABEF8-9DC0-465D-A2C1-01F4C3DCF7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DAF83A5-47BC-41E2-B40D-00613A2861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4ABC13D-9877-4377-9132-F379FBF64ABF}"/>
              </a:ext>
            </a:extLst>
          </p:cNvPr>
          <p:cNvSpPr txBox="1"/>
          <p:nvPr/>
        </p:nvSpPr>
        <p:spPr>
          <a:xfrm>
            <a:off x="7776000" y="2484000"/>
            <a:ext cx="40557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Молодежные клубы по месту жительства –15,6 млн. рублей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F5FD8-30EF-415E-8259-4C4424A85FE0}"/>
              </a:ext>
            </a:extLst>
          </p:cNvPr>
          <p:cNvSpPr txBox="1"/>
          <p:nvPr/>
        </p:nvSpPr>
        <p:spPr>
          <a:xfrm>
            <a:off x="288000" y="1080000"/>
            <a:ext cx="460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субъектов малого и среднего предпринимательства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3,0 млн. рублей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8B887955-12C8-4700-B935-3CA9F8A4B3EC}"/>
              </a:ext>
            </a:extLst>
          </p:cNvPr>
          <p:cNvSpPr/>
          <p:nvPr/>
        </p:nvSpPr>
        <p:spPr>
          <a:xfrm>
            <a:off x="4049593" y="2928450"/>
            <a:ext cx="388837" cy="400655"/>
          </a:xfrm>
          <a:prstGeom prst="ellipse">
            <a:avLst/>
          </a:prstGeom>
          <a:solidFill>
            <a:srgbClr val="98F4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79839" y="4674869"/>
            <a:ext cx="397406" cy="4200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12000" y="3636000"/>
            <a:ext cx="4241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6,1 млн. рублей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5A133D6-CC02-430C-B134-2419AEEA3584}"/>
              </a:ext>
            </a:extLst>
          </p:cNvPr>
          <p:cNvSpPr/>
          <p:nvPr/>
        </p:nvSpPr>
        <p:spPr>
          <a:xfrm>
            <a:off x="6990349" y="2928451"/>
            <a:ext cx="383043" cy="3955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6B848FA4-0F25-4C93-B0C5-77B0190D081F}"/>
              </a:ext>
            </a:extLst>
          </p:cNvPr>
          <p:cNvSpPr/>
          <p:nvPr/>
        </p:nvSpPr>
        <p:spPr>
          <a:xfrm flipV="1">
            <a:off x="6592943" y="4674868"/>
            <a:ext cx="397406" cy="420055"/>
          </a:xfrm>
          <a:prstGeom prst="ellipse">
            <a:avLst/>
          </a:prstGeom>
          <a:solidFill>
            <a:srgbClr val="28E8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9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276BD-EFB9-443B-8A36-54504EA50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970671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поселениям в 2024 году, млн. рублей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BAD7659-D233-4C42-8344-4696FDA40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570029"/>
              </p:ext>
            </p:extLst>
          </p:nvPr>
        </p:nvGraphicFramePr>
        <p:xfrm>
          <a:off x="72736" y="781050"/>
          <a:ext cx="12119263" cy="60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3397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98DDDB-7BDB-4339-A8F3-040C697EE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9772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E0CFE-FD1E-4F87-BB2A-DF93E2B3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560"/>
            <a:ext cx="10972800" cy="396277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района на 2024 год и плановый период 2025 и 2026 годов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9A0B9FC-F8CC-42F2-A17E-03FD0EAD7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142925"/>
              </p:ext>
            </p:extLst>
          </p:nvPr>
        </p:nvGraphicFramePr>
        <p:xfrm>
          <a:off x="975360" y="1592982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D22F45-C2F4-451C-9409-2D05259D4256}"/>
              </a:ext>
            </a:extLst>
          </p:cNvPr>
          <p:cNvSpPr/>
          <p:nvPr/>
        </p:nvSpPr>
        <p:spPr>
          <a:xfrm>
            <a:off x="9540000" y="2496620"/>
            <a:ext cx="971132" cy="119350"/>
          </a:xfrm>
          <a:prstGeom prst="rect">
            <a:avLst/>
          </a:prstGeom>
          <a:pattFill prst="wdDn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FBE990-BC44-4D9C-A7E8-9A124E2381CF}"/>
              </a:ext>
            </a:extLst>
          </p:cNvPr>
          <p:cNvSpPr/>
          <p:nvPr/>
        </p:nvSpPr>
        <p:spPr>
          <a:xfrm>
            <a:off x="6984000" y="2520000"/>
            <a:ext cx="971133" cy="119349"/>
          </a:xfrm>
          <a:prstGeom prst="rect">
            <a:avLst/>
          </a:prstGeom>
          <a:pattFill prst="wdDn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61AA22-C858-4BF5-AD57-1E332E56F830}"/>
              </a:ext>
            </a:extLst>
          </p:cNvPr>
          <p:cNvSpPr/>
          <p:nvPr/>
        </p:nvSpPr>
        <p:spPr>
          <a:xfrm>
            <a:off x="4333303" y="2436945"/>
            <a:ext cx="1047965" cy="119349"/>
          </a:xfrm>
          <a:prstGeom prst="rect">
            <a:avLst/>
          </a:prstGeom>
          <a:pattFill prst="wdDn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A8780C-4A2D-4841-8E9D-295798BFC669}"/>
              </a:ext>
            </a:extLst>
          </p:cNvPr>
          <p:cNvSpPr/>
          <p:nvPr/>
        </p:nvSpPr>
        <p:spPr>
          <a:xfrm>
            <a:off x="1819632" y="2844000"/>
            <a:ext cx="972765" cy="98928"/>
          </a:xfrm>
          <a:prstGeom prst="rect">
            <a:avLst/>
          </a:prstGeom>
          <a:pattFill prst="wdDnDiag">
            <a:fgClr>
              <a:srgbClr val="C00000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78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737B35F-4DC2-4D58-9214-87B84A4363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130535"/>
              </p:ext>
            </p:extLst>
          </p:nvPr>
        </p:nvGraphicFramePr>
        <p:xfrm>
          <a:off x="1562331" y="1090246"/>
          <a:ext cx="10163908" cy="559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D046575-5FB0-445D-979C-37D49BE9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560"/>
            <a:ext cx="10972800" cy="396277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бюджетов поселений на 2024 год</a:t>
            </a:r>
          </a:p>
        </p:txBody>
      </p:sp>
      <p:sp>
        <p:nvSpPr>
          <p:cNvPr id="9" name="Левая фигурная скобка 8">
            <a:extLst>
              <a:ext uri="{FF2B5EF4-FFF2-40B4-BE49-F238E27FC236}">
                <a16:creationId xmlns:a16="http://schemas.microsoft.com/office/drawing/2014/main" id="{0D1FF9AC-E207-4ADD-BB0A-A2CF680FDD9C}"/>
              </a:ext>
            </a:extLst>
          </p:cNvPr>
          <p:cNvSpPr/>
          <p:nvPr/>
        </p:nvSpPr>
        <p:spPr>
          <a:xfrm rot="10800000">
            <a:off x="9753333" y="1232899"/>
            <a:ext cx="732625" cy="4952139"/>
          </a:xfrm>
          <a:prstGeom prst="leftBrace">
            <a:avLst>
              <a:gd name="adj1" fmla="val 124206"/>
              <a:gd name="adj2" fmla="val 50126"/>
            </a:avLst>
          </a:prstGeom>
          <a:ln>
            <a:solidFill>
              <a:srgbClr val="385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64A44-6A73-4173-BADF-DDE1476CD546}"/>
              </a:ext>
            </a:extLst>
          </p:cNvPr>
          <p:cNvSpPr txBox="1"/>
          <p:nvPr/>
        </p:nvSpPr>
        <p:spPr>
          <a:xfrm>
            <a:off x="9897172" y="3141369"/>
            <a:ext cx="2643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всего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346,2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млн.руб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43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D26CA14C-C27E-498C-80D3-CBBBA53DB4C3}"/>
              </a:ext>
            </a:extLst>
          </p:cNvPr>
          <p:cNvSpPr/>
          <p:nvPr/>
        </p:nvSpPr>
        <p:spPr>
          <a:xfrm>
            <a:off x="571664" y="2831390"/>
            <a:ext cx="2869379" cy="282760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  <a:effectLst>
            <a:softEdge rad="698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Прямоугольник: скругленные углы 116">
            <a:extLst>
              <a:ext uri="{FF2B5EF4-FFF2-40B4-BE49-F238E27FC236}">
                <a16:creationId xmlns:a16="http://schemas.microsoft.com/office/drawing/2014/main" id="{2C857D17-11A7-4F6C-8DDA-11035159834F}"/>
              </a:ext>
            </a:extLst>
          </p:cNvPr>
          <p:cNvSpPr/>
          <p:nvPr/>
        </p:nvSpPr>
        <p:spPr>
          <a:xfrm>
            <a:off x="3302832" y="2616591"/>
            <a:ext cx="2869379" cy="282760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  <a:effectLst>
            <a:softEdge rad="698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319D787-F1D7-4CF8-8DBA-9F83F1FBF761}"/>
              </a:ext>
            </a:extLst>
          </p:cNvPr>
          <p:cNvSpPr/>
          <p:nvPr/>
        </p:nvSpPr>
        <p:spPr>
          <a:xfrm>
            <a:off x="9300751" y="2616591"/>
            <a:ext cx="2869379" cy="282760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  <a:effectLst>
            <a:softEdge rad="698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Прямоугольник: скругленные углы 115">
            <a:extLst>
              <a:ext uri="{FF2B5EF4-FFF2-40B4-BE49-F238E27FC236}">
                <a16:creationId xmlns:a16="http://schemas.microsoft.com/office/drawing/2014/main" id="{374444C4-6FA8-4503-A122-31975FFB1673}"/>
              </a:ext>
            </a:extLst>
          </p:cNvPr>
          <p:cNvSpPr/>
          <p:nvPr/>
        </p:nvSpPr>
        <p:spPr>
          <a:xfrm>
            <a:off x="6217851" y="2573756"/>
            <a:ext cx="2869379" cy="282760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  <a:effectLst>
            <a:softEdge rad="698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68F73A-513C-40BC-93B4-149D42F0E522}"/>
              </a:ext>
            </a:extLst>
          </p:cNvPr>
          <p:cNvSpPr txBox="1"/>
          <p:nvPr/>
        </p:nvSpPr>
        <p:spPr>
          <a:xfrm>
            <a:off x="217978" y="-92241"/>
            <a:ext cx="119084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параметры консолидированного бюджета муниципального района Мелеузовский район РБ на 2024-2026г.,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млн.руб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16" name="Группа 215">
            <a:extLst>
              <a:ext uri="{FF2B5EF4-FFF2-40B4-BE49-F238E27FC236}">
                <a16:creationId xmlns:a16="http://schemas.microsoft.com/office/drawing/2014/main" id="{D16C110F-37E4-4AB4-BBC1-C560293EC357}"/>
              </a:ext>
            </a:extLst>
          </p:cNvPr>
          <p:cNvGrpSpPr/>
          <p:nvPr/>
        </p:nvGrpSpPr>
        <p:grpSpPr>
          <a:xfrm>
            <a:off x="706247" y="2149561"/>
            <a:ext cx="2697136" cy="2785498"/>
            <a:chOff x="382853" y="2131210"/>
            <a:chExt cx="4557700" cy="2785498"/>
          </a:xfrm>
        </p:grpSpPr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237D8780-B883-4977-B1B9-444E8D907A0E}"/>
                </a:ext>
              </a:extLst>
            </p:cNvPr>
            <p:cNvSpPr txBox="1"/>
            <p:nvPr/>
          </p:nvSpPr>
          <p:spPr>
            <a:xfrm>
              <a:off x="423194" y="2131210"/>
              <a:ext cx="4165953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Утв.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бюджет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2023г.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77C378ED-5D65-483B-A626-DDB19A313B5F}"/>
                </a:ext>
              </a:extLst>
            </p:cNvPr>
            <p:cNvSpPr txBox="1"/>
            <p:nvPr/>
          </p:nvSpPr>
          <p:spPr>
            <a:xfrm>
              <a:off x="382853" y="4578154"/>
              <a:ext cx="18172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2342,9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CBCE4AA2-14E3-4315-89C0-DF4B744F63CE}"/>
                </a:ext>
              </a:extLst>
            </p:cNvPr>
            <p:cNvSpPr txBox="1"/>
            <p:nvPr/>
          </p:nvSpPr>
          <p:spPr>
            <a:xfrm>
              <a:off x="2906133" y="2799764"/>
              <a:ext cx="2034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2357,9</a:t>
              </a:r>
            </a:p>
          </p:txBody>
        </p:sp>
      </p:grpSp>
      <p:grpSp>
        <p:nvGrpSpPr>
          <p:cNvPr id="228" name="Группа 227">
            <a:extLst>
              <a:ext uri="{FF2B5EF4-FFF2-40B4-BE49-F238E27FC236}">
                <a16:creationId xmlns:a16="http://schemas.microsoft.com/office/drawing/2014/main" id="{C2AD044A-94FD-43E3-8888-356B6A120154}"/>
              </a:ext>
            </a:extLst>
          </p:cNvPr>
          <p:cNvGrpSpPr/>
          <p:nvPr/>
        </p:nvGrpSpPr>
        <p:grpSpPr>
          <a:xfrm>
            <a:off x="3475525" y="2149561"/>
            <a:ext cx="2650446" cy="2804485"/>
            <a:chOff x="751235" y="2143076"/>
            <a:chExt cx="4478803" cy="2804485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DE841F6F-8FE8-4CC6-9FF2-678DF3A36566}"/>
                </a:ext>
              </a:extLst>
            </p:cNvPr>
            <p:cNvSpPr txBox="1"/>
            <p:nvPr/>
          </p:nvSpPr>
          <p:spPr>
            <a:xfrm>
              <a:off x="751235" y="2143076"/>
              <a:ext cx="4478803" cy="369332"/>
            </a:xfrm>
            <a:prstGeom prst="rect">
              <a:avLst/>
            </a:prstGeom>
            <a:solidFill>
              <a:srgbClr val="385C7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2024г.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525223BF-5113-412A-818E-3D6FBC47CE00}"/>
                </a:ext>
              </a:extLst>
            </p:cNvPr>
            <p:cNvSpPr txBox="1"/>
            <p:nvPr/>
          </p:nvSpPr>
          <p:spPr>
            <a:xfrm>
              <a:off x="816708" y="4609007"/>
              <a:ext cx="18172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2614,3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31BC25A5-D782-4053-9D69-7D2ABC079871}"/>
                </a:ext>
              </a:extLst>
            </p:cNvPr>
            <p:cNvSpPr txBox="1"/>
            <p:nvPr/>
          </p:nvSpPr>
          <p:spPr>
            <a:xfrm>
              <a:off x="3404643" y="2807786"/>
              <a:ext cx="18172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2658,5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A97E24-2940-485D-98C8-1658EB9540BA}"/>
              </a:ext>
            </a:extLst>
          </p:cNvPr>
          <p:cNvSpPr txBox="1"/>
          <p:nvPr/>
        </p:nvSpPr>
        <p:spPr>
          <a:xfrm>
            <a:off x="6510558" y="2149561"/>
            <a:ext cx="2650446" cy="369332"/>
          </a:xfrm>
          <a:prstGeom prst="rect">
            <a:avLst/>
          </a:prstGeom>
          <a:solidFill>
            <a:srgbClr val="385C7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2025г.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59D1AD4-334C-4112-8CA9-3BF353EFB9CB}"/>
              </a:ext>
            </a:extLst>
          </p:cNvPr>
          <p:cNvSpPr txBox="1"/>
          <p:nvPr/>
        </p:nvSpPr>
        <p:spPr>
          <a:xfrm>
            <a:off x="6501178" y="4596505"/>
            <a:ext cx="1075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2561,9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BD0977F-BCB8-44BE-BC25-01845CBED5BA}"/>
              </a:ext>
            </a:extLst>
          </p:cNvPr>
          <p:cNvSpPr txBox="1"/>
          <p:nvPr/>
        </p:nvSpPr>
        <p:spPr>
          <a:xfrm>
            <a:off x="7781480" y="2831390"/>
            <a:ext cx="1075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2579,2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9D40622-FE32-4E48-87E6-8C60D783B4C6}"/>
              </a:ext>
            </a:extLst>
          </p:cNvPr>
          <p:cNvSpPr txBox="1"/>
          <p:nvPr/>
        </p:nvSpPr>
        <p:spPr>
          <a:xfrm>
            <a:off x="9541554" y="2129529"/>
            <a:ext cx="2650446" cy="369332"/>
          </a:xfrm>
          <a:prstGeom prst="rect">
            <a:avLst/>
          </a:prstGeom>
          <a:solidFill>
            <a:srgbClr val="385C7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2026г.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7D92D01-ED8B-4C28-A5D1-FF79DCA83C42}"/>
              </a:ext>
            </a:extLst>
          </p:cNvPr>
          <p:cNvSpPr txBox="1"/>
          <p:nvPr/>
        </p:nvSpPr>
        <p:spPr>
          <a:xfrm>
            <a:off x="9391730" y="4626668"/>
            <a:ext cx="1075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2570,1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3BD23D2-09E4-4178-AC86-0C7DF188CEFE}"/>
              </a:ext>
            </a:extLst>
          </p:cNvPr>
          <p:cNvSpPr txBox="1"/>
          <p:nvPr/>
        </p:nvSpPr>
        <p:spPr>
          <a:xfrm>
            <a:off x="10760426" y="2855145"/>
            <a:ext cx="1075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2587,4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FF6A336-0A74-46FA-83C7-5AC24F36B14E}"/>
              </a:ext>
            </a:extLst>
          </p:cNvPr>
          <p:cNvSpPr txBox="1"/>
          <p:nvPr/>
        </p:nvSpPr>
        <p:spPr>
          <a:xfrm>
            <a:off x="10003121" y="5041737"/>
            <a:ext cx="123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дефицит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-17,3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60D15FF-2A79-4AAC-9028-50BB0A162028}"/>
              </a:ext>
            </a:extLst>
          </p:cNvPr>
          <p:cNvSpPr txBox="1"/>
          <p:nvPr/>
        </p:nvSpPr>
        <p:spPr>
          <a:xfrm>
            <a:off x="6494289" y="4299274"/>
            <a:ext cx="105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85C7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доходы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DDD3BD5-8ADF-428C-BCDC-E1595F6E627A}"/>
              </a:ext>
            </a:extLst>
          </p:cNvPr>
          <p:cNvSpPr txBox="1"/>
          <p:nvPr/>
        </p:nvSpPr>
        <p:spPr>
          <a:xfrm>
            <a:off x="7761382" y="3759871"/>
            <a:ext cx="1067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расходы</a:t>
            </a:r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E918516E-2D43-471C-84E6-BAB6ED85CE0E}"/>
              </a:ext>
            </a:extLst>
          </p:cNvPr>
          <p:cNvCxnSpPr>
            <a:cxnSpLocks/>
          </p:cNvCxnSpPr>
          <p:nvPr/>
        </p:nvCxnSpPr>
        <p:spPr>
          <a:xfrm flipV="1">
            <a:off x="7348281" y="3832732"/>
            <a:ext cx="604407" cy="226416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6CD68AD9-A1F2-4703-8CD5-EA4FFC7FAE79}"/>
              </a:ext>
            </a:extLst>
          </p:cNvPr>
          <p:cNvSpPr txBox="1"/>
          <p:nvPr/>
        </p:nvSpPr>
        <p:spPr>
          <a:xfrm>
            <a:off x="7026884" y="5041737"/>
            <a:ext cx="123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дефицит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-17,3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105" name="Рисунок 104" descr="Поделиться">
            <a:extLst>
              <a:ext uri="{FF2B5EF4-FFF2-40B4-BE49-F238E27FC236}">
                <a16:creationId xmlns:a16="http://schemas.microsoft.com/office/drawing/2014/main" id="{D26B2D8E-F07D-437C-AC89-4C439B1AF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5454" y="3138289"/>
            <a:ext cx="693737" cy="693737"/>
          </a:xfrm>
          <a:prstGeom prst="rect">
            <a:avLst/>
          </a:prstGeom>
        </p:spPr>
      </p:pic>
      <p:pic>
        <p:nvPicPr>
          <p:cNvPr id="106" name="Рисунок 105" descr="Скачивать">
            <a:extLst>
              <a:ext uri="{FF2B5EF4-FFF2-40B4-BE49-F238E27FC236}">
                <a16:creationId xmlns:a16="http://schemas.microsoft.com/office/drawing/2014/main" id="{6F277E3A-442F-49BF-979C-8E1A2746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1192" y="3584989"/>
            <a:ext cx="914400" cy="914400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89BD0937-7AA4-4FDF-A2F1-136803E3A579}"/>
              </a:ext>
            </a:extLst>
          </p:cNvPr>
          <p:cNvSpPr txBox="1"/>
          <p:nvPr/>
        </p:nvSpPr>
        <p:spPr>
          <a:xfrm>
            <a:off x="3526633" y="4354107"/>
            <a:ext cx="105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85C7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доходы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B4D96-497C-47DB-BFEB-A634EC79A3E2}"/>
              </a:ext>
            </a:extLst>
          </p:cNvPr>
          <p:cNvSpPr txBox="1"/>
          <p:nvPr/>
        </p:nvSpPr>
        <p:spPr>
          <a:xfrm>
            <a:off x="4869508" y="3744759"/>
            <a:ext cx="1067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расходы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80599AD-26D7-48B2-9CCF-5E45A125FDBD}"/>
              </a:ext>
            </a:extLst>
          </p:cNvPr>
          <p:cNvSpPr txBox="1"/>
          <p:nvPr/>
        </p:nvSpPr>
        <p:spPr>
          <a:xfrm>
            <a:off x="4100482" y="5056080"/>
            <a:ext cx="123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дефицит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-44,2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113" name="Рисунок 112" descr="Поделиться">
            <a:extLst>
              <a:ext uri="{FF2B5EF4-FFF2-40B4-BE49-F238E27FC236}">
                <a16:creationId xmlns:a16="http://schemas.microsoft.com/office/drawing/2014/main" id="{9EF1243D-4770-4766-A2CC-9DC927108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6925" y="3123084"/>
            <a:ext cx="693737" cy="693737"/>
          </a:xfrm>
          <a:prstGeom prst="rect">
            <a:avLst/>
          </a:prstGeom>
        </p:spPr>
      </p:pic>
      <p:pic>
        <p:nvPicPr>
          <p:cNvPr id="114" name="Рисунок 113" descr="Скачивать">
            <a:extLst>
              <a:ext uri="{FF2B5EF4-FFF2-40B4-BE49-F238E27FC236}">
                <a16:creationId xmlns:a16="http://schemas.microsoft.com/office/drawing/2014/main" id="{AAEAB600-713D-4D99-B5FB-B0B4D1152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5260" y="3584989"/>
            <a:ext cx="914400" cy="914400"/>
          </a:xfrm>
          <a:prstGeom prst="rect">
            <a:avLst/>
          </a:prstGeom>
        </p:spPr>
      </p:pic>
      <p:pic>
        <p:nvPicPr>
          <p:cNvPr id="133" name="Рисунок 132" descr="Скачивать">
            <a:extLst>
              <a:ext uri="{FF2B5EF4-FFF2-40B4-BE49-F238E27FC236}">
                <a16:creationId xmlns:a16="http://schemas.microsoft.com/office/drawing/2014/main" id="{74A2BDE0-333E-40D6-BFBF-015FE4E84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120" y="3569535"/>
            <a:ext cx="914400" cy="914400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EABDA847-125D-4B59-A229-366CEB8E5EAD}"/>
              </a:ext>
            </a:extLst>
          </p:cNvPr>
          <p:cNvSpPr txBox="1"/>
          <p:nvPr/>
        </p:nvSpPr>
        <p:spPr>
          <a:xfrm>
            <a:off x="678570" y="4354107"/>
            <a:ext cx="105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85C7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доходы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FA1F326-8498-4D8C-AB7B-88B755ABBF4B}"/>
              </a:ext>
            </a:extLst>
          </p:cNvPr>
          <p:cNvSpPr txBox="1"/>
          <p:nvPr/>
        </p:nvSpPr>
        <p:spPr>
          <a:xfrm>
            <a:off x="2117705" y="3759871"/>
            <a:ext cx="1067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расходы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9D44AF8-8DD7-4353-91E3-7BD3B802590D}"/>
              </a:ext>
            </a:extLst>
          </p:cNvPr>
          <p:cNvSpPr txBox="1"/>
          <p:nvPr/>
        </p:nvSpPr>
        <p:spPr>
          <a:xfrm>
            <a:off x="1257902" y="5056080"/>
            <a:ext cx="123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дефицит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-15,0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132" name="Рисунок 131" descr="Поделиться">
            <a:extLst>
              <a:ext uri="{FF2B5EF4-FFF2-40B4-BE49-F238E27FC236}">
                <a16:creationId xmlns:a16="http://schemas.microsoft.com/office/drawing/2014/main" id="{B260E722-A1D0-4E96-8178-A698354C4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9463" y="3136392"/>
            <a:ext cx="693737" cy="693737"/>
          </a:xfrm>
          <a:prstGeom prst="rect">
            <a:avLst/>
          </a:prstGeom>
        </p:spPr>
      </p:pic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2C32F731-4FF0-4C56-A06A-C9B9D256E7C9}"/>
              </a:ext>
            </a:extLst>
          </p:cNvPr>
          <p:cNvSpPr/>
          <p:nvPr/>
        </p:nvSpPr>
        <p:spPr>
          <a:xfrm>
            <a:off x="10371170" y="3942699"/>
            <a:ext cx="537140" cy="111338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Равнобедренный треугольник 135">
            <a:extLst>
              <a:ext uri="{FF2B5EF4-FFF2-40B4-BE49-F238E27FC236}">
                <a16:creationId xmlns:a16="http://schemas.microsoft.com/office/drawing/2014/main" id="{55AAC4C4-D154-48B2-92A3-E2124D6DED85}"/>
              </a:ext>
            </a:extLst>
          </p:cNvPr>
          <p:cNvSpPr/>
          <p:nvPr/>
        </p:nvSpPr>
        <p:spPr>
          <a:xfrm>
            <a:off x="7383970" y="3942699"/>
            <a:ext cx="537140" cy="111338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Равнобедренный треугольник 136">
            <a:extLst>
              <a:ext uri="{FF2B5EF4-FFF2-40B4-BE49-F238E27FC236}">
                <a16:creationId xmlns:a16="http://schemas.microsoft.com/office/drawing/2014/main" id="{E92D40DD-F0CE-436C-8026-4B22BC323958}"/>
              </a:ext>
            </a:extLst>
          </p:cNvPr>
          <p:cNvSpPr/>
          <p:nvPr/>
        </p:nvSpPr>
        <p:spPr>
          <a:xfrm>
            <a:off x="4502062" y="3942699"/>
            <a:ext cx="537140" cy="111338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Равнобедренный треугольник 137">
            <a:extLst>
              <a:ext uri="{FF2B5EF4-FFF2-40B4-BE49-F238E27FC236}">
                <a16:creationId xmlns:a16="http://schemas.microsoft.com/office/drawing/2014/main" id="{BC46B658-D975-4508-9750-F155F42227AC}"/>
              </a:ext>
            </a:extLst>
          </p:cNvPr>
          <p:cNvSpPr/>
          <p:nvPr/>
        </p:nvSpPr>
        <p:spPr>
          <a:xfrm>
            <a:off x="1731679" y="3942699"/>
            <a:ext cx="537140" cy="111338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06B3109-9833-41A9-A93D-9DDC4456C071}"/>
              </a:ext>
            </a:extLst>
          </p:cNvPr>
          <p:cNvSpPr txBox="1"/>
          <p:nvPr/>
        </p:nvSpPr>
        <p:spPr>
          <a:xfrm>
            <a:off x="10760426" y="3759871"/>
            <a:ext cx="1067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расходы</a:t>
            </a:r>
          </a:p>
        </p:txBody>
      </p: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396E3E48-6E93-4577-892F-15D03DA0A756}"/>
              </a:ext>
            </a:extLst>
          </p:cNvPr>
          <p:cNvCxnSpPr>
            <a:cxnSpLocks/>
          </p:cNvCxnSpPr>
          <p:nvPr/>
        </p:nvCxnSpPr>
        <p:spPr>
          <a:xfrm flipV="1">
            <a:off x="10293010" y="3831135"/>
            <a:ext cx="604407" cy="226416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Рисунок 142" descr="Поделиться">
            <a:extLst>
              <a:ext uri="{FF2B5EF4-FFF2-40B4-BE49-F238E27FC236}">
                <a16:creationId xmlns:a16="http://schemas.microsoft.com/office/drawing/2014/main" id="{C28AA8A2-4842-4027-BC61-722C4CF7C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0183" y="3136692"/>
            <a:ext cx="693737" cy="693737"/>
          </a:xfrm>
          <a:prstGeom prst="rect">
            <a:avLst/>
          </a:prstGeom>
        </p:spPr>
      </p:pic>
      <p:pic>
        <p:nvPicPr>
          <p:cNvPr id="144" name="Рисунок 143" descr="Скачивать">
            <a:extLst>
              <a:ext uri="{FF2B5EF4-FFF2-40B4-BE49-F238E27FC236}">
                <a16:creationId xmlns:a16="http://schemas.microsoft.com/office/drawing/2014/main" id="{CFE6211D-6366-4C4B-9FA8-5CFDACA5A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5921" y="3584989"/>
            <a:ext cx="914400" cy="914400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CCC73925-C8E3-44AD-BA85-737406507609}"/>
              </a:ext>
            </a:extLst>
          </p:cNvPr>
          <p:cNvSpPr txBox="1"/>
          <p:nvPr/>
        </p:nvSpPr>
        <p:spPr>
          <a:xfrm>
            <a:off x="9363668" y="4354107"/>
            <a:ext cx="105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85C7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доходы</a:t>
            </a:r>
          </a:p>
        </p:txBody>
      </p: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9BEB2B30-0FD3-43EC-968D-303EC6E8B168}"/>
              </a:ext>
            </a:extLst>
          </p:cNvPr>
          <p:cNvCxnSpPr>
            <a:cxnSpLocks/>
          </p:cNvCxnSpPr>
          <p:nvPr/>
        </p:nvCxnSpPr>
        <p:spPr>
          <a:xfrm flipV="1">
            <a:off x="4444456" y="3788503"/>
            <a:ext cx="604407" cy="226416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5C187EEC-68A7-411A-A522-49267936B9C8}"/>
              </a:ext>
            </a:extLst>
          </p:cNvPr>
          <p:cNvCxnSpPr>
            <a:cxnSpLocks/>
          </p:cNvCxnSpPr>
          <p:nvPr/>
        </p:nvCxnSpPr>
        <p:spPr>
          <a:xfrm flipV="1">
            <a:off x="1628672" y="3886046"/>
            <a:ext cx="604407" cy="226416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08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DE957C-6417-4C12-A79B-77E13EBE1E99}"/>
              </a:ext>
            </a:extLst>
          </p:cNvPr>
          <p:cNvSpPr txBox="1"/>
          <p:nvPr/>
        </p:nvSpPr>
        <p:spPr>
          <a:xfrm>
            <a:off x="535394" y="1367318"/>
            <a:ext cx="103196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ВСЕГО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9FEA5-CC06-4A88-81FB-A3BC94DA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47" y="250210"/>
            <a:ext cx="10515600" cy="4308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структуры доходов консолидированного бюджета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2024-2026г.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35AF925-3047-4949-B711-C10F90C29D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54774" y="1825625"/>
          <a:ext cx="85990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82B9F41-2969-4783-A8A1-BA27BC7EEEDE}"/>
              </a:ext>
            </a:extLst>
          </p:cNvPr>
          <p:cNvSpPr/>
          <p:nvPr/>
        </p:nvSpPr>
        <p:spPr>
          <a:xfrm>
            <a:off x="734029" y="4898527"/>
            <a:ext cx="208344" cy="231494"/>
          </a:xfrm>
          <a:prstGeom prst="rect">
            <a:avLst/>
          </a:prstGeom>
          <a:solidFill>
            <a:srgbClr val="6DB1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6F5B5F-1654-4484-A4AC-87AB7C0011A0}"/>
              </a:ext>
            </a:extLst>
          </p:cNvPr>
          <p:cNvSpPr txBox="1"/>
          <p:nvPr/>
        </p:nvSpPr>
        <p:spPr>
          <a:xfrm>
            <a:off x="1022234" y="4666312"/>
            <a:ext cx="1634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налоговые и неналоговые доходы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3BF2081-EF74-4B59-BC0F-C7574DACDCFA}"/>
              </a:ext>
            </a:extLst>
          </p:cNvPr>
          <p:cNvSpPr/>
          <p:nvPr/>
        </p:nvSpPr>
        <p:spPr>
          <a:xfrm>
            <a:off x="734029" y="3135767"/>
            <a:ext cx="208344" cy="231494"/>
          </a:xfrm>
          <a:prstGeom prst="rect">
            <a:avLst/>
          </a:prstGeom>
          <a:solidFill>
            <a:srgbClr val="385C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C2BD5-D3C7-4828-A7F5-343425D7DD1F}"/>
              </a:ext>
            </a:extLst>
          </p:cNvPr>
          <p:cNvSpPr txBox="1"/>
          <p:nvPr/>
        </p:nvSpPr>
        <p:spPr>
          <a:xfrm>
            <a:off x="1015347" y="3056513"/>
            <a:ext cx="17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0FEC10E-CB25-4C57-8FC5-992A0BB0E65E}"/>
              </a:ext>
            </a:extLst>
          </p:cNvPr>
          <p:cNvSpPr txBox="1"/>
          <p:nvPr/>
        </p:nvSpPr>
        <p:spPr>
          <a:xfrm>
            <a:off x="4686514" y="3460367"/>
            <a:ext cx="972273" cy="4161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58,7%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E7F4C175-09DF-4921-A98D-F0F273E7AEEF}"/>
              </a:ext>
            </a:extLst>
          </p:cNvPr>
          <p:cNvSpPr txBox="1"/>
          <p:nvPr/>
        </p:nvSpPr>
        <p:spPr>
          <a:xfrm>
            <a:off x="6777674" y="3460367"/>
            <a:ext cx="972273" cy="4161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55,6%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4D9A804F-1CE9-438C-817B-EF08F8B9CE4D}"/>
              </a:ext>
            </a:extLst>
          </p:cNvPr>
          <p:cNvSpPr txBox="1"/>
          <p:nvPr/>
        </p:nvSpPr>
        <p:spPr>
          <a:xfrm>
            <a:off x="8868834" y="3460367"/>
            <a:ext cx="972273" cy="4161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54,6%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1D053F60-E360-43D3-8EE7-9625A77D9392}"/>
              </a:ext>
            </a:extLst>
          </p:cNvPr>
          <p:cNvSpPr txBox="1"/>
          <p:nvPr/>
        </p:nvSpPr>
        <p:spPr>
          <a:xfrm>
            <a:off x="2656607" y="3460367"/>
            <a:ext cx="972273" cy="4161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60,3%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C2F827-E94C-4DCF-9E47-75F2B5902D4D}"/>
              </a:ext>
            </a:extLst>
          </p:cNvPr>
          <p:cNvSpPr txBox="1"/>
          <p:nvPr/>
        </p:nvSpPr>
        <p:spPr>
          <a:xfrm>
            <a:off x="3008293" y="1329367"/>
            <a:ext cx="147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2342,9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D50F50-163F-449C-9285-094D27B738A5}"/>
              </a:ext>
            </a:extLst>
          </p:cNvPr>
          <p:cNvSpPr txBox="1"/>
          <p:nvPr/>
        </p:nvSpPr>
        <p:spPr>
          <a:xfrm>
            <a:off x="5064438" y="1329367"/>
            <a:ext cx="147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2614,3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293304-3FE3-4F19-8F22-FA95AC02903C}"/>
              </a:ext>
            </a:extLst>
          </p:cNvPr>
          <p:cNvSpPr txBox="1"/>
          <p:nvPr/>
        </p:nvSpPr>
        <p:spPr>
          <a:xfrm>
            <a:off x="7194962" y="1329367"/>
            <a:ext cx="147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2561,9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320AE7D-9DF1-4BBE-8865-19F8F7A3A36E}"/>
              </a:ext>
            </a:extLst>
          </p:cNvPr>
          <p:cNvSpPr txBox="1"/>
          <p:nvPr/>
        </p:nvSpPr>
        <p:spPr>
          <a:xfrm>
            <a:off x="9229654" y="1351929"/>
            <a:ext cx="147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2570,1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503929AF-A7E6-4AA7-90D1-8DCC795C6078}"/>
              </a:ext>
            </a:extLst>
          </p:cNvPr>
          <p:cNvSpPr/>
          <p:nvPr/>
        </p:nvSpPr>
        <p:spPr>
          <a:xfrm rot="14827247">
            <a:off x="4361032" y="2143952"/>
            <a:ext cx="916437" cy="1055353"/>
          </a:xfrm>
          <a:prstGeom prst="downArrow">
            <a:avLst>
              <a:gd name="adj1" fmla="val 50000"/>
              <a:gd name="adj2" fmla="val 3125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441C2-1CB3-4F1C-B1D8-0ACF11D6EF3D}"/>
              </a:ext>
            </a:extLst>
          </p:cNvPr>
          <p:cNvSpPr txBox="1"/>
          <p:nvPr/>
        </p:nvSpPr>
        <p:spPr>
          <a:xfrm rot="20124899">
            <a:off x="4258385" y="2492885"/>
            <a:ext cx="104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85C7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+8,6%</a:t>
            </a:r>
          </a:p>
        </p:txBody>
      </p:sp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CDEE24FF-FC10-48FE-9311-AD09C6407A15}"/>
              </a:ext>
            </a:extLst>
          </p:cNvPr>
          <p:cNvSpPr/>
          <p:nvPr/>
        </p:nvSpPr>
        <p:spPr>
          <a:xfrm rot="14311386">
            <a:off x="4431673" y="4765509"/>
            <a:ext cx="877249" cy="945336"/>
          </a:xfrm>
          <a:prstGeom prst="downArrow">
            <a:avLst>
              <a:gd name="adj1" fmla="val 50000"/>
              <a:gd name="adj2" fmla="val 3760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94BAC3-4F2D-4AA7-ACD4-E29C97467E69}"/>
              </a:ext>
            </a:extLst>
          </p:cNvPr>
          <p:cNvSpPr txBox="1"/>
          <p:nvPr/>
        </p:nvSpPr>
        <p:spPr>
          <a:xfrm rot="19839375">
            <a:off x="4312378" y="5097199"/>
            <a:ext cx="1091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+16,0%</a:t>
            </a:r>
          </a:p>
        </p:txBody>
      </p:sp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2F97D1F5-A7C7-4370-8130-A1F62FF4F654}"/>
              </a:ext>
            </a:extLst>
          </p:cNvPr>
          <p:cNvSpPr/>
          <p:nvPr/>
        </p:nvSpPr>
        <p:spPr>
          <a:xfrm rot="14311386">
            <a:off x="6446481" y="4730193"/>
            <a:ext cx="877249" cy="89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57FC0B07-1B78-43B0-85E4-FBA7F1A8E94E}"/>
              </a:ext>
            </a:extLst>
          </p:cNvPr>
          <p:cNvSpPr/>
          <p:nvPr/>
        </p:nvSpPr>
        <p:spPr>
          <a:xfrm rot="14311386">
            <a:off x="8593512" y="4776818"/>
            <a:ext cx="877249" cy="89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FB913C7-9E7A-4AC2-B420-BBC6C578D037}"/>
              </a:ext>
            </a:extLst>
          </p:cNvPr>
          <p:cNvSpPr txBox="1"/>
          <p:nvPr/>
        </p:nvSpPr>
        <p:spPr>
          <a:xfrm rot="19839375">
            <a:off x="6370009" y="5025304"/>
            <a:ext cx="95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+5,3%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077873-1EA7-4CC2-9B76-6823A69C3F29}"/>
              </a:ext>
            </a:extLst>
          </p:cNvPr>
          <p:cNvSpPr txBox="1"/>
          <p:nvPr/>
        </p:nvSpPr>
        <p:spPr>
          <a:xfrm rot="19839375">
            <a:off x="8542924" y="5071929"/>
            <a:ext cx="100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+2,5%</a:t>
            </a:r>
          </a:p>
        </p:txBody>
      </p:sp>
      <p:sp>
        <p:nvSpPr>
          <p:cNvPr id="62" name="Стрелка: вниз 61">
            <a:extLst>
              <a:ext uri="{FF2B5EF4-FFF2-40B4-BE49-F238E27FC236}">
                <a16:creationId xmlns:a16="http://schemas.microsoft.com/office/drawing/2014/main" id="{0C197D69-AF3D-466C-BBC5-2224E3EA194B}"/>
              </a:ext>
            </a:extLst>
          </p:cNvPr>
          <p:cNvSpPr/>
          <p:nvPr/>
        </p:nvSpPr>
        <p:spPr>
          <a:xfrm rot="17554767">
            <a:off x="8606348" y="1902358"/>
            <a:ext cx="877249" cy="898000"/>
          </a:xfrm>
          <a:prstGeom prst="downArrow">
            <a:avLst>
              <a:gd name="adj1" fmla="val 50000"/>
              <a:gd name="adj2" fmla="val 3544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Стрелка: вниз 62">
            <a:extLst>
              <a:ext uri="{FF2B5EF4-FFF2-40B4-BE49-F238E27FC236}">
                <a16:creationId xmlns:a16="http://schemas.microsoft.com/office/drawing/2014/main" id="{E4D531E9-1B49-4499-B656-513FFB8B7EB3}"/>
              </a:ext>
            </a:extLst>
          </p:cNvPr>
          <p:cNvSpPr/>
          <p:nvPr/>
        </p:nvSpPr>
        <p:spPr>
          <a:xfrm rot="17462360">
            <a:off x="6501091" y="1894242"/>
            <a:ext cx="877249" cy="898000"/>
          </a:xfrm>
          <a:prstGeom prst="downArrow">
            <a:avLst>
              <a:gd name="adj1" fmla="val 50000"/>
              <a:gd name="adj2" fmla="val 386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B0DF32C-63F1-47B1-8D1C-85E270F76ACE}"/>
              </a:ext>
            </a:extLst>
          </p:cNvPr>
          <p:cNvSpPr txBox="1"/>
          <p:nvPr/>
        </p:nvSpPr>
        <p:spPr>
          <a:xfrm rot="1450557">
            <a:off x="6520620" y="2168594"/>
            <a:ext cx="889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-7,2%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EE9D59-986A-46AF-8396-8CF0244E6E71}"/>
              </a:ext>
            </a:extLst>
          </p:cNvPr>
          <p:cNvSpPr txBox="1"/>
          <p:nvPr/>
        </p:nvSpPr>
        <p:spPr>
          <a:xfrm rot="1207423">
            <a:off x="8558834" y="2173964"/>
            <a:ext cx="972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-1,4%</a:t>
            </a:r>
          </a:p>
        </p:txBody>
      </p:sp>
    </p:spTree>
    <p:extLst>
      <p:ext uri="{BB962C8B-B14F-4D97-AF65-F5344CB8AC3E}">
        <p14:creationId xmlns:p14="http://schemas.microsoft.com/office/powerpoint/2010/main" val="349397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F2B4274-71D3-4585-B009-214FBDDA8412}"/>
              </a:ext>
            </a:extLst>
          </p:cNvPr>
          <p:cNvSpPr/>
          <p:nvPr/>
        </p:nvSpPr>
        <p:spPr>
          <a:xfrm>
            <a:off x="880658" y="3822949"/>
            <a:ext cx="4901163" cy="3035051"/>
          </a:xfrm>
          <a:custGeom>
            <a:avLst/>
            <a:gdLst>
              <a:gd name="connsiteX0" fmla="*/ 0 w 4858960"/>
              <a:gd name="connsiteY0" fmla="*/ 0 h 3035051"/>
              <a:gd name="connsiteX1" fmla="*/ 4858960 w 4858960"/>
              <a:gd name="connsiteY1" fmla="*/ 0 h 3035051"/>
              <a:gd name="connsiteX2" fmla="*/ 4858960 w 4858960"/>
              <a:gd name="connsiteY2" fmla="*/ 3035051 h 3035051"/>
              <a:gd name="connsiteX3" fmla="*/ 0 w 4858960"/>
              <a:gd name="connsiteY3" fmla="*/ 3035051 h 3035051"/>
              <a:gd name="connsiteX4" fmla="*/ 0 w 4858960"/>
              <a:gd name="connsiteY4" fmla="*/ 0 h 3035051"/>
              <a:gd name="connsiteX0" fmla="*/ 0 w 4858960"/>
              <a:gd name="connsiteY0" fmla="*/ 0 h 3035051"/>
              <a:gd name="connsiteX1" fmla="*/ 4858960 w 4858960"/>
              <a:gd name="connsiteY1" fmla="*/ 0 h 3035051"/>
              <a:gd name="connsiteX2" fmla="*/ 2945754 w 4858960"/>
              <a:gd name="connsiteY2" fmla="*/ 3035051 h 3035051"/>
              <a:gd name="connsiteX3" fmla="*/ 0 w 4858960"/>
              <a:gd name="connsiteY3" fmla="*/ 3035051 h 3035051"/>
              <a:gd name="connsiteX4" fmla="*/ 0 w 4858960"/>
              <a:gd name="connsiteY4" fmla="*/ 0 h 3035051"/>
              <a:gd name="connsiteX0" fmla="*/ 0 w 4901163"/>
              <a:gd name="connsiteY0" fmla="*/ 0 h 3049119"/>
              <a:gd name="connsiteX1" fmla="*/ 4901163 w 4901163"/>
              <a:gd name="connsiteY1" fmla="*/ 14068 h 3049119"/>
              <a:gd name="connsiteX2" fmla="*/ 2987957 w 4901163"/>
              <a:gd name="connsiteY2" fmla="*/ 3049119 h 3049119"/>
              <a:gd name="connsiteX3" fmla="*/ 42203 w 4901163"/>
              <a:gd name="connsiteY3" fmla="*/ 3049119 h 3049119"/>
              <a:gd name="connsiteX4" fmla="*/ 0 w 4901163"/>
              <a:gd name="connsiteY4" fmla="*/ 0 h 3049119"/>
              <a:gd name="connsiteX0" fmla="*/ 0 w 4901163"/>
              <a:gd name="connsiteY0" fmla="*/ 26 h 3049145"/>
              <a:gd name="connsiteX1" fmla="*/ 3944560 w 4901163"/>
              <a:gd name="connsiteY1" fmla="*/ 341114 h 3049145"/>
              <a:gd name="connsiteX2" fmla="*/ 4901163 w 4901163"/>
              <a:gd name="connsiteY2" fmla="*/ 14094 h 3049145"/>
              <a:gd name="connsiteX3" fmla="*/ 2987957 w 4901163"/>
              <a:gd name="connsiteY3" fmla="*/ 3049145 h 3049145"/>
              <a:gd name="connsiteX4" fmla="*/ 42203 w 4901163"/>
              <a:gd name="connsiteY4" fmla="*/ 3049145 h 3049145"/>
              <a:gd name="connsiteX5" fmla="*/ 0 w 4901163"/>
              <a:gd name="connsiteY5" fmla="*/ 26 h 3049145"/>
              <a:gd name="connsiteX0" fmla="*/ 0 w 4901163"/>
              <a:gd name="connsiteY0" fmla="*/ 407963 h 3035051"/>
              <a:gd name="connsiteX1" fmla="*/ 3944560 w 4901163"/>
              <a:gd name="connsiteY1" fmla="*/ 327020 h 3035051"/>
              <a:gd name="connsiteX2" fmla="*/ 4901163 w 4901163"/>
              <a:gd name="connsiteY2" fmla="*/ 0 h 3035051"/>
              <a:gd name="connsiteX3" fmla="*/ 2987957 w 4901163"/>
              <a:gd name="connsiteY3" fmla="*/ 3035051 h 3035051"/>
              <a:gd name="connsiteX4" fmla="*/ 42203 w 4901163"/>
              <a:gd name="connsiteY4" fmla="*/ 3035051 h 3035051"/>
              <a:gd name="connsiteX5" fmla="*/ 0 w 4901163"/>
              <a:gd name="connsiteY5" fmla="*/ 407963 h 303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63" h="3035051">
                <a:moveTo>
                  <a:pt x="0" y="407963"/>
                </a:moveTo>
                <a:cubicBezTo>
                  <a:pt x="1272650" y="404428"/>
                  <a:pt x="2671910" y="330555"/>
                  <a:pt x="3944560" y="327020"/>
                </a:cubicBezTo>
                <a:lnTo>
                  <a:pt x="4901163" y="0"/>
                </a:lnTo>
                <a:lnTo>
                  <a:pt x="2987957" y="3035051"/>
                </a:lnTo>
                <a:lnTo>
                  <a:pt x="42203" y="3035051"/>
                </a:lnTo>
                <a:lnTo>
                  <a:pt x="0" y="407963"/>
                </a:lnTo>
                <a:close/>
              </a:path>
            </a:pathLst>
          </a:custGeom>
          <a:gradFill flip="none" rotWithShape="1">
            <a:gsLst>
              <a:gs pos="18000">
                <a:schemeClr val="accent5">
                  <a:lumMod val="5000"/>
                  <a:lumOff val="95000"/>
                </a:schemeClr>
              </a:gs>
              <a:gs pos="74000">
                <a:srgbClr val="8FCFCC">
                  <a:alpha val="35000"/>
                </a:srgb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7ABA757-7565-4F49-8826-22725609B1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529938" y="817512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AC00D12-0F89-4CA7-93BE-8C4778A25B7D}"/>
              </a:ext>
            </a:extLst>
          </p:cNvPr>
          <p:cNvGraphicFramePr>
            <a:graphicFrameLocks noGrp="1"/>
          </p:cNvGraphicFramePr>
          <p:nvPr/>
        </p:nvGraphicFramePr>
        <p:xfrm>
          <a:off x="498592" y="4224971"/>
          <a:ext cx="3297966" cy="27255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97966">
                  <a:extLst>
                    <a:ext uri="{9D8B030D-6E8A-4147-A177-3AD203B41FA5}">
                      <a16:colId xmlns:a16="http://schemas.microsoft.com/office/drawing/2014/main" val="3306005723"/>
                    </a:ext>
                  </a:extLst>
                </a:gridCol>
              </a:tblGrid>
              <a:tr h="388615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13903176"/>
                  </a:ext>
                </a:extLst>
              </a:tr>
              <a:tr h="42264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 на добычу полезных ископаемых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01346845"/>
                  </a:ext>
                </a:extLst>
              </a:tr>
              <a:tr h="131164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  <a:p>
                      <a:pPr algn="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71652076"/>
                  </a:ext>
                </a:extLst>
              </a:tr>
              <a:tr h="1892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</a:t>
                      </a:r>
                    </a:p>
                    <a:p>
                      <a:pPr algn="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77068007"/>
                  </a:ext>
                </a:extLst>
              </a:tr>
              <a:tr h="89227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  <a:p>
                      <a:pPr algn="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49836905"/>
                  </a:ext>
                </a:extLst>
              </a:tr>
              <a:tr h="30279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продажи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91946889"/>
                  </a:ext>
                </a:extLst>
              </a:tr>
              <a:tr h="30279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Акцизы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04287937"/>
                  </a:ext>
                </a:extLst>
              </a:tr>
            </a:tbl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394C7832-C84F-4641-A341-1CC333E7F8D2}"/>
              </a:ext>
            </a:extLst>
          </p:cNvPr>
          <p:cNvSpPr txBox="1"/>
          <p:nvPr/>
        </p:nvSpPr>
        <p:spPr>
          <a:xfrm>
            <a:off x="4292759" y="5678478"/>
            <a:ext cx="257175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имущество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7,3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228C739-3F3C-4C57-ABDB-DE2FCCB67B9E}"/>
              </a:ext>
            </a:extLst>
          </p:cNvPr>
          <p:cNvSpPr txBox="1"/>
          <p:nvPr/>
        </p:nvSpPr>
        <p:spPr>
          <a:xfrm>
            <a:off x="7746228" y="5351186"/>
            <a:ext cx="2795544" cy="5970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от использования имущества,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находящегося в  муниципальной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собственности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8,6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CFBABA9-4364-44FC-B6B0-D4FFDEDE6A33}"/>
              </a:ext>
            </a:extLst>
          </p:cNvPr>
          <p:cNvSpPr txBox="1"/>
          <p:nvPr/>
        </p:nvSpPr>
        <p:spPr>
          <a:xfrm>
            <a:off x="8986405" y="3317151"/>
            <a:ext cx="2079994" cy="5970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Налоги на совокупный доход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22,0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7843A27-C140-4644-83D6-299E60B35168}"/>
              </a:ext>
            </a:extLst>
          </p:cNvPr>
          <p:cNvSpPr txBox="1"/>
          <p:nvPr/>
        </p:nvSpPr>
        <p:spPr>
          <a:xfrm>
            <a:off x="2058914" y="1747030"/>
            <a:ext cx="3365732" cy="3103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55,5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BB05BD-BE6D-4246-8455-AB5FE3650373}"/>
              </a:ext>
            </a:extLst>
          </p:cNvPr>
          <p:cNvSpPr txBox="1"/>
          <p:nvPr/>
        </p:nvSpPr>
        <p:spPr>
          <a:xfrm>
            <a:off x="3917652" y="4335215"/>
            <a:ext cx="174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Прочие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6,6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2907AC6A-0237-435F-AEAF-AC6055F8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120"/>
            <a:ext cx="10515600" cy="4308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консолидированного бюджета на 2024-2026г.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DE26B75-6B20-48FE-A4C4-2735529B8652}"/>
              </a:ext>
            </a:extLst>
          </p:cNvPr>
          <p:cNvSpPr/>
          <p:nvPr/>
        </p:nvSpPr>
        <p:spPr>
          <a:xfrm>
            <a:off x="5424646" y="2468751"/>
            <a:ext cx="2054765" cy="20547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F6759E-598A-461B-BAA8-783F7D1AAC0F}"/>
              </a:ext>
            </a:extLst>
          </p:cNvPr>
          <p:cNvSpPr txBox="1"/>
          <p:nvPr/>
        </p:nvSpPr>
        <p:spPr>
          <a:xfrm>
            <a:off x="5629036" y="3035052"/>
            <a:ext cx="1631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1080,0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млн.руб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1" name="Соединитель: уступ 30">
            <a:extLst>
              <a:ext uri="{FF2B5EF4-FFF2-40B4-BE49-F238E27FC236}">
                <a16:creationId xmlns:a16="http://schemas.microsoft.com/office/drawing/2014/main" id="{5E486377-CF3A-40FC-9B42-A80C0A0FAB24}"/>
              </a:ext>
            </a:extLst>
          </p:cNvPr>
          <p:cNvCxnSpPr/>
          <p:nvPr/>
        </p:nvCxnSpPr>
        <p:spPr>
          <a:xfrm rot="5400000">
            <a:off x="5119655" y="5234167"/>
            <a:ext cx="578747" cy="239151"/>
          </a:xfrm>
          <a:prstGeom prst="bentConnector3">
            <a:avLst>
              <a:gd name="adj1" fmla="val 88892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id="{B91CCF50-6807-46D3-A8A9-18EE94606BE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41595" y="5418616"/>
            <a:ext cx="389374" cy="254516"/>
          </a:xfrm>
          <a:prstGeom prst="bentConnector2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C7A4D656-A59A-4DF1-B824-A5B1990B85E1}"/>
              </a:ext>
            </a:extLst>
          </p:cNvPr>
          <p:cNvCxnSpPr/>
          <p:nvPr/>
        </p:nvCxnSpPr>
        <p:spPr>
          <a:xfrm flipV="1">
            <a:off x="7925435" y="4050715"/>
            <a:ext cx="1218565" cy="699998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43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F704040-CB0A-421A-8651-E4C88B24AB47}"/>
              </a:ext>
            </a:extLst>
          </p:cNvPr>
          <p:cNvSpPr/>
          <p:nvPr/>
        </p:nvSpPr>
        <p:spPr>
          <a:xfrm>
            <a:off x="1981200" y="1085550"/>
            <a:ext cx="9677400" cy="650023"/>
          </a:xfrm>
          <a:prstGeom prst="rect">
            <a:avLst/>
          </a:prstGeom>
          <a:solidFill>
            <a:schemeClr val="accent5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C69BCEB-568B-429B-886C-AD6A60062B19}"/>
              </a:ext>
            </a:extLst>
          </p:cNvPr>
          <p:cNvGrpSpPr/>
          <p:nvPr/>
        </p:nvGrpSpPr>
        <p:grpSpPr>
          <a:xfrm>
            <a:off x="3871447" y="1038213"/>
            <a:ext cx="6763433" cy="5782111"/>
            <a:chOff x="3238590" y="939726"/>
            <a:chExt cx="6763433" cy="5782111"/>
          </a:xfrm>
        </p:grpSpPr>
        <p:graphicFrame>
          <p:nvGraphicFramePr>
            <p:cNvPr id="11" name="Диаграмма 10">
              <a:extLst>
                <a:ext uri="{FF2B5EF4-FFF2-40B4-BE49-F238E27FC236}">
                  <a16:creationId xmlns:a16="http://schemas.microsoft.com/office/drawing/2014/main" id="{4F5D83D7-4367-49C1-8C74-56FBCF9E33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88420513"/>
                </p:ext>
              </p:extLst>
            </p:nvPr>
          </p:nvGraphicFramePr>
          <p:xfrm>
            <a:off x="3238590" y="1450279"/>
            <a:ext cx="6424653" cy="52715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4D444C-6381-45BD-B277-9E3C1162B266}"/>
                </a:ext>
              </a:extLst>
            </p:cNvPr>
            <p:cNvSpPr txBox="1"/>
            <p:nvPr/>
          </p:nvSpPr>
          <p:spPr>
            <a:xfrm>
              <a:off x="3743883" y="939726"/>
              <a:ext cx="300991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Утв.бюджет</a:t>
              </a:r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7C5FCD-6304-4059-88CB-16880155C55D}"/>
                </a:ext>
              </a:extLst>
            </p:cNvPr>
            <p:cNvSpPr txBox="1"/>
            <p:nvPr/>
          </p:nvSpPr>
          <p:spPr>
            <a:xfrm>
              <a:off x="7310480" y="1045824"/>
              <a:ext cx="17145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2024 г</a:t>
              </a:r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97DC09-236D-469E-93C7-FC13BF49CBF5}"/>
                </a:ext>
              </a:extLst>
            </p:cNvPr>
            <p:cNvSpPr txBox="1"/>
            <p:nvPr/>
          </p:nvSpPr>
          <p:spPr>
            <a:xfrm>
              <a:off x="8635201" y="1739483"/>
              <a:ext cx="1366822" cy="7694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1 534,3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млн.руб</a:t>
              </a: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3FDD30-3A6D-4C93-9B52-EAACFF89635E}"/>
                </a:ext>
              </a:extLst>
            </p:cNvPr>
            <p:cNvSpPr txBox="1"/>
            <p:nvPr/>
          </p:nvSpPr>
          <p:spPr>
            <a:xfrm>
              <a:off x="3308754" y="1924536"/>
              <a:ext cx="1342990" cy="7386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1 412,2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млн.руб</a:t>
              </a:r>
              <a:r>
                <a: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973ED-193C-4BCF-AF6D-566EF816F4E4}"/>
                </a:ext>
              </a:extLst>
            </p:cNvPr>
            <p:cNvSpPr txBox="1"/>
            <p:nvPr/>
          </p:nvSpPr>
          <p:spPr>
            <a:xfrm rot="20804012">
              <a:off x="6163411" y="2025513"/>
              <a:ext cx="12679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+ 8,6%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7E9D5E1-5AA1-439F-AB58-45474CBDB511}"/>
              </a:ext>
            </a:extLst>
          </p:cNvPr>
          <p:cNvGrpSpPr/>
          <p:nvPr/>
        </p:nvGrpSpPr>
        <p:grpSpPr>
          <a:xfrm>
            <a:off x="2343026" y="2604404"/>
            <a:ext cx="2190750" cy="3984948"/>
            <a:chOff x="2705069" y="2434522"/>
            <a:chExt cx="2190750" cy="39849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7EE426-835D-481C-B1C8-3006E6C1F994}"/>
                </a:ext>
              </a:extLst>
            </p:cNvPr>
            <p:cNvSpPr txBox="1"/>
            <p:nvPr/>
          </p:nvSpPr>
          <p:spPr>
            <a:xfrm>
              <a:off x="2705069" y="4475238"/>
              <a:ext cx="2190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СУБВЕНЦИИ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0D2434-8EDD-4A94-AA2F-9DB242B9C90D}"/>
                </a:ext>
              </a:extLst>
            </p:cNvPr>
            <p:cNvSpPr txBox="1"/>
            <p:nvPr/>
          </p:nvSpPr>
          <p:spPr>
            <a:xfrm>
              <a:off x="2705069" y="2434522"/>
              <a:ext cx="2190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ДОТАЦИИ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DF12F1-3A98-4B92-86AB-E17623156073}"/>
                </a:ext>
              </a:extLst>
            </p:cNvPr>
            <p:cNvSpPr txBox="1"/>
            <p:nvPr/>
          </p:nvSpPr>
          <p:spPr>
            <a:xfrm>
              <a:off x="2705069" y="2926963"/>
              <a:ext cx="2190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СУБСИДИИ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78E7B6-D3A1-431F-84A2-20DD46A11ECE}"/>
                </a:ext>
              </a:extLst>
            </p:cNvPr>
            <p:cNvSpPr txBox="1"/>
            <p:nvPr/>
          </p:nvSpPr>
          <p:spPr>
            <a:xfrm>
              <a:off x="2705069" y="6050138"/>
              <a:ext cx="2190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ИНЫЕ МБТ</a:t>
              </a:r>
            </a:p>
          </p:txBody>
        </p:sp>
      </p:grp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7F115255-90F0-41FF-985A-E556ED3E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72" y="240685"/>
            <a:ext cx="10515600" cy="4308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2024 году,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AB0B4C-064B-4BDF-88A1-7DF8D696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73" y="2413514"/>
            <a:ext cx="580930" cy="5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548B2011-A811-4476-A73A-33355E5A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73" y="3049138"/>
            <a:ext cx="580930" cy="5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E6A0E24-99A5-4E57-89EA-F28FB1A95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73" y="4564283"/>
            <a:ext cx="580930" cy="5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E5260D86-C6CB-431B-BB99-F3DCBA756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50" y="6039989"/>
            <a:ext cx="580930" cy="5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изогнутая вниз 1">
            <a:extLst>
              <a:ext uri="{FF2B5EF4-FFF2-40B4-BE49-F238E27FC236}">
                <a16:creationId xmlns:a16="http://schemas.microsoft.com/office/drawing/2014/main" id="{20CBB1BC-8E41-4053-A06D-ABCA2174DDD0}"/>
              </a:ext>
            </a:extLst>
          </p:cNvPr>
          <p:cNvSpPr/>
          <p:nvPr/>
        </p:nvSpPr>
        <p:spPr>
          <a:xfrm rot="21102536">
            <a:off x="6186193" y="2143704"/>
            <a:ext cx="2498771" cy="668288"/>
          </a:xfrm>
          <a:prstGeom prst="curvedDownArrow">
            <a:avLst>
              <a:gd name="adj1" fmla="val 25000"/>
              <a:gd name="adj2" fmla="val 4818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6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2907AC6A-0237-435F-AEAF-AC6055F8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47" y="250210"/>
            <a:ext cx="10515600" cy="4308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национальных проектах в 2024-2026 годах, млн. руб.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7DB29BB-0666-4E36-AD55-82B806F24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716439"/>
              </p:ext>
            </p:extLst>
          </p:nvPr>
        </p:nvGraphicFramePr>
        <p:xfrm>
          <a:off x="72736" y="1091045"/>
          <a:ext cx="12119259" cy="5804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864">
                  <a:extLst>
                    <a:ext uri="{9D8B030D-6E8A-4147-A177-3AD203B41FA5}">
                      <a16:colId xmlns:a16="http://schemas.microsoft.com/office/drawing/2014/main" val="968021690"/>
                    </a:ext>
                  </a:extLst>
                </a:gridCol>
                <a:gridCol w="2844118">
                  <a:extLst>
                    <a:ext uri="{9D8B030D-6E8A-4147-A177-3AD203B41FA5}">
                      <a16:colId xmlns:a16="http://schemas.microsoft.com/office/drawing/2014/main" val="3558550435"/>
                    </a:ext>
                  </a:extLst>
                </a:gridCol>
                <a:gridCol w="1985573">
                  <a:extLst>
                    <a:ext uri="{9D8B030D-6E8A-4147-A177-3AD203B41FA5}">
                      <a16:colId xmlns:a16="http://schemas.microsoft.com/office/drawing/2014/main" val="3087707705"/>
                    </a:ext>
                  </a:extLst>
                </a:gridCol>
                <a:gridCol w="2423852">
                  <a:extLst>
                    <a:ext uri="{9D8B030D-6E8A-4147-A177-3AD203B41FA5}">
                      <a16:colId xmlns:a16="http://schemas.microsoft.com/office/drawing/2014/main" val="1972812963"/>
                    </a:ext>
                  </a:extLst>
                </a:gridCol>
                <a:gridCol w="2423852">
                  <a:extLst>
                    <a:ext uri="{9D8B030D-6E8A-4147-A177-3AD203B41FA5}">
                      <a16:colId xmlns:a16="http://schemas.microsoft.com/office/drawing/2014/main" val="4000359685"/>
                    </a:ext>
                  </a:extLst>
                </a:gridCol>
              </a:tblGrid>
              <a:tr h="8142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Национальные проекты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проекты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5098"/>
                  </a:ext>
                </a:extLst>
              </a:tr>
              <a:tr h="814262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Успех каждого ребенка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12408"/>
                  </a:ext>
                </a:extLst>
              </a:tr>
              <a:tr h="1899944">
                <a:tc>
                  <a:txBody>
                    <a:bodyPr/>
                    <a:lstStyle/>
                    <a:p>
                      <a:pPr marL="0" marR="0" lvl="0" indent="0" algn="l" defTabSz="1088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воспитание граждан Российской Федерации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88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6 563,3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850740"/>
                  </a:ext>
                </a:extLst>
              </a:tr>
              <a:tr h="814262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35 178,2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052043"/>
                  </a:ext>
                </a:extLst>
              </a:tr>
              <a:tr h="1424227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350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54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9168A-F17F-40A3-9EC1-6F078A12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502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консолидированного бюджета муниципального района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CD3A8D4-4B76-4515-A8E8-47BDA3E8D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544971"/>
              </p:ext>
            </p:extLst>
          </p:nvPr>
        </p:nvGraphicFramePr>
        <p:xfrm>
          <a:off x="6767924" y="3426936"/>
          <a:ext cx="5290916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543">
                  <a:extLst>
                    <a:ext uri="{9D8B030D-6E8A-4147-A177-3AD203B41FA5}">
                      <a16:colId xmlns:a16="http://schemas.microsoft.com/office/drawing/2014/main" val="2652848249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10495346"/>
                    </a:ext>
                  </a:extLst>
                </a:gridCol>
                <a:gridCol w="1035240">
                  <a:extLst>
                    <a:ext uri="{9D8B030D-6E8A-4147-A177-3AD203B41FA5}">
                      <a16:colId xmlns:a16="http://schemas.microsoft.com/office/drawing/2014/main" val="1546785236"/>
                    </a:ext>
                  </a:extLst>
                </a:gridCol>
              </a:tblGrid>
              <a:tr h="32939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ЖКХ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125,3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4,7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153793"/>
                  </a:ext>
                </a:extLst>
              </a:tr>
              <a:tr h="329393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Охрана окружающей среды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0,2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1890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364AC92-2E72-4D21-A48A-C63CFE403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573968"/>
              </p:ext>
            </p:extLst>
          </p:nvPr>
        </p:nvGraphicFramePr>
        <p:xfrm>
          <a:off x="6761125" y="4282751"/>
          <a:ext cx="5290917" cy="2344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208">
                  <a:extLst>
                    <a:ext uri="{9D8B030D-6E8A-4147-A177-3AD203B41FA5}">
                      <a16:colId xmlns:a16="http://schemas.microsoft.com/office/drawing/2014/main" val="3955659415"/>
                    </a:ext>
                  </a:extLst>
                </a:gridCol>
                <a:gridCol w="981443">
                  <a:extLst>
                    <a:ext uri="{9D8B030D-6E8A-4147-A177-3AD203B41FA5}">
                      <a16:colId xmlns:a16="http://schemas.microsoft.com/office/drawing/2014/main" val="2022190601"/>
                    </a:ext>
                  </a:extLst>
                </a:gridCol>
                <a:gridCol w="995266">
                  <a:extLst>
                    <a:ext uri="{9D8B030D-6E8A-4147-A177-3AD203B41FA5}">
                      <a16:colId xmlns:a16="http://schemas.microsoft.com/office/drawing/2014/main" val="4033310231"/>
                    </a:ext>
                  </a:extLst>
                </a:gridCol>
              </a:tblGrid>
              <a:tr h="41342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Общегосударственные вопросы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255,5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9,6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19881"/>
                  </a:ext>
                </a:extLst>
              </a:tr>
              <a:tr h="383356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Национальная экономика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222,0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8,4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711917"/>
                  </a:ext>
                </a:extLst>
              </a:tr>
              <a:tr h="66216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33,6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168604"/>
                  </a:ext>
                </a:extLst>
              </a:tr>
              <a:tr h="383356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Средства массовой информации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6,1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677231"/>
                  </a:ext>
                </a:extLst>
              </a:tr>
              <a:tr h="50176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3,0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89825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4936064-5D5B-4795-AEAF-732B30DD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369020"/>
              </p:ext>
            </p:extLst>
          </p:nvPr>
        </p:nvGraphicFramePr>
        <p:xfrm>
          <a:off x="6761125" y="1084360"/>
          <a:ext cx="5297715" cy="1928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6475">
                  <a:extLst>
                    <a:ext uri="{9D8B030D-6E8A-4147-A177-3AD203B41FA5}">
                      <a16:colId xmlns:a16="http://schemas.microsoft.com/office/drawing/2014/main" val="2646201259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2572507311"/>
                    </a:ext>
                  </a:extLst>
                </a:gridCol>
                <a:gridCol w="1077573">
                  <a:extLst>
                    <a:ext uri="{9D8B030D-6E8A-4147-A177-3AD203B41FA5}">
                      <a16:colId xmlns:a16="http://schemas.microsoft.com/office/drawing/2014/main" val="3272596656"/>
                    </a:ext>
                  </a:extLst>
                </a:gridCol>
              </a:tblGrid>
              <a:tr h="3482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Сумма, млн. руб.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Удельный вес, %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68017"/>
                  </a:ext>
                </a:extLst>
              </a:tr>
              <a:tr h="34826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Образование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1 616,7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60,8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10677"/>
                  </a:ext>
                </a:extLst>
              </a:tr>
              <a:tr h="34826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Культура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161,5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6,1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49532"/>
                  </a:ext>
                </a:extLst>
              </a:tr>
              <a:tr h="309066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173,5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6,5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799944"/>
                  </a:ext>
                </a:extLst>
              </a:tr>
              <a:tr h="34826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Физическая культура и спорт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57,1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2,1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017022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AEB167-4FF4-4DB5-B487-8D554D184A82}"/>
              </a:ext>
            </a:extLst>
          </p:cNvPr>
          <p:cNvSpPr/>
          <p:nvPr/>
        </p:nvSpPr>
        <p:spPr>
          <a:xfrm>
            <a:off x="4081625" y="2216709"/>
            <a:ext cx="2425958" cy="5306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Человеческий капитал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F367211-8B87-4D15-B446-65EF837501C2}"/>
              </a:ext>
            </a:extLst>
          </p:cNvPr>
          <p:cNvSpPr/>
          <p:nvPr/>
        </p:nvSpPr>
        <p:spPr>
          <a:xfrm>
            <a:off x="4092913" y="3465754"/>
            <a:ext cx="2425958" cy="6396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Комфортная среда для жизни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EB7E292-E064-4C4F-81B7-32EC4FC4DBA5}"/>
              </a:ext>
            </a:extLst>
          </p:cNvPr>
          <p:cNvSpPr/>
          <p:nvPr/>
        </p:nvSpPr>
        <p:spPr>
          <a:xfrm>
            <a:off x="4081627" y="4757124"/>
            <a:ext cx="2425958" cy="4572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Экономический рост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F5DC68-7AD1-4499-98C5-CEDAB19FA341}"/>
              </a:ext>
            </a:extLst>
          </p:cNvPr>
          <p:cNvSpPr txBox="1"/>
          <p:nvPr/>
        </p:nvSpPr>
        <p:spPr>
          <a:xfrm>
            <a:off x="4264896" y="2747310"/>
            <a:ext cx="206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2 008,8 млн. руб.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33037-5BF1-4716-B0C3-4BAA2BA06E34}"/>
              </a:ext>
            </a:extLst>
          </p:cNvPr>
          <p:cNvSpPr txBox="1"/>
          <p:nvPr/>
        </p:nvSpPr>
        <p:spPr>
          <a:xfrm>
            <a:off x="4351408" y="4126835"/>
            <a:ext cx="215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129,5 млн. руб.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9F23A-83C9-44DF-9781-B1B6BCC24FF5}"/>
              </a:ext>
            </a:extLst>
          </p:cNvPr>
          <p:cNvSpPr txBox="1"/>
          <p:nvPr/>
        </p:nvSpPr>
        <p:spPr>
          <a:xfrm>
            <a:off x="4351409" y="5235773"/>
            <a:ext cx="2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520,2 млн. руб.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04669F0B-4307-42EE-85DE-7988B8132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443573"/>
              </p:ext>
            </p:extLst>
          </p:nvPr>
        </p:nvGraphicFramePr>
        <p:xfrm>
          <a:off x="154585" y="1348905"/>
          <a:ext cx="3727644" cy="524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55F006B-7D67-4558-8727-0DC57036654B}"/>
              </a:ext>
            </a:extLst>
          </p:cNvPr>
          <p:cNvCxnSpPr>
            <a:cxnSpLocks/>
          </p:cNvCxnSpPr>
          <p:nvPr/>
        </p:nvCxnSpPr>
        <p:spPr>
          <a:xfrm>
            <a:off x="3530134" y="2482009"/>
            <a:ext cx="210689" cy="1487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DB2432C-69DC-409F-8CF4-589F98DDABF7}"/>
              </a:ext>
            </a:extLst>
          </p:cNvPr>
          <p:cNvCxnSpPr>
            <a:cxnSpLocks/>
          </p:cNvCxnSpPr>
          <p:nvPr/>
        </p:nvCxnSpPr>
        <p:spPr>
          <a:xfrm>
            <a:off x="2545469" y="2467230"/>
            <a:ext cx="984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48EDF4D-DD20-4F74-89BE-49A32CAC3F74}"/>
              </a:ext>
            </a:extLst>
          </p:cNvPr>
          <p:cNvCxnSpPr>
            <a:cxnSpLocks/>
          </p:cNvCxnSpPr>
          <p:nvPr/>
        </p:nvCxnSpPr>
        <p:spPr>
          <a:xfrm flipV="1">
            <a:off x="1672203" y="2230444"/>
            <a:ext cx="0" cy="13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6BD9A7A-355E-472B-8BD4-3E482CF6217B}"/>
              </a:ext>
            </a:extLst>
          </p:cNvPr>
          <p:cNvCxnSpPr>
            <a:cxnSpLocks/>
          </p:cNvCxnSpPr>
          <p:nvPr/>
        </p:nvCxnSpPr>
        <p:spPr>
          <a:xfrm>
            <a:off x="1672203" y="2215787"/>
            <a:ext cx="24746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9272363-AF5B-4BAD-9229-6C27A94F86FA}"/>
              </a:ext>
            </a:extLst>
          </p:cNvPr>
          <p:cNvCxnSpPr/>
          <p:nvPr/>
        </p:nvCxnSpPr>
        <p:spPr>
          <a:xfrm flipH="1">
            <a:off x="3733174" y="3972823"/>
            <a:ext cx="4025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: уступ 50">
            <a:extLst>
              <a:ext uri="{FF2B5EF4-FFF2-40B4-BE49-F238E27FC236}">
                <a16:creationId xmlns:a16="http://schemas.microsoft.com/office/drawing/2014/main" id="{09335A23-0FDE-49D5-ADF0-0285C29D7727}"/>
              </a:ext>
            </a:extLst>
          </p:cNvPr>
          <p:cNvCxnSpPr>
            <a:cxnSpLocks/>
          </p:cNvCxnSpPr>
          <p:nvPr/>
        </p:nvCxnSpPr>
        <p:spPr>
          <a:xfrm>
            <a:off x="3371839" y="4520328"/>
            <a:ext cx="763932" cy="694000"/>
          </a:xfrm>
          <a:prstGeom prst="bentConnector3">
            <a:avLst>
              <a:gd name="adj1" fmla="val 35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E52A13F-3B0C-46E6-B0A3-A3A8B9578D78}"/>
              </a:ext>
            </a:extLst>
          </p:cNvPr>
          <p:cNvGrpSpPr/>
          <p:nvPr/>
        </p:nvGrpSpPr>
        <p:grpSpPr>
          <a:xfrm>
            <a:off x="233777" y="766949"/>
            <a:ext cx="11724444" cy="170023"/>
            <a:chOff x="233778" y="743030"/>
            <a:chExt cx="11724444" cy="269024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8634A256-9BF4-4BFE-9925-69C9433BFABE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98ECB7C-1101-4A07-B411-B8C39955C4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A469249-15FA-495C-949A-A32ED13AD1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D2AA747-6F85-4BF2-9696-C1B9B82D3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C2932E4-14FC-4771-9591-6207276779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0BB46FA-1CBB-45D2-BCA1-B4BA89B8EE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D5BF7CF-41C4-4C31-8C93-658E30A9D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CD64E38-B1CB-461C-9A6B-2BB4C88F92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2D08EDC-6E06-4472-8FF0-E8667CE23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B7F9D68-4B40-4CCF-A15C-AF4663F8BB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CDB727C-FE2E-4B86-A3D8-6756B812D8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6676B3A-ECD3-4EDA-9A65-4C2B31792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47924B5C-1C51-4E0A-AEC0-DD03EB6FDEBA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5B37FEF-1DF0-4284-A1C0-952C56E9DA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07E1E4F-3A7A-4B79-B738-A1200E9EF0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056DB8D-EFDD-4A1A-9BA4-C6A17C4058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B30D29A-53AA-49C2-B725-3FAB1812D5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665FC3F-F365-478D-A9CB-2388C8E997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B2F1726-11C6-4667-A171-B2F59F46D2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B8E5678-1171-4D52-8271-809ED8A17A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3B780FB-73E3-4858-AB0C-9FABE99C13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F2C9988-A96B-4265-AE14-9A63CDC921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96B9C79-20A9-4A10-B64F-5A94E88D34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2ADAC6F-133A-454E-8DAD-F0CA119DE4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2B8B42CB-5AEA-4AC9-8BB4-974BB5031F3F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2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994A832-7DD1-4C17-B9F7-F0E87F7F15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CA2AF40-6112-466E-80BD-B3A3EF412C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092F102-6CEA-4E9C-ADDA-DEBBAFAD9A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3D48FFF-1F12-4345-9584-A6971A48A9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76C0518-48BD-4433-B8B7-415B512968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FB39532-F259-4027-9CCE-14A7FBBFA3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E20E706-F866-4D78-A26D-DDAF0CB93B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8253738-DAC2-4D61-847D-B9F2A950C9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79E1BA7-EFCE-4ECE-9A2B-68A4F32869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06C4C49-F134-498D-9862-9590A3ED7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08C9A1F-E536-48EF-9C98-56214D408A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82049728"/>
      </p:ext>
    </p:extLst>
  </p:cSld>
  <p:clrMapOvr>
    <a:masterClrMapping/>
  </p:clrMapOvr>
</p:sld>
</file>

<file path=ppt/theme/theme1.xml><?xml version="1.0" encoding="utf-8"?>
<a:theme xmlns:a="http://schemas.openxmlformats.org/drawingml/2006/main" name="Правитель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авительство" id="{4D01DFD9-7C8A-4FB7-8FFD-37C584826858}" vid="{7953DB88-D8F2-4205-AD18-0FB4CDE91B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</TotalTime>
  <Words>899</Words>
  <Application>Microsoft Office PowerPoint</Application>
  <PresentationFormat>Широкоэкранный</PresentationFormat>
  <Paragraphs>296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Verdana</vt:lpstr>
      <vt:lpstr>Правительство</vt:lpstr>
      <vt:lpstr>Тема Office</vt:lpstr>
      <vt:lpstr>Проект решения  «О бюджете муниципального района Мелеузовский район   на 2024 год и на плановый период  2025 и 2026 годов» </vt:lpstr>
      <vt:lpstr>Основные параметры бюджета муниципального района на 2024 год и плановый период 2025 и 2026 годов</vt:lpstr>
      <vt:lpstr>Основные параметры бюджетов поселений на 2024 год</vt:lpstr>
      <vt:lpstr>Презентация PowerPoint</vt:lpstr>
      <vt:lpstr>Динамика структуры доходов консолидированного бюджета  на 2024-2026г.</vt:lpstr>
      <vt:lpstr>Структура налоговых и неналоговых доходов консолидированного бюджета на 2024-2026г.</vt:lpstr>
      <vt:lpstr>Структура безвозмездных поступлений в 2024 году,  млн. руб.</vt:lpstr>
      <vt:lpstr>Участие Мелеузовского района в национальных проектах в 2024-2026 годах, млн. руб.</vt:lpstr>
      <vt:lpstr>Расходы консолидированного бюджета муниципального района  на 2024 год</vt:lpstr>
      <vt:lpstr>Расходы на образование в 2024 году, млн.руб. </vt:lpstr>
      <vt:lpstr>Расходы на культуру и спорт в 2024 году, млн.руб. </vt:lpstr>
      <vt:lpstr>Расходы на социальную политику в 2024 году</vt:lpstr>
      <vt:lpstr>Расходы на национальную экономику в 2024 году</vt:lpstr>
      <vt:lpstr>Презентация PowerPoint</vt:lpstr>
      <vt:lpstr>Межбюджетные трансферты поселениям в 2024 году, млн. рублей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решения  «О бюджете муниципального района Мелеузовский район   на 2023 год и на плановый период  2024 и 2025 годов»</dc:title>
  <dc:creator>user</dc:creator>
  <cp:lastModifiedBy>user</cp:lastModifiedBy>
  <cp:revision>182</cp:revision>
  <cp:lastPrinted>2023-11-27T06:11:29Z</cp:lastPrinted>
  <dcterms:created xsi:type="dcterms:W3CDTF">2022-11-22T09:28:08Z</dcterms:created>
  <dcterms:modified xsi:type="dcterms:W3CDTF">2023-11-27T10:11:31Z</dcterms:modified>
</cp:coreProperties>
</file>