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02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Знаете ли вы сроки уплаты налогов своих налогов?,%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9.103981215951705E-2"/>
                  <c:y val="-0.3804916976820511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552693119912205E-2"/>
                  <c:y val="-0.1124180015878787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122</c:v>
                </c:pt>
                <c:pt idx="1">
                  <c:v>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Знаете ли вы, сколько и какие налоги Вы обязаны платить?,%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с точностью</c:v>
                </c:pt>
                <c:pt idx="1">
                  <c:v>Примерно знаю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71</c:v>
                </c:pt>
                <c:pt idx="1">
                  <c:v>59</c:v>
                </c:pt>
                <c:pt idx="2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F22-4ECD-BC17-621FBB810AD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6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Пользуетесь ли Вы личным кабинетом налогоплательщика для физических лиц на сайте www.nalog.ru?,%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0.13038063004349565"/>
                  <c:y val="-0.1325956217116365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79</c:v>
                </c:pt>
                <c:pt idx="1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lvl="0" algn="ctr" rtl="0">
              <a:defRPr lang="ru-RU" sz="1150" b="1" i="0" u="none" strike="noStrike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Как Вы относитесь к гражданам, которые допускают задолженность по уплате налогов в бюджет?,%</a:t>
            </a:r>
            <a:endParaRPr lang="ru-RU" sz="1150" b="1" i="0" u="none" strike="noStrike" kern="1200" baseline="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1"/>
          <c:dLbls>
            <c:spPr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С пониманием</c:v>
                </c:pt>
                <c:pt idx="1">
                  <c:v>С осуждением</c:v>
                </c:pt>
                <c:pt idx="2">
                  <c:v>Мне безразлично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54</c:v>
                </c:pt>
                <c:pt idx="1">
                  <c:v>45</c:v>
                </c:pt>
                <c:pt idx="2">
                  <c:v>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C6-4712-93BB-D3B42B8AA8D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lvl="0" algn="ctr" rtl="0">
              <a:defRPr lang="ru-RU" sz="1150" b="1" i="0" u="none" strike="noStrike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Как, на ваш взгляд, можно повысить собираемость налогов?,%</a:t>
            </a:r>
            <a:endParaRPr lang="ru-RU" sz="1150" b="1" i="0" u="none" strike="noStrike" kern="1200" baseline="0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1"/>
          <c:dLbls>
            <c:dLbl>
              <c:idx val="0"/>
              <c:layout>
                <c:manualLayout>
                  <c:x val="-6.5064094353915039E-2"/>
                  <c:y val="-5.731225816690277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0277772695280718E-2"/>
                  <c:y val="-4.059618286822280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9.9145286634537103E-2"/>
                  <c:y val="-5.970026892385701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Упростить способ уплаты</c:v>
                </c:pt>
                <c:pt idx="1">
                  <c:v>Усилить индивидуальную работу с налогоплательщиками</c:v>
                </c:pt>
                <c:pt idx="2">
                  <c:v>Ужесточить отвественность за неуплату налогов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59</c:v>
                </c:pt>
                <c:pt idx="1">
                  <c:v>52</c:v>
                </c:pt>
                <c:pt idx="2">
                  <c:v>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0C6-4712-93BB-D3B42B8AA8D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Ваше мнение об уплате налогов в бюджет?, 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0.13038063004349565"/>
                  <c:y val="-0.1325956217116365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Необходимо платить налоги, потому что за счет их поступлений финансируется социальная сфера, благоустройство и ремонт дорог.</c:v>
                </c:pt>
                <c:pt idx="1">
                  <c:v>Необходимо платить налоги, потому что за их неуплату следует юридическая ответственность</c:v>
                </c:pt>
                <c:pt idx="2">
                  <c:v>Мне все равно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97</c:v>
                </c:pt>
                <c:pt idx="1">
                  <c:v>21</c:v>
                </c:pt>
                <c:pt idx="2">
                  <c:v>20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Выполняете ли Вы обязанности по уплате имущественных налогов?,% 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0.13038063004349565"/>
                  <c:y val="-0.1325956217116365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0154780775096732E-2"/>
                  <c:y val="-4.237403594897543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0116085581322476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В полной мере выполняю</c:v>
                </c:pt>
                <c:pt idx="1">
                  <c:v>Не являюсь собственником имущества</c:v>
                </c:pt>
                <c:pt idx="2">
                  <c:v>По большей части выполняю</c:v>
                </c:pt>
                <c:pt idx="3">
                  <c:v> Затрудняюсь с ответом</c:v>
                </c:pt>
                <c:pt idx="4">
                  <c:v> По большей части не выполняю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120</c:v>
                </c:pt>
                <c:pt idx="1">
                  <c:v>8</c:v>
                </c:pt>
                <c:pt idx="2">
                  <c:v>7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15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150" b="1" i="0" u="none" strike="noStrike" baseline="0" dirty="0" smtClean="0">
                <a:effectLst/>
              </a:rPr>
              <a:t>Чем для Вас вызвана необходимость уплаты налогов в бюджет?,%</a:t>
            </a:r>
            <a:endParaRPr lang="ru-RU" sz="115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0.14235586278342541"/>
                  <c:y val="4.07923083465538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 Гражданской обязанностью</c:v>
                </c:pt>
                <c:pt idx="1">
                  <c:v>Пониманием в необходимости уплаты</c:v>
                </c:pt>
                <c:pt idx="2">
                  <c:v> Юридической ответственностью за неуплату</c:v>
                </c:pt>
                <c:pt idx="3">
                  <c:v>не задумывался (-лась)
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63</c:v>
                </c:pt>
                <c:pt idx="1">
                  <c:v>36</c:v>
                </c:pt>
                <c:pt idx="2">
                  <c:v>21</c:v>
                </c:pt>
                <c:pt idx="3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6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23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926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486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647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767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328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911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272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181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9260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3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8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427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800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022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62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28.12.2019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45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  <p:sldLayoutId id="2147483913" r:id="rId13"/>
    <p:sldLayoutId id="2147483914" r:id="rId14"/>
    <p:sldLayoutId id="2147483915" r:id="rId15"/>
    <p:sldLayoutId id="2147483916" r:id="rId16"/>
    <p:sldLayoutId id="21474839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9920" y="536029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effectLst/>
              </a:rPr>
              <a:t>Опрос для граждан по бюджетной тематике за </a:t>
            </a:r>
            <a:r>
              <a:rPr lang="ru-RU" sz="2000" b="1" dirty="0" smtClean="0">
                <a:solidFill>
                  <a:schemeClr val="bg1"/>
                </a:solidFill>
                <a:effectLst/>
              </a:rPr>
              <a:t>4 </a:t>
            </a:r>
            <a:r>
              <a:rPr lang="ru-RU" sz="2000" b="1" dirty="0">
                <a:solidFill>
                  <a:schemeClr val="bg1"/>
                </a:solidFill>
                <a:effectLst/>
              </a:rPr>
              <a:t>квартал 2019 года для жителей муниципального района Мелеузовский район Республики Башкортостан 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1428239957"/>
              </p:ext>
            </p:extLst>
          </p:nvPr>
        </p:nvGraphicFramePr>
        <p:xfrm>
          <a:off x="4256725" y="1801736"/>
          <a:ext cx="3068987" cy="440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87062" y="1432404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участвовало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138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человек, результаты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опроса приведены ниже: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62027564"/>
              </p:ext>
            </p:extLst>
          </p:nvPr>
        </p:nvGraphicFramePr>
        <p:xfrm>
          <a:off x="7882760" y="1801736"/>
          <a:ext cx="3300248" cy="4409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31706474"/>
              </p:ext>
            </p:extLst>
          </p:nvPr>
        </p:nvGraphicFramePr>
        <p:xfrm>
          <a:off x="898670" y="1801736"/>
          <a:ext cx="2727399" cy="4405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xmlns="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6999093"/>
              </p:ext>
            </p:extLst>
          </p:nvPr>
        </p:nvGraphicFramePr>
        <p:xfrm>
          <a:off x="1397875" y="630621"/>
          <a:ext cx="4099035" cy="531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xmlns="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045385"/>
              </p:ext>
            </p:extLst>
          </p:nvPr>
        </p:nvGraphicFramePr>
        <p:xfrm>
          <a:off x="6773917" y="635876"/>
          <a:ext cx="4099035" cy="531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2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584617164"/>
              </p:ext>
            </p:extLst>
          </p:nvPr>
        </p:nvGraphicFramePr>
        <p:xfrm>
          <a:off x="774700" y="749300"/>
          <a:ext cx="3168869" cy="539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296459738"/>
              </p:ext>
            </p:extLst>
          </p:nvPr>
        </p:nvGraphicFramePr>
        <p:xfrm>
          <a:off x="4318000" y="749300"/>
          <a:ext cx="3168869" cy="539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707640563"/>
              </p:ext>
            </p:extLst>
          </p:nvPr>
        </p:nvGraphicFramePr>
        <p:xfrm>
          <a:off x="7861300" y="762000"/>
          <a:ext cx="3181569" cy="5420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3664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 (конференц-зал)">
  <a:themeElements>
    <a:clrScheme name="Ион (конференц-зал)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Ион (конференц-зал)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 (конференц-зал)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890</TotalTime>
  <Words>130</Words>
  <Application>Microsoft Office PowerPoint</Application>
  <PresentationFormat>Широкоэкранный</PresentationFormat>
  <Paragraphs>23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Ион (конференц-зал)</vt:lpstr>
      <vt:lpstr>Опрос для граждан по бюджетной тематике за 4 квартал 2019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61</cp:revision>
  <cp:lastPrinted>2017-09-25T08:59:29Z</cp:lastPrinted>
  <dcterms:created xsi:type="dcterms:W3CDTF">2017-06-23T08:41:46Z</dcterms:created>
  <dcterms:modified xsi:type="dcterms:W3CDTF">2019-12-28T09:27:28Z</dcterms:modified>
</cp:coreProperties>
</file>