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Чем для Вас вызвана необходимость уплаты налогов в бюджет</a:t>
            </a:r>
            <a:r>
              <a:rPr lang="ru-RU" sz="1150" b="1" dirty="0" smtClean="0">
                <a:effectLst/>
              </a:rPr>
              <a:t>?</a:t>
            </a:r>
            <a:endParaRPr lang="ru-RU" sz="1150" dirty="0">
              <a:effectLst/>
            </a:endParaRPr>
          </a:p>
        </c:rich>
      </c:tx>
      <c:layout>
        <c:manualLayout>
          <c:xMode val="edge"/>
          <c:yMode val="edge"/>
          <c:x val="0.16603915233267524"/>
          <c:y val="4.0355180057187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064189799009562"/>
          <c:y val="0.31964727511224444"/>
          <c:w val="0.45782528508307241"/>
          <c:h val="0.307757676896338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8.6901638879539084E-2"/>
                  <c:y val="-0.17295077167365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552693119912205E-2"/>
                  <c:y val="-0.112418001587878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519906079758587E-2"/>
                  <c:y val="-8.647538583682980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Гражданской обязанностью </c:v>
                </c:pt>
                <c:pt idx="1">
                  <c:v>Пониманием необходимости уплаты </c:v>
                </c:pt>
                <c:pt idx="2">
                  <c:v>Не задумывался (-лась)</c:v>
                </c:pt>
                <c:pt idx="3">
                  <c:v>Юридической ответственностью за неуплату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47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502295576012991E-2"/>
          <c:y val="0.71577884022078331"/>
          <c:w val="0.81904770874045474"/>
          <c:h val="0.22136574009594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Какие способы увеличения доходов бюджета Вы считаете наиболее приемлемыми и эффективными?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490580037038798"/>
          <c:y val="0.30512975642410062"/>
          <c:w val="0.41449430467043691"/>
          <c:h val="0.310197697079148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Повышение налоговой ставки</c:v>
                </c:pt>
                <c:pt idx="1">
                  <c:v>Увеличение эффективности использования имущества, которое находится в собственности, посредством сдачи в аренду или во временное владение и пользование</c:v>
                </c:pt>
                <c:pt idx="2">
                  <c:v>Предоставление налоговых льгот</c:v>
                </c:pt>
                <c:pt idx="3">
                  <c:v>Свой вариант ответа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51</c:v>
                </c:pt>
                <c:pt idx="2">
                  <c:v>38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22-4ECD-BC17-621FBB810A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6273915003765604"/>
          <c:w val="1"/>
          <c:h val="0.33726084996234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 smtClean="0">
                <a:effectLst/>
              </a:rPr>
              <a:t> </a:t>
            </a:r>
            <a:r>
              <a:rPr lang="ru-RU" sz="1150" b="1" i="0" u="none" strike="noStrike" baseline="0" dirty="0" smtClean="0">
                <a:effectLst/>
              </a:rPr>
              <a:t>Своевременно ли Вы уплачиваете имущественные налоги (транспортный налог, земельный налог, налог на имущество физических лиц)</a:t>
            </a:r>
            <a:r>
              <a:rPr lang="ru-RU" sz="1150" b="1" dirty="0" smtClean="0">
                <a:effectLst/>
              </a:rPr>
              <a:t>?</a:t>
            </a:r>
            <a:endParaRPr lang="ru-RU" sz="1150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75"/>
      <c:rotY val="7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73822925498772"/>
          <c:y val="0.14081337811517214"/>
          <c:w val="0.51174571717522555"/>
          <c:h val="0.6482686693265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533784385782939E-2"/>
          <c:y val="0.73079479976404249"/>
          <c:w val="0.88964980921383341"/>
          <c:h val="0.18849482180278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 algn="ctr" rtl="0">
              <a:defRPr lang="ru-RU" sz="115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Пользуетесь ли Вы личным кабинетом налогоплательщика для физических лиц на сайте www.nalog.ru</a:t>
            </a:r>
            <a:r>
              <a:rPr lang="ru-RU" sz="1150" b="1" dirty="0" smtClean="0">
                <a:effectLst/>
              </a:rPr>
              <a:t>?</a:t>
            </a:r>
            <a:endParaRPr lang="ru-RU" sz="115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 algn="ctr" rtl="0">
            <a:defRPr lang="ru-RU" sz="1150" b="1" i="0" u="none" strike="noStrike" kern="1200" baseline="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441094062382976"/>
          <c:y val="0.21764047990366722"/>
          <c:w val="0.41641313138336217"/>
          <c:h val="0.320950902122772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6-4712-93BB-D3B42B8AA8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958961072545128E-2"/>
          <c:y val="0.62209917803541548"/>
          <c:w val="0.7169365472605137"/>
          <c:h val="0.29432044547118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 algn="ctr" rtl="0">
              <a:defRPr lang="ru-RU" sz="115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Каким способом Вы подаете декларацию о полученных доходах в налоговый орган</a:t>
            </a:r>
            <a:r>
              <a:rPr lang="ru-RU" sz="1150" b="1" dirty="0" smtClean="0">
                <a:effectLst/>
              </a:rPr>
              <a:t>?</a:t>
            </a:r>
            <a:endParaRPr lang="ru-RU" sz="1150" dirty="0">
              <a:effectLst/>
            </a:endParaRPr>
          </a:p>
        </c:rich>
      </c:tx>
      <c:layout>
        <c:manualLayout>
          <c:xMode val="edge"/>
          <c:yMode val="edge"/>
          <c:x val="0.1734866865006032"/>
          <c:y val="2.8656129083451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 algn="ctr" rtl="0">
            <a:defRPr lang="ru-RU" sz="1150" b="1" i="0" u="none" strike="noStrike" kern="1200" baseline="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288130011087969"/>
          <c:y val="0.28135693164309805"/>
          <c:w val="0.41086109291577166"/>
          <c:h val="0.316671662059247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6.5064094353915039E-2"/>
                  <c:y val="-5.73122581669027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277772695280718E-2"/>
                  <c:y val="-4.0596182868222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145286634537103E-2"/>
                  <c:y val="-5.97002689238570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Через работодателя</c:v>
                </c:pt>
                <c:pt idx="1">
                  <c:v>Лично на бумажном носителе</c:v>
                </c:pt>
                <c:pt idx="2">
                  <c:v>Через личный кабинет налогоплательщика</c:v>
                </c:pt>
                <c:pt idx="3">
                  <c:v>Не подаю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5</c:v>
                </c:pt>
                <c:pt idx="2">
                  <c:v>7</c:v>
                </c:pt>
                <c:pt idx="3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6-4712-93BB-D3B42B8AA8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205386145763579E-2"/>
          <c:y val="0.69569973792052031"/>
          <c:w val="0.84327701519991904"/>
          <c:h val="0.17057165969003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 algn="ctr" rtl="0">
              <a:defRPr lang="ru-RU" sz="115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Как Вы относитесь к гражданам, которые допускают задолженность по уплате налогов</a:t>
            </a:r>
            <a:r>
              <a:rPr lang="ru-RU" sz="1150" b="1" dirty="0" smtClean="0">
                <a:effectLst/>
              </a:rPr>
              <a:t>?</a:t>
            </a:r>
            <a:endParaRPr lang="ru-RU" sz="115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 algn="ctr" rtl="0">
            <a:defRPr lang="ru-RU" sz="1150" b="1" i="0" u="none" strike="noStrike" kern="1200" baseline="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441094062382976"/>
          <c:y val="0.21764047990366722"/>
          <c:w val="0.41641313138336217"/>
          <c:h val="0.320950902122772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Одобряю</c:v>
                </c:pt>
                <c:pt idx="1">
                  <c:v>Осуждаю</c:v>
                </c:pt>
                <c:pt idx="2">
                  <c:v>Мне безразлично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77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6-4712-93BB-D3B42B8AA8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958961072545128E-2"/>
          <c:y val="0.62209917803541548"/>
          <c:w val="0.7169365472605137"/>
          <c:h val="0.29432044547118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 algn="ctr" rtl="0">
              <a:defRPr lang="ru-RU" sz="115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Как на ваш взгляд, можно повысить собираемость налогов</a:t>
            </a:r>
            <a:r>
              <a:rPr lang="ru-RU" sz="1150" b="1" dirty="0" smtClean="0">
                <a:effectLst/>
              </a:rPr>
              <a:t>?</a:t>
            </a:r>
            <a:endParaRPr lang="ru-RU" sz="1150" dirty="0">
              <a:effectLst/>
            </a:endParaRPr>
          </a:p>
        </c:rich>
      </c:tx>
      <c:layout>
        <c:manualLayout>
          <c:xMode val="edge"/>
          <c:yMode val="edge"/>
          <c:x val="0.1734866865006032"/>
          <c:y val="2.8656129083451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 algn="ctr" rtl="0">
            <a:defRPr lang="ru-RU" sz="1150" b="1" i="0" u="none" strike="noStrike" kern="1200" baseline="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288130011087969"/>
          <c:y val="0.28135693164309805"/>
          <c:w val="0.41086109291577166"/>
          <c:h val="0.316671662059247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6.5064094353915039E-2"/>
                  <c:y val="-5.73122581669027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277772695280718E-2"/>
                  <c:y val="-4.0596182868222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Ужесточить ответственность за неуплату</c:v>
                </c:pt>
                <c:pt idx="1">
                  <c:v>Упростить способы уплаты</c:v>
                </c:pt>
                <c:pt idx="2">
                  <c:v>Усилить индивидуальную работу с налогоплательщиками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12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6-4712-93BB-D3B42B8AA8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205386145763579E-2"/>
          <c:y val="0.69569973792052031"/>
          <c:w val="0.84327701519991904"/>
          <c:h val="0.17057165969003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3886-4BCD-42A9-A2BB-70997A016592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7EDF-3BBE-41CE-9E8B-9334BEC2E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9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7EDF-3BBE-41CE-9E8B-9334BEC2EF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3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3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9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0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59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37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0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8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4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6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83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3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3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6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8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8B3DAA-3963-4B72-811B-EBAAD96B0F11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219" y="23090"/>
            <a:ext cx="9164580" cy="98264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</a:rPr>
              <a:t>Опрос для граждан по бюджетной тематике за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4 </a:t>
            </a:r>
            <a:r>
              <a:rPr lang="ru-RU" sz="2000" dirty="0">
                <a:solidFill>
                  <a:schemeClr val="bg1"/>
                </a:solidFill>
                <a:effectLst/>
              </a:rPr>
              <a:t>квартал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2020 </a:t>
            </a:r>
            <a:r>
              <a:rPr lang="ru-RU" sz="2000" dirty="0">
                <a:solidFill>
                  <a:schemeClr val="bg1"/>
                </a:solidFill>
                <a:effectLst/>
              </a:rPr>
              <a:t>года для жителей муниципального района Мелеузовский район Республики Башкортостан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60669740"/>
              </p:ext>
            </p:extLst>
          </p:nvPr>
        </p:nvGraphicFramePr>
        <p:xfrm>
          <a:off x="4294825" y="1375065"/>
          <a:ext cx="3185475" cy="473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89757" y="1005733"/>
            <a:ext cx="863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человека, результаты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приведены ниже: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17734664"/>
              </p:ext>
            </p:extLst>
          </p:nvPr>
        </p:nvGraphicFramePr>
        <p:xfrm>
          <a:off x="7843505" y="1375065"/>
          <a:ext cx="3229740" cy="476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9074702"/>
              </p:ext>
            </p:extLst>
          </p:nvPr>
        </p:nvGraphicFramePr>
        <p:xfrm>
          <a:off x="797070" y="1375065"/>
          <a:ext cx="2936730" cy="479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66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7E0B1D6-33C6-482C-AF0C-FF6835CC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181153"/>
              </p:ext>
            </p:extLst>
          </p:nvPr>
        </p:nvGraphicFramePr>
        <p:xfrm>
          <a:off x="1397875" y="630621"/>
          <a:ext cx="4099035" cy="531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E7E0B1D6-33C6-482C-AF0C-FF6835CC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474332"/>
              </p:ext>
            </p:extLst>
          </p:nvPr>
        </p:nvGraphicFramePr>
        <p:xfrm>
          <a:off x="6634217" y="623176"/>
          <a:ext cx="4099035" cy="531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7E0B1D6-33C6-482C-AF0C-FF6835CC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509361"/>
              </p:ext>
            </p:extLst>
          </p:nvPr>
        </p:nvGraphicFramePr>
        <p:xfrm>
          <a:off x="1397875" y="630621"/>
          <a:ext cx="4099035" cy="531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E7E0B1D6-33C6-482C-AF0C-FF6835CC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618429"/>
              </p:ext>
            </p:extLst>
          </p:nvPr>
        </p:nvGraphicFramePr>
        <p:xfrm>
          <a:off x="6634217" y="623176"/>
          <a:ext cx="4099035" cy="531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03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1044</TotalTime>
  <Words>130</Words>
  <Application>Microsoft Office PowerPoint</Application>
  <PresentationFormat>Широкоэкранный</PresentationFormat>
  <Paragraphs>18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Натуральные материалы</vt:lpstr>
      <vt:lpstr>Опрос для граждан по бюджетной тематике за 4 квартал 2020 года для жителей муниципального района Мелеузовский район Республики Башкортостан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опроса граждан по бюджетной тематике во II квартале 2017 года</dc:title>
  <dc:creator>Елена</dc:creator>
  <cp:lastModifiedBy>user</cp:lastModifiedBy>
  <cp:revision>83</cp:revision>
  <cp:lastPrinted>2017-09-25T08:59:29Z</cp:lastPrinted>
  <dcterms:created xsi:type="dcterms:W3CDTF">2017-06-23T08:41:46Z</dcterms:created>
  <dcterms:modified xsi:type="dcterms:W3CDTF">2021-01-04T05:08:00Z</dcterms:modified>
</cp:coreProperties>
</file>