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лена" initials="Е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D7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19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ru-RU" sz="140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dirty="0" smtClean="0">
                <a:effectLst/>
              </a:rPr>
              <a:t>Собираетесь ли вы принять участие в публичных слушаниях по проекту решения об исполнении бюджета муниципального района за 2019 год?,%</a:t>
            </a:r>
            <a:endParaRPr lang="ru-RU" sz="1400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explosion val="25"/>
          <c:dPt>
            <c:idx val="0"/>
            <c:bubble3D val="0"/>
            <c:explosion val="13"/>
            <c:extLst>
              <c:ext xmlns:c16="http://schemas.microsoft.com/office/drawing/2014/chart" uri="{C3380CC4-5D6E-409C-BE32-E72D297353CC}">
                <c16:uniqueId val="{00000000-3CA1-4C7B-B44D-4381C28D71C6}"/>
              </c:ext>
            </c:extLst>
          </c:dPt>
          <c:dPt>
            <c:idx val="1"/>
            <c:bubble3D val="0"/>
            <c:explosion val="6"/>
            <c:extLst>
              <c:ext xmlns:c16="http://schemas.microsoft.com/office/drawing/2014/chart" uri="{C3380CC4-5D6E-409C-BE32-E72D297353CC}">
                <c16:uniqueId val="{00000001-3CA1-4C7B-B44D-4381C28D71C6}"/>
              </c:ext>
            </c:extLst>
          </c:dPt>
          <c:dPt>
            <c:idx val="2"/>
            <c:bubble3D val="0"/>
            <c:explosion val="16"/>
            <c:extLst>
              <c:ext xmlns:c16="http://schemas.microsoft.com/office/drawing/2014/chart" uri="{C3380CC4-5D6E-409C-BE32-E72D297353CC}">
                <c16:uniqueId val="{00000002-3CA1-4C7B-B44D-4381C28D71C6}"/>
              </c:ext>
            </c:extLst>
          </c:dPt>
          <c:dPt>
            <c:idx val="3"/>
            <c:bubble3D val="0"/>
            <c:explosion val="10"/>
            <c:extLst>
              <c:ext xmlns:c16="http://schemas.microsoft.com/office/drawing/2014/chart" uri="{C3380CC4-5D6E-409C-BE32-E72D297353CC}">
                <c16:uniqueId val="{00000003-3CA1-4C7B-B44D-4381C28D71C6}"/>
              </c:ext>
            </c:extLst>
          </c:dPt>
          <c:dLbls>
            <c:dLbl>
              <c:idx val="0"/>
              <c:layout>
                <c:manualLayout>
                  <c:x val="3.9787847423632484E-2"/>
                  <c:y val="-0.14613727388729331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CA1-4C7B-B44D-4381C28D71C6}"/>
                </c:ext>
              </c:extLst>
            </c:dLbl>
            <c:dLbl>
              <c:idx val="3"/>
              <c:layout>
                <c:manualLayout>
                  <c:x val="1.6552693119912205E-2"/>
                  <c:y val="-0.11241800158787874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CA1-4C7B-B44D-4381C28D71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Лист1!$A$2:$A$5</c:f>
              <c:strCache>
                <c:ptCount val="4"/>
                <c:pt idx="0">
                  <c:v>нет, я доверяю более профессиоальным людям</c:v>
                </c:pt>
                <c:pt idx="1">
                  <c:v>нет, от моего участия ничего не зависит</c:v>
                </c:pt>
                <c:pt idx="2">
                  <c:v>Я принимаю участие в слушаниях</c:v>
                </c:pt>
                <c:pt idx="3">
                  <c:v>да, хотел бы принять участие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22</c:v>
                </c:pt>
                <c:pt idx="1">
                  <c:v>11</c:v>
                </c:pt>
                <c:pt idx="2">
                  <c:v>25</c:v>
                </c:pt>
                <c:pt idx="3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2942332437380799"/>
          <c:y val="0.25404153269790947"/>
          <c:w val="0.34574763594632368"/>
          <c:h val="0.72130730810067822"/>
        </c:manualLayout>
      </c:layout>
      <c:overlay val="0"/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140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dirty="0" smtClean="0">
                <a:effectLst/>
              </a:rPr>
              <a:t>Принимали ли Вы участие в общественном обсуждении проекта бюджета муниципального района </a:t>
            </a:r>
            <a:r>
              <a:rPr lang="ru-RU" sz="1400" b="1" dirty="0" err="1" smtClean="0">
                <a:effectLst/>
              </a:rPr>
              <a:t>Мелеузовский</a:t>
            </a:r>
            <a:r>
              <a:rPr lang="ru-RU" sz="1400" b="1" dirty="0" smtClean="0">
                <a:effectLst/>
              </a:rPr>
              <a:t> район Республики Башкортостан на 2020 год и плановый период 2021 и 2022 годов?,</a:t>
            </a:r>
            <a:r>
              <a:rPr lang="ru-RU" sz="1400" b="1" i="0" u="none" strike="noStrike" baseline="0" dirty="0" smtClean="0">
                <a:effectLst/>
              </a:rPr>
              <a:t>%</a:t>
            </a:r>
            <a:endParaRPr lang="ru-RU" sz="1400" b="1" i="0" u="none" strike="noStrike" kern="1200" baseline="0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7323622191480009"/>
          <c:y val="0"/>
        </c:manualLayout>
      </c:layout>
      <c:overlay val="0"/>
    </c:title>
    <c:autoTitleDeleted val="0"/>
    <c:view3D>
      <c:rotX val="75"/>
      <c:rotY val="7"/>
      <c:rAngAx val="0"/>
    </c:view3D>
    <c:floor>
      <c:thickness val="0"/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explosion val="13"/>
          <c:dLbls>
            <c:dLbl>
              <c:idx val="2"/>
              <c:layout>
                <c:manualLayout>
                  <c:x val="7.639151889615739E-3"/>
                  <c:y val="-5.18852432784664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1A7-4219-9965-9A5B74E703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нет, и не собирался(-лась)</c:v>
                </c:pt>
                <c:pt idx="2">
                  <c:v>нет, в силу обстоятельств, хотя изначально планировал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58</c:v>
                </c:pt>
                <c:pt idx="1">
                  <c:v>13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2547747508813412"/>
          <c:y val="0.31249192839473272"/>
          <c:w val="0.34508482257271489"/>
          <c:h val="0.4914971525532828"/>
        </c:manualLayout>
      </c:layout>
      <c:overlay val="0"/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lvl="0" algn="ctr" rtl="0">
              <a:defRPr lang="ru-RU" sz="1400" b="1" i="0" u="none" strike="noStrike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dirty="0" smtClean="0">
                <a:effectLst/>
              </a:rPr>
              <a:t>Доступна ли для понимания информация о бюджете на официальном сайте Финансового управления Администрации муниципального района </a:t>
            </a:r>
            <a:r>
              <a:rPr lang="ru-RU" sz="1400" b="1" dirty="0" err="1" smtClean="0">
                <a:effectLst/>
              </a:rPr>
              <a:t>Мелеузовский</a:t>
            </a:r>
            <a:r>
              <a:rPr lang="ru-RU" sz="1400" b="1" dirty="0" smtClean="0">
                <a:effectLst/>
              </a:rPr>
              <a:t> район Республики Башкортостан http://finance.admmeleuz.ru?,%</a:t>
            </a:r>
            <a:endParaRPr lang="ru-RU" sz="1400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explosion val="21"/>
          <c:dLbls>
            <c:spPr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да, информация понятна</c:v>
                </c:pt>
                <c:pt idx="1">
                  <c:v>нет, тредуется более понятная и наглядная информация о бюджете</c:v>
                </c:pt>
                <c:pt idx="2">
                  <c:v>нет, использую другие источники информации о бюджете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70</c:v>
                </c:pt>
                <c:pt idx="1">
                  <c:v>10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0C6-4712-93BB-D3B42B8AA8D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vert="horz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140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dirty="0" smtClean="0">
                <a:effectLst/>
              </a:rPr>
              <a:t>Готовы вы ли принять участие в региональном конкурсе проектов по представлению бюджета для граждан в 2020 году среди физических лиц?,%</a:t>
            </a:r>
            <a:endParaRPr lang="ru-RU" sz="1400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explosion val="25"/>
          <c:dPt>
            <c:idx val="0"/>
            <c:bubble3D val="0"/>
            <c:explosion val="7"/>
            <c:extLst>
              <c:ext xmlns:c16="http://schemas.microsoft.com/office/drawing/2014/chart" uri="{C3380CC4-5D6E-409C-BE32-E72D297353CC}">
                <c16:uniqueId val="{00000001-2245-4128-A1BF-59FA3521B769}"/>
              </c:ext>
            </c:extLst>
          </c:dPt>
          <c:dPt>
            <c:idx val="1"/>
            <c:bubble3D val="0"/>
            <c:explosion val="8"/>
            <c:extLst>
              <c:ext xmlns:c16="http://schemas.microsoft.com/office/drawing/2014/chart" uri="{C3380CC4-5D6E-409C-BE32-E72D297353CC}">
                <c16:uniqueId val="{00000002-2245-4128-A1BF-59FA3521B769}"/>
              </c:ext>
            </c:extLst>
          </c:dPt>
          <c:dPt>
            <c:idx val="2"/>
            <c:bubble3D val="0"/>
            <c:explosion val="11"/>
            <c:extLst>
              <c:ext xmlns:c16="http://schemas.microsoft.com/office/drawing/2014/chart" uri="{C3380CC4-5D6E-409C-BE32-E72D297353CC}">
                <c16:uniqueId val="{00000003-2245-4128-A1BF-59FA3521B76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1200" b="1"/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Не слышал об этом конкурсе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27</c:v>
                </c:pt>
                <c:pt idx="1">
                  <c:v>39</c:v>
                </c:pt>
                <c:pt idx="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45-4128-A1BF-59FA3521B769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txPr>
        <a:bodyPr/>
        <a:lstStyle/>
        <a:p>
          <a:pPr>
            <a:defRPr sz="1000"/>
          </a:pPr>
          <a:endParaRPr lang="ru-RU"/>
        </a:p>
      </c:txPr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sz="6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140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i="0" u="none" strike="noStrike" baseline="0" dirty="0" smtClean="0">
                <a:effectLst/>
              </a:rPr>
              <a:t>Ваш возраст?, %</a:t>
            </a:r>
            <a:endParaRPr lang="ru-RU" sz="1400" b="1" i="0" u="none" strike="noStrike" kern="1200" baseline="0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30665672831537055"/>
          <c:y val="6.5915167031739566E-2"/>
        </c:manualLayout>
      </c:layout>
      <c:overlay val="0"/>
    </c:title>
    <c:autoTitleDeleted val="0"/>
    <c:view3D>
      <c:rotX val="75"/>
      <c:rotY val="7"/>
      <c:rAngAx val="0"/>
    </c:view3D>
    <c:floor>
      <c:thickness val="0"/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explosion val="13"/>
          <c:dLbls>
            <c:dLbl>
              <c:idx val="0"/>
              <c:layout>
                <c:manualLayout>
                  <c:x val="-5.210060750381295E-2"/>
                  <c:y val="-4.9436375273804671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512-4BF3-99A0-D393B61635B1}"/>
                </c:ext>
              </c:extLst>
            </c:dLbl>
            <c:dLbl>
              <c:idx val="1"/>
              <c:layout>
                <c:manualLayout>
                  <c:x val="0.13038058689078028"/>
                  <c:y val="-1.489004345470357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512-4BF3-99A0-D393B61635B1}"/>
                </c:ext>
              </c:extLst>
            </c:dLbl>
            <c:dLbl>
              <c:idx val="4"/>
              <c:layout>
                <c:manualLayout>
                  <c:x val="-8.0154780775096773E-2"/>
                  <c:y val="-4.7082262165528254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512-4BF3-99A0-D393B61635B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Лист1!$A$2:$A$6</c:f>
              <c:strCache>
                <c:ptCount val="5"/>
                <c:pt idx="0">
                  <c:v>до 18 лет</c:v>
                </c:pt>
                <c:pt idx="1">
                  <c:v>от 18 до 25</c:v>
                </c:pt>
                <c:pt idx="2">
                  <c:v>от 25 до 45</c:v>
                </c:pt>
                <c:pt idx="3">
                  <c:v>от 45 до 60</c:v>
                </c:pt>
                <c:pt idx="4">
                  <c:v>от 60 и старше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0</c:v>
                </c:pt>
                <c:pt idx="1">
                  <c:v>3</c:v>
                </c:pt>
                <c:pt idx="2">
                  <c:v>60</c:v>
                </c:pt>
                <c:pt idx="3">
                  <c:v>9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140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i="0" u="none" strike="noStrike" baseline="0" dirty="0" smtClean="0">
                <a:effectLst/>
              </a:rPr>
              <a:t>Ваше образование?,% </a:t>
            </a:r>
            <a:endParaRPr lang="ru-RU" sz="1400" b="1" i="0" u="none" strike="noStrike" kern="1200" baseline="0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25639968076938491"/>
          <c:y val="5.8852827706910325E-2"/>
        </c:manualLayout>
      </c:layout>
      <c:overlay val="0"/>
    </c:title>
    <c:autoTitleDeleted val="0"/>
    <c:view3D>
      <c:rotX val="75"/>
      <c:rotY val="7"/>
      <c:rAngAx val="0"/>
    </c:view3D>
    <c:floor>
      <c:thickness val="0"/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>
        <c:manualLayout>
          <c:layoutTarget val="inner"/>
          <c:xMode val="edge"/>
          <c:yMode val="edge"/>
          <c:x val="8.7931687930299429E-2"/>
          <c:y val="0.17674792434881431"/>
          <c:w val="0.46957605379080042"/>
          <c:h val="0.7715075573518489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explosion val="13"/>
          <c:dLbls>
            <c:dLbl>
              <c:idx val="1"/>
              <c:layout>
                <c:manualLayout>
                  <c:x val="-1.3898018504393875E-2"/>
                  <c:y val="-5.2555853187126272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7EE-4A15-A588-96D2B106E0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Высшее</c:v>
                </c:pt>
                <c:pt idx="1">
                  <c:v>Среднее специальное</c:v>
                </c:pt>
                <c:pt idx="2">
                  <c:v>Среднее 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75</c:v>
                </c:pt>
                <c:pt idx="1">
                  <c:v>8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B3-4616-955D-A8F676A8E74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ru-RU" sz="1400" b="1" i="0" u="none" strike="noStrike" kern="1200" baseline="0" dirty="0">
                <a:solidFill>
                  <a:prstClr val="black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400" b="1" i="0" u="none" strike="noStrike" baseline="0" dirty="0" smtClean="0">
                <a:effectLst/>
              </a:rPr>
              <a:t>Ваш пол?,% </a:t>
            </a:r>
            <a:endParaRPr lang="ru-RU" sz="1400" b="1" i="0" u="none" strike="noStrike" kern="1200" baseline="0" dirty="0">
              <a:solidFill>
                <a:prstClr val="black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32988141825995326"/>
          <c:y val="5.1790488382081085E-2"/>
        </c:manualLayout>
      </c:layout>
      <c:overlay val="0"/>
    </c:title>
    <c:autoTitleDeleted val="0"/>
    <c:view3D>
      <c:rotX val="75"/>
      <c:rotY val="7"/>
      <c:rAngAx val="0"/>
    </c:view3D>
    <c:floor>
      <c:thickness val="0"/>
    </c:floor>
    <c:sideWall>
      <c:thickness val="0"/>
      <c:spPr>
        <a:noFill/>
        <a:ln>
          <a:noFill/>
        </a:ln>
        <a:effectLst/>
      </c:spPr>
    </c:sideWall>
    <c:backWall>
      <c:thickness val="0"/>
      <c:spPr>
        <a:noFill/>
        <a:ln>
          <a:noFill/>
        </a:ln>
        <a:effectLst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Столбец3</c:v>
                </c:pt>
              </c:strCache>
            </c:strRef>
          </c:tx>
          <c:explosion val="13"/>
          <c:dLbls>
            <c:dLbl>
              <c:idx val="1"/>
              <c:layout>
                <c:manualLayout>
                  <c:x val="0.11434963073576089"/>
                  <c:y val="3.2192218710824727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CD56-4AE3-A322-131E376DCBA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Лист1!$A$2:$A$3</c:f>
              <c:strCache>
                <c:ptCount val="2"/>
                <c:pt idx="0">
                  <c:v>Мужской</c:v>
                </c:pt>
                <c:pt idx="1">
                  <c:v>Женский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9</c:v>
                </c:pt>
                <c:pt idx="1">
                  <c:v>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56-4AE3-A322-131E376DCBA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accent6">
        <a:lumMod val="20000"/>
        <a:lumOff val="80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B63886-4BCD-42A9-A2BB-70997A016592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FC7EDF-3BBE-41CE-9E8B-9334BEC2EF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7292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FC7EDF-3BBE-41CE-9E8B-9334BEC2EF2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938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FC7EDF-3BBE-41CE-9E8B-9334BEC2EF2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7763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14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164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18863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1591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40856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33729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2271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675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4447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5604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76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8740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346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5310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298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B3DAA-3963-4B72-811B-EBAAD96B0F11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116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B3DAA-3963-4B72-811B-EBAAD96B0F11}" type="datetimeFigureOut">
              <a:rPr lang="ru-RU" smtClean="0"/>
              <a:t>31.03.2020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77D3046-209A-4D54-845D-95E7288509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679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  <p:sldLayoutId id="2147483930" r:id="rId12"/>
    <p:sldLayoutId id="2147483931" r:id="rId13"/>
    <p:sldLayoutId id="2147483932" r:id="rId14"/>
    <p:sldLayoutId id="2147483933" r:id="rId15"/>
    <p:sldLayoutId id="21474839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9920" y="536029"/>
            <a:ext cx="8807945" cy="967313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  <a:effectLst/>
              </a:rPr>
              <a:t>Опрос для граждан по бюджетной тематике за </a:t>
            </a:r>
            <a:r>
              <a:rPr lang="ru-RU" sz="2000" b="1" dirty="0" smtClean="0">
                <a:solidFill>
                  <a:schemeClr val="tx1"/>
                </a:solidFill>
                <a:effectLst/>
              </a:rPr>
              <a:t>1 </a:t>
            </a:r>
            <a:r>
              <a:rPr lang="ru-RU" sz="2000" b="1" dirty="0">
                <a:solidFill>
                  <a:schemeClr val="tx1"/>
                </a:solidFill>
                <a:effectLst/>
              </a:rPr>
              <a:t>квартал </a:t>
            </a:r>
            <a:r>
              <a:rPr lang="ru-RU" sz="2000" b="1" dirty="0" smtClean="0">
                <a:solidFill>
                  <a:schemeClr val="tx1"/>
                </a:solidFill>
                <a:effectLst/>
              </a:rPr>
              <a:t>2020 </a:t>
            </a:r>
            <a:r>
              <a:rPr lang="ru-RU" sz="2000" b="1" dirty="0">
                <a:solidFill>
                  <a:schemeClr val="tx1"/>
                </a:solidFill>
                <a:effectLst/>
              </a:rPr>
              <a:t>года для жителей муниципального района Мелеузовский район Республики Башкортостан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753316" y="1432403"/>
            <a:ext cx="8639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опросе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участвовало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83 человек, результаты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опроса приведены ниже:</a:t>
            </a:r>
          </a:p>
        </p:txBody>
      </p:sp>
      <p:grpSp>
        <p:nvGrpSpPr>
          <p:cNvPr id="3" name="Группа 2"/>
          <p:cNvGrpSpPr/>
          <p:nvPr/>
        </p:nvGrpSpPr>
        <p:grpSpPr>
          <a:xfrm>
            <a:off x="1328168" y="1801735"/>
            <a:ext cx="9700057" cy="4405878"/>
            <a:chOff x="898670" y="1801735"/>
            <a:chExt cx="9700057" cy="4405878"/>
          </a:xfrm>
        </p:grpSpPr>
        <p:graphicFrame>
          <p:nvGraphicFramePr>
            <p:cNvPr id="12" name="Диаграмма 11"/>
            <p:cNvGraphicFramePr/>
            <p:nvPr>
              <p:extLst>
                <p:ext uri="{D42A27DB-BD31-4B8C-83A1-F6EECF244321}">
                  <p14:modId xmlns:p14="http://schemas.microsoft.com/office/powerpoint/2010/main" val="2299451134"/>
                </p:ext>
              </p:extLst>
            </p:nvPr>
          </p:nvGraphicFramePr>
          <p:xfrm>
            <a:off x="6206836" y="1801735"/>
            <a:ext cx="4391891" cy="440587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7" name="Диаграмма 6"/>
            <p:cNvGraphicFramePr/>
            <p:nvPr>
              <p:extLst>
                <p:ext uri="{D42A27DB-BD31-4B8C-83A1-F6EECF244321}">
                  <p14:modId xmlns:p14="http://schemas.microsoft.com/office/powerpoint/2010/main" val="2321795311"/>
                </p:ext>
              </p:extLst>
            </p:nvPr>
          </p:nvGraphicFramePr>
          <p:xfrm>
            <a:off x="898670" y="1801736"/>
            <a:ext cx="4449185" cy="440587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136690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E7E0B1D6-33C6-482C-AF0C-FF6835CC146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38583182"/>
              </p:ext>
            </p:extLst>
          </p:nvPr>
        </p:nvGraphicFramePr>
        <p:xfrm>
          <a:off x="1397875" y="630621"/>
          <a:ext cx="4099035" cy="5318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45439910"/>
              </p:ext>
            </p:extLst>
          </p:nvPr>
        </p:nvGraphicFramePr>
        <p:xfrm>
          <a:off x="6830292" y="630622"/>
          <a:ext cx="4073236" cy="53182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622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698766771"/>
              </p:ext>
            </p:extLst>
          </p:nvPr>
        </p:nvGraphicFramePr>
        <p:xfrm>
          <a:off x="774700" y="749300"/>
          <a:ext cx="3168869" cy="5394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963632605"/>
              </p:ext>
            </p:extLst>
          </p:nvPr>
        </p:nvGraphicFramePr>
        <p:xfrm>
          <a:off x="4318000" y="749300"/>
          <a:ext cx="3168869" cy="5394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127535001"/>
              </p:ext>
            </p:extLst>
          </p:nvPr>
        </p:nvGraphicFramePr>
        <p:xfrm>
          <a:off x="7861300" y="749300"/>
          <a:ext cx="3168869" cy="5394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03664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919</TotalTime>
  <Words>141</Words>
  <Application>Microsoft Office PowerPoint</Application>
  <PresentationFormat>Широкоэкранный</PresentationFormat>
  <Paragraphs>19</Paragraphs>
  <Slides>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Times New Roman</vt:lpstr>
      <vt:lpstr>Trebuchet MS</vt:lpstr>
      <vt:lpstr>Wingdings 3</vt:lpstr>
      <vt:lpstr>Аспект</vt:lpstr>
      <vt:lpstr>Опрос для граждан по бюджетной тематике за 1 квартал 2020 года для жителей муниципального района Мелеузовский район Республики Башкортостан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Протокол опроса граждан по бюджетной тематике во II квартале 2017 года</dc:title>
  <dc:creator>Елена</dc:creator>
  <cp:lastModifiedBy>user</cp:lastModifiedBy>
  <cp:revision>66</cp:revision>
  <cp:lastPrinted>2017-09-25T08:59:29Z</cp:lastPrinted>
  <dcterms:created xsi:type="dcterms:W3CDTF">2017-06-23T08:41:46Z</dcterms:created>
  <dcterms:modified xsi:type="dcterms:W3CDTF">2020-03-31T10:46:48Z</dcterms:modified>
</cp:coreProperties>
</file>