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6"/>
  </p:notesMasterIdLst>
  <p:handoutMasterIdLst>
    <p:handoutMasterId r:id="rId87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345" r:id="rId53"/>
    <p:sldId id="346" r:id="rId54"/>
    <p:sldId id="347" r:id="rId55"/>
    <p:sldId id="348" r:id="rId56"/>
    <p:sldId id="349" r:id="rId57"/>
    <p:sldId id="350" r:id="rId58"/>
    <p:sldId id="351" r:id="rId59"/>
    <p:sldId id="352" r:id="rId60"/>
    <p:sldId id="353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61" r:id="rId69"/>
    <p:sldId id="362" r:id="rId70"/>
    <p:sldId id="363" r:id="rId71"/>
    <p:sldId id="364" r:id="rId72"/>
    <p:sldId id="368" r:id="rId73"/>
    <p:sldId id="369" r:id="rId74"/>
    <p:sldId id="370" r:id="rId75"/>
    <p:sldId id="371" r:id="rId76"/>
    <p:sldId id="372" r:id="rId77"/>
    <p:sldId id="365" r:id="rId78"/>
    <p:sldId id="366" r:id="rId79"/>
    <p:sldId id="373" r:id="rId80"/>
    <p:sldId id="367" r:id="rId81"/>
    <p:sldId id="374" r:id="rId82"/>
    <p:sldId id="375" r:id="rId83"/>
    <p:sldId id="376" r:id="rId84"/>
    <p:sldId id="377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207"/>
    <a:srgbClr val="FFE697"/>
    <a:srgbClr val="000000"/>
    <a:srgbClr val="FEC200"/>
    <a:srgbClr val="FFE593"/>
    <a:srgbClr val="FFD347"/>
    <a:srgbClr val="FDD3FA"/>
    <a:srgbClr val="E2E1C4"/>
    <a:srgbClr val="D9D8B2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7"/>
    <p:restoredTop sz="95322" autoAdjust="0"/>
  </p:normalViewPr>
  <p:slideViewPr>
    <p:cSldViewPr snapToGrid="0" snapToObjects="1">
      <p:cViewPr>
        <p:scale>
          <a:sx n="110" d="100"/>
          <a:sy n="110" d="100"/>
        </p:scale>
        <p:origin x="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commentAuthors" Target="commentAuthors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5EAC5FF-95A4-4B06-AD8E-C60567A9D9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76D561-B44B-49A9-86DD-9EB8087235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01C8F-133E-4D92-A9DE-952198252633}" type="datetime1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F9998C-B69A-48FB-BBF3-88EF07C560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3511C7-AD43-422D-95C9-05FB62AD4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EFD74-F28F-4824-B52C-502900597B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1874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D447D-CF80-4A60-A377-48F415E5F432}" type="datetime1">
              <a:rPr lang="ru-RU" smtClean="0"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43A2F-0E27-4F7B-B60A-C5CA0D27F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54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802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8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98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47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782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395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97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902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120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621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40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031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2922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2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873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309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91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5865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10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645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12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878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396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29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239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3785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2441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9039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961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680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375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87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6554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264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869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3609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59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66753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69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506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620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74966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1661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51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34100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562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04050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78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2341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80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3447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82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97119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84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47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427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36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014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43A2F-0E27-4F7B-B60A-C5CA0D27FB96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0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B39A-4DC5-48BC-89CE-0C96A347BC3F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6232-1FBD-44EF-AE3F-F66C3026D2C0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084-E017-4E08-8E3C-092308112117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E935-E196-4B66-A8AF-51DC7426CDD8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1882-90D2-4CDF-938C-42FE4EFCA8F4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6278-384E-4D6B-BCFA-706197363982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267-5B7C-4737-849C-16AF5DA89A8E}" type="datetime1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C71B-A262-42D0-8DC6-92D718B9CFD5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81D9-A1B9-44FC-A945-6D28814E2FA0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0F1B-AC3B-46B4-BA16-FCEA3FFDEC22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3A6B-6799-4525-AD51-996B6A5569A3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E899-67C5-4208-988E-4F0AAC3A777B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21EDDE2D1BA43594D3FC870A3F48FB1CDD2831E56704F7ADAD8AB2368092CE40E6E05ABAD4954135DD387gCTAJ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212691" y="324575"/>
            <a:ext cx="10400030" cy="375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системы образования муниципального района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76521" y="686330"/>
            <a:ext cx="10236200" cy="546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Мелеузовский район Республики Башкортостан от  29 декабря 2021 года № </a:t>
            </a:r>
            <a:r>
              <a:rPr lang="ru-RU" sz="1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1577 (с изменениями от 22.02.2023 г. № 194)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973691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/>
              <a:t>Муниципальное казенное учреждение Управление образования муниципального района </a:t>
            </a:r>
            <a:r>
              <a:rPr lang="ru-RU" sz="1150" dirty="0" err="1"/>
              <a:t>Мелеузовский</a:t>
            </a:r>
            <a:r>
              <a:rPr lang="ru-RU" sz="1150" dirty="0"/>
              <a:t> район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10" descr="https://cdn3.vectorstock.com/i/1000x1000/58/27/graduation-hat-and-diploma-icon-vector-9425827.jpg">
            <a:extLst>
              <a:ext uri="{FF2B5EF4-FFF2-40B4-BE49-F238E27FC236}">
                <a16:creationId xmlns:a16="http://schemas.microsoft.com/office/drawing/2014/main" id="{E6077047-9FBC-47E5-867E-ED1160515C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74"/>
          <a:stretch/>
        </p:blipFill>
        <p:spPr bwMode="auto">
          <a:xfrm>
            <a:off x="260908" y="360977"/>
            <a:ext cx="829790" cy="67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5424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- </a:t>
            </a:r>
            <a:r>
              <a:rPr lang="ru-RU" sz="1150" dirty="0"/>
              <a:t>обеспечение качества и доступности образования и воспитания детей, соответствующего требованиям инновационного развития экономики, современным потребностям граждан </a:t>
            </a:r>
            <a:r>
              <a:rPr lang="ru-RU" sz="1150" dirty="0" err="1"/>
              <a:t>Мелеузовского</a:t>
            </a:r>
            <a:r>
              <a:rPr lang="ru-RU" sz="1150" dirty="0"/>
              <a:t> района, Республики Башкортостан.</a:t>
            </a:r>
            <a:endParaRPr lang="ru-RU" sz="1150" b="1" i="1" dirty="0">
              <a:solidFill>
                <a:srgbClr val="2E3917"/>
              </a:solidFill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algn="just"/>
            <a:r>
              <a:rPr lang="ru-RU" sz="1150" dirty="0">
                <a:solidFill>
                  <a:srgbClr val="2E3917"/>
                </a:solidFill>
                <a:effectLst/>
                <a:latin typeface="+mn-lt"/>
                <a:ea typeface="Times New Roman" panose="02020603050405020304" pitchFamily="18" charset="0"/>
              </a:rPr>
              <a:t>   - </a:t>
            </a:r>
            <a:r>
              <a:rPr lang="ru-RU" sz="1150" dirty="0"/>
              <a:t>обеспечить качество и доступность дошкольного образования</a:t>
            </a:r>
          </a:p>
          <a:p>
            <a:pPr algn="just"/>
            <a:r>
              <a:rPr lang="ru-RU" sz="1150" dirty="0"/>
              <a:t>-обеспечить предоставление  качественного и доступного общего образования в соответствии с современными требованиями</a:t>
            </a:r>
          </a:p>
          <a:p>
            <a:pPr algn="just"/>
            <a:r>
              <a:rPr lang="ru-RU" sz="1150" dirty="0"/>
              <a:t>- сохранить и развивать  эффективную систему дополнительного образования обучающихся</a:t>
            </a:r>
          </a:p>
          <a:p>
            <a:pPr algn="just"/>
            <a:r>
              <a:rPr lang="ru-RU" sz="1150" dirty="0"/>
              <a:t>- развитие  системы отдыха, оздоровления и дополнительной занятости детей, подростков и учащейся молодежи</a:t>
            </a:r>
          </a:p>
          <a:p>
            <a:pPr algn="just"/>
            <a:r>
              <a:rPr lang="ru-RU" sz="1150" dirty="0"/>
              <a:t>- выявление и развитие у обучающихся интеллектуальных и творческих способностей, способностей к занятиям физической культурой и спортом, интереса к научной (научно-исследовательской) деятельности, творческой деятельности, физкультурно-спортивной деятельности;</a:t>
            </a:r>
          </a:p>
          <a:p>
            <a:pPr algn="just"/>
            <a:r>
              <a:rPr lang="ru-RU" sz="1150" dirty="0"/>
              <a:t>- создать условия, обеспечивающие равные возможности получения образовательных услуг для детей с ограниченными возможностями здоровья (в том числе и для детей- инвалидов);</a:t>
            </a:r>
          </a:p>
          <a:p>
            <a:pPr algn="just"/>
            <a:r>
              <a:rPr lang="ru-RU" sz="1150" dirty="0"/>
              <a:t>- сформировать эффективную организацию управления системой образования и деятельности  по опеке и попечительству; </a:t>
            </a:r>
          </a:p>
          <a:p>
            <a:pPr algn="just"/>
            <a:r>
              <a:rPr lang="ru-RU" sz="1150" dirty="0"/>
              <a:t>- создавать условия для полноценного включения в образовательное пространство и успешной социализации и самореализации всех категорий обучающихся учреждений общего образования</a:t>
            </a:r>
          </a:p>
          <a:p>
            <a:pPr algn="just"/>
            <a:r>
              <a:rPr lang="ru-RU" sz="1150" dirty="0"/>
              <a:t> - обеспечивать государственную поддержку детям-сиротам, и детям, оставшимся без попечения родителей; </a:t>
            </a:r>
          </a:p>
          <a:p>
            <a:pPr algn="just"/>
            <a:r>
              <a:rPr lang="ru-RU" sz="1150" dirty="0"/>
              <a:t>- обеспечить достижение целей, показателей и результатов регионального проекта «Современная школа»;</a:t>
            </a:r>
          </a:p>
          <a:p>
            <a:pPr algn="just"/>
            <a:r>
              <a:rPr lang="ru-RU" sz="1150" dirty="0"/>
              <a:t>- обеспечить достижение целей, показателей и результатов регионального проекта «Успех каждого ребенка»;</a:t>
            </a:r>
          </a:p>
          <a:p>
            <a:pPr marL="171450" indent="-171450" algn="just">
              <a:buFontTx/>
              <a:buChar char="-"/>
            </a:pPr>
            <a:r>
              <a:rPr lang="ru-RU" sz="1150" dirty="0"/>
              <a:t>обеспечить достижение целей, показателей и результатов регионального проекта «Цифровая образовательная среда»;</a:t>
            </a:r>
          </a:p>
          <a:p>
            <a:pPr marL="171450" indent="-171450" algn="just">
              <a:buFontTx/>
              <a:buChar char="-"/>
            </a:pPr>
            <a:r>
              <a:rPr lang="ru-RU" sz="1150" dirty="0"/>
              <a:t>обеспечение функционирования системы патриотического воспитания граждан Российской Федерации.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00703" y="2397289"/>
            <a:ext cx="418322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8 947 656,24 тыс. рублей, из них по годам:</a:t>
            </a: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1 420 947,20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1 468 047,92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1 498 414,41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1 491 347,41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1 510 900,40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1 557 998,90 тыс. рублей</a:t>
            </a:r>
            <a:r>
              <a:rPr lang="ru-RU" sz="1400" dirty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1A3B68D-B186-455F-8573-E71434C579C2}"/>
              </a:ext>
            </a:extLst>
          </p:cNvPr>
          <p:cNvSpPr/>
          <p:nvPr/>
        </p:nvSpPr>
        <p:spPr>
          <a:xfrm>
            <a:off x="7500703" y="1265632"/>
            <a:ext cx="427520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a typeface="Arial Unicode MS"/>
                <a:cs typeface="Times New Roman" panose="02020603050405020304" pitchFamily="18" charset="0"/>
              </a:rPr>
              <a:t>Перечень региональных проектов</a:t>
            </a:r>
          </a:p>
          <a:p>
            <a:r>
              <a:rPr lang="ru-RU" sz="1150" dirty="0"/>
              <a:t>Национальный проект «Образование»: «Современная школа», «Успех каждого ребенка», «Цифровая образовательная среда».</a:t>
            </a:r>
            <a:endParaRPr lang="ru-RU" sz="1150" b="1" i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3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10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Управление муниципальными финансами и муниципальным долгом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22 ноября 2021 года № 1338 (с изменениями от 27.12.2021 г. № 1564, от 03.02.2023 г. № 98)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8033481" y="4512052"/>
            <a:ext cx="33928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Финансовое управление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00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00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- 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обеспечить темп роста налоговых и неналоговых доходов консолидированного бюджета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район РБ до 2027 года в размерах, определенных Соглашением с Министерством финансов Республики Башкортостан о предоставлении дотации на выравнивание бюджетной обеспеченности муниципальных районов (городских округов) Республики Башкортостан из бюджета Республики Башкортостан бюджету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lvl="0"/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обеспечить качество управления муниципальными финансами на уровне не ниже надлежащего (по оценке Министерства финансов Республики Башкортостан);</a:t>
            </a:r>
          </a:p>
          <a:p>
            <a:pPr lvl="0"/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содействовать сбалансированности и устойчивости бюджетов поселений, повышению качества и прозрачности управления средствами бюджетов поселений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lvl="0"/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обеспечить организацию и осуществление контроля в финансово-бюджетной сфере и в сфере закупок;</a:t>
            </a:r>
          </a:p>
          <a:p>
            <a:pPr lvl="0"/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обеспечить уровень долговой нагрузки в пределах 10% доходов бюджета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 без учета безвозмездных поступлений;</a:t>
            </a:r>
          </a:p>
          <a:p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повысить прозрачность и качество процедур бюджетного (бухгалтерского) учета.</a:t>
            </a:r>
          </a:p>
          <a:p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- организовать работу по повышению качества администрирования доходов бюджета и совершенствованию налогового законодательства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район Республики Башкортостан, включая оптимизацию налоговых льгот и иных преференций хозяйствующим субъектам в зависимости от их востребованности и экономического эффекта;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  - создать условия для развития потенциала муниципального управления системой общественных финансов в муниципальном районе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район Республики Башкортостан;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  - поддержать устойчивое исполнение бюджетов поселений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район Республики Башкортостан;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  - организовать и осуществлять контроль за соблюдением бюджетного законодательства и иных нормативных правовых актов, регулирующих бюджетные правоотношения, законодательных и иных нормативных правовых актов о контрактной системе в сфере закупок товаров, работ, услуг для обеспечения муниципальных нужд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район Республики Башкортостан;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  - обеспечить эффективное управление муниципальным долгом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район Республики Башкортостан; </a:t>
            </a:r>
          </a:p>
          <a:p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   - организовать централизацию бюджетного (бухгалтерского) учета муниципальных учреждений.</a:t>
            </a:r>
            <a:endParaRPr lang="ru-RU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1 007 101,5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148 549,20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169 324,00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171 129,00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168 729,00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172 103,60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177 266,70 тыс. рублей</a:t>
            </a:r>
            <a:r>
              <a:rPr lang="ru-RU" sz="1400" dirty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96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11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«Управление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муниципальнами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финансами и муниципальным долгом в МР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 Республики Башкортостан» на 2022-2027 годы.</a:t>
            </a:r>
          </a:p>
          <a:p>
            <a:pPr algn="ctr"/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10400"/>
              </p:ext>
            </p:extLst>
          </p:nvPr>
        </p:nvGraphicFramePr>
        <p:xfrm>
          <a:off x="359880" y="1225118"/>
          <a:ext cx="11489221" cy="467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92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119324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912413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366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366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3592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366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366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366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007405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994887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202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923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880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1.1.1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Объем налоговых и неналоговых доходов консолидированного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млн. рублей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абсолютный показатель из годового отчета об исполнении консолидированного бюджета муниципального района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район Республики Башкортостан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919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1.1.2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Прирост объемов налоговых и неналоговых доходов консолидированного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в сопоставимых условиях,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 относительный, определяется как соотношение объема налоговых и неналоговых доходов консолидированного бюджета муниципального района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район Республики Башкортостан  за отчетный год к объему налоговых и неналоговых доходов консолидированного бюджета муниципального района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район Республики Башкортостан  за год, предшествующий отчетному, из отчета об исполнении консолидированного бюджета муниципального района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район Республики Башкортостан Республики Башкортостан за соответствующий год в сопоставимых условиях.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980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2.1.1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Рейтинг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среди муниципальных районов Республики Башкортостан по качеству управления муниципальными финансами (по оценке Министерства финансов Республики Башкортостан), степень качества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=&gt; II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отрицательный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оценка, присваиваемая Министерством финансов Республики Башкортостан (за предыдущий год)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495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713046"/>
              </p:ext>
            </p:extLst>
          </p:nvPr>
        </p:nvGraphicFramePr>
        <p:xfrm>
          <a:off x="431799" y="373586"/>
          <a:ext cx="11229372" cy="6040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539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71392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9161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1539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7049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7342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1642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89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40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768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2.1.2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Соблюдение установленных законодательством Российской Федерации требований к бюджету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и отчетности о его исполнении, да/нет (1/0)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"да" - если соблюдены требования к бюджету муниципального района Мелеузовский район РБ и отчетности о его исполнении;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"нет" - если выявлены отклонения от указанных требований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910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2.1.3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расходов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формируемых в рамках муниципальных программ, в общем объеме расходов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относительный, определяется как соотношение объема расходов бюджета МР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РБ в рамках муниципальных программ к общему объему расходов бюджета МР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РБ в соответствии с Решением Совета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РБ о бюджете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на очередной финансовый год и плановый период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890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3.1.1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бюджетов муниципальных образований муниципального района Мелеузовский район Республики Башкортостан с уровнем бюджетной обеспеченности выше среднего по муниципальному району,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относительный, определяется как отношение количества поселений с уровнем бюджетной обеспеченности выше среднего на общее количество поселений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816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3.1.2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бюджетов муниципальных образований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с уровнем бюджетной обеспеченности выше среднего по муниципальному району, единицы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определяется согласно </a:t>
                      </a:r>
                      <a:r>
                        <a:rPr lang="ru-RU" sz="80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hlinkClick r:id="rId3" tooltip="Закон Республики Башкортостан от 15.07.2005 N 203-з (ред. от 25.06.2015) &quot;О межбюджетных отношениях в Республике Башкортостан&quot; (принят Государственным Собранием - Курултаем - РБ 07.07.2005){КонсультантПлюс}"/>
                        </a:rPr>
                        <a:t>Методике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формирования и распределения дотаций на выравнивание бюджетной обеспеченности поселений (приложение N 4 к Закону РБ "О межбюджетных отношениях в Республике Башкортостан")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971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4.1.1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Результативность контрольных мероприятий внутреннему муниципальному финансовому контролю,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относительный, определяется как соотношение количества контрольных мероприятий, по которыми выявлены нарушения, к общему количеству контрольных мероприятий, проведенных в текущем периоде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94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54833"/>
              </p:ext>
            </p:extLst>
          </p:nvPr>
        </p:nvGraphicFramePr>
        <p:xfrm>
          <a:off x="431799" y="373585"/>
          <a:ext cx="11208265" cy="5634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7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67499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5648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037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4912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3964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3485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42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17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712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4.1.1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Выполнение планов контрольных мероприятий, %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относительный, определяется как отношение количества проведенных контрольных мероприятий к числу всех предусмотренных соответствующим планом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1186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5.1.1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Отношение муниципального долга муниципального района Мелеузовский район Республики Башкортостан к общему годовому объему доходов бюджета муниципального района Мелеузовский район Республики Башкортостан без учета объема безвозмездных поступлений,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отрицательный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относительный, определяется как соотношение муниципального долга муниципального района Мелеузовский район РБ к доходам бюджета муниципального района Мелеузовский район РБ без учета объема безвозмездных поступлений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7298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5.1.2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Просроченная задолженность по долговым обязательствам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тыс.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отрицательный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абсолютный показатель из годового отчета об исполнении консолидированного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225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/>
                          <a:cs typeface="Calibri" panose="020F0502020204030204" pitchFamily="34" charset="0"/>
                        </a:rPr>
                        <a:t>6.1.1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муниципальных учреждений, бюджетный (бухгалтерский) учет которых осуществляют МКУ Централизованная бухгалтерия муниципального района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и МКУ Централизованная бухгалтерия образовательных учреждений муниципального района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к общему количеству муниципальных учреждений, проценты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 относительный. Рассчитывается как отношение количества муниципальных учреждений, бюджетный (бухгалтерский) учет которых осуществляют МКУ Централизованная бухгалтерия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 и МКУ Централизованная бухгалтерия образовательных учреждений муниципального района </a:t>
                      </a:r>
                      <a:r>
                        <a:rPr lang="ru-RU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район Республики Башкортостан, к общему количеству муниципальных учреждений</a:t>
                      </a:r>
                      <a:r>
                        <a:rPr lang="ru-RU" sz="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39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14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молодежной политики, физкультуры и спорта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14 декабря 2021 года № 1493 (с изменениями от 28.03.2023 г. № 367)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8033481" y="4512052"/>
            <a:ext cx="33928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Сектор по делам молодежи    Администрации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муниципально-го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 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00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00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- создать условия для включения молодежи в процессы социально-экономической, общественно-политической, культурной жизни муниципального образования и гражданского общества в целом;</a:t>
            </a:r>
          </a:p>
          <a:p>
            <a:pPr lvl="0"/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  - создать условия для укрепления здоровья населения путем развития инфраструктуры спорта, популяризации массового спорта, приобщения различных слоев населения к регулярным занятиям физической культурой и спортом, повышение конкурентоспособности спортсменов на соревнованиях различного уровня.</a:t>
            </a:r>
          </a:p>
          <a:p>
            <a:pPr lvl="0"/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создать условия для организации и проведения культурно-досуговых мероприятий и профилактики социальных деструкций детей и молодежи;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создать условия для развития системы гражданского и патриотического воспитания детей и молодежи, а также вовлечения в добровольческую (волонтерскую) деятельность;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создать условия для развития и популяризации массовой физической культуру и спорта, а также получения услуг для лиц с ограниченными возможностями здоровья (в том числе и для детей-инвалидов);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создать условия для подготовки спортивного резерва и спортсменов высокого класса.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endParaRPr lang="ru-RU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388 036,08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65 076,08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66 201,00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63 201,00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63 201,00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64 321,40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66 035,60 тыс. рублей</a:t>
            </a:r>
            <a:r>
              <a:rPr lang="ru-RU" sz="1400" dirty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0950A7-2E56-40C7-98B8-810C0090EA40}"/>
              </a:ext>
            </a:extLst>
          </p:cNvPr>
          <p:cNvSpPr/>
          <p:nvPr/>
        </p:nvSpPr>
        <p:spPr>
          <a:xfrm>
            <a:off x="374404" y="4395230"/>
            <a:ext cx="6096000" cy="7232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i="1" u="sng" dirty="0">
                <a:solidFill>
                  <a:srgbClr val="4472C4">
                    <a:lumMod val="50000"/>
                  </a:srgbClr>
                </a:solidFill>
                <a:ea typeface="Arial Unicode MS"/>
                <a:cs typeface="Times New Roman" panose="02020603050405020304" pitchFamily="18" charset="0"/>
              </a:rPr>
              <a:t>Перечень региональных проектов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Патриотическое воспитание граждан Российской Федерации (Республика Башкортостан);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Социальная активность; Спорт-норма жизни.</a:t>
            </a:r>
          </a:p>
        </p:txBody>
      </p:sp>
    </p:spTree>
    <p:extLst>
      <p:ext uri="{BB962C8B-B14F-4D97-AF65-F5344CB8AC3E}">
        <p14:creationId xmlns:p14="http://schemas.microsoft.com/office/powerpoint/2010/main" val="361248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15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молодежной политики, физкультуры и спорта в МР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 Республики Башкортостан» на 2022-2027 годы.</a:t>
            </a:r>
          </a:p>
          <a:p>
            <a:pPr algn="ctr"/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DDF3C745-B6CA-4D64-A580-72637B941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717730"/>
              </p:ext>
            </p:extLst>
          </p:nvPr>
        </p:nvGraphicFramePr>
        <p:xfrm>
          <a:off x="588396" y="1429111"/>
          <a:ext cx="10765402" cy="3876422"/>
        </p:xfrm>
        <a:graphic>
          <a:graphicData uri="http://schemas.openxmlformats.org/drawingml/2006/table">
            <a:tbl>
              <a:tblPr firstRow="1" firstCol="1" bandRow="1"/>
              <a:tblGrid>
                <a:gridCol w="726781">
                  <a:extLst>
                    <a:ext uri="{9D8B030D-6E8A-4147-A177-3AD203B41FA5}">
                      <a16:colId xmlns:a16="http://schemas.microsoft.com/office/drawing/2014/main" val="3554205529"/>
                    </a:ext>
                  </a:extLst>
                </a:gridCol>
                <a:gridCol w="1257170">
                  <a:extLst>
                    <a:ext uri="{9D8B030D-6E8A-4147-A177-3AD203B41FA5}">
                      <a16:colId xmlns:a16="http://schemas.microsoft.com/office/drawing/2014/main" val="3993290263"/>
                    </a:ext>
                  </a:extLst>
                </a:gridCol>
                <a:gridCol w="1015556">
                  <a:extLst>
                    <a:ext uri="{9D8B030D-6E8A-4147-A177-3AD203B41FA5}">
                      <a16:colId xmlns:a16="http://schemas.microsoft.com/office/drawing/2014/main" val="4053491246"/>
                    </a:ext>
                  </a:extLst>
                </a:gridCol>
                <a:gridCol w="726781">
                  <a:extLst>
                    <a:ext uri="{9D8B030D-6E8A-4147-A177-3AD203B41FA5}">
                      <a16:colId xmlns:a16="http://schemas.microsoft.com/office/drawing/2014/main" val="2025184886"/>
                    </a:ext>
                  </a:extLst>
                </a:gridCol>
                <a:gridCol w="726781">
                  <a:extLst>
                    <a:ext uri="{9D8B030D-6E8A-4147-A177-3AD203B41FA5}">
                      <a16:colId xmlns:a16="http://schemas.microsoft.com/office/drawing/2014/main" val="3037038654"/>
                    </a:ext>
                  </a:extLst>
                </a:gridCol>
                <a:gridCol w="726781">
                  <a:extLst>
                    <a:ext uri="{9D8B030D-6E8A-4147-A177-3AD203B41FA5}">
                      <a16:colId xmlns:a16="http://schemas.microsoft.com/office/drawing/2014/main" val="3212558021"/>
                    </a:ext>
                  </a:extLst>
                </a:gridCol>
                <a:gridCol w="726781">
                  <a:extLst>
                    <a:ext uri="{9D8B030D-6E8A-4147-A177-3AD203B41FA5}">
                      <a16:colId xmlns:a16="http://schemas.microsoft.com/office/drawing/2014/main" val="3022016448"/>
                    </a:ext>
                  </a:extLst>
                </a:gridCol>
                <a:gridCol w="731303">
                  <a:extLst>
                    <a:ext uri="{9D8B030D-6E8A-4147-A177-3AD203B41FA5}">
                      <a16:colId xmlns:a16="http://schemas.microsoft.com/office/drawing/2014/main" val="2518362740"/>
                    </a:ext>
                  </a:extLst>
                </a:gridCol>
                <a:gridCol w="731303">
                  <a:extLst>
                    <a:ext uri="{9D8B030D-6E8A-4147-A177-3AD203B41FA5}">
                      <a16:colId xmlns:a16="http://schemas.microsoft.com/office/drawing/2014/main" val="2921877618"/>
                    </a:ext>
                  </a:extLst>
                </a:gridCol>
                <a:gridCol w="1088555">
                  <a:extLst>
                    <a:ext uri="{9D8B030D-6E8A-4147-A177-3AD203B41FA5}">
                      <a16:colId xmlns:a16="http://schemas.microsoft.com/office/drawing/2014/main" val="2785386393"/>
                    </a:ext>
                  </a:extLst>
                </a:gridCol>
                <a:gridCol w="2307610">
                  <a:extLst>
                    <a:ext uri="{9D8B030D-6E8A-4147-A177-3AD203B41FA5}">
                      <a16:colId xmlns:a16="http://schemas.microsoft.com/office/drawing/2014/main" val="928230441"/>
                    </a:ext>
                  </a:extLst>
                </a:gridCol>
              </a:tblGrid>
              <a:tr h="885974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№ п/п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Значения целевого индикатора и показателя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 годам реализации муниципальной программы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935481"/>
                  </a:ext>
                </a:extLst>
              </a:tr>
              <a:tr h="413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268358"/>
                  </a:ext>
                </a:extLst>
              </a:tr>
              <a:tr h="14376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276962"/>
                  </a:ext>
                </a:extLst>
              </a:tr>
              <a:tr h="100638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молодых людей, посещающих кружки и секции соответствующей направленности, %</a:t>
                      </a: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МБУ ДПЦ «Темп»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детей, подростков и молодежи, занимающихся в учреждениях молодежной политики на постоянной основе, от числа молодежи в МР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639559"/>
                  </a:ext>
                </a:extLst>
              </a:tr>
              <a:tr h="130943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молодых людей, посещающих культурно-досуговые, спортивно-массовые мероприятия, %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МБУ ДПЦ «Темп»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детей, подростков и молодежи, посещающих культурно-досуговые, спортивно-массовые мероприятия, от числа молодежи в МР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96" marR="64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092299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A5704B77-85EC-426F-A105-EAB3F9A2A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63805"/>
              </p:ext>
            </p:extLst>
          </p:nvPr>
        </p:nvGraphicFramePr>
        <p:xfrm>
          <a:off x="588397" y="5297487"/>
          <a:ext cx="10765401" cy="1058863"/>
        </p:xfrm>
        <a:graphic>
          <a:graphicData uri="http://schemas.openxmlformats.org/drawingml/2006/table">
            <a:tbl>
              <a:tblPr firstRow="1" firstCol="1" bandRow="1"/>
              <a:tblGrid>
                <a:gridCol w="735306">
                  <a:extLst>
                    <a:ext uri="{9D8B030D-6E8A-4147-A177-3AD203B41FA5}">
                      <a16:colId xmlns:a16="http://schemas.microsoft.com/office/drawing/2014/main" val="2416792923"/>
                    </a:ext>
                  </a:extLst>
                </a:gridCol>
                <a:gridCol w="1245326">
                  <a:extLst>
                    <a:ext uri="{9D8B030D-6E8A-4147-A177-3AD203B41FA5}">
                      <a16:colId xmlns:a16="http://schemas.microsoft.com/office/drawing/2014/main" val="1459536139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4113389851"/>
                    </a:ext>
                  </a:extLst>
                </a:gridCol>
                <a:gridCol w="722812">
                  <a:extLst>
                    <a:ext uri="{9D8B030D-6E8A-4147-A177-3AD203B41FA5}">
                      <a16:colId xmlns:a16="http://schemas.microsoft.com/office/drawing/2014/main" val="351422768"/>
                    </a:ext>
                  </a:extLst>
                </a:gridCol>
                <a:gridCol w="748937">
                  <a:extLst>
                    <a:ext uri="{9D8B030D-6E8A-4147-A177-3AD203B41FA5}">
                      <a16:colId xmlns:a16="http://schemas.microsoft.com/office/drawing/2014/main" val="1140803262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988398814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97380590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1079106891"/>
                    </a:ext>
                  </a:extLst>
                </a:gridCol>
                <a:gridCol w="740228">
                  <a:extLst>
                    <a:ext uri="{9D8B030D-6E8A-4147-A177-3AD203B41FA5}">
                      <a16:colId xmlns:a16="http://schemas.microsoft.com/office/drawing/2014/main" val="4060830407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3026998289"/>
                    </a:ext>
                  </a:extLst>
                </a:gridCol>
                <a:gridCol w="2305592">
                  <a:extLst>
                    <a:ext uri="{9D8B030D-6E8A-4147-A177-3AD203B41FA5}">
                      <a16:colId xmlns:a16="http://schemas.microsoft.com/office/drawing/2014/main" val="2972747576"/>
                    </a:ext>
                  </a:extLst>
                </a:gridCol>
              </a:tblGrid>
              <a:tr h="67116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1.1.3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молодых людей охваченных мероприятиями профилактической направленности,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Отчетность МБУ ДПЦ «Темп»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Соотношение количества молодых людей в возрасте от 14 до 30 лет, охваченных мероприятиями профилактической направленности, в общем числе молодежи МР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Мелеузовскийраон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805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38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786CEAD-A60B-44BF-BA59-D9F0D70FD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334175"/>
              </p:ext>
            </p:extLst>
          </p:nvPr>
        </p:nvGraphicFramePr>
        <p:xfrm>
          <a:off x="739471" y="242456"/>
          <a:ext cx="10535481" cy="4505135"/>
        </p:xfrm>
        <a:graphic>
          <a:graphicData uri="http://schemas.openxmlformats.org/drawingml/2006/table">
            <a:tbl>
              <a:tblPr firstRow="1" firstCol="1" bandRow="1"/>
              <a:tblGrid>
                <a:gridCol w="442524">
                  <a:extLst>
                    <a:ext uri="{9D8B030D-6E8A-4147-A177-3AD203B41FA5}">
                      <a16:colId xmlns:a16="http://schemas.microsoft.com/office/drawing/2014/main" val="1055529401"/>
                    </a:ext>
                  </a:extLst>
                </a:gridCol>
                <a:gridCol w="1264544">
                  <a:extLst>
                    <a:ext uri="{9D8B030D-6E8A-4147-A177-3AD203B41FA5}">
                      <a16:colId xmlns:a16="http://schemas.microsoft.com/office/drawing/2014/main" val="1664584255"/>
                    </a:ext>
                  </a:extLst>
                </a:gridCol>
                <a:gridCol w="1021512">
                  <a:extLst>
                    <a:ext uri="{9D8B030D-6E8A-4147-A177-3AD203B41FA5}">
                      <a16:colId xmlns:a16="http://schemas.microsoft.com/office/drawing/2014/main" val="1508322257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3788443369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4280542548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246197879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3519575919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1245569207"/>
                    </a:ext>
                  </a:extLst>
                </a:gridCol>
                <a:gridCol w="735594">
                  <a:extLst>
                    <a:ext uri="{9D8B030D-6E8A-4147-A177-3AD203B41FA5}">
                      <a16:colId xmlns:a16="http://schemas.microsoft.com/office/drawing/2014/main" val="2393977660"/>
                    </a:ext>
                  </a:extLst>
                </a:gridCol>
                <a:gridCol w="1094941">
                  <a:extLst>
                    <a:ext uri="{9D8B030D-6E8A-4147-A177-3AD203B41FA5}">
                      <a16:colId xmlns:a16="http://schemas.microsoft.com/office/drawing/2014/main" val="2851292977"/>
                    </a:ext>
                  </a:extLst>
                </a:gridCol>
                <a:gridCol w="2321146">
                  <a:extLst>
                    <a:ext uri="{9D8B030D-6E8A-4147-A177-3AD203B41FA5}">
                      <a16:colId xmlns:a16="http://schemas.microsoft.com/office/drawing/2014/main" val="2269792270"/>
                    </a:ext>
                  </a:extLst>
                </a:gridCol>
              </a:tblGrid>
              <a:tr h="92285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1.2.1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детей и молодежи в возрасте до 30 лет, вовлеченных в социальную активную деятельность через увеличение охвата патриотическими проектами, тыс. чел.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3,855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4,818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5,44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6,063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6,063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6,063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6,063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Отчетность сектора по делам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молодежи по региональному проекту "Патриотическое воспитание граждан Российской Федерации (Республика Башкортостан)"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888650"/>
                  </a:ext>
                </a:extLst>
              </a:tr>
              <a:tr h="182540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граждан, принимающих участие в мероприятиях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межпоколенческого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взаимодействия и обеспечения преемственности поколений, поддержки общественных инициатив и проектов, направленных на гражданское и патриотическое воспитание детей и молодежи, тыс. чел.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0,129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0,143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0,157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0,17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0,17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0,17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Отчетность сектора по делам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молодежи по региональному проекту "Патриотическое воспитание граждан Российской Федерации (Республика Башкортостан)"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444707"/>
                  </a:ext>
                </a:extLst>
              </a:tr>
              <a:tr h="76411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граждан, вовлеченных в добровольческую (волонтерскую) деятельность, мил. 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0,0079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0,0083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0,0087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0,0092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0,0092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0,0092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0,0092</a:t>
                      </a: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Отчетность сектора по делам молодежи по региональному проекту "Социальная активность"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753" marR="37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85913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91C8FA1-249E-4702-BE88-E9072FA4F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336108"/>
              </p:ext>
            </p:extLst>
          </p:nvPr>
        </p:nvGraphicFramePr>
        <p:xfrm>
          <a:off x="739471" y="4753125"/>
          <a:ext cx="10535482" cy="754063"/>
        </p:xfrm>
        <a:graphic>
          <a:graphicData uri="http://schemas.openxmlformats.org/drawingml/2006/table">
            <a:tbl>
              <a:tblPr firstRow="1" firstCol="1" bandRow="1"/>
              <a:tblGrid>
                <a:gridCol w="442526">
                  <a:extLst>
                    <a:ext uri="{9D8B030D-6E8A-4147-A177-3AD203B41FA5}">
                      <a16:colId xmlns:a16="http://schemas.microsoft.com/office/drawing/2014/main" val="1210674679"/>
                    </a:ext>
                  </a:extLst>
                </a:gridCol>
                <a:gridCol w="1264542">
                  <a:extLst>
                    <a:ext uri="{9D8B030D-6E8A-4147-A177-3AD203B41FA5}">
                      <a16:colId xmlns:a16="http://schemas.microsoft.com/office/drawing/2014/main" val="529194856"/>
                    </a:ext>
                  </a:extLst>
                </a:gridCol>
                <a:gridCol w="1036890">
                  <a:extLst>
                    <a:ext uri="{9D8B030D-6E8A-4147-A177-3AD203B41FA5}">
                      <a16:colId xmlns:a16="http://schemas.microsoft.com/office/drawing/2014/main" val="3575998576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438696154"/>
                    </a:ext>
                  </a:extLst>
                </a:gridCol>
                <a:gridCol w="740228">
                  <a:extLst>
                    <a:ext uri="{9D8B030D-6E8A-4147-A177-3AD203B41FA5}">
                      <a16:colId xmlns:a16="http://schemas.microsoft.com/office/drawing/2014/main" val="180307664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776909677"/>
                    </a:ext>
                  </a:extLst>
                </a:gridCol>
                <a:gridCol w="722812">
                  <a:extLst>
                    <a:ext uri="{9D8B030D-6E8A-4147-A177-3AD203B41FA5}">
                      <a16:colId xmlns:a16="http://schemas.microsoft.com/office/drawing/2014/main" val="3785548860"/>
                    </a:ext>
                  </a:extLst>
                </a:gridCol>
                <a:gridCol w="739890">
                  <a:extLst>
                    <a:ext uri="{9D8B030D-6E8A-4147-A177-3AD203B41FA5}">
                      <a16:colId xmlns:a16="http://schemas.microsoft.com/office/drawing/2014/main" val="2494879237"/>
                    </a:ext>
                  </a:extLst>
                </a:gridCol>
                <a:gridCol w="723150">
                  <a:extLst>
                    <a:ext uri="{9D8B030D-6E8A-4147-A177-3AD203B41FA5}">
                      <a16:colId xmlns:a16="http://schemas.microsoft.com/office/drawing/2014/main" val="3068677319"/>
                    </a:ext>
                  </a:extLst>
                </a:gridCol>
                <a:gridCol w="1114697">
                  <a:extLst>
                    <a:ext uri="{9D8B030D-6E8A-4147-A177-3AD203B41FA5}">
                      <a16:colId xmlns:a16="http://schemas.microsoft.com/office/drawing/2014/main" val="2018830242"/>
                    </a:ext>
                  </a:extLst>
                </a:gridCol>
                <a:gridCol w="2313833">
                  <a:extLst>
                    <a:ext uri="{9D8B030D-6E8A-4147-A177-3AD203B41FA5}">
                      <a16:colId xmlns:a16="http://schemas.microsoft.com/office/drawing/2014/main" val="2567956677"/>
                    </a:ext>
                  </a:extLst>
                </a:gridCol>
              </a:tblGrid>
              <a:tr h="63457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2.1.1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посетителей занятий физкультурно-спортивной направленности, чел.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67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79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1CF1106-E18D-49DE-88CF-FF5EA74F1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857183"/>
              </p:ext>
            </p:extLst>
          </p:nvPr>
        </p:nvGraphicFramePr>
        <p:xfrm>
          <a:off x="714102" y="424466"/>
          <a:ext cx="10639696" cy="4540252"/>
        </p:xfrm>
        <a:graphic>
          <a:graphicData uri="http://schemas.openxmlformats.org/drawingml/2006/table">
            <a:tbl>
              <a:tblPr firstRow="1" firstCol="1" bandRow="1"/>
              <a:tblGrid>
                <a:gridCol w="446903">
                  <a:extLst>
                    <a:ext uri="{9D8B030D-6E8A-4147-A177-3AD203B41FA5}">
                      <a16:colId xmlns:a16="http://schemas.microsoft.com/office/drawing/2014/main" val="3142589125"/>
                    </a:ext>
                  </a:extLst>
                </a:gridCol>
                <a:gridCol w="1277051">
                  <a:extLst>
                    <a:ext uri="{9D8B030D-6E8A-4147-A177-3AD203B41FA5}">
                      <a16:colId xmlns:a16="http://schemas.microsoft.com/office/drawing/2014/main" val="235195325"/>
                    </a:ext>
                  </a:extLst>
                </a:gridCol>
                <a:gridCol w="1031615">
                  <a:extLst>
                    <a:ext uri="{9D8B030D-6E8A-4147-A177-3AD203B41FA5}">
                      <a16:colId xmlns:a16="http://schemas.microsoft.com/office/drawing/2014/main" val="3744810593"/>
                    </a:ext>
                  </a:extLst>
                </a:gridCol>
                <a:gridCol w="738276">
                  <a:extLst>
                    <a:ext uri="{9D8B030D-6E8A-4147-A177-3AD203B41FA5}">
                      <a16:colId xmlns:a16="http://schemas.microsoft.com/office/drawing/2014/main" val="1237435480"/>
                    </a:ext>
                  </a:extLst>
                </a:gridCol>
                <a:gridCol w="738276">
                  <a:extLst>
                    <a:ext uri="{9D8B030D-6E8A-4147-A177-3AD203B41FA5}">
                      <a16:colId xmlns:a16="http://schemas.microsoft.com/office/drawing/2014/main" val="1478529032"/>
                    </a:ext>
                  </a:extLst>
                </a:gridCol>
                <a:gridCol w="738276">
                  <a:extLst>
                    <a:ext uri="{9D8B030D-6E8A-4147-A177-3AD203B41FA5}">
                      <a16:colId xmlns:a16="http://schemas.microsoft.com/office/drawing/2014/main" val="3397779608"/>
                    </a:ext>
                  </a:extLst>
                </a:gridCol>
                <a:gridCol w="738276">
                  <a:extLst>
                    <a:ext uri="{9D8B030D-6E8A-4147-A177-3AD203B41FA5}">
                      <a16:colId xmlns:a16="http://schemas.microsoft.com/office/drawing/2014/main" val="4187647930"/>
                    </a:ext>
                  </a:extLst>
                </a:gridCol>
                <a:gridCol w="738276">
                  <a:extLst>
                    <a:ext uri="{9D8B030D-6E8A-4147-A177-3AD203B41FA5}">
                      <a16:colId xmlns:a16="http://schemas.microsoft.com/office/drawing/2014/main" val="1361503130"/>
                    </a:ext>
                  </a:extLst>
                </a:gridCol>
                <a:gridCol w="742869">
                  <a:extLst>
                    <a:ext uri="{9D8B030D-6E8A-4147-A177-3AD203B41FA5}">
                      <a16:colId xmlns:a16="http://schemas.microsoft.com/office/drawing/2014/main" val="292459920"/>
                    </a:ext>
                  </a:extLst>
                </a:gridCol>
                <a:gridCol w="1105773">
                  <a:extLst>
                    <a:ext uri="{9D8B030D-6E8A-4147-A177-3AD203B41FA5}">
                      <a16:colId xmlns:a16="http://schemas.microsoft.com/office/drawing/2014/main" val="4274213"/>
                    </a:ext>
                  </a:extLst>
                </a:gridCol>
                <a:gridCol w="2344105">
                  <a:extLst>
                    <a:ext uri="{9D8B030D-6E8A-4147-A177-3AD203B41FA5}">
                      <a16:colId xmlns:a16="http://schemas.microsoft.com/office/drawing/2014/main" val="1552043149"/>
                    </a:ext>
                  </a:extLst>
                </a:gridCol>
              </a:tblGrid>
              <a:tr h="90652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Уровень удовлетворенности пользователей качеством открытых спортивных сооружений, %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ЦИ = Ч 1  х 100, где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ЦИ- значение целевого индикатора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Ч1 - соотношение количества опрошенных граждан, удовлетворенных качеством открытых спортивных сооружений на общее количество опрошенных граждан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374877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посетителей спортивных объектов, тыс. чел.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29,1</a:t>
                      </a: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809622"/>
                  </a:ext>
                </a:extLst>
              </a:tr>
              <a:tr h="117848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фактического количества посетителей физкультурно-спортивной направленности по сравнению с прошлым годом, %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ЦИ = К1/К2х100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ЦИ – значение целевого индикатора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К1-фактическое количество посетителей физкультурно-спортивной направленности текущего года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К2-фактическое количество посетителей физкультурно-спортивной направленности прошлого года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475542"/>
                  </a:ext>
                </a:extLst>
              </a:tr>
              <a:tr h="81587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2.2.1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граждан, систематически занимающихся физической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культурой и спортом, %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51,2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54,5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55,8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56,6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56,6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56,6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56,6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граждан, систематически занимающихся физической культурой и спортом на общее количество граждан проживающих в муниципальном районе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225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C9866EC-9ABD-4073-989C-15C5FF8C7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458932"/>
              </p:ext>
            </p:extLst>
          </p:nvPr>
        </p:nvGraphicFramePr>
        <p:xfrm>
          <a:off x="687977" y="432481"/>
          <a:ext cx="10789922" cy="4770774"/>
        </p:xfrm>
        <a:graphic>
          <a:graphicData uri="http://schemas.openxmlformats.org/drawingml/2006/table">
            <a:tbl>
              <a:tblPr firstRow="1" firstCol="1" bandRow="1"/>
              <a:tblGrid>
                <a:gridCol w="453212">
                  <a:extLst>
                    <a:ext uri="{9D8B030D-6E8A-4147-A177-3AD203B41FA5}">
                      <a16:colId xmlns:a16="http://schemas.microsoft.com/office/drawing/2014/main" val="470384105"/>
                    </a:ext>
                  </a:extLst>
                </a:gridCol>
                <a:gridCol w="1295083">
                  <a:extLst>
                    <a:ext uri="{9D8B030D-6E8A-4147-A177-3AD203B41FA5}">
                      <a16:colId xmlns:a16="http://schemas.microsoft.com/office/drawing/2014/main" val="1751215526"/>
                    </a:ext>
                  </a:extLst>
                </a:gridCol>
                <a:gridCol w="1046183">
                  <a:extLst>
                    <a:ext uri="{9D8B030D-6E8A-4147-A177-3AD203B41FA5}">
                      <a16:colId xmlns:a16="http://schemas.microsoft.com/office/drawing/2014/main" val="1226031513"/>
                    </a:ext>
                  </a:extLst>
                </a:gridCol>
                <a:gridCol w="748699">
                  <a:extLst>
                    <a:ext uri="{9D8B030D-6E8A-4147-A177-3AD203B41FA5}">
                      <a16:colId xmlns:a16="http://schemas.microsoft.com/office/drawing/2014/main" val="1613206301"/>
                    </a:ext>
                  </a:extLst>
                </a:gridCol>
                <a:gridCol w="748699">
                  <a:extLst>
                    <a:ext uri="{9D8B030D-6E8A-4147-A177-3AD203B41FA5}">
                      <a16:colId xmlns:a16="http://schemas.microsoft.com/office/drawing/2014/main" val="983253699"/>
                    </a:ext>
                  </a:extLst>
                </a:gridCol>
                <a:gridCol w="748699">
                  <a:extLst>
                    <a:ext uri="{9D8B030D-6E8A-4147-A177-3AD203B41FA5}">
                      <a16:colId xmlns:a16="http://schemas.microsoft.com/office/drawing/2014/main" val="1787937525"/>
                    </a:ext>
                  </a:extLst>
                </a:gridCol>
                <a:gridCol w="748699">
                  <a:extLst>
                    <a:ext uri="{9D8B030D-6E8A-4147-A177-3AD203B41FA5}">
                      <a16:colId xmlns:a16="http://schemas.microsoft.com/office/drawing/2014/main" val="3653348460"/>
                    </a:ext>
                  </a:extLst>
                </a:gridCol>
                <a:gridCol w="748699">
                  <a:extLst>
                    <a:ext uri="{9D8B030D-6E8A-4147-A177-3AD203B41FA5}">
                      <a16:colId xmlns:a16="http://schemas.microsoft.com/office/drawing/2014/main" val="2170017870"/>
                    </a:ext>
                  </a:extLst>
                </a:gridCol>
                <a:gridCol w="753359">
                  <a:extLst>
                    <a:ext uri="{9D8B030D-6E8A-4147-A177-3AD203B41FA5}">
                      <a16:colId xmlns:a16="http://schemas.microsoft.com/office/drawing/2014/main" val="3848834954"/>
                    </a:ext>
                  </a:extLst>
                </a:gridCol>
                <a:gridCol w="1121385">
                  <a:extLst>
                    <a:ext uri="{9D8B030D-6E8A-4147-A177-3AD203B41FA5}">
                      <a16:colId xmlns:a16="http://schemas.microsoft.com/office/drawing/2014/main" val="1749142997"/>
                    </a:ext>
                  </a:extLst>
                </a:gridCol>
                <a:gridCol w="2377205">
                  <a:extLst>
                    <a:ext uri="{9D8B030D-6E8A-4147-A177-3AD203B41FA5}">
                      <a16:colId xmlns:a16="http://schemas.microsoft.com/office/drawing/2014/main" val="4071286314"/>
                    </a:ext>
                  </a:extLst>
                </a:gridCol>
              </a:tblGrid>
              <a:tr h="99755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2.2.2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 и молодежи, систематически занимающихся физической культурой и спортом, %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89,7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91,0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детей и молодежи, систематически занимающихся физической культурой и спортом на общее количество молодежи проживающей в муниципальном районе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76610"/>
                  </a:ext>
                </a:extLst>
              </a:tr>
              <a:tr h="11083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2.2.3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 среднего возраста, систематически занимающихся физической культурой и спортом, %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44,7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49,8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граждан среднего возраста, систематически занимающихся физической культурой и спортом на общее количество граждан среднего возраста проживающих в муниципальном районе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582603"/>
                  </a:ext>
                </a:extLst>
              </a:tr>
              <a:tr h="11083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2.2.4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 старшего возраста, систематически занимающихся физической культурой и спортом, %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12,7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Соотношение граждан старшего возраста, систематически занимающихся физической культурой и спортом на общее количество граждан старшего возраста проживающих в муниципальном районе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1490"/>
                  </a:ext>
                </a:extLst>
              </a:tr>
              <a:tr h="11369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2.2.5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(%)</a:t>
                      </a: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66,9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67,1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67,2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67,2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67,2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67,2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6751320" algn="l"/>
                        </a:tabLs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 сектора по физической культуре и спорту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878" marR="498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903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90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19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Поддержка социально ориентированных некоммерческих организаций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15 ноября 2021 года № 1316 (с изменениями от 23.12.2022 г. № 1500)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8033481" y="4512052"/>
            <a:ext cx="33928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культуры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00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00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- развитие механизмов поддержки социально ориентированных некоммерческих организаций, формирование организационных, правовых, финансовых и социально-экономических условий для деятельности социально ориентированных некоммерческих организаций.</a:t>
            </a:r>
          </a:p>
          <a:p>
            <a:pPr lvl="0"/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- обеспечить поддержку социально ориентированных некоммерческих организаций в реализации социально значимых проектов муниципального района </a:t>
            </a:r>
            <a:r>
              <a:rPr lang="ru-RU" sz="100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00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 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endParaRPr lang="ru-RU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6 915,50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1 029,00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1 161,00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1 161,00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1 161,00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1 184,00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1 219,50 тыс. рублей</a:t>
            </a:r>
            <a:r>
              <a:rPr lang="ru-RU" sz="1400" dirty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8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2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системы образования  в МР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 Республики Башкортостан» на 2022-2027 годы.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842657"/>
              </p:ext>
            </p:extLst>
          </p:nvPr>
        </p:nvGraphicFramePr>
        <p:xfrm>
          <a:off x="359880" y="1097767"/>
          <a:ext cx="11229372" cy="5337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539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71392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9161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1539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7049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7342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305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994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59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1187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1.1.1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Доля дошкольных образовательных учреждений выполняющих профилактические, экстренные и противоэпидемические мероприятия, связанные с распространением новой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коронавирусной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инфекции, 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положительный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Вэ=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Вэо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/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* 100% где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Вэо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– количество образовательных учреждений выполняющих профилактические, экстренные и противоэпидемические мероприятия, связанные с распространением новой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коронавирусной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инфекции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 – общее количество образовательных учреждений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941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1.1.2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Доля муниципальных дошкольных образовательных учреждений, здания которых находятся в аварийном состоянии или требуют капитального ремонта, в общем числе муниципальных дошкольных образовательных учреждений,%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положительный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Д=П/О*100%, где: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 – количество  дошкольных образовательных организаций, находятся в аварийном состоянии или требуют капитального ремонта;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О – общее  количество дошкольных образовательных организаций 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1100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1.1.3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Выполнение целевого показателя среднемесячной заработной платы педагогических  работников дошкольных образовательных организаций общего образования,% предусмотренного соглашением между Министерством образования РБ и администрацией МР </a:t>
                      </a:r>
                      <a:r>
                        <a:rPr lang="ru-RU" sz="800" kern="5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Мелеузовский</a:t>
                      </a: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район РБ%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положительный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Прямой подсчет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210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1.1.4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 в возрасте 1 - 6 лет, получающих дошкольную образовательную услугу и (или)услугу по их содержанию в муниципальных образовательных учреждениях в общей численности детей в возрасте 1 - 6 лет,%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76,5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76,8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77,2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77,7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78,0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78,4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79,0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Дв1-6= Чв1-6/Н1-6 *100; где Чв1-6 – численность воспитанников в возрасте 1–6 лет муниципальных образовательных организаций, реализующих образовательные программы дошкольного образования;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Н1-6 – численность детей в возрасте 1–6 лет (на 1 января следующего за отчетным годом).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368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20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«Поддержка социально ориентированных некоммерческих организаций в МР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 Республики Башкортостан» на 2022-2027 годы.</a:t>
            </a:r>
          </a:p>
          <a:p>
            <a:pPr algn="ctr"/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BBD67A1-5720-4FE8-97BA-5510E03C8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331800"/>
              </p:ext>
            </p:extLst>
          </p:nvPr>
        </p:nvGraphicFramePr>
        <p:xfrm>
          <a:off x="783771" y="1407455"/>
          <a:ext cx="10998925" cy="4680318"/>
        </p:xfrm>
        <a:graphic>
          <a:graphicData uri="http://schemas.openxmlformats.org/drawingml/2006/table">
            <a:tbl>
              <a:tblPr/>
              <a:tblGrid>
                <a:gridCol w="749926">
                  <a:extLst>
                    <a:ext uri="{9D8B030D-6E8A-4147-A177-3AD203B41FA5}">
                      <a16:colId xmlns:a16="http://schemas.microsoft.com/office/drawing/2014/main" val="1496831232"/>
                    </a:ext>
                  </a:extLst>
                </a:gridCol>
                <a:gridCol w="2192441">
                  <a:extLst>
                    <a:ext uri="{9D8B030D-6E8A-4147-A177-3AD203B41FA5}">
                      <a16:colId xmlns:a16="http://schemas.microsoft.com/office/drawing/2014/main" val="3582961458"/>
                    </a:ext>
                  </a:extLst>
                </a:gridCol>
                <a:gridCol w="749926">
                  <a:extLst>
                    <a:ext uri="{9D8B030D-6E8A-4147-A177-3AD203B41FA5}">
                      <a16:colId xmlns:a16="http://schemas.microsoft.com/office/drawing/2014/main" val="3733000128"/>
                    </a:ext>
                  </a:extLst>
                </a:gridCol>
                <a:gridCol w="639114">
                  <a:extLst>
                    <a:ext uri="{9D8B030D-6E8A-4147-A177-3AD203B41FA5}">
                      <a16:colId xmlns:a16="http://schemas.microsoft.com/office/drawing/2014/main" val="2012472431"/>
                    </a:ext>
                  </a:extLst>
                </a:gridCol>
                <a:gridCol w="456785">
                  <a:extLst>
                    <a:ext uri="{9D8B030D-6E8A-4147-A177-3AD203B41FA5}">
                      <a16:colId xmlns:a16="http://schemas.microsoft.com/office/drawing/2014/main" val="1695153784"/>
                    </a:ext>
                  </a:extLst>
                </a:gridCol>
                <a:gridCol w="456785">
                  <a:extLst>
                    <a:ext uri="{9D8B030D-6E8A-4147-A177-3AD203B41FA5}">
                      <a16:colId xmlns:a16="http://schemas.microsoft.com/office/drawing/2014/main" val="839476970"/>
                    </a:ext>
                  </a:extLst>
                </a:gridCol>
                <a:gridCol w="456785">
                  <a:extLst>
                    <a:ext uri="{9D8B030D-6E8A-4147-A177-3AD203B41FA5}">
                      <a16:colId xmlns:a16="http://schemas.microsoft.com/office/drawing/2014/main" val="2020939693"/>
                    </a:ext>
                  </a:extLst>
                </a:gridCol>
                <a:gridCol w="548271">
                  <a:extLst>
                    <a:ext uri="{9D8B030D-6E8A-4147-A177-3AD203B41FA5}">
                      <a16:colId xmlns:a16="http://schemas.microsoft.com/office/drawing/2014/main" val="3775919600"/>
                    </a:ext>
                  </a:extLst>
                </a:gridCol>
                <a:gridCol w="548271">
                  <a:extLst>
                    <a:ext uri="{9D8B030D-6E8A-4147-A177-3AD203B41FA5}">
                      <a16:colId xmlns:a16="http://schemas.microsoft.com/office/drawing/2014/main" val="100340300"/>
                    </a:ext>
                  </a:extLst>
                </a:gridCol>
                <a:gridCol w="822085">
                  <a:extLst>
                    <a:ext uri="{9D8B030D-6E8A-4147-A177-3AD203B41FA5}">
                      <a16:colId xmlns:a16="http://schemas.microsoft.com/office/drawing/2014/main" val="159475919"/>
                    </a:ext>
                  </a:extLst>
                </a:gridCol>
                <a:gridCol w="822085">
                  <a:extLst>
                    <a:ext uri="{9D8B030D-6E8A-4147-A177-3AD203B41FA5}">
                      <a16:colId xmlns:a16="http://schemas.microsoft.com/office/drawing/2014/main" val="508517525"/>
                    </a:ext>
                  </a:extLst>
                </a:gridCol>
                <a:gridCol w="2556451">
                  <a:extLst>
                    <a:ext uri="{9D8B030D-6E8A-4147-A177-3AD203B41FA5}">
                      <a16:colId xmlns:a16="http://schemas.microsoft.com/office/drawing/2014/main" val="1266365570"/>
                    </a:ext>
                  </a:extLst>
                </a:gridCol>
              </a:tblGrid>
              <a:tr h="8012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 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131786"/>
                  </a:ext>
                </a:extLst>
              </a:tr>
              <a:tr h="2218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2021 год (ожид.)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403410"/>
                  </a:ext>
                </a:extLst>
              </a:tr>
              <a:tr h="110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678576"/>
                  </a:ext>
                </a:extLst>
              </a:tr>
              <a:tr h="1331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Сохранение динамики количества социально ориентированных некоммерческих организаций, имеющих статус юридического лица, осуществляющих деятельность на территории муниципального района </a:t>
                      </a:r>
                      <a:r>
                        <a:rPr lang="ru-RU" sz="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 и получающих поддержку из бюджета муниципального района </a:t>
                      </a:r>
                      <a:r>
                        <a:rPr lang="ru-RU" sz="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%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относительный, определяется как отношение количества социально ориентированных некоммерческих организаций, получающих субсидии муниципалитета, к аналогичному показателю предыдущего года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300771"/>
                  </a:ext>
                </a:extLst>
              </a:tr>
              <a:tr h="665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1.2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проведенных в муниципальном районе Мелеузовский район Республики Башкортостан общественных акций и мероприятий, ед.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83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абсолютный.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Источник информации: данные Отдела культуры администрации муниципального района </a:t>
                      </a:r>
                      <a:r>
                        <a:rPr lang="ru-RU" sz="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РБ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40096"/>
                  </a:ext>
                </a:extLst>
              </a:tr>
              <a:tr h="1220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1.3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населения муниципального района Мелеузовский район Республики Башкортостан, ежегодно участвующего в мероприятиях, проводимых социально ориентированными некоммерческими организациями на территории муниципального района Мелеузовский район Республики Башкортостан, чел.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4660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абсолютный.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Источник информации: данные Отдела культуры администрации муниципального района </a:t>
                      </a:r>
                      <a:r>
                        <a:rPr lang="ru-RU" sz="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РБ</a:t>
                      </a:r>
                    </a:p>
                  </a:txBody>
                  <a:tcPr marL="55470" marR="55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5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33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21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и поддержка малого и среднего предпринимательства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2022-2029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8 июля 2022 года № 747 (с изменениями от 14.03.2023 г. № 274)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8033481" y="4512052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Сектор по торговле, предпринимательству, потребительскому рынку и туризму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15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обеспечить формирование благоприятных условий, способствующих эффективной предпринимательской деятельности.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увеличить долю малого и среднего бизнеса в объеме отгруженной продукции, выполненных работ, оказанных услуг;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увеличить вклад предпринимательства в социально-экономическое развитие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увеличить долю населения муниципального района Республики Башкортостан, занятого в сфере предпринимательства.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2022 -2029 годах составит 20 790,90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3 990,90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2 400,00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2 400,00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2 400,00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2 400,00 тыс. рублей</a:t>
            </a:r>
            <a:r>
              <a:rPr lang="ru-RU" sz="1400" dirty="0">
                <a:solidFill>
                  <a:srgbClr val="C00000"/>
                </a:solidFill>
                <a:ea typeface="Times New Roman" panose="02020603050405020304" pitchFamily="18" charset="0"/>
              </a:rPr>
              <a:t>; 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2027 году – 2 400,00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2028 году – 2 400,00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2029 году – 2 400,00 тыс. рублей.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287C1A-F6DF-436B-A106-6847970DF89B}"/>
              </a:ext>
            </a:extLst>
          </p:cNvPr>
          <p:cNvSpPr/>
          <p:nvPr/>
        </p:nvSpPr>
        <p:spPr>
          <a:xfrm>
            <a:off x="280473" y="3687430"/>
            <a:ext cx="6096000" cy="7232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i="1" u="sng" dirty="0">
                <a:solidFill>
                  <a:srgbClr val="4472C4">
                    <a:lumMod val="50000"/>
                  </a:srgbClr>
                </a:solidFill>
                <a:ea typeface="Arial Unicode MS"/>
                <a:cs typeface="Times New Roman" panose="02020603050405020304" pitchFamily="18" charset="0"/>
              </a:rPr>
              <a:t>Перечень региональных проектов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1.«Акселерация субъектов малого и среднего предпринимательства»;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2.«Популяризация предпринимательства в Республике Башкортостан»</a:t>
            </a:r>
          </a:p>
        </p:txBody>
      </p:sp>
    </p:spTree>
    <p:extLst>
      <p:ext uri="{BB962C8B-B14F-4D97-AF65-F5344CB8AC3E}">
        <p14:creationId xmlns:p14="http://schemas.microsoft.com/office/powerpoint/2010/main" val="2300458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22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и поддержка малого и среднего предпринимательства в МР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 Республики Башкортостан» на 2021-2029 годы.</a:t>
            </a:r>
          </a:p>
          <a:p>
            <a:pPr algn="ctr"/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4E73F2FD-ED53-45F4-9177-319D2B846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279647"/>
              </p:ext>
            </p:extLst>
          </p:nvPr>
        </p:nvGraphicFramePr>
        <p:xfrm>
          <a:off x="243839" y="1273321"/>
          <a:ext cx="11469190" cy="4368754"/>
        </p:xfrm>
        <a:graphic>
          <a:graphicData uri="http://schemas.openxmlformats.org/drawingml/2006/table">
            <a:tbl>
              <a:tblPr firstRow="1" firstCol="1" bandRow="1"/>
              <a:tblGrid>
                <a:gridCol w="382592">
                  <a:extLst>
                    <a:ext uri="{9D8B030D-6E8A-4147-A177-3AD203B41FA5}">
                      <a16:colId xmlns:a16="http://schemas.microsoft.com/office/drawing/2014/main" val="4096035967"/>
                    </a:ext>
                  </a:extLst>
                </a:gridCol>
                <a:gridCol w="1979912">
                  <a:extLst>
                    <a:ext uri="{9D8B030D-6E8A-4147-A177-3AD203B41FA5}">
                      <a16:colId xmlns:a16="http://schemas.microsoft.com/office/drawing/2014/main" val="233535342"/>
                    </a:ext>
                  </a:extLst>
                </a:gridCol>
                <a:gridCol w="938046">
                  <a:extLst>
                    <a:ext uri="{9D8B030D-6E8A-4147-A177-3AD203B41FA5}">
                      <a16:colId xmlns:a16="http://schemas.microsoft.com/office/drawing/2014/main" val="3755526619"/>
                    </a:ext>
                  </a:extLst>
                </a:gridCol>
                <a:gridCol w="888829">
                  <a:extLst>
                    <a:ext uri="{9D8B030D-6E8A-4147-A177-3AD203B41FA5}">
                      <a16:colId xmlns:a16="http://schemas.microsoft.com/office/drawing/2014/main" val="3586944344"/>
                    </a:ext>
                  </a:extLst>
                </a:gridCol>
                <a:gridCol w="803443">
                  <a:extLst>
                    <a:ext uri="{9D8B030D-6E8A-4147-A177-3AD203B41FA5}">
                      <a16:colId xmlns:a16="http://schemas.microsoft.com/office/drawing/2014/main" val="3971836103"/>
                    </a:ext>
                  </a:extLst>
                </a:gridCol>
                <a:gridCol w="699478">
                  <a:extLst>
                    <a:ext uri="{9D8B030D-6E8A-4147-A177-3AD203B41FA5}">
                      <a16:colId xmlns:a16="http://schemas.microsoft.com/office/drawing/2014/main" val="137191696"/>
                    </a:ext>
                  </a:extLst>
                </a:gridCol>
                <a:gridCol w="565542">
                  <a:extLst>
                    <a:ext uri="{9D8B030D-6E8A-4147-A177-3AD203B41FA5}">
                      <a16:colId xmlns:a16="http://schemas.microsoft.com/office/drawing/2014/main" val="2908008123"/>
                    </a:ext>
                  </a:extLst>
                </a:gridCol>
                <a:gridCol w="567133">
                  <a:extLst>
                    <a:ext uri="{9D8B030D-6E8A-4147-A177-3AD203B41FA5}">
                      <a16:colId xmlns:a16="http://schemas.microsoft.com/office/drawing/2014/main" val="2070059594"/>
                    </a:ext>
                  </a:extLst>
                </a:gridCol>
                <a:gridCol w="567133">
                  <a:extLst>
                    <a:ext uri="{9D8B030D-6E8A-4147-A177-3AD203B41FA5}">
                      <a16:colId xmlns:a16="http://schemas.microsoft.com/office/drawing/2014/main" val="3681088781"/>
                    </a:ext>
                  </a:extLst>
                </a:gridCol>
                <a:gridCol w="563947">
                  <a:extLst>
                    <a:ext uri="{9D8B030D-6E8A-4147-A177-3AD203B41FA5}">
                      <a16:colId xmlns:a16="http://schemas.microsoft.com/office/drawing/2014/main" val="3796639603"/>
                    </a:ext>
                  </a:extLst>
                </a:gridCol>
                <a:gridCol w="499969">
                  <a:extLst>
                    <a:ext uri="{9D8B030D-6E8A-4147-A177-3AD203B41FA5}">
                      <a16:colId xmlns:a16="http://schemas.microsoft.com/office/drawing/2014/main" val="183749804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2732560454"/>
                    </a:ext>
                  </a:extLst>
                </a:gridCol>
                <a:gridCol w="2107475">
                  <a:extLst>
                    <a:ext uri="{9D8B030D-6E8A-4147-A177-3AD203B41FA5}">
                      <a16:colId xmlns:a16="http://schemas.microsoft.com/office/drawing/2014/main" val="3091781216"/>
                    </a:ext>
                  </a:extLst>
                </a:gridCol>
              </a:tblGrid>
              <a:tr h="180071">
                <a:tc row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3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540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(2021 г.)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marL="76835" algn="ctr">
                        <a:lnSpc>
                          <a:spcPts val="1510"/>
                        </a:lnSpc>
                        <a:spcAft>
                          <a:spcPts val="80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068704"/>
                  </a:ext>
                </a:extLst>
              </a:tr>
              <a:tr h="14465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2028</a:t>
                      </a:r>
                      <a:endParaRPr lang="ru-RU" sz="800" dirty="0"/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655569"/>
                  </a:ext>
                </a:extLst>
              </a:tr>
              <a:tr h="96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/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74870"/>
                  </a:ext>
                </a:extLst>
              </a:tr>
              <a:tr h="789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1.1.1.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" marR="1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Доля продукции, произведенной субъектами малого и среднего предпринимательства, в общем объеме отгруженной продукции муниципального района (%)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20,2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22,8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Дп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ОТ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СМСП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ОТ </a:t>
                      </a:r>
                      <a:r>
                        <a:rPr lang="ru-RU" sz="1000" cap="small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МР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Дп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доля продукции, произведенной субъектами малого и среднего предпринимательства, в общем объеме отгруженной продукции муниципального района, %; 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ОТсмсп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отгружено товаров собственного производства, выполнено работ и услуг собственными силами субъектами малого и среднего предпринимательства, тыс. рублей, %;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МР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объем отгруженной продукции муниципального района, тыс. руб.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526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831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4CE6E4A-EE81-4589-AA39-554B2F3CD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293949"/>
              </p:ext>
            </p:extLst>
          </p:nvPr>
        </p:nvGraphicFramePr>
        <p:xfrm>
          <a:off x="418011" y="248194"/>
          <a:ext cx="11382103" cy="3283131"/>
        </p:xfrm>
        <a:graphic>
          <a:graphicData uri="http://schemas.openxmlformats.org/drawingml/2006/table">
            <a:tbl>
              <a:tblPr firstRow="1" firstCol="1" bandRow="1"/>
              <a:tblGrid>
                <a:gridCol w="477047">
                  <a:extLst>
                    <a:ext uri="{9D8B030D-6E8A-4147-A177-3AD203B41FA5}">
                      <a16:colId xmlns:a16="http://schemas.microsoft.com/office/drawing/2014/main" val="2151098038"/>
                    </a:ext>
                  </a:extLst>
                </a:gridCol>
                <a:gridCol w="1752348">
                  <a:extLst>
                    <a:ext uri="{9D8B030D-6E8A-4147-A177-3AD203B41FA5}">
                      <a16:colId xmlns:a16="http://schemas.microsoft.com/office/drawing/2014/main" val="2680745067"/>
                    </a:ext>
                  </a:extLst>
                </a:gridCol>
                <a:gridCol w="1013856">
                  <a:extLst>
                    <a:ext uri="{9D8B030D-6E8A-4147-A177-3AD203B41FA5}">
                      <a16:colId xmlns:a16="http://schemas.microsoft.com/office/drawing/2014/main" val="1707694990"/>
                    </a:ext>
                  </a:extLst>
                </a:gridCol>
                <a:gridCol w="447260">
                  <a:extLst>
                    <a:ext uri="{9D8B030D-6E8A-4147-A177-3AD203B41FA5}">
                      <a16:colId xmlns:a16="http://schemas.microsoft.com/office/drawing/2014/main" val="26677319"/>
                    </a:ext>
                  </a:extLst>
                </a:gridCol>
                <a:gridCol w="446630">
                  <a:extLst>
                    <a:ext uri="{9D8B030D-6E8A-4147-A177-3AD203B41FA5}">
                      <a16:colId xmlns:a16="http://schemas.microsoft.com/office/drawing/2014/main" val="4183870222"/>
                    </a:ext>
                  </a:extLst>
                </a:gridCol>
                <a:gridCol w="448522">
                  <a:extLst>
                    <a:ext uri="{9D8B030D-6E8A-4147-A177-3AD203B41FA5}">
                      <a16:colId xmlns:a16="http://schemas.microsoft.com/office/drawing/2014/main" val="2821382693"/>
                    </a:ext>
                  </a:extLst>
                </a:gridCol>
                <a:gridCol w="447891">
                  <a:extLst>
                    <a:ext uri="{9D8B030D-6E8A-4147-A177-3AD203B41FA5}">
                      <a16:colId xmlns:a16="http://schemas.microsoft.com/office/drawing/2014/main" val="3392143197"/>
                    </a:ext>
                  </a:extLst>
                </a:gridCol>
                <a:gridCol w="446630">
                  <a:extLst>
                    <a:ext uri="{9D8B030D-6E8A-4147-A177-3AD203B41FA5}">
                      <a16:colId xmlns:a16="http://schemas.microsoft.com/office/drawing/2014/main" val="350466955"/>
                    </a:ext>
                  </a:extLst>
                </a:gridCol>
                <a:gridCol w="449153">
                  <a:extLst>
                    <a:ext uri="{9D8B030D-6E8A-4147-A177-3AD203B41FA5}">
                      <a16:colId xmlns:a16="http://schemas.microsoft.com/office/drawing/2014/main" val="605460487"/>
                    </a:ext>
                  </a:extLst>
                </a:gridCol>
                <a:gridCol w="446630">
                  <a:extLst>
                    <a:ext uri="{9D8B030D-6E8A-4147-A177-3AD203B41FA5}">
                      <a16:colId xmlns:a16="http://schemas.microsoft.com/office/drawing/2014/main" val="2334985755"/>
                    </a:ext>
                  </a:extLst>
                </a:gridCol>
                <a:gridCol w="446630">
                  <a:extLst>
                    <a:ext uri="{9D8B030D-6E8A-4147-A177-3AD203B41FA5}">
                      <a16:colId xmlns:a16="http://schemas.microsoft.com/office/drawing/2014/main" val="1475695856"/>
                    </a:ext>
                  </a:extLst>
                </a:gridCol>
                <a:gridCol w="996718">
                  <a:extLst>
                    <a:ext uri="{9D8B030D-6E8A-4147-A177-3AD203B41FA5}">
                      <a16:colId xmlns:a16="http://schemas.microsoft.com/office/drawing/2014/main" val="2784781660"/>
                    </a:ext>
                  </a:extLst>
                </a:gridCol>
                <a:gridCol w="3562788">
                  <a:extLst>
                    <a:ext uri="{9D8B030D-6E8A-4147-A177-3AD203B41FA5}">
                      <a16:colId xmlns:a16="http://schemas.microsoft.com/office/drawing/2014/main" val="2447913979"/>
                    </a:ext>
                  </a:extLst>
                </a:gridCol>
              </a:tblGrid>
              <a:tr h="679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1.2.1.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" marR="35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Среднемесячная заработная плата занятых в сфере малого и среднего предпринимательства (руб.)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21424,5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23467,87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23716,4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25003,99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26396,02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27715,82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29101,61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30556,69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32084,52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 = (ЗПм + ЗПср)/2,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 ЗП – средняя заработная плата в сфере малого и среднего предпринимательства, рубли;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ЗПм – заработная плата на малых предприятиях, рубли;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ЗПср – заработная плата на средних предприятиях, рубли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41495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1.2.2.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" marR="35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Доля налоговых поступлений субъектов малого и среднего предпринимательства в бюджете муниципального района (%)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24,57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20,75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20,97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20,99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Рассчитывается Финансовым управлением Администрации по данным ФНС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703729"/>
                  </a:ext>
                </a:extLst>
              </a:tr>
              <a:tr h="531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1.2.3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" marR="35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 в основной капитал малых и средних предприятий (млн.руб.)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247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259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272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284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290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Рассчитывается по форме № МП (микро), форме № ПМ федерального статистического наблюдения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68184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" marR="35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Количество субъектов малого и среднего предпринимательства, осуществляющих деятельность на территории муниципального района Мелеузовский район Республики Башкортостан, в расчете на 1000 человек населения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24,17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27,96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28,86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29,91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30,12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31,25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31,72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31,94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 на 1000 чел. =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Ксмп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Н x 1000, где: Кс на 1000 чел. - количество субъектов малого предпринимательства (включая индивидуальных предпринимателей) на 1000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человек населения, ед.;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Ксмп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субъектов малого предпринимательства (включая индивидуальных предпринимателей), ед.;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 - численность постоянного населения Республики Башкортостан в среднем за год, чел.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Источник данных - данные Росстата (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Башкортостанстата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и ФНС России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04107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D101695-737D-4748-83E4-C3BF657A3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32636"/>
              </p:ext>
            </p:extLst>
          </p:nvPr>
        </p:nvGraphicFramePr>
        <p:xfrm>
          <a:off x="426718" y="3531325"/>
          <a:ext cx="11373396" cy="2917280"/>
        </p:xfrm>
        <a:graphic>
          <a:graphicData uri="http://schemas.openxmlformats.org/drawingml/2006/table">
            <a:tbl>
              <a:tblPr firstRow="1" firstCol="1" bandRow="1"/>
              <a:tblGrid>
                <a:gridCol w="461556">
                  <a:extLst>
                    <a:ext uri="{9D8B030D-6E8A-4147-A177-3AD203B41FA5}">
                      <a16:colId xmlns:a16="http://schemas.microsoft.com/office/drawing/2014/main" val="2762892695"/>
                    </a:ext>
                  </a:extLst>
                </a:gridCol>
                <a:gridCol w="1759132">
                  <a:extLst>
                    <a:ext uri="{9D8B030D-6E8A-4147-A177-3AD203B41FA5}">
                      <a16:colId xmlns:a16="http://schemas.microsoft.com/office/drawing/2014/main" val="940119427"/>
                    </a:ext>
                  </a:extLst>
                </a:gridCol>
                <a:gridCol w="1027611">
                  <a:extLst>
                    <a:ext uri="{9D8B030D-6E8A-4147-A177-3AD203B41FA5}">
                      <a16:colId xmlns:a16="http://schemas.microsoft.com/office/drawing/2014/main" val="2160228256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86712129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818570495"/>
                    </a:ext>
                  </a:extLst>
                </a:gridCol>
                <a:gridCol w="452846">
                  <a:extLst>
                    <a:ext uri="{9D8B030D-6E8A-4147-A177-3AD203B41FA5}">
                      <a16:colId xmlns:a16="http://schemas.microsoft.com/office/drawing/2014/main" val="299145472"/>
                    </a:ext>
                  </a:extLst>
                </a:gridCol>
                <a:gridCol w="435428">
                  <a:extLst>
                    <a:ext uri="{9D8B030D-6E8A-4147-A177-3AD203B41FA5}">
                      <a16:colId xmlns:a16="http://schemas.microsoft.com/office/drawing/2014/main" val="4125146803"/>
                    </a:ext>
                  </a:extLst>
                </a:gridCol>
                <a:gridCol w="452846">
                  <a:extLst>
                    <a:ext uri="{9D8B030D-6E8A-4147-A177-3AD203B41FA5}">
                      <a16:colId xmlns:a16="http://schemas.microsoft.com/office/drawing/2014/main" val="1415831581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2957158309"/>
                    </a:ext>
                  </a:extLst>
                </a:gridCol>
                <a:gridCol w="461554">
                  <a:extLst>
                    <a:ext uri="{9D8B030D-6E8A-4147-A177-3AD203B41FA5}">
                      <a16:colId xmlns:a16="http://schemas.microsoft.com/office/drawing/2014/main" val="3568617435"/>
                    </a:ext>
                  </a:extLst>
                </a:gridCol>
                <a:gridCol w="461555">
                  <a:extLst>
                    <a:ext uri="{9D8B030D-6E8A-4147-A177-3AD203B41FA5}">
                      <a16:colId xmlns:a16="http://schemas.microsoft.com/office/drawing/2014/main" val="1162291674"/>
                    </a:ext>
                  </a:extLst>
                </a:gridCol>
                <a:gridCol w="957942">
                  <a:extLst>
                    <a:ext uri="{9D8B030D-6E8A-4147-A177-3AD203B41FA5}">
                      <a16:colId xmlns:a16="http://schemas.microsoft.com/office/drawing/2014/main" val="3158055554"/>
                    </a:ext>
                  </a:extLst>
                </a:gridCol>
                <a:gridCol w="3579223">
                  <a:extLst>
                    <a:ext uri="{9D8B030D-6E8A-4147-A177-3AD203B41FA5}">
                      <a16:colId xmlns:a16="http://schemas.microsoft.com/office/drawing/2014/main" val="79070254"/>
                    </a:ext>
                  </a:extLst>
                </a:gridCol>
              </a:tblGrid>
              <a:tr h="1511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1.3.2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" marR="39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«рождаемости» субъектов малого и среднего предпринимательства в муниципальном районе Мелеузовский район Республики Башкортостан (количество созданных в отчетном периоде малых и средних предприятий на 1 тыс. действующих на дату окончания отчетно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 периода малых и средних предприятий), (единицы)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189,7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176,7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176,8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176,9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176,9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177,0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 = ВСсмсп / Ксмсп /1000,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 Кр - коэффициент «рождаемости» субъектов малого и среднего предпринимательства (количество созданных в отчетном периоде малых и средних предприятий на 1 тыс. действующих на дату окончания отчетного периода малых и средних предприятий);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ВСсмсп - вновь созданные субъекты малого и среднего предпринимательства;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Ксмсп - общее количество субъектов малого и среднего предпринимательства в муниципальном районе.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- данные единого реестра субъектов малого и среднего предпринимательства ФНС России по состоянию на 10 января текущего календарного года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301393"/>
                  </a:ext>
                </a:extLst>
              </a:tr>
              <a:tr h="1405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1.3.3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" marR="39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(без внешних совместителей), занятых у субъектов малого и среднего предпринимательства, в общей численности занятого населения, (%)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53,9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56,6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56,7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57,2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57,3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57,4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 =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ССЧсмсп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800" cap="small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*1000,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где:Д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доля среднесписочной численности работников (без внешних совместителей), занятых у субъектов малого и среднего предпринимательства в общей численности занятого населения, %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ССЧсмсп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среднесписочная численность работников (без внешних совместителей), занятых у субъектов малого и среднего предпринимательства (включая индивидуальных предпринимателей), чел., 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Чзн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–численность занятых (в среднем за год), чел.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25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780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24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сельского хозяйства и регулирования рынков сельскохозяйственной продукции, сырья и продовольствия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01 декабря 2021 года № 1408 (с изменениями от 26.01.2023 г. № 52)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8033481" y="4512052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сельского хозяйства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232633"/>
            <a:ext cx="6983927" cy="2516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15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обеспечить устойчивое развитие агропромышленного комплекса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эпизоотическую безопасность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увеличить  производства основных видов сельскохозяйственной продукции и производства пищевых продуктов;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создать благоприятные  условия  ветеринарно-санитарной обстановки в районе;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  развития деятельности малых форм хозяйствования и развить сельскую кооперацию;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улучшить обеспеченность сельскохозяйственной техникой хозяйства всех категорий.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27 216 057,6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4 367 909,3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4 438 103,3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4 518 103,3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4 582 103,3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4 637 282,3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4 672 556,1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851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25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сельского хозяйства и регулирование рынков сельскохозяйственной продукции, сырья и продовольствия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2022-2027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6730281-6DC5-4AB1-8BE1-1B22CC6D0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43082"/>
              </p:ext>
            </p:extLst>
          </p:nvPr>
        </p:nvGraphicFramePr>
        <p:xfrm>
          <a:off x="469128" y="1341783"/>
          <a:ext cx="11496450" cy="4641299"/>
        </p:xfrm>
        <a:graphic>
          <a:graphicData uri="http://schemas.openxmlformats.org/drawingml/2006/table">
            <a:tbl>
              <a:tblPr firstRow="1" firstCol="1" bandRow="1"/>
              <a:tblGrid>
                <a:gridCol w="653545">
                  <a:extLst>
                    <a:ext uri="{9D8B030D-6E8A-4147-A177-3AD203B41FA5}">
                      <a16:colId xmlns:a16="http://schemas.microsoft.com/office/drawing/2014/main" val="1022115786"/>
                    </a:ext>
                  </a:extLst>
                </a:gridCol>
                <a:gridCol w="3397604">
                  <a:extLst>
                    <a:ext uri="{9D8B030D-6E8A-4147-A177-3AD203B41FA5}">
                      <a16:colId xmlns:a16="http://schemas.microsoft.com/office/drawing/2014/main" val="3347070803"/>
                    </a:ext>
                  </a:extLst>
                </a:gridCol>
                <a:gridCol w="1077036">
                  <a:extLst>
                    <a:ext uri="{9D8B030D-6E8A-4147-A177-3AD203B41FA5}">
                      <a16:colId xmlns:a16="http://schemas.microsoft.com/office/drawing/2014/main" val="2292100388"/>
                    </a:ext>
                  </a:extLst>
                </a:gridCol>
                <a:gridCol w="587915">
                  <a:extLst>
                    <a:ext uri="{9D8B030D-6E8A-4147-A177-3AD203B41FA5}">
                      <a16:colId xmlns:a16="http://schemas.microsoft.com/office/drawing/2014/main" val="2623593135"/>
                    </a:ext>
                  </a:extLst>
                </a:gridCol>
                <a:gridCol w="489813">
                  <a:extLst>
                    <a:ext uri="{9D8B030D-6E8A-4147-A177-3AD203B41FA5}">
                      <a16:colId xmlns:a16="http://schemas.microsoft.com/office/drawing/2014/main" val="1075027417"/>
                    </a:ext>
                  </a:extLst>
                </a:gridCol>
                <a:gridCol w="587915">
                  <a:extLst>
                    <a:ext uri="{9D8B030D-6E8A-4147-A177-3AD203B41FA5}">
                      <a16:colId xmlns:a16="http://schemas.microsoft.com/office/drawing/2014/main" val="2003661806"/>
                    </a:ext>
                  </a:extLst>
                </a:gridCol>
                <a:gridCol w="587915">
                  <a:extLst>
                    <a:ext uri="{9D8B030D-6E8A-4147-A177-3AD203B41FA5}">
                      <a16:colId xmlns:a16="http://schemas.microsoft.com/office/drawing/2014/main" val="798838714"/>
                    </a:ext>
                  </a:extLst>
                </a:gridCol>
                <a:gridCol w="587223">
                  <a:extLst>
                    <a:ext uri="{9D8B030D-6E8A-4147-A177-3AD203B41FA5}">
                      <a16:colId xmlns:a16="http://schemas.microsoft.com/office/drawing/2014/main" val="2693741498"/>
                    </a:ext>
                  </a:extLst>
                </a:gridCol>
                <a:gridCol w="489813">
                  <a:extLst>
                    <a:ext uri="{9D8B030D-6E8A-4147-A177-3AD203B41FA5}">
                      <a16:colId xmlns:a16="http://schemas.microsoft.com/office/drawing/2014/main" val="2839851663"/>
                    </a:ext>
                  </a:extLst>
                </a:gridCol>
                <a:gridCol w="1142667">
                  <a:extLst>
                    <a:ext uri="{9D8B030D-6E8A-4147-A177-3AD203B41FA5}">
                      <a16:colId xmlns:a16="http://schemas.microsoft.com/office/drawing/2014/main" val="691515525"/>
                    </a:ext>
                  </a:extLst>
                </a:gridCol>
                <a:gridCol w="1895004">
                  <a:extLst>
                    <a:ext uri="{9D8B030D-6E8A-4147-A177-3AD203B41FA5}">
                      <a16:colId xmlns:a16="http://schemas.microsoft.com/office/drawing/2014/main" val="1423978008"/>
                    </a:ext>
                  </a:extLst>
                </a:gridCol>
              </a:tblGrid>
              <a:tr h="499380">
                <a:tc rowSpan="2">
                  <a:txBody>
                    <a:bodyPr/>
                    <a:lstStyle/>
                    <a:p>
                      <a:pPr marL="317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 программы, единица измерения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Фактическое значение показателя на момент разработки муниципальной программы (2021 год)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государственной программы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 отрицательный)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государственной программы, источник информации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701884"/>
                  </a:ext>
                </a:extLst>
              </a:tr>
              <a:tr h="695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835959"/>
                  </a:ext>
                </a:extLst>
              </a:tr>
              <a:tr h="141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97118"/>
                  </a:ext>
                </a:extLst>
              </a:tr>
              <a:tr h="3259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 к предыдущему году),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161,5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104,11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107,81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107,73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101,52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100,88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100,88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(∑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/ ∑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0 ) х 100%, где: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индекс производства продукции сельского хозяйства в хозяйствах всех категорий (в сопоставимых ценах к предыдущему году);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сельского хозяйства в хозяйствах всех категорий в отчетном году (в сопоставимых ценах предыдущего года);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сельского хозяйства в хозяйствах всех категорий в базисном году (источник данных - Башкортостан)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0" marR="4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210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67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B5BC0F6-9B2F-405E-8C47-97DB91FA2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38088"/>
              </p:ext>
            </p:extLst>
          </p:nvPr>
        </p:nvGraphicFramePr>
        <p:xfrm>
          <a:off x="327992" y="477080"/>
          <a:ext cx="11668537" cy="5981324"/>
        </p:xfrm>
        <a:graphic>
          <a:graphicData uri="http://schemas.openxmlformats.org/drawingml/2006/table">
            <a:tbl>
              <a:tblPr firstRow="1" firstCol="1" bandRow="1"/>
              <a:tblGrid>
                <a:gridCol w="298173">
                  <a:extLst>
                    <a:ext uri="{9D8B030D-6E8A-4147-A177-3AD203B41FA5}">
                      <a16:colId xmlns:a16="http://schemas.microsoft.com/office/drawing/2014/main" val="4151755463"/>
                    </a:ext>
                  </a:extLst>
                </a:gridCol>
                <a:gridCol w="3849255">
                  <a:extLst>
                    <a:ext uri="{9D8B030D-6E8A-4147-A177-3AD203B41FA5}">
                      <a16:colId xmlns:a16="http://schemas.microsoft.com/office/drawing/2014/main" val="780815092"/>
                    </a:ext>
                  </a:extLst>
                </a:gridCol>
                <a:gridCol w="891710">
                  <a:extLst>
                    <a:ext uri="{9D8B030D-6E8A-4147-A177-3AD203B41FA5}">
                      <a16:colId xmlns:a16="http://schemas.microsoft.com/office/drawing/2014/main" val="482347284"/>
                    </a:ext>
                  </a:extLst>
                </a:gridCol>
                <a:gridCol w="812811">
                  <a:extLst>
                    <a:ext uri="{9D8B030D-6E8A-4147-A177-3AD203B41FA5}">
                      <a16:colId xmlns:a16="http://schemas.microsoft.com/office/drawing/2014/main" val="747382617"/>
                    </a:ext>
                  </a:extLst>
                </a:gridCol>
                <a:gridCol w="399763">
                  <a:extLst>
                    <a:ext uri="{9D8B030D-6E8A-4147-A177-3AD203B41FA5}">
                      <a16:colId xmlns:a16="http://schemas.microsoft.com/office/drawing/2014/main" val="3326287410"/>
                    </a:ext>
                  </a:extLst>
                </a:gridCol>
                <a:gridCol w="602440">
                  <a:extLst>
                    <a:ext uri="{9D8B030D-6E8A-4147-A177-3AD203B41FA5}">
                      <a16:colId xmlns:a16="http://schemas.microsoft.com/office/drawing/2014/main" val="3440030076"/>
                    </a:ext>
                  </a:extLst>
                </a:gridCol>
                <a:gridCol w="601888">
                  <a:extLst>
                    <a:ext uri="{9D8B030D-6E8A-4147-A177-3AD203B41FA5}">
                      <a16:colId xmlns:a16="http://schemas.microsoft.com/office/drawing/2014/main" val="1989950451"/>
                    </a:ext>
                  </a:extLst>
                </a:gridCol>
                <a:gridCol w="601178">
                  <a:extLst>
                    <a:ext uri="{9D8B030D-6E8A-4147-A177-3AD203B41FA5}">
                      <a16:colId xmlns:a16="http://schemas.microsoft.com/office/drawing/2014/main" val="2759045574"/>
                    </a:ext>
                  </a:extLst>
                </a:gridCol>
                <a:gridCol w="501455">
                  <a:extLst>
                    <a:ext uri="{9D8B030D-6E8A-4147-A177-3AD203B41FA5}">
                      <a16:colId xmlns:a16="http://schemas.microsoft.com/office/drawing/2014/main" val="1097487972"/>
                    </a:ext>
                  </a:extLst>
                </a:gridCol>
                <a:gridCol w="1169824">
                  <a:extLst>
                    <a:ext uri="{9D8B030D-6E8A-4147-A177-3AD203B41FA5}">
                      <a16:colId xmlns:a16="http://schemas.microsoft.com/office/drawing/2014/main" val="4095734644"/>
                    </a:ext>
                  </a:extLst>
                </a:gridCol>
                <a:gridCol w="1940040">
                  <a:extLst>
                    <a:ext uri="{9D8B030D-6E8A-4147-A177-3AD203B41FA5}">
                      <a16:colId xmlns:a16="http://schemas.microsoft.com/office/drawing/2014/main" val="478987762"/>
                    </a:ext>
                  </a:extLst>
                </a:gridCol>
              </a:tblGrid>
              <a:tr h="1977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растениеводства в хозяйствах всех категорий (в сопоставимых ценах к предыдущему году),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102,28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102,62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101,75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102,58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101,31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101,31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/ 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0 ) х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индекс производства продукции растениеводства в хозяйствах всех категорий (в сопоставимых ценах к предыдущему году);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растениеводства в хозяйствах всех категорий в отчетном году (в сопоставимых ценах предыдущего года);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растениеводства в хозяйствах всех категорий в базисном году (источник данных -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751420"/>
                  </a:ext>
                </a:extLst>
              </a:tr>
              <a:tr h="1977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животноводства в хозяйствах всех категорий (в сопоставимых ценах к предыдущему году),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274,0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105,11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110,57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110,69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100,68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100,68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/ 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0 ) х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индекс производства продукции животноводства растениеводства в хозяйствах всех категорий (в сопоставимых ценах к предыдущему году);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животноводства в хозяйствах всех категорий в отчетном году (в сопоставимых ценах предыдущего года);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валовая продукция животноводства в хозяйствах всех категорий в базисном году (источник данных -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58641"/>
                  </a:ext>
                </a:extLst>
              </a:tr>
              <a:tr h="2025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Среднемесячная заработная плата работников сельского хозяйства (без субъектов милого предпринимательства),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32482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32550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/к/12,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среднемесячная заработная плата работников сельского хозяйства (без субъектов малого предпринимательства);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фонд начисленной заработной платы работников сельского хозяйства (без субъектов малого предпринимательства);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среднесписочная численность работников сельского хозяйства (без субъектов малого предпринимательства) 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" marR="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351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069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D80DB1D-60CF-42B4-B658-A8249D9DF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9781"/>
              </p:ext>
            </p:extLst>
          </p:nvPr>
        </p:nvGraphicFramePr>
        <p:xfrm>
          <a:off x="327992" y="451463"/>
          <a:ext cx="11579088" cy="5844654"/>
        </p:xfrm>
        <a:graphic>
          <a:graphicData uri="http://schemas.openxmlformats.org/drawingml/2006/table">
            <a:tbl>
              <a:tblPr firstRow="1" firstCol="1" bandRow="1"/>
              <a:tblGrid>
                <a:gridCol w="663949">
                  <a:extLst>
                    <a:ext uri="{9D8B030D-6E8A-4147-A177-3AD203B41FA5}">
                      <a16:colId xmlns:a16="http://schemas.microsoft.com/office/drawing/2014/main" val="2459779076"/>
                    </a:ext>
                  </a:extLst>
                </a:gridCol>
                <a:gridCol w="3451687">
                  <a:extLst>
                    <a:ext uri="{9D8B030D-6E8A-4147-A177-3AD203B41FA5}">
                      <a16:colId xmlns:a16="http://schemas.microsoft.com/office/drawing/2014/main" val="116278053"/>
                    </a:ext>
                  </a:extLst>
                </a:gridCol>
                <a:gridCol w="1094181">
                  <a:extLst>
                    <a:ext uri="{9D8B030D-6E8A-4147-A177-3AD203B41FA5}">
                      <a16:colId xmlns:a16="http://schemas.microsoft.com/office/drawing/2014/main" val="164264297"/>
                    </a:ext>
                  </a:extLst>
                </a:gridCol>
                <a:gridCol w="597274">
                  <a:extLst>
                    <a:ext uri="{9D8B030D-6E8A-4147-A177-3AD203B41FA5}">
                      <a16:colId xmlns:a16="http://schemas.microsoft.com/office/drawing/2014/main" val="896397471"/>
                    </a:ext>
                  </a:extLst>
                </a:gridCol>
                <a:gridCol w="496907">
                  <a:extLst>
                    <a:ext uri="{9D8B030D-6E8A-4147-A177-3AD203B41FA5}">
                      <a16:colId xmlns:a16="http://schemas.microsoft.com/office/drawing/2014/main" val="2941216297"/>
                    </a:ext>
                  </a:extLst>
                </a:gridCol>
                <a:gridCol w="497611">
                  <a:extLst>
                    <a:ext uri="{9D8B030D-6E8A-4147-A177-3AD203B41FA5}">
                      <a16:colId xmlns:a16="http://schemas.microsoft.com/office/drawing/2014/main" val="2853690849"/>
                    </a:ext>
                  </a:extLst>
                </a:gridCol>
                <a:gridCol w="597274">
                  <a:extLst>
                    <a:ext uri="{9D8B030D-6E8A-4147-A177-3AD203B41FA5}">
                      <a16:colId xmlns:a16="http://schemas.microsoft.com/office/drawing/2014/main" val="1711183755"/>
                    </a:ext>
                  </a:extLst>
                </a:gridCol>
                <a:gridCol w="596570">
                  <a:extLst>
                    <a:ext uri="{9D8B030D-6E8A-4147-A177-3AD203B41FA5}">
                      <a16:colId xmlns:a16="http://schemas.microsoft.com/office/drawing/2014/main" val="2279456705"/>
                    </a:ext>
                  </a:extLst>
                </a:gridCol>
                <a:gridCol w="497611">
                  <a:extLst>
                    <a:ext uri="{9D8B030D-6E8A-4147-A177-3AD203B41FA5}">
                      <a16:colId xmlns:a16="http://schemas.microsoft.com/office/drawing/2014/main" val="2700834676"/>
                    </a:ext>
                  </a:extLst>
                </a:gridCol>
                <a:gridCol w="1160856">
                  <a:extLst>
                    <a:ext uri="{9D8B030D-6E8A-4147-A177-3AD203B41FA5}">
                      <a16:colId xmlns:a16="http://schemas.microsoft.com/office/drawing/2014/main" val="1736444897"/>
                    </a:ext>
                  </a:extLst>
                </a:gridCol>
                <a:gridCol w="1925168">
                  <a:extLst>
                    <a:ext uri="{9D8B030D-6E8A-4147-A177-3AD203B41FA5}">
                      <a16:colId xmlns:a16="http://schemas.microsoft.com/office/drawing/2014/main" val="3002638839"/>
                    </a:ext>
                  </a:extLst>
                </a:gridCol>
              </a:tblGrid>
              <a:tr h="163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Среднемесячная заработная плата работников сельского хозяйства (по полному кругу организаций), руб.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30831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24 000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24 200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24 400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24 600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24 800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24 800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/к/12, где: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среднемесячная заработная плата работников сельского хозяйства (по полному кругу организаций);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фонд начисленной заработной платы работников сельского хозяйства (по полному кругу организаций);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среднесписочная численность работников сельского хозяйства (по полному кругу организаций) 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794020"/>
                  </a:ext>
                </a:extLst>
              </a:tr>
              <a:tr h="192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физического объема инвестиций в основной капитал сельского хозяйства,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167,5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(И1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Иоро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индекс физического объема инвестиций в основной капитал сельского хозяйства; И1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-объем инвестиций в основной капитал по организациям сельского хозяйства, не относящимся к субъектам малого предпринимательства, пересчитанный в среднегодовые цены базисного года, за отчетный год;                                                  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Иоро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объем инвестиций в основной капитал по организациям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сельского хозяйства, не относящимся к субъектам малого предпринимательства, базисного года в среднегодовых ценах базисного года (источник данных —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579399"/>
                  </a:ext>
                </a:extLst>
              </a:tr>
              <a:tr h="2115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объема производства продукции растениеводства за счет реализации мелиоративных мероприятий,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∑(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k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1+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k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+... +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)1/ ∑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k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1+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k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+... +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)0 х 100%, где: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рост объема производства продукции растениеводства за счет реализации мелиоративных мероприятий;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2…..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валовой сбор по видам сельскохозяйственных культур в СХП и К(Ф)Х, включая ИП на мелиорируемых землях (1 - в отчетном году, 0- в базисном году); 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к1, к2,.. ко -коэффициенты перевода в зерновые единицы по видам культур (1 - в отчетном году, о-в базисном году) (источник данных-ведомственная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5" marR="2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66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81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3571264-20FA-4498-BCD4-30FCC8956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274727"/>
              </p:ext>
            </p:extLst>
          </p:nvPr>
        </p:nvGraphicFramePr>
        <p:xfrm>
          <a:off x="243840" y="278674"/>
          <a:ext cx="11608528" cy="6078583"/>
        </p:xfrm>
        <a:graphic>
          <a:graphicData uri="http://schemas.openxmlformats.org/drawingml/2006/table">
            <a:tbl>
              <a:tblPr firstRow="1" firstCol="1" bandRow="1"/>
              <a:tblGrid>
                <a:gridCol w="665637">
                  <a:extLst>
                    <a:ext uri="{9D8B030D-6E8A-4147-A177-3AD203B41FA5}">
                      <a16:colId xmlns:a16="http://schemas.microsoft.com/office/drawing/2014/main" val="3821278140"/>
                    </a:ext>
                  </a:extLst>
                </a:gridCol>
                <a:gridCol w="3460464">
                  <a:extLst>
                    <a:ext uri="{9D8B030D-6E8A-4147-A177-3AD203B41FA5}">
                      <a16:colId xmlns:a16="http://schemas.microsoft.com/office/drawing/2014/main" val="1795495594"/>
                    </a:ext>
                  </a:extLst>
                </a:gridCol>
                <a:gridCol w="1096964">
                  <a:extLst>
                    <a:ext uri="{9D8B030D-6E8A-4147-A177-3AD203B41FA5}">
                      <a16:colId xmlns:a16="http://schemas.microsoft.com/office/drawing/2014/main" val="459564646"/>
                    </a:ext>
                  </a:extLst>
                </a:gridCol>
                <a:gridCol w="598791">
                  <a:extLst>
                    <a:ext uri="{9D8B030D-6E8A-4147-A177-3AD203B41FA5}">
                      <a16:colId xmlns:a16="http://schemas.microsoft.com/office/drawing/2014/main" val="351733503"/>
                    </a:ext>
                  </a:extLst>
                </a:gridCol>
                <a:gridCol w="498172">
                  <a:extLst>
                    <a:ext uri="{9D8B030D-6E8A-4147-A177-3AD203B41FA5}">
                      <a16:colId xmlns:a16="http://schemas.microsoft.com/office/drawing/2014/main" val="1695121457"/>
                    </a:ext>
                  </a:extLst>
                </a:gridCol>
                <a:gridCol w="498876">
                  <a:extLst>
                    <a:ext uri="{9D8B030D-6E8A-4147-A177-3AD203B41FA5}">
                      <a16:colId xmlns:a16="http://schemas.microsoft.com/office/drawing/2014/main" val="4224723468"/>
                    </a:ext>
                  </a:extLst>
                </a:gridCol>
                <a:gridCol w="598791">
                  <a:extLst>
                    <a:ext uri="{9D8B030D-6E8A-4147-A177-3AD203B41FA5}">
                      <a16:colId xmlns:a16="http://schemas.microsoft.com/office/drawing/2014/main" val="326624829"/>
                    </a:ext>
                  </a:extLst>
                </a:gridCol>
                <a:gridCol w="598088">
                  <a:extLst>
                    <a:ext uri="{9D8B030D-6E8A-4147-A177-3AD203B41FA5}">
                      <a16:colId xmlns:a16="http://schemas.microsoft.com/office/drawing/2014/main" val="2652127948"/>
                    </a:ext>
                  </a:extLst>
                </a:gridCol>
                <a:gridCol w="498876">
                  <a:extLst>
                    <a:ext uri="{9D8B030D-6E8A-4147-A177-3AD203B41FA5}">
                      <a16:colId xmlns:a16="http://schemas.microsoft.com/office/drawing/2014/main" val="2516152332"/>
                    </a:ext>
                  </a:extLst>
                </a:gridCol>
                <a:gridCol w="1163806">
                  <a:extLst>
                    <a:ext uri="{9D8B030D-6E8A-4147-A177-3AD203B41FA5}">
                      <a16:colId xmlns:a16="http://schemas.microsoft.com/office/drawing/2014/main" val="3492520701"/>
                    </a:ext>
                  </a:extLst>
                </a:gridCol>
                <a:gridCol w="1930063">
                  <a:extLst>
                    <a:ext uri="{9D8B030D-6E8A-4147-A177-3AD203B41FA5}">
                      <a16:colId xmlns:a16="http://schemas.microsoft.com/office/drawing/2014/main" val="4227630286"/>
                    </a:ext>
                  </a:extLst>
                </a:gridCol>
              </a:tblGrid>
              <a:tr h="2322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продукции сельского хозяйства К(Ф)Х, включая ИП, млн. руб.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1251,1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1312,65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1346,45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1359,57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1394,94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1398,13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1398,13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∑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где: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объем продукции сельского хозяйства К(Ф)Х, включая ИП;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объемы производства продукции сельского хозяйства в К(Ф)Х, включая ИП, по видам продукции в отчетном году;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 средние цены реализации продукции сельского хозяйства в К(Ф)Х, включая ИП, в отчетном году (источник данных 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099252"/>
                  </a:ext>
                </a:extLst>
              </a:tr>
              <a:tr h="856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высокопроизводительных рабочих мест в сельском хозяйстве, 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на первое число месяца, следующего за отчетным годом                                            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82307"/>
                  </a:ext>
                </a:extLst>
              </a:tr>
              <a:tr h="289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производительности труда в сельском хозяйстве, %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140,0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=ПТ1 х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ПТ2 100%, где: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индекс производительности труда в сельском хозяйстве к предыдущему году;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ПТ1 - производительность труда в сельскохозяйственных организациях в отчетном году;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индекс-дефлятор по сельскому хозяйству в отчетном году по отношению к базисному году;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ПТ2 - производительность труда в сельскохозяйственных    организациях в базисном году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9" marR="2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27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849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0FE9C79-BE31-41B6-9A60-2E6253FD8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13783"/>
              </p:ext>
            </p:extLst>
          </p:nvPr>
        </p:nvGraphicFramePr>
        <p:xfrm>
          <a:off x="374469" y="472380"/>
          <a:ext cx="11277599" cy="5986639"/>
        </p:xfrm>
        <a:graphic>
          <a:graphicData uri="http://schemas.openxmlformats.org/drawingml/2006/table">
            <a:tbl>
              <a:tblPr firstRow="1" firstCol="1" bandRow="1"/>
              <a:tblGrid>
                <a:gridCol w="646661">
                  <a:extLst>
                    <a:ext uri="{9D8B030D-6E8A-4147-A177-3AD203B41FA5}">
                      <a16:colId xmlns:a16="http://schemas.microsoft.com/office/drawing/2014/main" val="1432678193"/>
                    </a:ext>
                  </a:extLst>
                </a:gridCol>
                <a:gridCol w="3361814">
                  <a:extLst>
                    <a:ext uri="{9D8B030D-6E8A-4147-A177-3AD203B41FA5}">
                      <a16:colId xmlns:a16="http://schemas.microsoft.com/office/drawing/2014/main" val="1904237787"/>
                    </a:ext>
                  </a:extLst>
                </a:gridCol>
                <a:gridCol w="1065692">
                  <a:extLst>
                    <a:ext uri="{9D8B030D-6E8A-4147-A177-3AD203B41FA5}">
                      <a16:colId xmlns:a16="http://schemas.microsoft.com/office/drawing/2014/main" val="1379588624"/>
                    </a:ext>
                  </a:extLst>
                </a:gridCol>
                <a:gridCol w="581723">
                  <a:extLst>
                    <a:ext uri="{9D8B030D-6E8A-4147-A177-3AD203B41FA5}">
                      <a16:colId xmlns:a16="http://schemas.microsoft.com/office/drawing/2014/main" val="3549644310"/>
                    </a:ext>
                  </a:extLst>
                </a:gridCol>
                <a:gridCol w="483972">
                  <a:extLst>
                    <a:ext uri="{9D8B030D-6E8A-4147-A177-3AD203B41FA5}">
                      <a16:colId xmlns:a16="http://schemas.microsoft.com/office/drawing/2014/main" val="3908820159"/>
                    </a:ext>
                  </a:extLst>
                </a:gridCol>
                <a:gridCol w="484653">
                  <a:extLst>
                    <a:ext uri="{9D8B030D-6E8A-4147-A177-3AD203B41FA5}">
                      <a16:colId xmlns:a16="http://schemas.microsoft.com/office/drawing/2014/main" val="3447869230"/>
                    </a:ext>
                  </a:extLst>
                </a:gridCol>
                <a:gridCol w="581723">
                  <a:extLst>
                    <a:ext uri="{9D8B030D-6E8A-4147-A177-3AD203B41FA5}">
                      <a16:colId xmlns:a16="http://schemas.microsoft.com/office/drawing/2014/main" val="3867741523"/>
                    </a:ext>
                  </a:extLst>
                </a:gridCol>
                <a:gridCol w="581038">
                  <a:extLst>
                    <a:ext uri="{9D8B030D-6E8A-4147-A177-3AD203B41FA5}">
                      <a16:colId xmlns:a16="http://schemas.microsoft.com/office/drawing/2014/main" val="2531142720"/>
                    </a:ext>
                  </a:extLst>
                </a:gridCol>
                <a:gridCol w="484653">
                  <a:extLst>
                    <a:ext uri="{9D8B030D-6E8A-4147-A177-3AD203B41FA5}">
                      <a16:colId xmlns:a16="http://schemas.microsoft.com/office/drawing/2014/main" val="3536558795"/>
                    </a:ext>
                  </a:extLst>
                </a:gridCol>
                <a:gridCol w="1130629">
                  <a:extLst>
                    <a:ext uri="{9D8B030D-6E8A-4147-A177-3AD203B41FA5}">
                      <a16:colId xmlns:a16="http://schemas.microsoft.com/office/drawing/2014/main" val="1097198688"/>
                    </a:ext>
                  </a:extLst>
                </a:gridCol>
                <a:gridCol w="1875041">
                  <a:extLst>
                    <a:ext uri="{9D8B030D-6E8A-4147-A177-3AD203B41FA5}">
                      <a16:colId xmlns:a16="http://schemas.microsoft.com/office/drawing/2014/main" val="493679552"/>
                    </a:ext>
                  </a:extLst>
                </a:gridCol>
              </a:tblGrid>
              <a:tr h="39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Поголовье лошадей, голов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98012"/>
                  </a:ext>
                </a:extLst>
              </a:tr>
              <a:tr h="39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Поголовье дойных кобыл в СХП и К(Ф)Х, голов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6100"/>
                  </a:ext>
                </a:extLst>
              </a:tr>
              <a:tr h="306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охвата сельскохозяйственных и домашних животных и птиц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противоэпизооптическими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мероприятиями в общем количестве сельскохозяйственных и домашних животных и птиц,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охвата сельскохозяйственных и домашних животных и птиц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противозпизоотическими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мероприятиями в общем количестве сельскохозяйственных и домашних животных к птиц;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количество сельскохозяйственных и домашних животных и птиц, охваченных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противозпизоотическими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мероприятиями;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общее количество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сельскохозяйственньк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домашних животных и птиц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867702"/>
                  </a:ext>
                </a:extLst>
              </a:tr>
              <a:tr h="2133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объемов производства товарной сельскохозяйственной продукции ( СХП и К(Ф)Х, включая ИП),  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104,53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108,98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108,81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101,67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100,94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100,94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(∑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∑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0 ) х 100%, где: 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рост объемов производства товарной сельскохозяйственной продукции;                                             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1 -объем производства сельскохозяйственной продукции в СХП и К(Ф)Х, включая ИП, в отчетном году;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0—объем производства сельскохозяйственной продукции в СХП и К(Ф)Х, включая ИП, в базисном году (источник данных-Башкортостан)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3" marR="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49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12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20517"/>
              </p:ext>
            </p:extLst>
          </p:nvPr>
        </p:nvGraphicFramePr>
        <p:xfrm>
          <a:off x="431799" y="373586"/>
          <a:ext cx="11229372" cy="6135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539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71392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9161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1539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7049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7342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1642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89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40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1174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1.1.5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 в возрасте 1 - 6 лет, состоящих на учете для определения в муниципальные дошкольные образовательные учреждения, в общей численности детей в возрасте 1 - 6 лет,%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6,9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отрицательный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Дв1-6= Чв1-6/Н1-6 *100; где Чв1-6 – численность воспитанников в возрасте 1–6 лет муниципальных образовательных организаций, реализующих образовательные программы дошкольного образования; Н1-6 – численность детей в возрасте 1–6 лет (на 1 января следующего за отчетным годом).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910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1.1.6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независимой оценки качества условий оказания услуг муниципальными дошкольными образовательными организациями, оказывающими услуги за счет бюджетных ассигнований бюджета муниципального района,%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83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НОКО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1174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общеобразовательных учреждений выполняющих профилактические, экстренные и противоэпидемические мероприятия, связанные с распространением новой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коронавирусной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инфекции,%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Вэ=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Вэо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* 100% где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Вэо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образовательных учреждений выполняющих профилактические, экстренные и противоэпидемические мероприятия, связанные с распространением новой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коронавирусной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инфекции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общее количество образовательных учреждений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05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 в муниципальных общеобразова­тельных организациях, которые обеспечены подвозом, в общей численности обучающихся, нуждающихся в подвозе,%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98,56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98,9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99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Д=П/О*100%,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*100%/ 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обучающихся общеобразовательных организаций, нуждающихся в подвозе;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– численность обучающихся общеобразовательных организаций, охваченных подвозом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971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педагогических работников муниципальных общеобразовательных организаций, получивших ежемесячное денежное вознаграждение за классное руководство в общей численности педагогических работников ведущих классное руководство,%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Дкр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КРп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КРо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х 100%, где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КРп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–общее количество педагогических работников, получивших ежемесячное денежное вознаграждение за классное руководство,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КРо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-общее количество педагогических работников ведущих классное руководство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095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0B1287E-5035-48E5-BB12-667320978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23647"/>
              </p:ext>
            </p:extLst>
          </p:nvPr>
        </p:nvGraphicFramePr>
        <p:xfrm>
          <a:off x="339635" y="289808"/>
          <a:ext cx="11547565" cy="5857178"/>
        </p:xfrm>
        <a:graphic>
          <a:graphicData uri="http://schemas.openxmlformats.org/drawingml/2006/table">
            <a:tbl>
              <a:tblPr firstRow="1" firstCol="1" bandRow="1"/>
              <a:tblGrid>
                <a:gridCol w="452845">
                  <a:extLst>
                    <a:ext uri="{9D8B030D-6E8A-4147-A177-3AD203B41FA5}">
                      <a16:colId xmlns:a16="http://schemas.microsoft.com/office/drawing/2014/main" val="2101726027"/>
                    </a:ext>
                  </a:extLst>
                </a:gridCol>
                <a:gridCol w="3770811">
                  <a:extLst>
                    <a:ext uri="{9D8B030D-6E8A-4147-A177-3AD203B41FA5}">
                      <a16:colId xmlns:a16="http://schemas.microsoft.com/office/drawing/2014/main" val="556268688"/>
                    </a:ext>
                  </a:extLst>
                </a:gridCol>
                <a:gridCol w="881859">
                  <a:extLst>
                    <a:ext uri="{9D8B030D-6E8A-4147-A177-3AD203B41FA5}">
                      <a16:colId xmlns:a16="http://schemas.microsoft.com/office/drawing/2014/main" val="2389028927"/>
                    </a:ext>
                  </a:extLst>
                </a:gridCol>
                <a:gridCol w="585314">
                  <a:extLst>
                    <a:ext uri="{9D8B030D-6E8A-4147-A177-3AD203B41FA5}">
                      <a16:colId xmlns:a16="http://schemas.microsoft.com/office/drawing/2014/main" val="324899620"/>
                    </a:ext>
                  </a:extLst>
                </a:gridCol>
                <a:gridCol w="486960">
                  <a:extLst>
                    <a:ext uri="{9D8B030D-6E8A-4147-A177-3AD203B41FA5}">
                      <a16:colId xmlns:a16="http://schemas.microsoft.com/office/drawing/2014/main" val="2734369403"/>
                    </a:ext>
                  </a:extLst>
                </a:gridCol>
                <a:gridCol w="487649">
                  <a:extLst>
                    <a:ext uri="{9D8B030D-6E8A-4147-A177-3AD203B41FA5}">
                      <a16:colId xmlns:a16="http://schemas.microsoft.com/office/drawing/2014/main" val="575103642"/>
                    </a:ext>
                  </a:extLst>
                </a:gridCol>
                <a:gridCol w="585314">
                  <a:extLst>
                    <a:ext uri="{9D8B030D-6E8A-4147-A177-3AD203B41FA5}">
                      <a16:colId xmlns:a16="http://schemas.microsoft.com/office/drawing/2014/main" val="1922150550"/>
                    </a:ext>
                  </a:extLst>
                </a:gridCol>
                <a:gridCol w="584626">
                  <a:extLst>
                    <a:ext uri="{9D8B030D-6E8A-4147-A177-3AD203B41FA5}">
                      <a16:colId xmlns:a16="http://schemas.microsoft.com/office/drawing/2014/main" val="1402446007"/>
                    </a:ext>
                  </a:extLst>
                </a:gridCol>
                <a:gridCol w="487649">
                  <a:extLst>
                    <a:ext uri="{9D8B030D-6E8A-4147-A177-3AD203B41FA5}">
                      <a16:colId xmlns:a16="http://schemas.microsoft.com/office/drawing/2014/main" val="1023905625"/>
                    </a:ext>
                  </a:extLst>
                </a:gridCol>
                <a:gridCol w="1137615">
                  <a:extLst>
                    <a:ext uri="{9D8B030D-6E8A-4147-A177-3AD203B41FA5}">
                      <a16:colId xmlns:a16="http://schemas.microsoft.com/office/drawing/2014/main" val="1863133705"/>
                    </a:ext>
                  </a:extLst>
                </a:gridCol>
                <a:gridCol w="2086923">
                  <a:extLst>
                    <a:ext uri="{9D8B030D-6E8A-4147-A177-3AD203B41FA5}">
                      <a16:colId xmlns:a16="http://schemas.microsoft.com/office/drawing/2014/main" val="1861322231"/>
                    </a:ext>
                  </a:extLst>
                </a:gridCol>
              </a:tblGrid>
              <a:tr h="191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производства сельскохозяйственной продукции в товарном секторе ( СХП и К(Ф)Х, включая ИП),  млн. руб.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6292,5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7185,62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7831,05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8520,76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8663,44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8744,47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8744,47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Башкортостанстат)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181553"/>
                  </a:ext>
                </a:extLst>
              </a:tr>
              <a:tr h="191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производства продукции растениеводства  в товарном секторе ( СХП и К(Ф)Х, включая ИП),  млн. руб.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2591,57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2664,74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2714,78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2789,54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2825,75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2825,75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Башкортостанстат)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68305"/>
                  </a:ext>
                </a:extLst>
              </a:tr>
              <a:tr h="191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производства продукции животноводства  в товарном секторе ( СХП и К(Ф)Х, включая ИП),  млн. руб.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3911,5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4594,05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5166,31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5805,98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5873,90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5918,72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5918,72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Башкортостанстат)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993174"/>
                  </a:ext>
                </a:extLst>
              </a:tr>
              <a:tr h="191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весе), 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28664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31730,1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35065,1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38400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38660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38920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38920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Башкортостанстат)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2814"/>
                  </a:ext>
                </a:extLst>
              </a:tr>
              <a:tr h="77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объема отгруженных товаров собственного производства, работ и услуг, выполненных собственными силами, по виду деятельности «Производство пищевых продуктов» по отношению к предыдущему году, не менее,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188,9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∑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0 ) х 100%, где: 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рост объемов производства пищевых продуктов;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1 -объем производства пищевых продуктов, в отчетном году;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0—объем производства пищевых продуктов, в предыдущим году                               (источник данных-Башкортостан)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215987"/>
                  </a:ext>
                </a:extLst>
              </a:tr>
              <a:tr h="256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Размер посевных площадей, запятых зерновыми, зернобобовыми, масличными (за исключением рапса и сои) и кормовыми сельскохозяйственными культурами в СХП и К(Ф)Х, включая ИП, га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96461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98385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712203"/>
                  </a:ext>
                </a:extLst>
              </a:tr>
              <a:tr h="1340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Валовой сбор масличных культур (за исключением рапса и сои)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30900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31000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31700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= S1 x Y1+ S2 x Y2+ - + Sn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валовой сбор масличных культур (за исключением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рапсаи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сои) в СХП и К(Ф)Х, включая ИП;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 площади масличных культур (за исключением рапса и сои) в СХП и К(Ф)Х, включая ИП, в отчетном году;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урожайность масличных культур(за исключением рапса и сои) СХП и К(Ф)Х, включая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ИП,в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отчетном году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Башкортостан)</a:t>
                      </a: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325979"/>
                  </a:ext>
                </a:extLst>
              </a:tr>
              <a:tr h="121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Валовой сбор зерновых и зернобобовых культур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144130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186 000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= S1 x Y1+ S2 x Y2+ - + Sn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валовой сбор зерновых и зернобобовых культур в СХП и К(Ф)Х, включая ИП;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 площади зерновых и зернобобовых культур) в СХП и К(Ф)Х, включая ИП, в отчетном году;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урожайность зерновых и зернобобовых культур СХП и К(Ф)Х, включая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ИП,в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отчетном году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Башкортостан)</a:t>
                      </a:r>
                    </a:p>
                  </a:txBody>
                  <a:tcPr marL="2146" marR="2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64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777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3F0ABF8-0148-43F7-99A0-5A9787841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424035"/>
              </p:ext>
            </p:extLst>
          </p:nvPr>
        </p:nvGraphicFramePr>
        <p:xfrm>
          <a:off x="296091" y="261257"/>
          <a:ext cx="11599817" cy="6194345"/>
        </p:xfrm>
        <a:graphic>
          <a:graphicData uri="http://schemas.openxmlformats.org/drawingml/2006/table">
            <a:tbl>
              <a:tblPr firstRow="1" firstCol="1" bandRow="1"/>
              <a:tblGrid>
                <a:gridCol w="339635">
                  <a:extLst>
                    <a:ext uri="{9D8B030D-6E8A-4147-A177-3AD203B41FA5}">
                      <a16:colId xmlns:a16="http://schemas.microsoft.com/office/drawing/2014/main" val="1753278384"/>
                    </a:ext>
                  </a:extLst>
                </a:gridCol>
                <a:gridCol w="3814354">
                  <a:extLst>
                    <a:ext uri="{9D8B030D-6E8A-4147-A177-3AD203B41FA5}">
                      <a16:colId xmlns:a16="http://schemas.microsoft.com/office/drawing/2014/main" val="1135035267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1067176864"/>
                    </a:ext>
                  </a:extLst>
                </a:gridCol>
                <a:gridCol w="766354">
                  <a:extLst>
                    <a:ext uri="{9D8B030D-6E8A-4147-A177-3AD203B41FA5}">
                      <a16:colId xmlns:a16="http://schemas.microsoft.com/office/drawing/2014/main" val="1125456172"/>
                    </a:ext>
                  </a:extLst>
                </a:gridCol>
                <a:gridCol w="637296">
                  <a:extLst>
                    <a:ext uri="{9D8B030D-6E8A-4147-A177-3AD203B41FA5}">
                      <a16:colId xmlns:a16="http://schemas.microsoft.com/office/drawing/2014/main" val="1022398500"/>
                    </a:ext>
                  </a:extLst>
                </a:gridCol>
                <a:gridCol w="498501">
                  <a:extLst>
                    <a:ext uri="{9D8B030D-6E8A-4147-A177-3AD203B41FA5}">
                      <a16:colId xmlns:a16="http://schemas.microsoft.com/office/drawing/2014/main" val="1167962461"/>
                    </a:ext>
                  </a:extLst>
                </a:gridCol>
                <a:gridCol w="598342">
                  <a:extLst>
                    <a:ext uri="{9D8B030D-6E8A-4147-A177-3AD203B41FA5}">
                      <a16:colId xmlns:a16="http://schemas.microsoft.com/office/drawing/2014/main" val="3025006106"/>
                    </a:ext>
                  </a:extLst>
                </a:gridCol>
                <a:gridCol w="597638">
                  <a:extLst>
                    <a:ext uri="{9D8B030D-6E8A-4147-A177-3AD203B41FA5}">
                      <a16:colId xmlns:a16="http://schemas.microsoft.com/office/drawing/2014/main" val="198486081"/>
                    </a:ext>
                  </a:extLst>
                </a:gridCol>
                <a:gridCol w="444633">
                  <a:extLst>
                    <a:ext uri="{9D8B030D-6E8A-4147-A177-3AD203B41FA5}">
                      <a16:colId xmlns:a16="http://schemas.microsoft.com/office/drawing/2014/main" val="2468305759"/>
                    </a:ext>
                  </a:extLst>
                </a:gridCol>
                <a:gridCol w="860212">
                  <a:extLst>
                    <a:ext uri="{9D8B030D-6E8A-4147-A177-3AD203B41FA5}">
                      <a16:colId xmlns:a16="http://schemas.microsoft.com/office/drawing/2014/main" val="2970277027"/>
                    </a:ext>
                  </a:extLst>
                </a:gridCol>
                <a:gridCol w="2285206">
                  <a:extLst>
                    <a:ext uri="{9D8B030D-6E8A-4147-A177-3AD203B41FA5}">
                      <a16:colId xmlns:a16="http://schemas.microsoft.com/office/drawing/2014/main" val="3111565850"/>
                    </a:ext>
                  </a:extLst>
                </a:gridCol>
              </a:tblGrid>
              <a:tr h="1193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.1.23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Валовой сбор картофеля 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2850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= S1 x Y1+ S2 x Y2+ - + Sn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валовой сбор картофеля в СХП и К(Ф)Х, включая ИП;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 площади картофеля в СХП и К(Ф)Х, включая ИП, в отчетном году;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урожайность картофеля в СХП и К(Ф)Х, включая ИП, в отчетном году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395020"/>
                  </a:ext>
                </a:extLst>
              </a:tr>
              <a:tr h="116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Валовой сбор овощей открытого грунта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5590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5825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5825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= S1 x Y1+ S2 x Y2+ - + Sn x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валовой сбор овощей открытого грунта в СХП и К(Ф)Х, включая ИП;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 площади овощей открытого грунта в СХП и К(Ф)Х, включая ИП, в отчетном году;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….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урожайность овощей открытого грунта СХП и К(Ф)Х, включая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ИП,в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отчетном году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Башкортостан)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05623"/>
                  </a:ext>
                </a:extLst>
              </a:tr>
              <a:tr h="539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закладки многолетних насаждений в СХП и К(Ф)Х, включая ИП, га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83998"/>
                  </a:ext>
                </a:extLst>
              </a:tr>
              <a:tr h="1533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площади, засеваемой элитными семенами, в общей площади посевов, занятой семенами сортов растений, %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площади, засеваемой элитными семенами, в общей площади посевов, занятой семенами сортов растений;           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площадь посевов, занятая элитными семенами сортов растений, в отчетном году;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общая площадь посевов, занятая семенами сортов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растений, в отчетном году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97101"/>
                  </a:ext>
                </a:extLst>
              </a:tr>
              <a:tr h="1761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застрахованной посевной (посадочной) площади в общей посевной (посадочной) площади (в условных единицах площади),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(С / К) х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застрахованной посевной (посадочной) площади в общей посевной (посадочной) площади (в условных единицах площади);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- застрахованная посевная (посадочная) площадь без учета хозяйств населения;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общая посевная (посадочная) площадь без учета хозяйств населения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7" marR="1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488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173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43169A2-CBCC-4B41-AB4D-EEAD76DC2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6192"/>
              </p:ext>
            </p:extLst>
          </p:nvPr>
        </p:nvGraphicFramePr>
        <p:xfrm>
          <a:off x="522514" y="353876"/>
          <a:ext cx="10955383" cy="3548242"/>
        </p:xfrm>
        <a:graphic>
          <a:graphicData uri="http://schemas.openxmlformats.org/drawingml/2006/table">
            <a:tbl>
              <a:tblPr firstRow="1" firstCol="1" bandRow="1"/>
              <a:tblGrid>
                <a:gridCol w="461555">
                  <a:extLst>
                    <a:ext uri="{9D8B030D-6E8A-4147-A177-3AD203B41FA5}">
                      <a16:colId xmlns:a16="http://schemas.microsoft.com/office/drawing/2014/main" val="216436819"/>
                    </a:ext>
                  </a:extLst>
                </a:gridCol>
                <a:gridCol w="3492081">
                  <a:extLst>
                    <a:ext uri="{9D8B030D-6E8A-4147-A177-3AD203B41FA5}">
                      <a16:colId xmlns:a16="http://schemas.microsoft.com/office/drawing/2014/main" val="2685383417"/>
                    </a:ext>
                  </a:extLst>
                </a:gridCol>
                <a:gridCol w="927917">
                  <a:extLst>
                    <a:ext uri="{9D8B030D-6E8A-4147-A177-3AD203B41FA5}">
                      <a16:colId xmlns:a16="http://schemas.microsoft.com/office/drawing/2014/main" val="2961493780"/>
                    </a:ext>
                  </a:extLst>
                </a:gridCol>
                <a:gridCol w="506516">
                  <a:extLst>
                    <a:ext uri="{9D8B030D-6E8A-4147-A177-3AD203B41FA5}">
                      <a16:colId xmlns:a16="http://schemas.microsoft.com/office/drawing/2014/main" val="3984800920"/>
                    </a:ext>
                  </a:extLst>
                </a:gridCol>
                <a:gridCol w="421402">
                  <a:extLst>
                    <a:ext uri="{9D8B030D-6E8A-4147-A177-3AD203B41FA5}">
                      <a16:colId xmlns:a16="http://schemas.microsoft.com/office/drawing/2014/main" val="2002789885"/>
                    </a:ext>
                  </a:extLst>
                </a:gridCol>
                <a:gridCol w="421997">
                  <a:extLst>
                    <a:ext uri="{9D8B030D-6E8A-4147-A177-3AD203B41FA5}">
                      <a16:colId xmlns:a16="http://schemas.microsoft.com/office/drawing/2014/main" val="2933191707"/>
                    </a:ext>
                  </a:extLst>
                </a:gridCol>
                <a:gridCol w="506516">
                  <a:extLst>
                    <a:ext uri="{9D8B030D-6E8A-4147-A177-3AD203B41FA5}">
                      <a16:colId xmlns:a16="http://schemas.microsoft.com/office/drawing/2014/main" val="477426965"/>
                    </a:ext>
                  </a:extLst>
                </a:gridCol>
                <a:gridCol w="505920">
                  <a:extLst>
                    <a:ext uri="{9D8B030D-6E8A-4147-A177-3AD203B41FA5}">
                      <a16:colId xmlns:a16="http://schemas.microsoft.com/office/drawing/2014/main" val="4109032250"/>
                    </a:ext>
                  </a:extLst>
                </a:gridCol>
                <a:gridCol w="421997">
                  <a:extLst>
                    <a:ext uri="{9D8B030D-6E8A-4147-A177-3AD203B41FA5}">
                      <a16:colId xmlns:a16="http://schemas.microsoft.com/office/drawing/2014/main" val="3923555847"/>
                    </a:ext>
                  </a:extLst>
                </a:gridCol>
                <a:gridCol w="1077505">
                  <a:extLst>
                    <a:ext uri="{9D8B030D-6E8A-4147-A177-3AD203B41FA5}">
                      <a16:colId xmlns:a16="http://schemas.microsoft.com/office/drawing/2014/main" val="2377011025"/>
                    </a:ext>
                  </a:extLst>
                </a:gridCol>
                <a:gridCol w="2211977">
                  <a:extLst>
                    <a:ext uri="{9D8B030D-6E8A-4147-A177-3AD203B41FA5}">
                      <a16:colId xmlns:a16="http://schemas.microsoft.com/office/drawing/2014/main" val="1343229436"/>
                    </a:ext>
                  </a:extLst>
                </a:gridCol>
              </a:tblGrid>
              <a:tr h="1953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.1.28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Рентабельность сельскохозяйственных организаций (с учетом субсидий),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 =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Пдн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С) х 100%, где: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г-рентабельность сельскохозяйственных организаций (с учетом субсидий);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Пдн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прибыль до налогообложения в СХП;                                                                                         С - себестоимость продаж, коммерческих и управленческих расходов в СХП по итогам финансового года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668568"/>
                  </a:ext>
                </a:extLst>
              </a:tr>
              <a:tr h="531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24287,9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30454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44500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44762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45024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45024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                           (источник данных-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248678"/>
                  </a:ext>
                </a:extLst>
              </a:tr>
              <a:tr h="531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живом весе в СХП и К(Ф)Х, включая ИП, 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26008,0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28830,1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32165,1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35500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35760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36020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36020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                       (источник данных 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497151"/>
                  </a:ext>
                </a:extLst>
              </a:tr>
              <a:tr h="531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Племенное маточное поголовье сельскохозяйственных животных (в пересчете на условные головы), голов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1" marR="5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31882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F4B7CD7-A937-4AB3-ADE2-2310D3F2A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36388"/>
              </p:ext>
            </p:extLst>
          </p:nvPr>
        </p:nvGraphicFramePr>
        <p:xfrm>
          <a:off x="531223" y="3902118"/>
          <a:ext cx="10955383" cy="2320246"/>
        </p:xfrm>
        <a:graphic>
          <a:graphicData uri="http://schemas.openxmlformats.org/drawingml/2006/table">
            <a:tbl>
              <a:tblPr firstRow="1" firstCol="1" bandRow="1"/>
              <a:tblGrid>
                <a:gridCol w="444137">
                  <a:extLst>
                    <a:ext uri="{9D8B030D-6E8A-4147-A177-3AD203B41FA5}">
                      <a16:colId xmlns:a16="http://schemas.microsoft.com/office/drawing/2014/main" val="3795447785"/>
                    </a:ext>
                  </a:extLst>
                </a:gridCol>
                <a:gridCol w="3492137">
                  <a:extLst>
                    <a:ext uri="{9D8B030D-6E8A-4147-A177-3AD203B41FA5}">
                      <a16:colId xmlns:a16="http://schemas.microsoft.com/office/drawing/2014/main" val="963774009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4066991658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91074943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3277506267"/>
                    </a:ext>
                  </a:extLst>
                </a:gridCol>
                <a:gridCol w="409303">
                  <a:extLst>
                    <a:ext uri="{9D8B030D-6E8A-4147-A177-3AD203B41FA5}">
                      <a16:colId xmlns:a16="http://schemas.microsoft.com/office/drawing/2014/main" val="3332710911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3964360746"/>
                    </a:ext>
                  </a:extLst>
                </a:gridCol>
                <a:gridCol w="496389">
                  <a:extLst>
                    <a:ext uri="{9D8B030D-6E8A-4147-A177-3AD203B41FA5}">
                      <a16:colId xmlns:a16="http://schemas.microsoft.com/office/drawing/2014/main" val="66704353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544927576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994506979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947227538"/>
                    </a:ext>
                  </a:extLst>
                </a:gridCol>
              </a:tblGrid>
              <a:tr h="2320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.1.32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застрахованного поголовья сельскохозяйственных животных в общем поголовье сельскохозяйственных животных,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(С / К) х 100%, где: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застрахованного поголовья сельскохозяйственных животных в общем поголовье сельскохозяйственных животных;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- застрахованное поголовье сельскохозяйственных животных без учета хозяйств населения;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общее поголовье сельскохозяйственных животных без учета хозяйств населения                       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29882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F771D3AB-DA34-494A-8EE6-7555E09C7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2425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38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1AE09ED-6A78-49D3-85FA-F5D205162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024908"/>
              </p:ext>
            </p:extLst>
          </p:nvPr>
        </p:nvGraphicFramePr>
        <p:xfrm>
          <a:off x="539930" y="327907"/>
          <a:ext cx="11199222" cy="5811564"/>
        </p:xfrm>
        <a:graphic>
          <a:graphicData uri="http://schemas.openxmlformats.org/drawingml/2006/table">
            <a:tbl>
              <a:tblPr firstRow="1" firstCol="1" bandRow="1"/>
              <a:tblGrid>
                <a:gridCol w="458684">
                  <a:extLst>
                    <a:ext uri="{9D8B030D-6E8A-4147-A177-3AD203B41FA5}">
                      <a16:colId xmlns:a16="http://schemas.microsoft.com/office/drawing/2014/main" val="2502607726"/>
                    </a:ext>
                  </a:extLst>
                </a:gridCol>
                <a:gridCol w="2275230">
                  <a:extLst>
                    <a:ext uri="{9D8B030D-6E8A-4147-A177-3AD203B41FA5}">
                      <a16:colId xmlns:a16="http://schemas.microsoft.com/office/drawing/2014/main" val="477576362"/>
                    </a:ext>
                  </a:extLst>
                </a:gridCol>
                <a:gridCol w="915918">
                  <a:extLst>
                    <a:ext uri="{9D8B030D-6E8A-4147-A177-3AD203B41FA5}">
                      <a16:colId xmlns:a16="http://schemas.microsoft.com/office/drawing/2014/main" val="3148515682"/>
                    </a:ext>
                  </a:extLst>
                </a:gridCol>
                <a:gridCol w="583914">
                  <a:extLst>
                    <a:ext uri="{9D8B030D-6E8A-4147-A177-3AD203B41FA5}">
                      <a16:colId xmlns:a16="http://schemas.microsoft.com/office/drawing/2014/main" val="865332370"/>
                    </a:ext>
                  </a:extLst>
                </a:gridCol>
                <a:gridCol w="583914">
                  <a:extLst>
                    <a:ext uri="{9D8B030D-6E8A-4147-A177-3AD203B41FA5}">
                      <a16:colId xmlns:a16="http://schemas.microsoft.com/office/drawing/2014/main" val="3684911627"/>
                    </a:ext>
                  </a:extLst>
                </a:gridCol>
                <a:gridCol w="597748">
                  <a:extLst>
                    <a:ext uri="{9D8B030D-6E8A-4147-A177-3AD203B41FA5}">
                      <a16:colId xmlns:a16="http://schemas.microsoft.com/office/drawing/2014/main" val="653333270"/>
                    </a:ext>
                  </a:extLst>
                </a:gridCol>
                <a:gridCol w="586828">
                  <a:extLst>
                    <a:ext uri="{9D8B030D-6E8A-4147-A177-3AD203B41FA5}">
                      <a16:colId xmlns:a16="http://schemas.microsoft.com/office/drawing/2014/main" val="4063854427"/>
                    </a:ext>
                  </a:extLst>
                </a:gridCol>
                <a:gridCol w="583914">
                  <a:extLst>
                    <a:ext uri="{9D8B030D-6E8A-4147-A177-3AD203B41FA5}">
                      <a16:colId xmlns:a16="http://schemas.microsoft.com/office/drawing/2014/main" val="2725753439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651075651"/>
                    </a:ext>
                  </a:extLst>
                </a:gridCol>
                <a:gridCol w="887523">
                  <a:extLst>
                    <a:ext uri="{9D8B030D-6E8A-4147-A177-3AD203B41FA5}">
                      <a16:colId xmlns:a16="http://schemas.microsoft.com/office/drawing/2014/main" val="881022935"/>
                    </a:ext>
                  </a:extLst>
                </a:gridCol>
                <a:gridCol w="3135083">
                  <a:extLst>
                    <a:ext uri="{9D8B030D-6E8A-4147-A177-3AD203B41FA5}">
                      <a16:colId xmlns:a16="http://schemas.microsoft.com/office/drawing/2014/main" val="3678491839"/>
                    </a:ext>
                  </a:extLst>
                </a:gridCol>
              </a:tblGrid>
              <a:tr h="253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.1.33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в эксплуатацию мелиорируемых земель, га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Башкортостан)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999280"/>
                  </a:ext>
                </a:extLst>
              </a:tr>
              <a:tr h="846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1.1.34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Производительность труда в сельском хозяйстве, тыс. рублей на 1 человека в год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3829,8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4411,8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4739,7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5116,6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5491,5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5876,7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5876,7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(ВП / </a:t>
                      </a: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производительность труда в сельском хозяйстве;                                                                               ВП - валовая продукция СХП, произведенная в отчетном году;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общая численность работников СХП в отчетном году (источник данных - ведомственная информация)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214844"/>
                  </a:ext>
                </a:extLst>
              </a:tr>
              <a:tr h="1487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1.1.35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сельхозтоваропроизводителей, зарегистрированных в модуле РЕСПАК государственной информационной системы «Информационно-аналитическая система АПК РБ», %. 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сельхозтоваропроизводителей, зарегистрированных в модуле РЕСПАК государственной информационной системы «Информационно-аналитическая система АПК РБ»;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-количество сельхозтоваропроизводителей, зарегистрированных в модуле РЕСПАК государственной информационной системы «Информационно-аналитическая система АПК РБ»;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общее количество сельхозтоваропроизводителей, (источник данных - ведомственная информация)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80044"/>
                  </a:ext>
                </a:extLst>
              </a:tr>
              <a:tr h="1029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1.1.36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заявок по получению субсидий, реализованных в электронном виде (в личном кабинете модуля РЕСПАК государственной информационной системы «Информационно-аналитическая система АПК РБ»)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х 100%, где: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доля заявок по получению субсидий, реализованных в электронном виде;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-количество заявок по получению субсидий, реализованных в электронном виде;                                                                          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общее количество заявок по получению субсидий                                                             (источник данных - ведомственная информация)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701427"/>
                  </a:ext>
                </a:extLst>
              </a:tr>
              <a:tr h="634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Увеличение численности работников в расчете на один субъект малого и среднего предпринимательства, получившего комплексную поддержку в сфере АПК, единиц (накопленным итогом)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ведомственная информация)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500271"/>
                  </a:ext>
                </a:extLst>
              </a:tr>
              <a:tr h="1183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Вовлечено в сельскохозяйственную потребительскую кооперацию новых членов из числа субъектов малого и среднего предпринимательства в АПК и граждан ведущих личное подсобное хозяйство (с учетом необходимости вовлечения новых членов в сельскохозяйственные потребительские кооперативы до 2030 года), единиц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ведомственная информация)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06" marR="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238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640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6808951-1073-4B8E-B422-6F7F5519E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427201"/>
              </p:ext>
            </p:extLst>
          </p:nvPr>
        </p:nvGraphicFramePr>
        <p:xfrm>
          <a:off x="374470" y="284168"/>
          <a:ext cx="11329851" cy="6185019"/>
        </p:xfrm>
        <a:graphic>
          <a:graphicData uri="http://schemas.openxmlformats.org/drawingml/2006/table">
            <a:tbl>
              <a:tblPr firstRow="1" firstCol="1" bandRow="1"/>
              <a:tblGrid>
                <a:gridCol w="330924">
                  <a:extLst>
                    <a:ext uri="{9D8B030D-6E8A-4147-A177-3AD203B41FA5}">
                      <a16:colId xmlns:a16="http://schemas.microsoft.com/office/drawing/2014/main" val="157790304"/>
                    </a:ext>
                  </a:extLst>
                </a:gridCol>
                <a:gridCol w="2434879">
                  <a:extLst>
                    <a:ext uri="{9D8B030D-6E8A-4147-A177-3AD203B41FA5}">
                      <a16:colId xmlns:a16="http://schemas.microsoft.com/office/drawing/2014/main" val="246493044"/>
                    </a:ext>
                  </a:extLst>
                </a:gridCol>
                <a:gridCol w="926599">
                  <a:extLst>
                    <a:ext uri="{9D8B030D-6E8A-4147-A177-3AD203B41FA5}">
                      <a16:colId xmlns:a16="http://schemas.microsoft.com/office/drawing/2014/main" val="336803525"/>
                    </a:ext>
                  </a:extLst>
                </a:gridCol>
                <a:gridCol w="590725">
                  <a:extLst>
                    <a:ext uri="{9D8B030D-6E8A-4147-A177-3AD203B41FA5}">
                      <a16:colId xmlns:a16="http://schemas.microsoft.com/office/drawing/2014/main" val="2907647770"/>
                    </a:ext>
                  </a:extLst>
                </a:gridCol>
                <a:gridCol w="590725">
                  <a:extLst>
                    <a:ext uri="{9D8B030D-6E8A-4147-A177-3AD203B41FA5}">
                      <a16:colId xmlns:a16="http://schemas.microsoft.com/office/drawing/2014/main" val="4156586625"/>
                    </a:ext>
                  </a:extLst>
                </a:gridCol>
                <a:gridCol w="604720">
                  <a:extLst>
                    <a:ext uri="{9D8B030D-6E8A-4147-A177-3AD203B41FA5}">
                      <a16:colId xmlns:a16="http://schemas.microsoft.com/office/drawing/2014/main" val="2627589570"/>
                    </a:ext>
                  </a:extLst>
                </a:gridCol>
                <a:gridCol w="593671">
                  <a:extLst>
                    <a:ext uri="{9D8B030D-6E8A-4147-A177-3AD203B41FA5}">
                      <a16:colId xmlns:a16="http://schemas.microsoft.com/office/drawing/2014/main" val="1409188975"/>
                    </a:ext>
                  </a:extLst>
                </a:gridCol>
                <a:gridCol w="590725">
                  <a:extLst>
                    <a:ext uri="{9D8B030D-6E8A-4147-A177-3AD203B41FA5}">
                      <a16:colId xmlns:a16="http://schemas.microsoft.com/office/drawing/2014/main" val="1856909417"/>
                    </a:ext>
                  </a:extLst>
                </a:gridCol>
                <a:gridCol w="597357">
                  <a:extLst>
                    <a:ext uri="{9D8B030D-6E8A-4147-A177-3AD203B41FA5}">
                      <a16:colId xmlns:a16="http://schemas.microsoft.com/office/drawing/2014/main" val="3439302377"/>
                    </a:ext>
                  </a:extLst>
                </a:gridCol>
                <a:gridCol w="897875">
                  <a:extLst>
                    <a:ext uri="{9D8B030D-6E8A-4147-A177-3AD203B41FA5}">
                      <a16:colId xmlns:a16="http://schemas.microsoft.com/office/drawing/2014/main" val="1364843978"/>
                    </a:ext>
                  </a:extLst>
                </a:gridCol>
                <a:gridCol w="3171651">
                  <a:extLst>
                    <a:ext uri="{9D8B030D-6E8A-4147-A177-3AD203B41FA5}">
                      <a16:colId xmlns:a16="http://schemas.microsoft.com/office/drawing/2014/main" val="3325486119"/>
                    </a:ext>
                  </a:extLst>
                </a:gridCol>
              </a:tblGrid>
              <a:tr h="197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1.2.3</a:t>
                      </a: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субъектов малого и среднего предпринимательства в АПК получившие комплексную поддержку с момента начала предпринимательской деятельности до выхода на уровень развития, предполагающий интеграцию в более крупные единицы бизнеса (количество субъектов МСП в сфере АПК, получивших поддержку, в том числе в результате услуг, оказанных центрами компетенций в сфере сельскохозяйственной кооперации и поддержки фермеров, накопленным итогом), единиц 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088968"/>
                  </a:ext>
                </a:extLst>
              </a:tr>
              <a:tr h="984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новых постоянных рабочих мест работников, (зарегистрированных в Пенсионном фонде Российской Федерации), созданных грантополучателями, реализующими проекты "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Агростартап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в году  предоставления  гранта, человек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192570"/>
                  </a:ext>
                </a:extLst>
              </a:tr>
              <a:tr h="2120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Прирост объема сельскохозяйственной продукции, произведенной в отчетном году грантополучателями, реализующими проекты  "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Агростартап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за последние пять лет (включая отчетный год), по отношению к предыдущему году, %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/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0)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100%, где: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-прирост объема сельскохозяйственной продукции, реализованной в отчетном году грантополучателями, реализующими проекты "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Агростартап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за последние пять лет (включая отчетный год), по отношению к предыдущему году;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объем сельскохозяйственной продукции, реализованной в отчетном году грантополучателями, реализующими проекты "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Агростартап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 за последние пять лет (включая отчетный год);                                                 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объем сельскохозяйственной продукции, в отчетном году грантополучателями, реализующими проекты "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Агростартап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 за последние пять лет (за исключением отчетного года)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657773"/>
                  </a:ext>
                </a:extLst>
              </a:tr>
              <a:tr h="1087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новых постоянных рабочих мест и работников, (зарегистрированных в Пенсионном фонде Российской Федерации), созданных грантополучателями, реализующими проекты развития семейных ферм и "Агропрогресс" в году  предоставления  гранта, чел.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- ведомственная информация)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6" marR="25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55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660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4539C76-938C-4410-9951-5CB28D16B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32350"/>
              </p:ext>
            </p:extLst>
          </p:nvPr>
        </p:nvGraphicFramePr>
        <p:xfrm>
          <a:off x="296091" y="310334"/>
          <a:ext cx="11399518" cy="5771707"/>
        </p:xfrm>
        <a:graphic>
          <a:graphicData uri="http://schemas.openxmlformats.org/drawingml/2006/table">
            <a:tbl>
              <a:tblPr firstRow="1" firstCol="1" bandRow="1"/>
              <a:tblGrid>
                <a:gridCol w="466890">
                  <a:extLst>
                    <a:ext uri="{9D8B030D-6E8A-4147-A177-3AD203B41FA5}">
                      <a16:colId xmlns:a16="http://schemas.microsoft.com/office/drawing/2014/main" val="2663967281"/>
                    </a:ext>
                  </a:extLst>
                </a:gridCol>
                <a:gridCol w="2315921">
                  <a:extLst>
                    <a:ext uri="{9D8B030D-6E8A-4147-A177-3AD203B41FA5}">
                      <a16:colId xmlns:a16="http://schemas.microsoft.com/office/drawing/2014/main" val="2229945440"/>
                    </a:ext>
                  </a:extLst>
                </a:gridCol>
                <a:gridCol w="932298">
                  <a:extLst>
                    <a:ext uri="{9D8B030D-6E8A-4147-A177-3AD203B41FA5}">
                      <a16:colId xmlns:a16="http://schemas.microsoft.com/office/drawing/2014/main" val="2270203548"/>
                    </a:ext>
                  </a:extLst>
                </a:gridCol>
                <a:gridCol w="594356">
                  <a:extLst>
                    <a:ext uri="{9D8B030D-6E8A-4147-A177-3AD203B41FA5}">
                      <a16:colId xmlns:a16="http://schemas.microsoft.com/office/drawing/2014/main" val="2449125914"/>
                    </a:ext>
                  </a:extLst>
                </a:gridCol>
                <a:gridCol w="594356">
                  <a:extLst>
                    <a:ext uri="{9D8B030D-6E8A-4147-A177-3AD203B41FA5}">
                      <a16:colId xmlns:a16="http://schemas.microsoft.com/office/drawing/2014/main" val="1018282065"/>
                    </a:ext>
                  </a:extLst>
                </a:gridCol>
                <a:gridCol w="608439">
                  <a:extLst>
                    <a:ext uri="{9D8B030D-6E8A-4147-A177-3AD203B41FA5}">
                      <a16:colId xmlns:a16="http://schemas.microsoft.com/office/drawing/2014/main" val="1604222291"/>
                    </a:ext>
                  </a:extLst>
                </a:gridCol>
                <a:gridCol w="597321">
                  <a:extLst>
                    <a:ext uri="{9D8B030D-6E8A-4147-A177-3AD203B41FA5}">
                      <a16:colId xmlns:a16="http://schemas.microsoft.com/office/drawing/2014/main" val="3772453742"/>
                    </a:ext>
                  </a:extLst>
                </a:gridCol>
                <a:gridCol w="594356">
                  <a:extLst>
                    <a:ext uri="{9D8B030D-6E8A-4147-A177-3AD203B41FA5}">
                      <a16:colId xmlns:a16="http://schemas.microsoft.com/office/drawing/2014/main" val="2754456021"/>
                    </a:ext>
                  </a:extLst>
                </a:gridCol>
                <a:gridCol w="601027">
                  <a:extLst>
                    <a:ext uri="{9D8B030D-6E8A-4147-A177-3AD203B41FA5}">
                      <a16:colId xmlns:a16="http://schemas.microsoft.com/office/drawing/2014/main" val="3053808270"/>
                    </a:ext>
                  </a:extLst>
                </a:gridCol>
                <a:gridCol w="903396">
                  <a:extLst>
                    <a:ext uri="{9D8B030D-6E8A-4147-A177-3AD203B41FA5}">
                      <a16:colId xmlns:a16="http://schemas.microsoft.com/office/drawing/2014/main" val="727909411"/>
                    </a:ext>
                  </a:extLst>
                </a:gridCol>
                <a:gridCol w="3191158">
                  <a:extLst>
                    <a:ext uri="{9D8B030D-6E8A-4147-A177-3AD203B41FA5}">
                      <a16:colId xmlns:a16="http://schemas.microsoft.com/office/drawing/2014/main" val="2525266832"/>
                    </a:ext>
                  </a:extLst>
                </a:gridCol>
              </a:tblGrid>
              <a:tr h="1350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1.2.7</a:t>
                      </a: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Прирост объема сельскохозяйственной продукции, произведенной в отчетном году грантополучателями, реализующими проекты развития семейных ферм и "Агропрогресс" за последние пять лет (включая отчетный год), по отношению к предыдущему году, 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0)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-прирост объема сельскохозяйственной продукции, реализованной в отчетном году грантополучателями, реализующими проекты развития семейных ферм и "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Агропрогресс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за последние пять лет (включая отчетный год), по отношению к предыдущему году;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объем сельскохозяйственной продукции, реализованной в отчетном году грантополучателями, реализующими проекты развития семейных ферм и "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Агропрогресс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за последние пять лет (включая отчетный год);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объем сельскохозяйственной продукции, в отчетном году грантополучателями, реализующими проекты развития семейных ферм и "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Агропрогресс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 за последние пять лет (за исключением отчетного года) 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78992"/>
                  </a:ext>
                </a:extLst>
              </a:tr>
              <a:tr h="1168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Прирост объема сельскохозяйственной продукции, реализованной в отчетном году начинающими фермерами, получившими грантовую поддержку до 2021 года, за последние пять лет (включая отчетный год) по отношению к предыдущему году, 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0)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-прирост объема сельскохозяйственной продукции, реализованной в отчетном году начинающими фермерами, получившими грантовую поддержку до 2021 года за последние пять лет (включая отчетный год), по отношению к предыдущему году;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объем сельскохозяйственной продукции, реализованной в отчетном году начинающими фермерами, получившими грантовую поддержку до 2021 года за последние пять лет (включая отчетный год);                                                 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объем сельскохозяйственной продукции, в отчетном году начинающими фермерами, получившими грантовую поддержку до 2021 года за последние пять лет (за исключением отчетного года) 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433556"/>
                  </a:ext>
                </a:extLst>
              </a:tr>
              <a:tr h="1047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Прирост объема сельскохозяйственной продукции, реализованной в отчетном году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получившими грантовую поддержку, за последние пять лет (включая отчетный год) по отношению к предыдущему году, %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/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0)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100%, где: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-прирост объема сельскохозяйственной продукции, реализованной в отчетном году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получившими грантовую поддержку, за последние пять лет (включая отчетный год), по отношению к предыдущему году;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объем сельскохозяйственной продукции, реализованной в отчетном году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получившими грантовую поддержку, за последние пять лет (включая отчетный год);                               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объем сельскохозяйственной продукции, в отчетном году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получившими грантовую поддержку,  за последние пять лет (за исключением отчетного года) (источник данных - ведомственная информация)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" marR="1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96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0033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93104DA-737E-4599-9BCE-3BBCC04E7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6231"/>
              </p:ext>
            </p:extLst>
          </p:nvPr>
        </p:nvGraphicFramePr>
        <p:xfrm>
          <a:off x="339634" y="475797"/>
          <a:ext cx="11364688" cy="5361711"/>
        </p:xfrm>
        <a:graphic>
          <a:graphicData uri="http://schemas.openxmlformats.org/drawingml/2006/table">
            <a:tbl>
              <a:tblPr firstRow="1" firstCol="1" bandRow="1"/>
              <a:tblGrid>
                <a:gridCol w="465464">
                  <a:extLst>
                    <a:ext uri="{9D8B030D-6E8A-4147-A177-3AD203B41FA5}">
                      <a16:colId xmlns:a16="http://schemas.microsoft.com/office/drawing/2014/main" val="3719290127"/>
                    </a:ext>
                  </a:extLst>
                </a:gridCol>
                <a:gridCol w="2308845">
                  <a:extLst>
                    <a:ext uri="{9D8B030D-6E8A-4147-A177-3AD203B41FA5}">
                      <a16:colId xmlns:a16="http://schemas.microsoft.com/office/drawing/2014/main" val="1945516851"/>
                    </a:ext>
                  </a:extLst>
                </a:gridCol>
                <a:gridCol w="929447">
                  <a:extLst>
                    <a:ext uri="{9D8B030D-6E8A-4147-A177-3AD203B41FA5}">
                      <a16:colId xmlns:a16="http://schemas.microsoft.com/office/drawing/2014/main" val="685844121"/>
                    </a:ext>
                  </a:extLst>
                </a:gridCol>
                <a:gridCol w="592542">
                  <a:extLst>
                    <a:ext uri="{9D8B030D-6E8A-4147-A177-3AD203B41FA5}">
                      <a16:colId xmlns:a16="http://schemas.microsoft.com/office/drawing/2014/main" val="693565229"/>
                    </a:ext>
                  </a:extLst>
                </a:gridCol>
                <a:gridCol w="592542">
                  <a:extLst>
                    <a:ext uri="{9D8B030D-6E8A-4147-A177-3AD203B41FA5}">
                      <a16:colId xmlns:a16="http://schemas.microsoft.com/office/drawing/2014/main" val="2988181007"/>
                    </a:ext>
                  </a:extLst>
                </a:gridCol>
                <a:gridCol w="606579">
                  <a:extLst>
                    <a:ext uri="{9D8B030D-6E8A-4147-A177-3AD203B41FA5}">
                      <a16:colId xmlns:a16="http://schemas.microsoft.com/office/drawing/2014/main" val="1154853376"/>
                    </a:ext>
                  </a:extLst>
                </a:gridCol>
                <a:gridCol w="595497">
                  <a:extLst>
                    <a:ext uri="{9D8B030D-6E8A-4147-A177-3AD203B41FA5}">
                      <a16:colId xmlns:a16="http://schemas.microsoft.com/office/drawing/2014/main" val="2291194362"/>
                    </a:ext>
                  </a:extLst>
                </a:gridCol>
                <a:gridCol w="592542">
                  <a:extLst>
                    <a:ext uri="{9D8B030D-6E8A-4147-A177-3AD203B41FA5}">
                      <a16:colId xmlns:a16="http://schemas.microsoft.com/office/drawing/2014/main" val="2766795737"/>
                    </a:ext>
                  </a:extLst>
                </a:gridCol>
                <a:gridCol w="599191">
                  <a:extLst>
                    <a:ext uri="{9D8B030D-6E8A-4147-A177-3AD203B41FA5}">
                      <a16:colId xmlns:a16="http://schemas.microsoft.com/office/drawing/2014/main" val="515490561"/>
                    </a:ext>
                  </a:extLst>
                </a:gridCol>
                <a:gridCol w="900634">
                  <a:extLst>
                    <a:ext uri="{9D8B030D-6E8A-4147-A177-3AD203B41FA5}">
                      <a16:colId xmlns:a16="http://schemas.microsoft.com/office/drawing/2014/main" val="2981931940"/>
                    </a:ext>
                  </a:extLst>
                </a:gridCol>
                <a:gridCol w="3181405">
                  <a:extLst>
                    <a:ext uri="{9D8B030D-6E8A-4147-A177-3AD203B41FA5}">
                      <a16:colId xmlns:a16="http://schemas.microsoft.com/office/drawing/2014/main" val="4086690348"/>
                    </a:ext>
                  </a:extLst>
                </a:gridCol>
              </a:tblGrid>
              <a:tr h="1508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1.2.11</a:t>
                      </a: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Ежегодный прирост выручки в течение 5 лет с момента поступления средств на счет сельскохозяйственного потребительского кооператива-участника доходогенерирующего проекта, (не менее 10 процентов начиная со второго года),  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476796"/>
                  </a:ext>
                </a:extLst>
              </a:tr>
              <a:tr h="641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оказанных информационно-консультационных услуг, единиц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ведомственная информация)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238829"/>
                  </a:ext>
                </a:extLst>
              </a:tr>
              <a:tr h="85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 количество оказанных информационно-консультационных услуг оказанных в области сельского хозяйства, единиц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(источник данных - ведомственная информация)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293641"/>
                  </a:ext>
                </a:extLst>
              </a:tr>
              <a:tr h="2355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Энергообеспсченносгь машинно- тракторного парка СХП на 100 га посевной площади, л. с.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)х 100, где: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энергообеспеченность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машинно-тракторного парка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СХПна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100 га посевной площади;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общая мощность техники сельскохозяйственных организаций;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§ - посевная площадь сельскохозяйственных организаций$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(источник данных - ведомственная информация)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" marR="4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60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639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07D2736-E0A1-46C9-BB14-98968DB46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7618"/>
              </p:ext>
            </p:extLst>
          </p:nvPr>
        </p:nvGraphicFramePr>
        <p:xfrm>
          <a:off x="434230" y="504583"/>
          <a:ext cx="11374594" cy="2979292"/>
        </p:xfrm>
        <a:graphic>
          <a:graphicData uri="http://schemas.openxmlformats.org/drawingml/2006/table">
            <a:tbl>
              <a:tblPr firstRow="1" firstCol="1" bandRow="1"/>
              <a:tblGrid>
                <a:gridCol w="465869">
                  <a:extLst>
                    <a:ext uri="{9D8B030D-6E8A-4147-A177-3AD203B41FA5}">
                      <a16:colId xmlns:a16="http://schemas.microsoft.com/office/drawing/2014/main" val="2241774766"/>
                    </a:ext>
                  </a:extLst>
                </a:gridCol>
                <a:gridCol w="2310856">
                  <a:extLst>
                    <a:ext uri="{9D8B030D-6E8A-4147-A177-3AD203B41FA5}">
                      <a16:colId xmlns:a16="http://schemas.microsoft.com/office/drawing/2014/main" val="2215145818"/>
                    </a:ext>
                  </a:extLst>
                </a:gridCol>
                <a:gridCol w="930257">
                  <a:extLst>
                    <a:ext uri="{9D8B030D-6E8A-4147-A177-3AD203B41FA5}">
                      <a16:colId xmlns:a16="http://schemas.microsoft.com/office/drawing/2014/main" val="3032942741"/>
                    </a:ext>
                  </a:extLst>
                </a:gridCol>
                <a:gridCol w="593059">
                  <a:extLst>
                    <a:ext uri="{9D8B030D-6E8A-4147-A177-3AD203B41FA5}">
                      <a16:colId xmlns:a16="http://schemas.microsoft.com/office/drawing/2014/main" val="274728029"/>
                    </a:ext>
                  </a:extLst>
                </a:gridCol>
                <a:gridCol w="593059">
                  <a:extLst>
                    <a:ext uri="{9D8B030D-6E8A-4147-A177-3AD203B41FA5}">
                      <a16:colId xmlns:a16="http://schemas.microsoft.com/office/drawing/2014/main" val="2577330456"/>
                    </a:ext>
                  </a:extLst>
                </a:gridCol>
                <a:gridCol w="607109">
                  <a:extLst>
                    <a:ext uri="{9D8B030D-6E8A-4147-A177-3AD203B41FA5}">
                      <a16:colId xmlns:a16="http://schemas.microsoft.com/office/drawing/2014/main" val="1594574459"/>
                    </a:ext>
                  </a:extLst>
                </a:gridCol>
                <a:gridCol w="596016">
                  <a:extLst>
                    <a:ext uri="{9D8B030D-6E8A-4147-A177-3AD203B41FA5}">
                      <a16:colId xmlns:a16="http://schemas.microsoft.com/office/drawing/2014/main" val="2880681559"/>
                    </a:ext>
                  </a:extLst>
                </a:gridCol>
                <a:gridCol w="593059">
                  <a:extLst>
                    <a:ext uri="{9D8B030D-6E8A-4147-A177-3AD203B41FA5}">
                      <a16:colId xmlns:a16="http://schemas.microsoft.com/office/drawing/2014/main" val="3055067456"/>
                    </a:ext>
                  </a:extLst>
                </a:gridCol>
                <a:gridCol w="599714">
                  <a:extLst>
                    <a:ext uri="{9D8B030D-6E8A-4147-A177-3AD203B41FA5}">
                      <a16:colId xmlns:a16="http://schemas.microsoft.com/office/drawing/2014/main" val="1171612273"/>
                    </a:ext>
                  </a:extLst>
                </a:gridCol>
                <a:gridCol w="901420">
                  <a:extLst>
                    <a:ext uri="{9D8B030D-6E8A-4147-A177-3AD203B41FA5}">
                      <a16:colId xmlns:a16="http://schemas.microsoft.com/office/drawing/2014/main" val="2825944178"/>
                    </a:ext>
                  </a:extLst>
                </a:gridCol>
                <a:gridCol w="3184176">
                  <a:extLst>
                    <a:ext uri="{9D8B030D-6E8A-4147-A177-3AD203B41FA5}">
                      <a16:colId xmlns:a16="http://schemas.microsoft.com/office/drawing/2014/main" val="3802620283"/>
                    </a:ext>
                  </a:extLst>
                </a:gridCol>
              </a:tblGrid>
              <a:tr h="95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1.3.2</a:t>
                      </a: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приобретенной новой сельскохозяйственной техники и оборудования (всего), единиц: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221646"/>
                  </a:ext>
                </a:extLst>
              </a:tr>
              <a:tr h="673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 тракторов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461660"/>
                  </a:ext>
                </a:extLst>
              </a:tr>
              <a:tr h="673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7782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зерноуборочных комбайнов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514024"/>
                  </a:ext>
                </a:extLst>
              </a:tr>
              <a:tr h="673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7782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кормоуборочных комбайнов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(источник данных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" marR="6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190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6913705-E4A3-4A29-8F9D-28D5F1DDD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50005"/>
              </p:ext>
            </p:extLst>
          </p:nvPr>
        </p:nvGraphicFramePr>
        <p:xfrm>
          <a:off x="434230" y="3483876"/>
          <a:ext cx="11370674" cy="1224179"/>
        </p:xfrm>
        <a:graphic>
          <a:graphicData uri="http://schemas.openxmlformats.org/drawingml/2006/table">
            <a:tbl>
              <a:tblPr firstRow="1" firstCol="1" bandRow="1"/>
              <a:tblGrid>
                <a:gridCol w="480170">
                  <a:extLst>
                    <a:ext uri="{9D8B030D-6E8A-4147-A177-3AD203B41FA5}">
                      <a16:colId xmlns:a16="http://schemas.microsoft.com/office/drawing/2014/main" val="4291287196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1975428140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66700018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77503971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317113132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1898393005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4204658206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275211119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92019442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702169483"/>
                    </a:ext>
                  </a:extLst>
                </a:gridCol>
                <a:gridCol w="3182112">
                  <a:extLst>
                    <a:ext uri="{9D8B030D-6E8A-4147-A177-3AD203B41FA5}">
                      <a16:colId xmlns:a16="http://schemas.microsoft.com/office/drawing/2014/main" val="4139233407"/>
                    </a:ext>
                  </a:extLst>
                </a:gridCol>
              </a:tblGrid>
              <a:tr h="699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обслуживаемых  скотомогильников (биотермических ям)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                           (источник данных - ведомственная информация)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333492"/>
                  </a:ext>
                </a:extLst>
              </a:tr>
              <a:tr h="524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 показателя                            (источник данных - ведомственная информация)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14072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ED35BCA-F049-4DF3-A540-F0A79ADD5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31" y="34840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824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38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375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культуры и искусства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27 декабря 2021 года № 1567 (с изменениями от 14.02.2023 г. № 158)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культуры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b="1" i="1" dirty="0">
                <a:solidFill>
                  <a:srgbClr val="2E3917"/>
                </a:solidFill>
                <a:cs typeface="Times New Roman" panose="02020603050405020304" pitchFamily="18" charset="0"/>
              </a:rPr>
              <a:t>   </a:t>
            </a:r>
            <a:r>
              <a:rPr lang="ru-RU" sz="1150" b="1" i="1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повысить уровень удовлетворенности населения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 качеством предоставляемых услуг в сфере культуры и искусства.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востребованность и доступность культурных благ, а также реализацию творческого потенциала населения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создать условия для сохранения и развития системы дополнительного образования в сфере культуры;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создание современной инфраструктуры для творческой самореализации и досуга населения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подготовить кадры для отрасли культуры;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широкое внедрение цифровых технологий в культурное пространство.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960 667,04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181 609,35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163 405,59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151 486,40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151 240,60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154 199,20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158 725,90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D927464-DC58-480B-A631-B3A0413F2F44}"/>
              </a:ext>
            </a:extLst>
          </p:cNvPr>
          <p:cNvSpPr/>
          <p:nvPr/>
        </p:nvSpPr>
        <p:spPr>
          <a:xfrm>
            <a:off x="207320" y="4202093"/>
            <a:ext cx="69839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u="sng" dirty="0">
                <a:solidFill>
                  <a:srgbClr val="4472C4">
                    <a:lumMod val="50000"/>
                  </a:srgbClr>
                </a:solidFill>
                <a:ea typeface="Arial Unicode MS"/>
                <a:cs typeface="Times New Roman" panose="02020603050405020304" pitchFamily="18" charset="0"/>
              </a:rPr>
              <a:t>Перечень региональных проектов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"Создание условий для реализации творческого потенциала нации" ("Творческие люди"); 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"Обеспечение качественно нового уровня развития инфраструктуры культуры"("Культурная среда"); </a:t>
            </a:r>
          </a:p>
          <a:p>
            <a:pPr lvl="0"/>
            <a:r>
              <a:rPr lang="ru-RU" sz="1150" dirty="0">
                <a:solidFill>
                  <a:prstClr val="black"/>
                </a:solidFill>
              </a:rPr>
              <a:t>"Цифровизация услуг и формирование информационного пространства в сфере культуры" ("Цифровая культура").</a:t>
            </a:r>
          </a:p>
        </p:txBody>
      </p:sp>
    </p:spTree>
    <p:extLst>
      <p:ext uri="{BB962C8B-B14F-4D97-AF65-F5344CB8AC3E}">
        <p14:creationId xmlns:p14="http://schemas.microsoft.com/office/powerpoint/2010/main" val="12326980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39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культуры и искусства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2022-2028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6934A89-1C81-46E2-A968-2D1D5EDCC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32431"/>
              </p:ext>
            </p:extLst>
          </p:nvPr>
        </p:nvGraphicFramePr>
        <p:xfrm>
          <a:off x="374904" y="1254665"/>
          <a:ext cx="11654538" cy="4680585"/>
        </p:xfrm>
        <a:graphic>
          <a:graphicData uri="http://schemas.openxmlformats.org/drawingml/2006/table">
            <a:tbl>
              <a:tblPr/>
              <a:tblGrid>
                <a:gridCol w="549656">
                  <a:extLst>
                    <a:ext uri="{9D8B030D-6E8A-4147-A177-3AD203B41FA5}">
                      <a16:colId xmlns:a16="http://schemas.microsoft.com/office/drawing/2014/main" val="207503587"/>
                    </a:ext>
                  </a:extLst>
                </a:gridCol>
                <a:gridCol w="2429144">
                  <a:extLst>
                    <a:ext uri="{9D8B030D-6E8A-4147-A177-3AD203B41FA5}">
                      <a16:colId xmlns:a16="http://schemas.microsoft.com/office/drawing/2014/main" val="2392955668"/>
                    </a:ext>
                  </a:extLst>
                </a:gridCol>
                <a:gridCol w="1437266">
                  <a:extLst>
                    <a:ext uri="{9D8B030D-6E8A-4147-A177-3AD203B41FA5}">
                      <a16:colId xmlns:a16="http://schemas.microsoft.com/office/drawing/2014/main" val="3298452930"/>
                    </a:ext>
                  </a:extLst>
                </a:gridCol>
                <a:gridCol w="745063">
                  <a:extLst>
                    <a:ext uri="{9D8B030D-6E8A-4147-A177-3AD203B41FA5}">
                      <a16:colId xmlns:a16="http://schemas.microsoft.com/office/drawing/2014/main" val="1240458666"/>
                    </a:ext>
                  </a:extLst>
                </a:gridCol>
                <a:gridCol w="718273">
                  <a:extLst>
                    <a:ext uri="{9D8B030D-6E8A-4147-A177-3AD203B41FA5}">
                      <a16:colId xmlns:a16="http://schemas.microsoft.com/office/drawing/2014/main" val="2145900909"/>
                    </a:ext>
                  </a:extLst>
                </a:gridCol>
                <a:gridCol w="718273">
                  <a:extLst>
                    <a:ext uri="{9D8B030D-6E8A-4147-A177-3AD203B41FA5}">
                      <a16:colId xmlns:a16="http://schemas.microsoft.com/office/drawing/2014/main" val="1295666341"/>
                    </a:ext>
                  </a:extLst>
                </a:gridCol>
                <a:gridCol w="630660">
                  <a:extLst>
                    <a:ext uri="{9D8B030D-6E8A-4147-A177-3AD203B41FA5}">
                      <a16:colId xmlns:a16="http://schemas.microsoft.com/office/drawing/2014/main" val="1391781892"/>
                    </a:ext>
                  </a:extLst>
                </a:gridCol>
                <a:gridCol w="630660">
                  <a:extLst>
                    <a:ext uri="{9D8B030D-6E8A-4147-A177-3AD203B41FA5}">
                      <a16:colId xmlns:a16="http://schemas.microsoft.com/office/drawing/2014/main" val="1364006389"/>
                    </a:ext>
                  </a:extLst>
                </a:gridCol>
                <a:gridCol w="616178">
                  <a:extLst>
                    <a:ext uri="{9D8B030D-6E8A-4147-A177-3AD203B41FA5}">
                      <a16:colId xmlns:a16="http://schemas.microsoft.com/office/drawing/2014/main" val="491299941"/>
                    </a:ext>
                  </a:extLst>
                </a:gridCol>
                <a:gridCol w="1126644">
                  <a:extLst>
                    <a:ext uri="{9D8B030D-6E8A-4147-A177-3AD203B41FA5}">
                      <a16:colId xmlns:a16="http://schemas.microsoft.com/office/drawing/2014/main" val="400004724"/>
                    </a:ext>
                  </a:extLst>
                </a:gridCol>
                <a:gridCol w="2052721">
                  <a:extLst>
                    <a:ext uri="{9D8B030D-6E8A-4147-A177-3AD203B41FA5}">
                      <a16:colId xmlns:a16="http://schemas.microsoft.com/office/drawing/2014/main" val="1958932250"/>
                    </a:ext>
                  </a:extLst>
                </a:gridCol>
              </a:tblGrid>
              <a:tr h="16222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(ожидаемое) значение целевого индикатора и показателя на момент разработки муниципальной программы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600877"/>
                  </a:ext>
                </a:extLst>
              </a:tr>
              <a:tr h="1005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21867"/>
                  </a:ext>
                </a:extLst>
              </a:tr>
              <a:tr h="16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850178"/>
                  </a:ext>
                </a:extLst>
              </a:tr>
              <a:tr h="150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Число посещений культурных мероприятий, тыс. единиц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893763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630238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1304,87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1435,03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1566,32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1827,30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1827,30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1827,30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1827,30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подсчет. 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Источник данных – данные муниципальных учреждений культуры и искусств, расположенных на территории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 в АИС «Статистическая отчетность отрасли» (https://stat.mkrf.ru/)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193896"/>
                  </a:ext>
                </a:extLst>
              </a:tr>
              <a:tr h="86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Книгообеспеченность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1 жителя, ед.;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Ф / 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книгообеспеченность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1 жителя,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 - объем фонда, 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общее количество населения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535947"/>
                  </a:ext>
                </a:extLst>
              </a:tr>
              <a:tr h="811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фонда библиотеки от общего количества фонда степень сохранности которых изменилась в связи с нарушением условий хранения по сравнению с прошлым годом, %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фб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В/Ф *100%,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доля фонда б 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иблиотеки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В-выбытие из фонда, Ф -объем фонда</a:t>
                      </a:r>
                    </a:p>
                  </a:txBody>
                  <a:tcPr marL="54578" marR="5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3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14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434421"/>
              </p:ext>
            </p:extLst>
          </p:nvPr>
        </p:nvGraphicFramePr>
        <p:xfrm>
          <a:off x="431799" y="373586"/>
          <a:ext cx="11229372" cy="6085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539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71392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9161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1539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7049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7342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313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300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45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1375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Выполнение целевого показателя среднемесячной заработной платы педагогических  работников образовательных организаций общего образования предусмотренного соглашением между Министерством образования РБ и администрацией МР Мелеузовский район РБ,  подписанным Главой МР Мелеузовский район РБ и министром образования Республики Башкортостан, 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868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школьных библиотек, преобразованных в информационно-библиотечные центры,%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ДИБЦ = ОКИБЦ /ОКШБ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*100%, 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где: ОКИБЦ – общее количество информационно-библиотечных центров, ОКШБ – общее количество школьных библиотек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861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образовательных организаций, проводящих работу с одаренными детьми, в общем количестве образовательных организаций,%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Доо=Оо/О*100%, где: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 – образовательные организации, проводящие работу с одаренными детьми;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общее количество образовательных организаций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096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муниципальных общеобразова­тельных организаций, соответствующих современным требованиям, в общем количестве муниципальных общеобразовательных организаций,%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Д=П/О*100%,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 – количество  общеобразовательных организаций, соответствующих основным современным требованиям;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общая численность общеобразовательных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1006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Arial Unicode MS"/>
                        </a:rPr>
                        <a:t>1.2.8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Результаты независимой оценки качества условий оказания услуг муниципальными общеобразовательными организациями, оказывающими услуги за счет бюджетных ассигнований бюджета муниципального района,%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80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80</a:t>
                      </a:r>
                      <a:endParaRPr lang="ru-RU" sz="8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80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82</a:t>
                      </a:r>
                      <a:endParaRPr lang="ru-RU" sz="8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82</a:t>
                      </a:r>
                      <a:endParaRPr lang="ru-RU" sz="8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Результаты НОКО</a:t>
                      </a:r>
                      <a:endParaRPr lang="ru-RU" sz="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1276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FC34BAC-072A-4E84-98D6-A1F099363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84833"/>
              </p:ext>
            </p:extLst>
          </p:nvPr>
        </p:nvGraphicFramePr>
        <p:xfrm>
          <a:off x="301752" y="497943"/>
          <a:ext cx="11411712" cy="5556885"/>
        </p:xfrm>
        <a:graphic>
          <a:graphicData uri="http://schemas.openxmlformats.org/drawingml/2006/table">
            <a:tbl>
              <a:tblPr/>
              <a:tblGrid>
                <a:gridCol w="588485">
                  <a:extLst>
                    <a:ext uri="{9D8B030D-6E8A-4147-A177-3AD203B41FA5}">
                      <a16:colId xmlns:a16="http://schemas.microsoft.com/office/drawing/2014/main" val="2560743375"/>
                    </a:ext>
                  </a:extLst>
                </a:gridCol>
                <a:gridCol w="2222125">
                  <a:extLst>
                    <a:ext uri="{9D8B030D-6E8A-4147-A177-3AD203B41FA5}">
                      <a16:colId xmlns:a16="http://schemas.microsoft.com/office/drawing/2014/main" val="973556728"/>
                    </a:ext>
                  </a:extLst>
                </a:gridCol>
                <a:gridCol w="1429795">
                  <a:extLst>
                    <a:ext uri="{9D8B030D-6E8A-4147-A177-3AD203B41FA5}">
                      <a16:colId xmlns:a16="http://schemas.microsoft.com/office/drawing/2014/main" val="774361440"/>
                    </a:ext>
                  </a:extLst>
                </a:gridCol>
                <a:gridCol w="741190">
                  <a:extLst>
                    <a:ext uri="{9D8B030D-6E8A-4147-A177-3AD203B41FA5}">
                      <a16:colId xmlns:a16="http://schemas.microsoft.com/office/drawing/2014/main" val="48337195"/>
                    </a:ext>
                  </a:extLst>
                </a:gridCol>
                <a:gridCol w="714537">
                  <a:extLst>
                    <a:ext uri="{9D8B030D-6E8A-4147-A177-3AD203B41FA5}">
                      <a16:colId xmlns:a16="http://schemas.microsoft.com/office/drawing/2014/main" val="379666445"/>
                    </a:ext>
                  </a:extLst>
                </a:gridCol>
                <a:gridCol w="714537">
                  <a:extLst>
                    <a:ext uri="{9D8B030D-6E8A-4147-A177-3AD203B41FA5}">
                      <a16:colId xmlns:a16="http://schemas.microsoft.com/office/drawing/2014/main" val="701645385"/>
                    </a:ext>
                  </a:extLst>
                </a:gridCol>
                <a:gridCol w="597849">
                  <a:extLst>
                    <a:ext uri="{9D8B030D-6E8A-4147-A177-3AD203B41FA5}">
                      <a16:colId xmlns:a16="http://schemas.microsoft.com/office/drawing/2014/main" val="2333192875"/>
                    </a:ext>
                  </a:extLst>
                </a:gridCol>
                <a:gridCol w="627382">
                  <a:extLst>
                    <a:ext uri="{9D8B030D-6E8A-4147-A177-3AD203B41FA5}">
                      <a16:colId xmlns:a16="http://schemas.microsoft.com/office/drawing/2014/main" val="540167504"/>
                    </a:ext>
                  </a:extLst>
                </a:gridCol>
                <a:gridCol w="612974">
                  <a:extLst>
                    <a:ext uri="{9D8B030D-6E8A-4147-A177-3AD203B41FA5}">
                      <a16:colId xmlns:a16="http://schemas.microsoft.com/office/drawing/2014/main" val="420691520"/>
                    </a:ext>
                  </a:extLst>
                </a:gridCol>
                <a:gridCol w="1120787">
                  <a:extLst>
                    <a:ext uri="{9D8B030D-6E8A-4147-A177-3AD203B41FA5}">
                      <a16:colId xmlns:a16="http://schemas.microsoft.com/office/drawing/2014/main" val="2966595624"/>
                    </a:ext>
                  </a:extLst>
                </a:gridCol>
                <a:gridCol w="2042051">
                  <a:extLst>
                    <a:ext uri="{9D8B030D-6E8A-4147-A177-3AD203B41FA5}">
                      <a16:colId xmlns:a16="http://schemas.microsoft.com/office/drawing/2014/main" val="4172991068"/>
                    </a:ext>
                  </a:extLst>
                </a:gridCol>
              </a:tblGrid>
              <a:tr h="580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документов из фондов библиотеки, библиографические описания которых отражены в электронном каталоге, %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эл.о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О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*100,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</a:t>
                      </a: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-объем электронного каталога, 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-объем фонда,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007383"/>
                  </a:ext>
                </a:extLst>
              </a:tr>
              <a:tr h="1407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 библиотек, подключенных к сети Интернет, в общем количестве библиотек, %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 =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/ К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x 100, где:                                          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 - доля культуры и искусства, подключенных к сети Интернет, в общем количестве учреждений культуры и искусства;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- количество  учреждений культуры и искусства, подключенных к сети Интернет;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общее количество учреждений культуры и искусства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525616"/>
                  </a:ext>
                </a:extLst>
              </a:tr>
              <a:tr h="937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коллективов со званием «народный», «образцовый» коллектив самодеятельного художественного творчества, подтвердившие звание во время аттестации, от общего количества коллективов, подавших заявки на подтверждение звания, %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*100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количества коллективов со званием «народный», «образцовый»,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–общее количества коллективов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подавших заявки на подтверждение звания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48856"/>
                  </a:ext>
                </a:extLst>
              </a:tr>
              <a:tr h="226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клубных формирований, ед.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Учетные документы культурно-досугового учреждения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201963"/>
                  </a:ext>
                </a:extLst>
              </a:tr>
              <a:tr h="1055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учреждений культуры и искусства, находящихся в удовлетворительном состоянии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 =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Сосн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Коб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x 100, где: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 – доля учреждений культуры,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находящихся в удовлетворительном состоянии;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Косн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учреждений культуры, 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находящихся в удовлетворительном состоянии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Коб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общее количество учреждений культуры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4" marR="37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413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886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40507DA-59D3-427D-B166-8234A6EDF2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74205"/>
              </p:ext>
            </p:extLst>
          </p:nvPr>
        </p:nvGraphicFramePr>
        <p:xfrm>
          <a:off x="292608" y="470661"/>
          <a:ext cx="11375135" cy="5567172"/>
        </p:xfrm>
        <a:graphic>
          <a:graphicData uri="http://schemas.openxmlformats.org/drawingml/2006/table">
            <a:tbl>
              <a:tblPr/>
              <a:tblGrid>
                <a:gridCol w="586598">
                  <a:extLst>
                    <a:ext uri="{9D8B030D-6E8A-4147-A177-3AD203B41FA5}">
                      <a16:colId xmlns:a16="http://schemas.microsoft.com/office/drawing/2014/main" val="3476767359"/>
                    </a:ext>
                  </a:extLst>
                </a:gridCol>
                <a:gridCol w="2215003">
                  <a:extLst>
                    <a:ext uri="{9D8B030D-6E8A-4147-A177-3AD203B41FA5}">
                      <a16:colId xmlns:a16="http://schemas.microsoft.com/office/drawing/2014/main" val="920312661"/>
                    </a:ext>
                  </a:extLst>
                </a:gridCol>
                <a:gridCol w="1425213">
                  <a:extLst>
                    <a:ext uri="{9D8B030D-6E8A-4147-A177-3AD203B41FA5}">
                      <a16:colId xmlns:a16="http://schemas.microsoft.com/office/drawing/2014/main" val="213178253"/>
                    </a:ext>
                  </a:extLst>
                </a:gridCol>
                <a:gridCol w="738813">
                  <a:extLst>
                    <a:ext uri="{9D8B030D-6E8A-4147-A177-3AD203B41FA5}">
                      <a16:colId xmlns:a16="http://schemas.microsoft.com/office/drawing/2014/main" val="3647742624"/>
                    </a:ext>
                  </a:extLst>
                </a:gridCol>
                <a:gridCol w="712248">
                  <a:extLst>
                    <a:ext uri="{9D8B030D-6E8A-4147-A177-3AD203B41FA5}">
                      <a16:colId xmlns:a16="http://schemas.microsoft.com/office/drawing/2014/main" val="2676208187"/>
                    </a:ext>
                  </a:extLst>
                </a:gridCol>
                <a:gridCol w="712248">
                  <a:extLst>
                    <a:ext uri="{9D8B030D-6E8A-4147-A177-3AD203B41FA5}">
                      <a16:colId xmlns:a16="http://schemas.microsoft.com/office/drawing/2014/main" val="3739288368"/>
                    </a:ext>
                  </a:extLst>
                </a:gridCol>
                <a:gridCol w="595932">
                  <a:extLst>
                    <a:ext uri="{9D8B030D-6E8A-4147-A177-3AD203B41FA5}">
                      <a16:colId xmlns:a16="http://schemas.microsoft.com/office/drawing/2014/main" val="71066589"/>
                    </a:ext>
                  </a:extLst>
                </a:gridCol>
                <a:gridCol w="625371">
                  <a:extLst>
                    <a:ext uri="{9D8B030D-6E8A-4147-A177-3AD203B41FA5}">
                      <a16:colId xmlns:a16="http://schemas.microsoft.com/office/drawing/2014/main" val="2203056840"/>
                    </a:ext>
                  </a:extLst>
                </a:gridCol>
                <a:gridCol w="611010">
                  <a:extLst>
                    <a:ext uri="{9D8B030D-6E8A-4147-A177-3AD203B41FA5}">
                      <a16:colId xmlns:a16="http://schemas.microsoft.com/office/drawing/2014/main" val="2219852823"/>
                    </a:ext>
                  </a:extLst>
                </a:gridCol>
                <a:gridCol w="1117194">
                  <a:extLst>
                    <a:ext uri="{9D8B030D-6E8A-4147-A177-3AD203B41FA5}">
                      <a16:colId xmlns:a16="http://schemas.microsoft.com/office/drawing/2014/main" val="5093146"/>
                    </a:ext>
                  </a:extLst>
                </a:gridCol>
                <a:gridCol w="2035505">
                  <a:extLst>
                    <a:ext uri="{9D8B030D-6E8A-4147-A177-3AD203B41FA5}">
                      <a16:colId xmlns:a16="http://schemas.microsoft.com/office/drawing/2014/main" val="872411055"/>
                    </a:ext>
                  </a:extLst>
                </a:gridCol>
              </a:tblGrid>
              <a:tr h="1082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целевого показателя среднемесячной заработной платы работников муниципальных учреждений культуры и искусства, предусмотренного соглашением с  Министерством культуры  Республики Башкортостан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Прямой подсчет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205579"/>
                  </a:ext>
                </a:extLst>
              </a:tr>
              <a:tr h="809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стипендиатов среди одаренных детей и талантливой молодежи, чел.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397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Кс = С1 + С2 + ..,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Кс – количество стипендиатов среди одаренных детей и талантливой молодежи;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С1, С2,.. – стипендиаты среди одаренных детей.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710435"/>
                  </a:ext>
                </a:extLst>
              </a:tr>
              <a:tr h="162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в целях выявления и поддержки юных талантов, в общем числе детей (в возрасте от 0 до 17 лет), %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397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 = R / К x 100, где: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 - доля детей, привлекаемых к участию в творческих мероприятиях в целях выявления и поддержки юных талантов, в общем числе детей (в возрасте от 0 до 17 лет);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- общее количество детей, охваченных творческими мероприятиями;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общее число детей  (в возрасте от 0 до 17 лет).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664426"/>
                  </a:ext>
                </a:extLst>
              </a:tr>
              <a:tr h="1085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Моральный износ фонда музыкального инвентаря, %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182563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182563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 = R / К x 100, где: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 – моральный износ фонда музыкального инвентаря;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– фактически отработанный срок музыкального инвентаря;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– норма эксплуатации музыкального инвентаря.</a:t>
                      </a:r>
                    </a:p>
                  </a:txBody>
                  <a:tcPr marL="44381" marR="44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02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5695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6EC23CA-C62F-4959-BCC4-7E2DB2A81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786022"/>
              </p:ext>
            </p:extLst>
          </p:nvPr>
        </p:nvGraphicFramePr>
        <p:xfrm>
          <a:off x="512064" y="205943"/>
          <a:ext cx="11411713" cy="6134525"/>
        </p:xfrm>
        <a:graphic>
          <a:graphicData uri="http://schemas.openxmlformats.org/drawingml/2006/table">
            <a:tbl>
              <a:tblPr/>
              <a:tblGrid>
                <a:gridCol w="448056">
                  <a:extLst>
                    <a:ext uri="{9D8B030D-6E8A-4147-A177-3AD203B41FA5}">
                      <a16:colId xmlns:a16="http://schemas.microsoft.com/office/drawing/2014/main" val="1220708101"/>
                    </a:ext>
                  </a:extLst>
                </a:gridCol>
                <a:gridCol w="2706624">
                  <a:extLst>
                    <a:ext uri="{9D8B030D-6E8A-4147-A177-3AD203B41FA5}">
                      <a16:colId xmlns:a16="http://schemas.microsoft.com/office/drawing/2014/main" val="2343890772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1365689944"/>
                    </a:ext>
                  </a:extLst>
                </a:gridCol>
                <a:gridCol w="830219">
                  <a:extLst>
                    <a:ext uri="{9D8B030D-6E8A-4147-A177-3AD203B41FA5}">
                      <a16:colId xmlns:a16="http://schemas.microsoft.com/office/drawing/2014/main" val="2783866346"/>
                    </a:ext>
                  </a:extLst>
                </a:gridCol>
                <a:gridCol w="714538">
                  <a:extLst>
                    <a:ext uri="{9D8B030D-6E8A-4147-A177-3AD203B41FA5}">
                      <a16:colId xmlns:a16="http://schemas.microsoft.com/office/drawing/2014/main" val="953474276"/>
                    </a:ext>
                  </a:extLst>
                </a:gridCol>
                <a:gridCol w="714538">
                  <a:extLst>
                    <a:ext uri="{9D8B030D-6E8A-4147-A177-3AD203B41FA5}">
                      <a16:colId xmlns:a16="http://schemas.microsoft.com/office/drawing/2014/main" val="862060753"/>
                    </a:ext>
                  </a:extLst>
                </a:gridCol>
                <a:gridCol w="597850">
                  <a:extLst>
                    <a:ext uri="{9D8B030D-6E8A-4147-A177-3AD203B41FA5}">
                      <a16:colId xmlns:a16="http://schemas.microsoft.com/office/drawing/2014/main" val="3559007834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3172935236"/>
                    </a:ext>
                  </a:extLst>
                </a:gridCol>
                <a:gridCol w="612975">
                  <a:extLst>
                    <a:ext uri="{9D8B030D-6E8A-4147-A177-3AD203B41FA5}">
                      <a16:colId xmlns:a16="http://schemas.microsoft.com/office/drawing/2014/main" val="804811393"/>
                    </a:ext>
                  </a:extLst>
                </a:gridCol>
                <a:gridCol w="1013878">
                  <a:extLst>
                    <a:ext uri="{9D8B030D-6E8A-4147-A177-3AD203B41FA5}">
                      <a16:colId xmlns:a16="http://schemas.microsoft.com/office/drawing/2014/main" val="3927323717"/>
                    </a:ext>
                  </a:extLst>
                </a:gridCol>
                <a:gridCol w="2148959">
                  <a:extLst>
                    <a:ext uri="{9D8B030D-6E8A-4147-A177-3AD203B41FA5}">
                      <a16:colId xmlns:a16="http://schemas.microsoft.com/office/drawing/2014/main" val="2712222881"/>
                    </a:ext>
                  </a:extLst>
                </a:gridCol>
              </a:tblGrid>
              <a:tr h="1086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целевого показателя среднемесячной заработной платы педагогических работников муниципальных  учреждений дополнительного образования,  предусмотренного соглашением с  Министерством культуры 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Прямой подсчет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739941"/>
                  </a:ext>
                </a:extLst>
              </a:tr>
              <a:tr h="2747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 (нарастающим итогом), ед.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 = С1 + С2, где: Ко – количество созданных (реконструированных) и капитально отремонтированных объектов организаций культуры в рамах регионального проект «Культурная среда»;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С1 – количество созданных (реконструированных) и капитально отремонтированных объектов организаций культуры в рамах регионального проект «Культурная среда» в текущем году;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С2 – количество созданных (реконструированных) и капитально отремонтированных объектов организаций культуры в рамах регионального проект «Культурная среда» в прошлом году.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850445"/>
                  </a:ext>
                </a:extLst>
              </a:tr>
              <a:tr h="2217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оборудование, (нарастающим итогом), ед.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 = С1 + С2, где: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 – количество организаций культуры, получивших современное оборудования культуры в рамах регионального проект «Культурная среда»;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 – количество организаций культуры, получивших современное оборудование культуры в рамах регионального проект «Культурная среда» в текущем году;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С2 – количество организаций культуры, получивших современное оборудование культуры в рамах регионального проект «Культурная среда» в прошлом году.</a:t>
                      </a:r>
                    </a:p>
                  </a:txBody>
                  <a:tcPr marL="39136" marR="39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06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7224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BDAFE26-4071-4367-88FE-F5DD8539D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52763"/>
              </p:ext>
            </p:extLst>
          </p:nvPr>
        </p:nvGraphicFramePr>
        <p:xfrm>
          <a:off x="521208" y="320040"/>
          <a:ext cx="11274549" cy="5906859"/>
        </p:xfrm>
        <a:graphic>
          <a:graphicData uri="http://schemas.openxmlformats.org/drawingml/2006/table">
            <a:tbl>
              <a:tblPr/>
              <a:tblGrid>
                <a:gridCol w="374904">
                  <a:extLst>
                    <a:ext uri="{9D8B030D-6E8A-4147-A177-3AD203B41FA5}">
                      <a16:colId xmlns:a16="http://schemas.microsoft.com/office/drawing/2014/main" val="3944557596"/>
                    </a:ext>
                  </a:extLst>
                </a:gridCol>
                <a:gridCol w="2401924">
                  <a:extLst>
                    <a:ext uri="{9D8B030D-6E8A-4147-A177-3AD203B41FA5}">
                      <a16:colId xmlns:a16="http://schemas.microsoft.com/office/drawing/2014/main" val="367600182"/>
                    </a:ext>
                  </a:extLst>
                </a:gridCol>
                <a:gridCol w="871628">
                  <a:extLst>
                    <a:ext uri="{9D8B030D-6E8A-4147-A177-3AD203B41FA5}">
                      <a16:colId xmlns:a16="http://schemas.microsoft.com/office/drawing/2014/main" val="311781107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3874548350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305580128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390033392"/>
                    </a:ext>
                  </a:extLst>
                </a:gridCol>
                <a:gridCol w="722376">
                  <a:extLst>
                    <a:ext uri="{9D8B030D-6E8A-4147-A177-3AD203B41FA5}">
                      <a16:colId xmlns:a16="http://schemas.microsoft.com/office/drawing/2014/main" val="327999669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4133759238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3649355866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3741342605"/>
                    </a:ext>
                  </a:extLst>
                </a:gridCol>
                <a:gridCol w="2350005">
                  <a:extLst>
                    <a:ext uri="{9D8B030D-6E8A-4147-A177-3AD203B41FA5}">
                      <a16:colId xmlns:a16="http://schemas.microsoft.com/office/drawing/2014/main" val="2746801409"/>
                    </a:ext>
                  </a:extLst>
                </a:gridCol>
              </a:tblGrid>
              <a:tr h="2263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специалистов, прошедших повышение квалификации на базе центров непрерывного образования и повышения квалификации управленческих кадров в сфере культуры (нарастающим итогом), чел.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 = С1 + С2, где: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Кс – количество специалистов, прошедших повышение квалификации на базе центров непрерывного образования и повышения квалификации творческих и управленческих кадров в сфере культуры (далее – центры); С1 – количество специалистов, прошедших повышение квалификации на базе центров в текущем году; С2 – количество специалистов, прошедших повышение квалификации на базе центров в прошлом году.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данных– учреждения культуры и искусства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973003"/>
                  </a:ext>
                </a:extLst>
              </a:tr>
              <a:tr h="1758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деятельности, (нарастающим итогом), чел.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С1 + С2, где: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граждан, принимающих участие в добровольческой деятельности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С1 – количество граждан, принимающих участие в добровольческой деятельности " в текущем году;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С2 – количество граждан, принимающих участие в добровольческой деятельности " в прошлом году.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учреждения культуры и искусства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346218"/>
                  </a:ext>
                </a:extLst>
              </a:tr>
              <a:tr h="188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онлайн-трансляций мероприятий, размещаемых на портале "</a:t>
                      </a:r>
                      <a:r>
                        <a:rPr lang="ru-RU" sz="9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Культура.РФ</a:t>
                      </a: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", (нарастающим итогом), ед.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С1 + С2, где: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онлайн–трансляций мероприятий, размещаемых на портале "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Культура.РФ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С1 – количество онлайн-трансляций мероприятий, размещаемых на портале "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Культура.РФ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в текущем году; С2 – количество онлайн-трансляций мероприятий, размещаемых на портале "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Культура.РФ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в прошлом году. Источник данных – учреждения культуры и искусства </a:t>
                      </a:r>
                    </a:p>
                  </a:txBody>
                  <a:tcPr marL="38933" marR="38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64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007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44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муниципального управления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10 ноября 2021 года № 1300 (с изменениями от 16.12.2021 г. № 1504, от 27.01.2023 г. № 65)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экономического развития промышленности и инвестиций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330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сформировать оптимальную систему муниципального управления Администрации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создать условия для оперативного и эффективного взаимодействия муниципалитета с гражданами и организациями;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эффективное управление и распоряжение земельным и имущественным комплексом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Сформировать и усовершенствовать систему обеспечения муниципального управления, правовых и организационных механизмов ее функционирования в муниципальном районе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выполнение в полном объеме гарантий по предоставлению мер социальной поддержки;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доступность для населения актуальной информации о деятельности органов местного самоуправления и актуальных событиях в районе с помощью средств массовой информации;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создать условия для эффективного управления объектами муниципальной собственности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603 819,8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111 011,92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119 233,50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116 474,70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116 052,10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118 373,10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121 924,30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8373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45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муниципального управления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2022-2028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C43BE3A-0B59-44D8-8314-D60CE49E8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213608"/>
              </p:ext>
            </p:extLst>
          </p:nvPr>
        </p:nvGraphicFramePr>
        <p:xfrm>
          <a:off x="266700" y="1201179"/>
          <a:ext cx="11666219" cy="4639418"/>
        </p:xfrm>
        <a:graphic>
          <a:graphicData uri="http://schemas.openxmlformats.org/drawingml/2006/table">
            <a:tbl>
              <a:tblPr firstRow="1" firstCol="1" bandRow="1"/>
              <a:tblGrid>
                <a:gridCol w="528828">
                  <a:extLst>
                    <a:ext uri="{9D8B030D-6E8A-4147-A177-3AD203B41FA5}">
                      <a16:colId xmlns:a16="http://schemas.microsoft.com/office/drawing/2014/main" val="52116455"/>
                    </a:ext>
                  </a:extLst>
                </a:gridCol>
                <a:gridCol w="2257512">
                  <a:extLst>
                    <a:ext uri="{9D8B030D-6E8A-4147-A177-3AD203B41FA5}">
                      <a16:colId xmlns:a16="http://schemas.microsoft.com/office/drawing/2014/main" val="4245722702"/>
                    </a:ext>
                  </a:extLst>
                </a:gridCol>
                <a:gridCol w="1264612">
                  <a:extLst>
                    <a:ext uri="{9D8B030D-6E8A-4147-A177-3AD203B41FA5}">
                      <a16:colId xmlns:a16="http://schemas.microsoft.com/office/drawing/2014/main" val="250386699"/>
                    </a:ext>
                  </a:extLst>
                </a:gridCol>
                <a:gridCol w="740113">
                  <a:extLst>
                    <a:ext uri="{9D8B030D-6E8A-4147-A177-3AD203B41FA5}">
                      <a16:colId xmlns:a16="http://schemas.microsoft.com/office/drawing/2014/main" val="3281451118"/>
                    </a:ext>
                  </a:extLst>
                </a:gridCol>
                <a:gridCol w="740113">
                  <a:extLst>
                    <a:ext uri="{9D8B030D-6E8A-4147-A177-3AD203B41FA5}">
                      <a16:colId xmlns:a16="http://schemas.microsoft.com/office/drawing/2014/main" val="1572931838"/>
                    </a:ext>
                  </a:extLst>
                </a:gridCol>
                <a:gridCol w="740113">
                  <a:extLst>
                    <a:ext uri="{9D8B030D-6E8A-4147-A177-3AD203B41FA5}">
                      <a16:colId xmlns:a16="http://schemas.microsoft.com/office/drawing/2014/main" val="807736639"/>
                    </a:ext>
                  </a:extLst>
                </a:gridCol>
                <a:gridCol w="528973">
                  <a:extLst>
                    <a:ext uri="{9D8B030D-6E8A-4147-A177-3AD203B41FA5}">
                      <a16:colId xmlns:a16="http://schemas.microsoft.com/office/drawing/2014/main" val="4106818242"/>
                    </a:ext>
                  </a:extLst>
                </a:gridCol>
                <a:gridCol w="635663">
                  <a:extLst>
                    <a:ext uri="{9D8B030D-6E8A-4147-A177-3AD203B41FA5}">
                      <a16:colId xmlns:a16="http://schemas.microsoft.com/office/drawing/2014/main" val="1180547747"/>
                    </a:ext>
                  </a:extLst>
                </a:gridCol>
                <a:gridCol w="635663">
                  <a:extLst>
                    <a:ext uri="{9D8B030D-6E8A-4147-A177-3AD203B41FA5}">
                      <a16:colId xmlns:a16="http://schemas.microsoft.com/office/drawing/2014/main" val="1616202369"/>
                    </a:ext>
                  </a:extLst>
                </a:gridCol>
                <a:gridCol w="1678687">
                  <a:extLst>
                    <a:ext uri="{9D8B030D-6E8A-4147-A177-3AD203B41FA5}">
                      <a16:colId xmlns:a16="http://schemas.microsoft.com/office/drawing/2014/main" val="2527754303"/>
                    </a:ext>
                  </a:extLst>
                </a:gridCol>
                <a:gridCol w="1915942">
                  <a:extLst>
                    <a:ext uri="{9D8B030D-6E8A-4147-A177-3AD203B41FA5}">
                      <a16:colId xmlns:a16="http://schemas.microsoft.com/office/drawing/2014/main" val="1120265031"/>
                    </a:ext>
                  </a:extLst>
                </a:gridCol>
              </a:tblGrid>
              <a:tr h="35450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7683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8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908638"/>
                  </a:ext>
                </a:extLst>
              </a:tr>
              <a:tr h="458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2022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2023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   2024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 2025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2026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2027</a:t>
                      </a: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808652"/>
                  </a:ext>
                </a:extLst>
              </a:tr>
              <a:tr h="161522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9</a:t>
                      </a: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333291"/>
                  </a:ext>
                </a:extLst>
              </a:tr>
              <a:tr h="829029">
                <a:tc>
                  <a:txBody>
                    <a:bodyPr/>
                    <a:lstStyle/>
                    <a:p>
                      <a:pPr>
                        <a:lnSpc>
                          <a:spcPts val="7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250">
                          <a:solidFill>
                            <a:srgbClr val="000000"/>
                          </a:solidFill>
                          <a:effectLst/>
                          <a:latin typeface="+mn-lt"/>
                          <a:ea typeface="Franklin Gothic Heavy" panose="020B0903020102020204" pitchFamily="34" charset="0"/>
                          <a:cs typeface="Franklin Gothic Heavy" panose="020B0903020102020204" pitchFamily="34" charset="0"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>
                        <a:lnSpc>
                          <a:spcPts val="7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250">
                          <a:solidFill>
                            <a:srgbClr val="000000"/>
                          </a:solidFill>
                          <a:effectLst/>
                          <a:latin typeface="+mn-lt"/>
                          <a:ea typeface="Franklin Gothic Heavy" panose="020B0903020102020204" pitchFamily="34" charset="0"/>
                          <a:cs typeface="Franklin Gothic Heavy" panose="020B0903020102020204" pitchFamily="34" charset="0"/>
                        </a:rPr>
                        <a:t>1.1.1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Расходы бюджета муниципального образования на содержание работников органов местного самоуправления в расчете на одного жителя муниципального образования, в рублях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1461,10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1677,30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рассчитывается как отношение кассовых расходов на содержание работников органов местного самоуправления к среднегодовой численности населения муниципального образования</a:t>
                      </a:r>
                      <a:endParaRPr lang="ru-RU" sz="8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729526"/>
                  </a:ext>
                </a:extLst>
              </a:tr>
              <a:tr h="1151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1.1.2.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Удовлетворенность населения деятельностью органов местного самоуправления городского округа (муниципального района), в том числе их информационной открытостью, в процентах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73,15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73,7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73,8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73,9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74,0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Значение показателей оценки населением эффективности деятельности органов местного самоуправления определяются на основе данных независимых опросов населения, порядок и организации проведения который определяется нормативным правовым актом Главы Республики Башкортостан</a:t>
                      </a:r>
                      <a:endParaRPr lang="ru-RU" sz="8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372188"/>
                  </a:ext>
                </a:extLst>
              </a:tr>
              <a:tr h="1658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1.1.3.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Место в рейтинге муниципальных районов Республики Башкортостан с административным центром – город, по комплексной оценке эффективности органов местного самоуправления по итогам предыдущего года в соответствии с Указом Президента Российской Федерации от 28 апреля 2008 года № 607 «Об оценке эффективности деятельности органов местного самоуправления городских округов и муниципальных районов, место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latin typeface="+mn-lt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Сводный годовой доклад Республики Башкортостан о результатах мониторинга эффективности деятельности органов местного самоуправления городских округов и муниципальных районов Республики Башкортостан за предыдущий год. Место в рейтинге среди муниципальных районов с административным центром город</a:t>
                      </a:r>
                      <a:endParaRPr lang="ru-RU" sz="8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40" marR="42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630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6520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EEA2792-DD1B-42A6-8971-D08654C99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25421"/>
              </p:ext>
            </p:extLst>
          </p:nvPr>
        </p:nvGraphicFramePr>
        <p:xfrm>
          <a:off x="310896" y="456406"/>
          <a:ext cx="11393427" cy="2340610"/>
        </p:xfrm>
        <a:graphic>
          <a:graphicData uri="http://schemas.openxmlformats.org/drawingml/2006/table">
            <a:tbl>
              <a:tblPr firstRow="1" firstCol="1" bandRow="1"/>
              <a:tblGrid>
                <a:gridCol w="713144">
                  <a:extLst>
                    <a:ext uri="{9D8B030D-6E8A-4147-A177-3AD203B41FA5}">
                      <a16:colId xmlns:a16="http://schemas.microsoft.com/office/drawing/2014/main" val="3375235093"/>
                    </a:ext>
                  </a:extLst>
                </a:gridCol>
                <a:gridCol w="2015860">
                  <a:extLst>
                    <a:ext uri="{9D8B030D-6E8A-4147-A177-3AD203B41FA5}">
                      <a16:colId xmlns:a16="http://schemas.microsoft.com/office/drawing/2014/main" val="2281916538"/>
                    </a:ext>
                  </a:extLst>
                </a:gridCol>
                <a:gridCol w="1279731">
                  <a:extLst>
                    <a:ext uri="{9D8B030D-6E8A-4147-A177-3AD203B41FA5}">
                      <a16:colId xmlns:a16="http://schemas.microsoft.com/office/drawing/2014/main" val="850979106"/>
                    </a:ext>
                  </a:extLst>
                </a:gridCol>
                <a:gridCol w="748964">
                  <a:extLst>
                    <a:ext uri="{9D8B030D-6E8A-4147-A177-3AD203B41FA5}">
                      <a16:colId xmlns:a16="http://schemas.microsoft.com/office/drawing/2014/main" val="669673379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763344237"/>
                    </a:ext>
                  </a:extLst>
                </a:gridCol>
                <a:gridCol w="748964">
                  <a:extLst>
                    <a:ext uri="{9D8B030D-6E8A-4147-A177-3AD203B41FA5}">
                      <a16:colId xmlns:a16="http://schemas.microsoft.com/office/drawing/2014/main" val="1488244835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3531557646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3053338705"/>
                    </a:ext>
                  </a:extLst>
                </a:gridCol>
                <a:gridCol w="643263">
                  <a:extLst>
                    <a:ext uri="{9D8B030D-6E8A-4147-A177-3AD203B41FA5}">
                      <a16:colId xmlns:a16="http://schemas.microsoft.com/office/drawing/2014/main" val="1388696774"/>
                    </a:ext>
                  </a:extLst>
                </a:gridCol>
                <a:gridCol w="1698758">
                  <a:extLst>
                    <a:ext uri="{9D8B030D-6E8A-4147-A177-3AD203B41FA5}">
                      <a16:colId xmlns:a16="http://schemas.microsoft.com/office/drawing/2014/main" val="2130513470"/>
                    </a:ext>
                  </a:extLst>
                </a:gridCol>
                <a:gridCol w="1938849">
                  <a:extLst>
                    <a:ext uri="{9D8B030D-6E8A-4147-A177-3AD203B41FA5}">
                      <a16:colId xmlns:a16="http://schemas.microsoft.com/office/drawing/2014/main" val="241182657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1.1.4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Доля выполненных переданных полномочий от общего количества переданных полномочий, в процентах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100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Определяется как отношение выполненных переданных государственных полномочий к общему переданных государственных полномочий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282583"/>
                  </a:ext>
                </a:extLst>
              </a:tr>
              <a:tr h="7512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1.2.1.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Доля граждан, пенсию за выслугу лет на муниципальной службе от общего количества граждан, имеющих на это право, в процентах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Данный показатель рассчитывается как соотношение количества граждан, получивших доплату к пенсии за выслугу лет к общему количеству граждан, имеющих на это право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318499"/>
                  </a:ext>
                </a:extLst>
              </a:tr>
              <a:tr h="9036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2.1.1.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Доля предоставленных в СМИ муниципальных правовых актов из числа муниципальных правовых актов, подлежащих публикации, в процентах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Данный показатель рассчитывается как соотношение количества нормативно-правовых актов, переданных к публикации в СМИ к общему количеству нормативно – правовых актов, подлежащих размещению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943760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8F2DD3B-EE95-48C3-96BB-454A9F68B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29104"/>
              </p:ext>
            </p:extLst>
          </p:nvPr>
        </p:nvGraphicFramePr>
        <p:xfrm>
          <a:off x="329184" y="2797017"/>
          <a:ext cx="11375139" cy="2477670"/>
        </p:xfrm>
        <a:graphic>
          <a:graphicData uri="http://schemas.openxmlformats.org/drawingml/2006/table">
            <a:tbl>
              <a:tblPr firstRow="1" firstCol="1" bandRow="1"/>
              <a:tblGrid>
                <a:gridCol w="704088">
                  <a:extLst>
                    <a:ext uri="{9D8B030D-6E8A-4147-A177-3AD203B41FA5}">
                      <a16:colId xmlns:a16="http://schemas.microsoft.com/office/drawing/2014/main" val="3258020845"/>
                    </a:ext>
                  </a:extLst>
                </a:gridCol>
                <a:gridCol w="2006626">
                  <a:extLst>
                    <a:ext uri="{9D8B030D-6E8A-4147-A177-3AD203B41FA5}">
                      <a16:colId xmlns:a16="http://schemas.microsoft.com/office/drawing/2014/main" val="3316876153"/>
                    </a:ext>
                  </a:extLst>
                </a:gridCol>
                <a:gridCol w="1279731">
                  <a:extLst>
                    <a:ext uri="{9D8B030D-6E8A-4147-A177-3AD203B41FA5}">
                      <a16:colId xmlns:a16="http://schemas.microsoft.com/office/drawing/2014/main" val="1100488963"/>
                    </a:ext>
                  </a:extLst>
                </a:gridCol>
                <a:gridCol w="748964">
                  <a:extLst>
                    <a:ext uri="{9D8B030D-6E8A-4147-A177-3AD203B41FA5}">
                      <a16:colId xmlns:a16="http://schemas.microsoft.com/office/drawing/2014/main" val="2623415959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3970771580"/>
                    </a:ext>
                  </a:extLst>
                </a:gridCol>
                <a:gridCol w="748964">
                  <a:extLst>
                    <a:ext uri="{9D8B030D-6E8A-4147-A177-3AD203B41FA5}">
                      <a16:colId xmlns:a16="http://schemas.microsoft.com/office/drawing/2014/main" val="1394161174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3665169318"/>
                    </a:ext>
                  </a:extLst>
                </a:gridCol>
                <a:gridCol w="535298">
                  <a:extLst>
                    <a:ext uri="{9D8B030D-6E8A-4147-A177-3AD203B41FA5}">
                      <a16:colId xmlns:a16="http://schemas.microsoft.com/office/drawing/2014/main" val="2744435438"/>
                    </a:ext>
                  </a:extLst>
                </a:gridCol>
                <a:gridCol w="643263">
                  <a:extLst>
                    <a:ext uri="{9D8B030D-6E8A-4147-A177-3AD203B41FA5}">
                      <a16:colId xmlns:a16="http://schemas.microsoft.com/office/drawing/2014/main" val="1330292977"/>
                    </a:ext>
                  </a:extLst>
                </a:gridCol>
                <a:gridCol w="1698759">
                  <a:extLst>
                    <a:ext uri="{9D8B030D-6E8A-4147-A177-3AD203B41FA5}">
                      <a16:colId xmlns:a16="http://schemas.microsoft.com/office/drawing/2014/main" val="4050712096"/>
                    </a:ext>
                  </a:extLst>
                </a:gridCol>
                <a:gridCol w="1938850">
                  <a:extLst>
                    <a:ext uri="{9D8B030D-6E8A-4147-A177-3AD203B41FA5}">
                      <a16:colId xmlns:a16="http://schemas.microsoft.com/office/drawing/2014/main" val="3873835658"/>
                    </a:ext>
                  </a:extLst>
                </a:gridCol>
              </a:tblGrid>
              <a:tr h="970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3.1.1.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актуализированных сведений о муниципальном имуществе, учтенном в реестре муниципального имущества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97,42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97,45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97,48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97,50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97,52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рассчитывается как отношение имущества, учтенного в реестре муниципального имущества, содержащего актуализированные сведения к общему объёму имущества, содержащегося в реестре муниципального имущества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34426"/>
                  </a:ext>
                </a:extLst>
              </a:tr>
              <a:tr h="1507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3.1.2.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муниципальных унитарных предприятий в муниципальном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Мелеузовском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районе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82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отрицательный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Показатель количественный, определяет количество МУП не ликвидированных или реорганизованных в соответствии с Планом мероприятий по реформированию муниципальных унитарных предприятий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 до 1 января 2025 года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66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420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47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системы жилищно-коммунального хозяйства, строительного комплекса, землеустройства и экологии муниципального района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16 декабря 2021 года № 1503 (с изменениями от 30.01.2023 г. № 71)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жилищно- коммунального хозяйства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lvl="0">
              <a:spcAft>
                <a:spcPts val="0"/>
              </a:spcAf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Создать условия для обеспечения устойчивого роста ввода объектов жилья и уровня обеспеченности жилыми помещениями до 18 м2 на 1 проживающего.</a:t>
            </a:r>
            <a:endParaRPr lang="ru-RU" sz="9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Создать благоприятные и комфортные условия  для проживания населения.</a:t>
            </a:r>
            <a:endParaRPr lang="ru-RU" sz="9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Обеспечить гарантированность поставок коммунальных ресурсов при минимальных показателях потерь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9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Финансовая поддержка граждан, перед которыми государство имеет обязательства в соответствии с законодательством.</a:t>
            </a:r>
            <a:endParaRPr lang="ru-RU" sz="9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Обеспечить  осуществление эффективной  градостроительной деятельности на территории муниципального района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региональных проектов</a:t>
            </a:r>
          </a:p>
          <a:p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Обеспечивать инфраструктурой земельные участки для жилой застройки.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переселением граждан из аварийного жилья.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эффективное содержание объектов коммунального хозяйства.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уровень благоустройства населенных пунктов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Модернизировать инженерные сетей, повысить энерго и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ресуросоэффективности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жилищно-коммунального хозяйства.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жилыми помещениями граждан, перед которыми государство имеет обязательство в соответствии с законодательством.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эффективность управления и распоряжения земельными участкам.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524 806,83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181 229,32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105 777,85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58 850,82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58 212,98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59 577,28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61 158,58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179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48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системы жилищно-коммунального хозяйства, строительного комплекса, землеустройства и экологи муниципального района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2022-2027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7CF892B-86FD-4B17-944E-8006ADD9C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1731"/>
              </p:ext>
            </p:extLst>
          </p:nvPr>
        </p:nvGraphicFramePr>
        <p:xfrm>
          <a:off x="338327" y="1210733"/>
          <a:ext cx="11510773" cy="3656009"/>
        </p:xfrm>
        <a:graphic>
          <a:graphicData uri="http://schemas.openxmlformats.org/drawingml/2006/table">
            <a:tbl>
              <a:tblPr/>
              <a:tblGrid>
                <a:gridCol w="490102">
                  <a:extLst>
                    <a:ext uri="{9D8B030D-6E8A-4147-A177-3AD203B41FA5}">
                      <a16:colId xmlns:a16="http://schemas.microsoft.com/office/drawing/2014/main" val="2049090034"/>
                    </a:ext>
                  </a:extLst>
                </a:gridCol>
                <a:gridCol w="2853042">
                  <a:extLst>
                    <a:ext uri="{9D8B030D-6E8A-4147-A177-3AD203B41FA5}">
                      <a16:colId xmlns:a16="http://schemas.microsoft.com/office/drawing/2014/main" val="2083659394"/>
                    </a:ext>
                  </a:extLst>
                </a:gridCol>
                <a:gridCol w="1247332">
                  <a:extLst>
                    <a:ext uri="{9D8B030D-6E8A-4147-A177-3AD203B41FA5}">
                      <a16:colId xmlns:a16="http://schemas.microsoft.com/office/drawing/2014/main" val="3823921514"/>
                    </a:ext>
                  </a:extLst>
                </a:gridCol>
                <a:gridCol w="626241">
                  <a:extLst>
                    <a:ext uri="{9D8B030D-6E8A-4147-A177-3AD203B41FA5}">
                      <a16:colId xmlns:a16="http://schemas.microsoft.com/office/drawing/2014/main" val="1477433994"/>
                    </a:ext>
                  </a:extLst>
                </a:gridCol>
                <a:gridCol w="626241">
                  <a:extLst>
                    <a:ext uri="{9D8B030D-6E8A-4147-A177-3AD203B41FA5}">
                      <a16:colId xmlns:a16="http://schemas.microsoft.com/office/drawing/2014/main" val="876280123"/>
                    </a:ext>
                  </a:extLst>
                </a:gridCol>
                <a:gridCol w="521745">
                  <a:extLst>
                    <a:ext uri="{9D8B030D-6E8A-4147-A177-3AD203B41FA5}">
                      <a16:colId xmlns:a16="http://schemas.microsoft.com/office/drawing/2014/main" val="544753829"/>
                    </a:ext>
                  </a:extLst>
                </a:gridCol>
                <a:gridCol w="521745">
                  <a:extLst>
                    <a:ext uri="{9D8B030D-6E8A-4147-A177-3AD203B41FA5}">
                      <a16:colId xmlns:a16="http://schemas.microsoft.com/office/drawing/2014/main" val="894224776"/>
                    </a:ext>
                  </a:extLst>
                </a:gridCol>
                <a:gridCol w="521745">
                  <a:extLst>
                    <a:ext uri="{9D8B030D-6E8A-4147-A177-3AD203B41FA5}">
                      <a16:colId xmlns:a16="http://schemas.microsoft.com/office/drawing/2014/main" val="831821380"/>
                    </a:ext>
                  </a:extLst>
                </a:gridCol>
                <a:gridCol w="464792">
                  <a:extLst>
                    <a:ext uri="{9D8B030D-6E8A-4147-A177-3AD203B41FA5}">
                      <a16:colId xmlns:a16="http://schemas.microsoft.com/office/drawing/2014/main" val="2183779427"/>
                    </a:ext>
                  </a:extLst>
                </a:gridCol>
                <a:gridCol w="1132087">
                  <a:extLst>
                    <a:ext uri="{9D8B030D-6E8A-4147-A177-3AD203B41FA5}">
                      <a16:colId xmlns:a16="http://schemas.microsoft.com/office/drawing/2014/main" val="4132634838"/>
                    </a:ext>
                  </a:extLst>
                </a:gridCol>
                <a:gridCol w="2505701">
                  <a:extLst>
                    <a:ext uri="{9D8B030D-6E8A-4147-A177-3AD203B41FA5}">
                      <a16:colId xmlns:a16="http://schemas.microsoft.com/office/drawing/2014/main" val="1071427536"/>
                    </a:ext>
                  </a:extLst>
                </a:gridCol>
              </a:tblGrid>
              <a:tr h="3002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028237"/>
                  </a:ext>
                </a:extLst>
              </a:tr>
              <a:tr h="1225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849657"/>
                  </a:ext>
                </a:extLst>
              </a:tr>
              <a:tr h="171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40851"/>
                  </a:ext>
                </a:extLst>
              </a:tr>
              <a:tr h="993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инженерных сетей, введенных в эксплуатацию, к общему объему ввода инженерных сетей, %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</a:t>
                      </a:r>
                      <a:r>
                        <a:rPr lang="ru-RU" sz="11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инженерных сетей, введенных в эксплуатацию, к требуемому объему ввода инженерных сетей</a:t>
                      </a: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 муниципальном образовании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358885"/>
                  </a:ext>
                </a:extLst>
              </a:tr>
              <a:tr h="917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2.1.1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расселенного аварийного и ветхого жилья в общей площади аварийного и ветхого жилья, % 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рассчитывается, как отношение площади расселенного аварийного и ветхого жилья в текущем году к общей площади аварийного и ветхого жилья;</a:t>
                      </a:r>
                    </a:p>
                  </a:txBody>
                  <a:tcPr marL="66104" marR="6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62814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7E73F98-60B1-489A-A096-3696F7302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61531"/>
              </p:ext>
            </p:extLst>
          </p:nvPr>
        </p:nvGraphicFramePr>
        <p:xfrm>
          <a:off x="338327" y="4866742"/>
          <a:ext cx="11510772" cy="762000"/>
        </p:xfrm>
        <a:graphic>
          <a:graphicData uri="http://schemas.openxmlformats.org/drawingml/2006/table">
            <a:tbl>
              <a:tblPr/>
              <a:tblGrid>
                <a:gridCol w="493777">
                  <a:extLst>
                    <a:ext uri="{9D8B030D-6E8A-4147-A177-3AD203B41FA5}">
                      <a16:colId xmlns:a16="http://schemas.microsoft.com/office/drawing/2014/main" val="1227720037"/>
                    </a:ext>
                  </a:extLst>
                </a:gridCol>
                <a:gridCol w="2843784">
                  <a:extLst>
                    <a:ext uri="{9D8B030D-6E8A-4147-A177-3AD203B41FA5}">
                      <a16:colId xmlns:a16="http://schemas.microsoft.com/office/drawing/2014/main" val="1478996977"/>
                    </a:ext>
                  </a:extLst>
                </a:gridCol>
                <a:gridCol w="1271016">
                  <a:extLst>
                    <a:ext uri="{9D8B030D-6E8A-4147-A177-3AD203B41FA5}">
                      <a16:colId xmlns:a16="http://schemas.microsoft.com/office/drawing/2014/main" val="368169842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3014957212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845653405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1161130452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328336857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val="3097120952"/>
                    </a:ext>
                  </a:extLst>
                </a:gridCol>
                <a:gridCol w="478327">
                  <a:extLst>
                    <a:ext uri="{9D8B030D-6E8A-4147-A177-3AD203B41FA5}">
                      <a16:colId xmlns:a16="http://schemas.microsoft.com/office/drawing/2014/main" val="1381748137"/>
                    </a:ext>
                  </a:extLst>
                </a:gridCol>
                <a:gridCol w="1131017">
                  <a:extLst>
                    <a:ext uri="{9D8B030D-6E8A-4147-A177-3AD203B41FA5}">
                      <a16:colId xmlns:a16="http://schemas.microsoft.com/office/drawing/2014/main" val="517967598"/>
                    </a:ext>
                  </a:extLst>
                </a:gridCol>
                <a:gridCol w="2494787">
                  <a:extLst>
                    <a:ext uri="{9D8B030D-6E8A-4147-A177-3AD203B41FA5}">
                      <a16:colId xmlns:a16="http://schemas.microsoft.com/office/drawing/2014/main" val="39614683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жилищного фонда содержащегося в надлежащем виде</a:t>
                      </a:r>
                      <a:endParaRPr lang="ru-RU" sz="1200" kern="5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kern="5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рассчитывается, как отношение количества единиц объектов жилищного фонда к количеству единиц объектов жилищного фонда содержащегося в надлежащем виде;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90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1253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4EE20EC-E069-4768-BB45-DBFFD214C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413214"/>
              </p:ext>
            </p:extLst>
          </p:nvPr>
        </p:nvGraphicFramePr>
        <p:xfrm>
          <a:off x="310896" y="269880"/>
          <a:ext cx="11558017" cy="4023360"/>
        </p:xfrm>
        <a:graphic>
          <a:graphicData uri="http://schemas.openxmlformats.org/drawingml/2006/table">
            <a:tbl>
              <a:tblPr/>
              <a:tblGrid>
                <a:gridCol w="492307">
                  <a:extLst>
                    <a:ext uri="{9D8B030D-6E8A-4147-A177-3AD203B41FA5}">
                      <a16:colId xmlns:a16="http://schemas.microsoft.com/office/drawing/2014/main" val="1037332923"/>
                    </a:ext>
                  </a:extLst>
                </a:gridCol>
                <a:gridCol w="2900727">
                  <a:extLst>
                    <a:ext uri="{9D8B030D-6E8A-4147-A177-3AD203B41FA5}">
                      <a16:colId xmlns:a16="http://schemas.microsoft.com/office/drawing/2014/main" val="2877739258"/>
                    </a:ext>
                  </a:extLst>
                </a:gridCol>
                <a:gridCol w="1268180">
                  <a:extLst>
                    <a:ext uri="{9D8B030D-6E8A-4147-A177-3AD203B41FA5}">
                      <a16:colId xmlns:a16="http://schemas.microsoft.com/office/drawing/2014/main" val="2499979646"/>
                    </a:ext>
                  </a:extLst>
                </a:gridCol>
                <a:gridCol w="498293">
                  <a:extLst>
                    <a:ext uri="{9D8B030D-6E8A-4147-A177-3AD203B41FA5}">
                      <a16:colId xmlns:a16="http://schemas.microsoft.com/office/drawing/2014/main" val="2117743847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3670047002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57639597"/>
                    </a:ext>
                  </a:extLst>
                </a:gridCol>
                <a:gridCol w="529717">
                  <a:extLst>
                    <a:ext uri="{9D8B030D-6E8A-4147-A177-3AD203B41FA5}">
                      <a16:colId xmlns:a16="http://schemas.microsoft.com/office/drawing/2014/main" val="277082225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160587232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1495025785"/>
                    </a:ext>
                  </a:extLst>
                </a:gridCol>
                <a:gridCol w="1093105">
                  <a:extLst>
                    <a:ext uri="{9D8B030D-6E8A-4147-A177-3AD203B41FA5}">
                      <a16:colId xmlns:a16="http://schemas.microsoft.com/office/drawing/2014/main" val="3652156429"/>
                    </a:ext>
                  </a:extLst>
                </a:gridCol>
                <a:gridCol w="2547581">
                  <a:extLst>
                    <a:ext uri="{9D8B030D-6E8A-4147-A177-3AD203B41FA5}">
                      <a16:colId xmlns:a16="http://schemas.microsoft.com/office/drawing/2014/main" val="462104391"/>
                    </a:ext>
                  </a:extLst>
                </a:gridCol>
              </a:tblGrid>
              <a:tr h="853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2.2.1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организаций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Мелеузовского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 Башкортостан, своевременно получивших паспорта готовности к прохождению очередного осенне-зимнего периода, в общем количестве организаций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Мелеузовского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 Башкортостан, %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рассчитывается, как отношение организаций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Мелеузовского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Башкортостан, своевременно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получивших паспорта готовности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прохождению очередного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осенне-зимнего периода, 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общем количестве организаций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Мелеузовского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Башкортостан;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004528"/>
                  </a:ext>
                </a:extLst>
              </a:tr>
              <a:tr h="1117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2.2.2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поселений муниципального района Мелеузовский район Республики Башкортостан получивших субсидию на содержание хозяйства , %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рассчитывается, как отношение сельских поселений получивших субсидии на содержание объектов коммунального хозяйства, 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общем количестве сельских поселений муниципального района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Башкортостан;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520865"/>
                  </a:ext>
                </a:extLst>
              </a:tr>
              <a:tr h="624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благоустроенных  дорог и улиц городского и сельских поселений, %  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 фактической площади благоустроенных дорог  и улиц городских и сельских поселений к площадь дорог  и улиц городских и сельских поселений нуждающаяся  в благоустройстве;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904074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78DB6BF-44CE-4CAF-9556-DA5473379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39198"/>
              </p:ext>
            </p:extLst>
          </p:nvPr>
        </p:nvGraphicFramePr>
        <p:xfrm>
          <a:off x="310897" y="4293240"/>
          <a:ext cx="11558016" cy="1396035"/>
        </p:xfrm>
        <a:graphic>
          <a:graphicData uri="http://schemas.openxmlformats.org/drawingml/2006/table">
            <a:tbl>
              <a:tblPr/>
              <a:tblGrid>
                <a:gridCol w="484631">
                  <a:extLst>
                    <a:ext uri="{9D8B030D-6E8A-4147-A177-3AD203B41FA5}">
                      <a16:colId xmlns:a16="http://schemas.microsoft.com/office/drawing/2014/main" val="2429309095"/>
                    </a:ext>
                  </a:extLst>
                </a:gridCol>
                <a:gridCol w="2898648">
                  <a:extLst>
                    <a:ext uri="{9D8B030D-6E8A-4147-A177-3AD203B41FA5}">
                      <a16:colId xmlns:a16="http://schemas.microsoft.com/office/drawing/2014/main" val="760960922"/>
                    </a:ext>
                  </a:extLst>
                </a:gridCol>
                <a:gridCol w="1277934">
                  <a:extLst>
                    <a:ext uri="{9D8B030D-6E8A-4147-A177-3AD203B41FA5}">
                      <a16:colId xmlns:a16="http://schemas.microsoft.com/office/drawing/2014/main" val="4000788603"/>
                    </a:ext>
                  </a:extLst>
                </a:gridCol>
                <a:gridCol w="498294">
                  <a:extLst>
                    <a:ext uri="{9D8B030D-6E8A-4147-A177-3AD203B41FA5}">
                      <a16:colId xmlns:a16="http://schemas.microsoft.com/office/drawing/2014/main" val="242666586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4127224094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513322248"/>
                    </a:ext>
                  </a:extLst>
                </a:gridCol>
                <a:gridCol w="529717">
                  <a:extLst>
                    <a:ext uri="{9D8B030D-6E8A-4147-A177-3AD203B41FA5}">
                      <a16:colId xmlns:a16="http://schemas.microsoft.com/office/drawing/2014/main" val="914513801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4246831609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3779444414"/>
                    </a:ext>
                  </a:extLst>
                </a:gridCol>
                <a:gridCol w="1093103">
                  <a:extLst>
                    <a:ext uri="{9D8B030D-6E8A-4147-A177-3AD203B41FA5}">
                      <a16:colId xmlns:a16="http://schemas.microsoft.com/office/drawing/2014/main" val="83071301"/>
                    </a:ext>
                  </a:extLst>
                </a:gridCol>
                <a:gridCol w="2547582">
                  <a:extLst>
                    <a:ext uri="{9D8B030D-6E8A-4147-A177-3AD203B41FA5}">
                      <a16:colId xmlns:a16="http://schemas.microsoft.com/office/drawing/2014/main" val="413546069"/>
                    </a:ext>
                  </a:extLst>
                </a:gridCol>
              </a:tblGrid>
              <a:tr h="653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Обновление парка коммунальной техники, % (нарастающим итогом)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 приобретенной коммунальной техники в текущем периоде к общему количеству коммунальной техники;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768856"/>
                  </a:ext>
                </a:extLst>
              </a:tr>
              <a:tr h="742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населенных пунктов площадками и контейнерами ТКО,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 площадок ТКО и контейнеров  необходимых к установки к фактически установленным;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229350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1B4C46CA-2972-4576-ACF6-669136C46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17874"/>
              </p:ext>
            </p:extLst>
          </p:nvPr>
        </p:nvGraphicFramePr>
        <p:xfrm>
          <a:off x="310896" y="5689275"/>
          <a:ext cx="11558017" cy="838200"/>
        </p:xfrm>
        <a:graphic>
          <a:graphicData uri="http://schemas.openxmlformats.org/drawingml/2006/table">
            <a:tbl>
              <a:tblPr/>
              <a:tblGrid>
                <a:gridCol w="492307">
                  <a:extLst>
                    <a:ext uri="{9D8B030D-6E8A-4147-A177-3AD203B41FA5}">
                      <a16:colId xmlns:a16="http://schemas.microsoft.com/office/drawing/2014/main" val="71211318"/>
                    </a:ext>
                  </a:extLst>
                </a:gridCol>
                <a:gridCol w="2900727">
                  <a:extLst>
                    <a:ext uri="{9D8B030D-6E8A-4147-A177-3AD203B41FA5}">
                      <a16:colId xmlns:a16="http://schemas.microsoft.com/office/drawing/2014/main" val="473097463"/>
                    </a:ext>
                  </a:extLst>
                </a:gridCol>
                <a:gridCol w="1268180">
                  <a:extLst>
                    <a:ext uri="{9D8B030D-6E8A-4147-A177-3AD203B41FA5}">
                      <a16:colId xmlns:a16="http://schemas.microsoft.com/office/drawing/2014/main" val="3144397952"/>
                    </a:ext>
                  </a:extLst>
                </a:gridCol>
                <a:gridCol w="498293">
                  <a:extLst>
                    <a:ext uri="{9D8B030D-6E8A-4147-A177-3AD203B41FA5}">
                      <a16:colId xmlns:a16="http://schemas.microsoft.com/office/drawing/2014/main" val="2651556416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3623445844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32405193"/>
                    </a:ext>
                  </a:extLst>
                </a:gridCol>
                <a:gridCol w="529717">
                  <a:extLst>
                    <a:ext uri="{9D8B030D-6E8A-4147-A177-3AD203B41FA5}">
                      <a16:colId xmlns:a16="http://schemas.microsoft.com/office/drawing/2014/main" val="3150423277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3399906505"/>
                    </a:ext>
                  </a:extLst>
                </a:gridCol>
                <a:gridCol w="530466">
                  <a:extLst>
                    <a:ext uri="{9D8B030D-6E8A-4147-A177-3AD203B41FA5}">
                      <a16:colId xmlns:a16="http://schemas.microsoft.com/office/drawing/2014/main" val="2370276933"/>
                    </a:ext>
                  </a:extLst>
                </a:gridCol>
                <a:gridCol w="1093105">
                  <a:extLst>
                    <a:ext uri="{9D8B030D-6E8A-4147-A177-3AD203B41FA5}">
                      <a16:colId xmlns:a16="http://schemas.microsoft.com/office/drawing/2014/main" val="595925839"/>
                    </a:ext>
                  </a:extLst>
                </a:gridCol>
                <a:gridCol w="2547581">
                  <a:extLst>
                    <a:ext uri="{9D8B030D-6E8A-4147-A177-3AD203B41FA5}">
                      <a16:colId xmlns:a16="http://schemas.microsoft.com/office/drawing/2014/main" val="1785092488"/>
                    </a:ext>
                  </a:extLst>
                </a:gridCol>
              </a:tblGrid>
              <a:tr h="99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2.3.4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Доля дворовых территории МКД, нуждающихся в благоустройстве, в общем количестве  дворовых территорий МКД, %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34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 дворовых территорий МКД нуждающихся в благоустройстве к общему количеству дворовых территорий  МКД.</a:t>
                      </a:r>
                    </a:p>
                  </a:txBody>
                  <a:tcPr marL="40207" marR="4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44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34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93319"/>
              </p:ext>
            </p:extLst>
          </p:nvPr>
        </p:nvGraphicFramePr>
        <p:xfrm>
          <a:off x="431799" y="373586"/>
          <a:ext cx="11229372" cy="6207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539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71392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9161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1539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7049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7342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39812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76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33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924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1.2.9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муниципальных общеобразовательных учреждений, здания которых находятся в аварийном состоянии или требуют капитального ремонта, в общем числе муниципальных общеобразовательных учреждений, 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отрицательный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Д=П/О*100%,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 – количество  общеобразовательных организаций, находятся в аварийном состоянии или требуют капитального ремонта;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общая количество общеобразовательных организаций 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1204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1.3.1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образовательных учреждений дополнительного образования выполняющих профилактические, экстренные и противоэпидемические мероприятия, связанные с распространением новой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коронавирусной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инфекции. 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Вэ=Вэо /Оо * 100% где Вэо – количество образовательных учреждений выполняющих профилактические, экстренные и противоэпидемические мероприятия, связанные с распространением новой коронавирусной инфекции Оо – общее количество образовательных учреждений 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1037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1.3.2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Охват детей в возрасте от 5 до 18 лет программами дополнительного образования (удельный вес численности детей, получающих услуги дополнительного образования в общей численности детей в возрасте от 5 до 18 лет),%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Ддоп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* 100%, где: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Ддоп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детей  и молодежи в возрасте 5-18 лет, обучающихся по дополнительным образовательным программам;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детей и молодежи в возрасте от пяти до восемнадцати лет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302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1.3.3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Выполнение целевого показателя среднемесячной заработной платы педагогических  работников организаций дополнительного образования детей предусмотренного соглашением между Министерством образования Республики Башкортостан и администрацией МР Мелеузовский район РБ,  подписанным Главой МР Мелеузовский район РБ и министром образования Республики Башкортостан, 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928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1.3.4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независимой оценки качества условий оказания услуг муниципальными образовательными организациями дополнительного образования, оказывающими услуги за счет бюджетных ассигнований бюджета муниципального района,%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НОКО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128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F506068-3B1D-4BDC-9D3B-253E3D95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92452"/>
              </p:ext>
            </p:extLst>
          </p:nvPr>
        </p:nvGraphicFramePr>
        <p:xfrm>
          <a:off x="384048" y="257711"/>
          <a:ext cx="11338560" cy="4021681"/>
        </p:xfrm>
        <a:graphic>
          <a:graphicData uri="http://schemas.openxmlformats.org/drawingml/2006/table">
            <a:tbl>
              <a:tblPr/>
              <a:tblGrid>
                <a:gridCol w="482960">
                  <a:extLst>
                    <a:ext uri="{9D8B030D-6E8A-4147-A177-3AD203B41FA5}">
                      <a16:colId xmlns:a16="http://schemas.microsoft.com/office/drawing/2014/main" val="4037669100"/>
                    </a:ext>
                  </a:extLst>
                </a:gridCol>
                <a:gridCol w="3403240">
                  <a:extLst>
                    <a:ext uri="{9D8B030D-6E8A-4147-A177-3AD203B41FA5}">
                      <a16:colId xmlns:a16="http://schemas.microsoft.com/office/drawing/2014/main" val="3540417642"/>
                    </a:ext>
                  </a:extLst>
                </a:gridCol>
                <a:gridCol w="686511">
                  <a:extLst>
                    <a:ext uri="{9D8B030D-6E8A-4147-A177-3AD203B41FA5}">
                      <a16:colId xmlns:a16="http://schemas.microsoft.com/office/drawing/2014/main" val="3039802547"/>
                    </a:ext>
                  </a:extLst>
                </a:gridCol>
                <a:gridCol w="488832">
                  <a:extLst>
                    <a:ext uri="{9D8B030D-6E8A-4147-A177-3AD203B41FA5}">
                      <a16:colId xmlns:a16="http://schemas.microsoft.com/office/drawing/2014/main" val="2653830976"/>
                    </a:ext>
                  </a:extLst>
                </a:gridCol>
                <a:gridCol w="624618">
                  <a:extLst>
                    <a:ext uri="{9D8B030D-6E8A-4147-A177-3AD203B41FA5}">
                      <a16:colId xmlns:a16="http://schemas.microsoft.com/office/drawing/2014/main" val="490072643"/>
                    </a:ext>
                  </a:extLst>
                </a:gridCol>
                <a:gridCol w="520393">
                  <a:extLst>
                    <a:ext uri="{9D8B030D-6E8A-4147-A177-3AD203B41FA5}">
                      <a16:colId xmlns:a16="http://schemas.microsoft.com/office/drawing/2014/main" val="1092006124"/>
                    </a:ext>
                  </a:extLst>
                </a:gridCol>
                <a:gridCol w="519660">
                  <a:extLst>
                    <a:ext uri="{9D8B030D-6E8A-4147-A177-3AD203B41FA5}">
                      <a16:colId xmlns:a16="http://schemas.microsoft.com/office/drawing/2014/main" val="2285059534"/>
                    </a:ext>
                  </a:extLst>
                </a:gridCol>
                <a:gridCol w="520393">
                  <a:extLst>
                    <a:ext uri="{9D8B030D-6E8A-4147-A177-3AD203B41FA5}">
                      <a16:colId xmlns:a16="http://schemas.microsoft.com/office/drawing/2014/main" val="3260434325"/>
                    </a:ext>
                  </a:extLst>
                </a:gridCol>
                <a:gridCol w="520393">
                  <a:extLst>
                    <a:ext uri="{9D8B030D-6E8A-4147-A177-3AD203B41FA5}">
                      <a16:colId xmlns:a16="http://schemas.microsoft.com/office/drawing/2014/main" val="611996600"/>
                    </a:ext>
                  </a:extLst>
                </a:gridCol>
                <a:gridCol w="1072349">
                  <a:extLst>
                    <a:ext uri="{9D8B030D-6E8A-4147-A177-3AD203B41FA5}">
                      <a16:colId xmlns:a16="http://schemas.microsoft.com/office/drawing/2014/main" val="667186973"/>
                    </a:ext>
                  </a:extLst>
                </a:gridCol>
                <a:gridCol w="2499211">
                  <a:extLst>
                    <a:ext uri="{9D8B030D-6E8A-4147-A177-3AD203B41FA5}">
                      <a16:colId xmlns:a16="http://schemas.microsoft.com/office/drawing/2014/main" val="1632481579"/>
                    </a:ext>
                  </a:extLst>
                </a:gridCol>
              </a:tblGrid>
              <a:tr h="1631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3.1.1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 сетей теплоснабжения, водоснабжения и водоотведения, нуждающихся в замене, в их суммарной протяженности по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Республики Башкортостан, %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 протяженности сетей теплоснабжения, водоснабжения и водоотведения, нуждающихся в замене по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Республики Башкортостан 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протяженность сетей теплоснабжения, водоснабжения и водоотведения по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Республики Башкортостан;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449195"/>
                  </a:ext>
                </a:extLst>
              </a:tr>
              <a:tr h="978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3.1.2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потерь тепловой энергии в суммарном объеме отпуска тепловой энергии коммунальными предприятиями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Мелеузовского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 Башкортостан, %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потерь тепловой энергии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коммунальных предприятий к суммарному объему отпуска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тепловой энергии коммунальными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предприятиями;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638630"/>
                  </a:ext>
                </a:extLst>
              </a:tr>
              <a:tr h="1411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4.1.1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 детей, находящихся под опекой (попечительством), не имеющих закрепленного жилого помещения и получивших право на получение жилья в текущем году, обеспеченных жилыми помещениями, %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отношение количества  детей – сирот и детей, ОБРП, лиц из их числа, обеспеченных жилыми помещениями в текущем году,  в общем количестве детей – сирот и детей, ОБРП, лиц из их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числа,подлежащих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обеспечению жилыми помещениями по состоянию на 1 января 2015 г. в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районе Республики Башкортостан;</a:t>
                      </a:r>
                    </a:p>
                  </a:txBody>
                  <a:tcPr marL="40125" marR="4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104765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0214C51-00F2-45F1-9D18-6F4375DA8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14608"/>
              </p:ext>
            </p:extLst>
          </p:nvPr>
        </p:nvGraphicFramePr>
        <p:xfrm>
          <a:off x="384048" y="4279393"/>
          <a:ext cx="11338560" cy="2179628"/>
        </p:xfrm>
        <a:graphic>
          <a:graphicData uri="http://schemas.openxmlformats.org/drawingml/2006/table">
            <a:tbl>
              <a:tblPr/>
              <a:tblGrid>
                <a:gridCol w="478581">
                  <a:extLst>
                    <a:ext uri="{9D8B030D-6E8A-4147-A177-3AD203B41FA5}">
                      <a16:colId xmlns:a16="http://schemas.microsoft.com/office/drawing/2014/main" val="895997508"/>
                    </a:ext>
                  </a:extLst>
                </a:gridCol>
                <a:gridCol w="3407619">
                  <a:extLst>
                    <a:ext uri="{9D8B030D-6E8A-4147-A177-3AD203B41FA5}">
                      <a16:colId xmlns:a16="http://schemas.microsoft.com/office/drawing/2014/main" val="333056374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44309629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324004434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88101222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902883992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754629043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278419757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val="299403214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347822332"/>
                    </a:ext>
                  </a:extLst>
                </a:gridCol>
                <a:gridCol w="2505456">
                  <a:extLst>
                    <a:ext uri="{9D8B030D-6E8A-4147-A177-3AD203B41FA5}">
                      <a16:colId xmlns:a16="http://schemas.microsoft.com/office/drawing/2014/main" val="197734764"/>
                    </a:ext>
                  </a:extLst>
                </a:gridCol>
              </a:tblGrid>
              <a:tr h="2179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4.1.2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детей-сирот, детей, оставшихся без попечения родителей, лиц из их числа, имеющих право на проведение ремонта ранее занимаемого жилого помещения, %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количество отремонтированных жилых помещений, принадлежащих детям – сиротам и детям ОБРП, лицам из их числа, на территории муниципального района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 в общее количество детей – сирот и детей, ОБРП, лиц из их числа имеющих право на проведение текущего ремонта жилых помещений, находящихся в их собственности или предоставленных им по договору социального найма в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районе Республики Башкортостан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139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7367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902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D807A-D3EC-4DEA-86E2-120E4093F1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A07FD94-1E8C-4E26-B0CF-99502B41F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694347"/>
              </p:ext>
            </p:extLst>
          </p:nvPr>
        </p:nvGraphicFramePr>
        <p:xfrm>
          <a:off x="356616" y="310836"/>
          <a:ext cx="11448290" cy="3505200"/>
        </p:xfrm>
        <a:graphic>
          <a:graphicData uri="http://schemas.openxmlformats.org/drawingml/2006/table">
            <a:tbl>
              <a:tblPr/>
              <a:tblGrid>
                <a:gridCol w="483213">
                  <a:extLst>
                    <a:ext uri="{9D8B030D-6E8A-4147-A177-3AD203B41FA5}">
                      <a16:colId xmlns:a16="http://schemas.microsoft.com/office/drawing/2014/main" val="1759216570"/>
                    </a:ext>
                  </a:extLst>
                </a:gridCol>
                <a:gridCol w="3210963">
                  <a:extLst>
                    <a:ext uri="{9D8B030D-6E8A-4147-A177-3AD203B41FA5}">
                      <a16:colId xmlns:a16="http://schemas.microsoft.com/office/drawing/2014/main" val="27519724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395908066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331875413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1126453784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2545765141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073209540"/>
                    </a:ext>
                  </a:extLst>
                </a:gridCol>
                <a:gridCol w="402336">
                  <a:extLst>
                    <a:ext uri="{9D8B030D-6E8A-4147-A177-3AD203B41FA5}">
                      <a16:colId xmlns:a16="http://schemas.microsoft.com/office/drawing/2014/main" val="718627634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3433242897"/>
                    </a:ext>
                  </a:extLst>
                </a:gridCol>
                <a:gridCol w="1563624">
                  <a:extLst>
                    <a:ext uri="{9D8B030D-6E8A-4147-A177-3AD203B41FA5}">
                      <a16:colId xmlns:a16="http://schemas.microsoft.com/office/drawing/2014/main" val="3174855505"/>
                    </a:ext>
                  </a:extLst>
                </a:gridCol>
                <a:gridCol w="2935226">
                  <a:extLst>
                    <a:ext uri="{9D8B030D-6E8A-4147-A177-3AD203B41FA5}">
                      <a16:colId xmlns:a16="http://schemas.microsoft.com/office/drawing/2014/main" val="4081432438"/>
                    </a:ext>
                  </a:extLst>
                </a:gridCol>
              </a:tblGrid>
              <a:tr h="987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4.1.3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семей, получивших свидетельство о праве на получение социальной выплаты на приобретение (строительство) жилого помещения, в общем количестве молодых семей, нуждающихся в улучшении жилищных условий по состоянию на 1 января текущего года (процентов) в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 Башкортостан;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доля молодых семей, получивших свидетельство о праве на получение социальной выплаты на приобретение (строительство) жилого помещения, в общем количестве молодых семей, нуждающихся в улучшении жилищных условий в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Республики Башкортостан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состоянию на 1 января текущего года;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06823"/>
                  </a:ext>
                </a:extLst>
              </a:tr>
              <a:tr h="822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4.1.4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инвалидов и семей, имеющих детей –инвалидов, обеспеченных жилыми помещениями, предоставляемых по договорам социального найма, в общем количестве инвалидов и семей, имеющих детей –инвалидов нуждающихся в помещениях, %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доля отношение количества инвалидов и семей, имеющих детей –инвалидов, обеспеченных жилыми помещениями, предоставляемых по договорам социального найма, в общем количестве инвалидов и семей, имеющих детей –инвалидов нуждающихся в помещениях на 1 января текущего года.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284145"/>
                  </a:ext>
                </a:extLst>
              </a:tr>
              <a:tr h="575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5.1.1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разработанных проектов планировок  микрорайонов жилой застройки на территории МР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РБ, %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количество реализованных объектов комплексной компактной застройки и благоустройства сельских поселений к общему количеству запланированных к реализации объектов.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669683"/>
                  </a:ext>
                </a:extLst>
              </a:tr>
              <a:tr h="353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5.1.2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разработанных градостроительных планов земельных участков  по муниципальной услуге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количество разработанных ГПЗУ  по муниципальной услуге в общем объеме разработанных ГПЗУ 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15" marR="37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335892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B18FB6D-16EA-42EF-A653-0FED0958B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576495"/>
              </p:ext>
            </p:extLst>
          </p:nvPr>
        </p:nvGraphicFramePr>
        <p:xfrm>
          <a:off x="356616" y="3816036"/>
          <a:ext cx="11448288" cy="838200"/>
        </p:xfrm>
        <a:graphic>
          <a:graphicData uri="http://schemas.openxmlformats.org/drawingml/2006/table">
            <a:tbl>
              <a:tblPr/>
              <a:tblGrid>
                <a:gridCol w="467349">
                  <a:extLst>
                    <a:ext uri="{9D8B030D-6E8A-4147-A177-3AD203B41FA5}">
                      <a16:colId xmlns:a16="http://schemas.microsoft.com/office/drawing/2014/main" val="2710260025"/>
                    </a:ext>
                  </a:extLst>
                </a:gridCol>
                <a:gridCol w="3215472">
                  <a:extLst>
                    <a:ext uri="{9D8B030D-6E8A-4147-A177-3AD203B41FA5}">
                      <a16:colId xmlns:a16="http://schemas.microsoft.com/office/drawing/2014/main" val="2257430177"/>
                    </a:ext>
                  </a:extLst>
                </a:gridCol>
                <a:gridCol w="602901">
                  <a:extLst>
                    <a:ext uri="{9D8B030D-6E8A-4147-A177-3AD203B41FA5}">
                      <a16:colId xmlns:a16="http://schemas.microsoft.com/office/drawing/2014/main" val="639442365"/>
                    </a:ext>
                  </a:extLst>
                </a:gridCol>
                <a:gridCol w="391886">
                  <a:extLst>
                    <a:ext uri="{9D8B030D-6E8A-4147-A177-3AD203B41FA5}">
                      <a16:colId xmlns:a16="http://schemas.microsoft.com/office/drawing/2014/main" val="2619342849"/>
                    </a:ext>
                  </a:extLst>
                </a:gridCol>
                <a:gridCol w="502418">
                  <a:extLst>
                    <a:ext uri="{9D8B030D-6E8A-4147-A177-3AD203B41FA5}">
                      <a16:colId xmlns:a16="http://schemas.microsoft.com/office/drawing/2014/main" val="179744599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3909880734"/>
                    </a:ext>
                  </a:extLst>
                </a:gridCol>
                <a:gridCol w="432079">
                  <a:extLst>
                    <a:ext uri="{9D8B030D-6E8A-4147-A177-3AD203B41FA5}">
                      <a16:colId xmlns:a16="http://schemas.microsoft.com/office/drawing/2014/main" val="1226030723"/>
                    </a:ext>
                  </a:extLst>
                </a:gridCol>
                <a:gridCol w="411982">
                  <a:extLst>
                    <a:ext uri="{9D8B030D-6E8A-4147-A177-3AD203B41FA5}">
                      <a16:colId xmlns:a16="http://schemas.microsoft.com/office/drawing/2014/main" val="499052748"/>
                    </a:ext>
                  </a:extLst>
                </a:gridCol>
                <a:gridCol w="502418">
                  <a:extLst>
                    <a:ext uri="{9D8B030D-6E8A-4147-A177-3AD203B41FA5}">
                      <a16:colId xmlns:a16="http://schemas.microsoft.com/office/drawing/2014/main" val="2274120454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1264721063"/>
                    </a:ext>
                  </a:extLst>
                </a:gridCol>
                <a:gridCol w="2932209">
                  <a:extLst>
                    <a:ext uri="{9D8B030D-6E8A-4147-A177-3AD203B41FA5}">
                      <a16:colId xmlns:a16="http://schemas.microsoft.com/office/drawing/2014/main" val="3566730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Доля современно благоустроенных общественных территорий, в общем количестве  общественных территорий, %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18</a:t>
                      </a:r>
                      <a:endParaRPr lang="ru-RU" sz="1100" kern="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рассчитывается как </a:t>
                      </a:r>
                      <a:r>
                        <a:rPr lang="ru-RU" sz="1100" kern="50" dirty="0">
                          <a:effectLst/>
                          <a:latin typeface="+mn-lt"/>
                          <a:ea typeface="Times New Roman" panose="02020603050405020304" pitchFamily="18" charset="0"/>
                          <a:cs typeface="Liberation Serif"/>
                        </a:rPr>
                        <a:t>количество современно благоустроенных общественных территорий  в общем количестве  общественных территорий.</a:t>
                      </a:r>
                      <a:endParaRPr lang="ru-RU" sz="1100" kern="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282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1560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52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026260" y="129266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Дорожное хозяйство и транспортное обслуживание муниципального района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09 декабря 2021 года № 1456 (с изменениями от 11.01.2023 г. № 6)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Строительный отдел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обеспечить развитие и стабильное функционирование дорожно-транспортного комплекса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развитие и стабильное функционирование сети автомобильных дорог общего пользования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доступность услуг и качество перевозок пассажиров и грузов автомобильным транспортом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644 694,0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149 968,2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105 548,6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111 836,2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83 780,60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96 780,60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96 780,60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881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53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«Дорожное хозяйство и транспортное обслуживание муниципального района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2022-2028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654C33C-E4C3-4606-85CE-040402174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05600"/>
              </p:ext>
            </p:extLst>
          </p:nvPr>
        </p:nvGraphicFramePr>
        <p:xfrm>
          <a:off x="374904" y="1322704"/>
          <a:ext cx="11338559" cy="4708335"/>
        </p:xfrm>
        <a:graphic>
          <a:graphicData uri="http://schemas.openxmlformats.org/drawingml/2006/table">
            <a:tbl>
              <a:tblPr/>
              <a:tblGrid>
                <a:gridCol w="654961">
                  <a:extLst>
                    <a:ext uri="{9D8B030D-6E8A-4147-A177-3AD203B41FA5}">
                      <a16:colId xmlns:a16="http://schemas.microsoft.com/office/drawing/2014/main" val="58350350"/>
                    </a:ext>
                  </a:extLst>
                </a:gridCol>
                <a:gridCol w="1717956">
                  <a:extLst>
                    <a:ext uri="{9D8B030D-6E8A-4147-A177-3AD203B41FA5}">
                      <a16:colId xmlns:a16="http://schemas.microsoft.com/office/drawing/2014/main" val="2515619181"/>
                    </a:ext>
                  </a:extLst>
                </a:gridCol>
                <a:gridCol w="974520">
                  <a:extLst>
                    <a:ext uri="{9D8B030D-6E8A-4147-A177-3AD203B41FA5}">
                      <a16:colId xmlns:a16="http://schemas.microsoft.com/office/drawing/2014/main" val="4229139296"/>
                    </a:ext>
                  </a:extLst>
                </a:gridCol>
                <a:gridCol w="1309922">
                  <a:extLst>
                    <a:ext uri="{9D8B030D-6E8A-4147-A177-3AD203B41FA5}">
                      <a16:colId xmlns:a16="http://schemas.microsoft.com/office/drawing/2014/main" val="4005320503"/>
                    </a:ext>
                  </a:extLst>
                </a:gridCol>
                <a:gridCol w="561208">
                  <a:extLst>
                    <a:ext uri="{9D8B030D-6E8A-4147-A177-3AD203B41FA5}">
                      <a16:colId xmlns:a16="http://schemas.microsoft.com/office/drawing/2014/main" val="1232553555"/>
                    </a:ext>
                  </a:extLst>
                </a:gridCol>
                <a:gridCol w="655622">
                  <a:extLst>
                    <a:ext uri="{9D8B030D-6E8A-4147-A177-3AD203B41FA5}">
                      <a16:colId xmlns:a16="http://schemas.microsoft.com/office/drawing/2014/main" val="280955651"/>
                    </a:ext>
                  </a:extLst>
                </a:gridCol>
                <a:gridCol w="655622">
                  <a:extLst>
                    <a:ext uri="{9D8B030D-6E8A-4147-A177-3AD203B41FA5}">
                      <a16:colId xmlns:a16="http://schemas.microsoft.com/office/drawing/2014/main" val="1702129190"/>
                    </a:ext>
                  </a:extLst>
                </a:gridCol>
                <a:gridCol w="654961">
                  <a:extLst>
                    <a:ext uri="{9D8B030D-6E8A-4147-A177-3AD203B41FA5}">
                      <a16:colId xmlns:a16="http://schemas.microsoft.com/office/drawing/2014/main" val="222765064"/>
                    </a:ext>
                  </a:extLst>
                </a:gridCol>
                <a:gridCol w="654961">
                  <a:extLst>
                    <a:ext uri="{9D8B030D-6E8A-4147-A177-3AD203B41FA5}">
                      <a16:colId xmlns:a16="http://schemas.microsoft.com/office/drawing/2014/main" val="2752701276"/>
                    </a:ext>
                  </a:extLst>
                </a:gridCol>
                <a:gridCol w="1029321">
                  <a:extLst>
                    <a:ext uri="{9D8B030D-6E8A-4147-A177-3AD203B41FA5}">
                      <a16:colId xmlns:a16="http://schemas.microsoft.com/office/drawing/2014/main" val="1934310095"/>
                    </a:ext>
                  </a:extLst>
                </a:gridCol>
                <a:gridCol w="2469505">
                  <a:extLst>
                    <a:ext uri="{9D8B030D-6E8A-4147-A177-3AD203B41FA5}">
                      <a16:colId xmlns:a16="http://schemas.microsoft.com/office/drawing/2014/main" val="1210812898"/>
                    </a:ext>
                  </a:extLst>
                </a:gridCol>
              </a:tblGrid>
              <a:tr h="8830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 п/п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  <a:endParaRPr lang="ru-RU" sz="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335118"/>
                  </a:ext>
                </a:extLst>
              </a:tr>
              <a:tr h="794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</a:t>
                      </a:r>
                      <a:endParaRPr lang="ru-RU"/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2025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2026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2027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597076"/>
                  </a:ext>
                </a:extLst>
              </a:tr>
              <a:tr h="88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dirty="0"/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53" marR="34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428073"/>
                  </a:ext>
                </a:extLst>
              </a:tr>
              <a:tr h="618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пассажиров, перевезенных автомобильным транспортом, тыс. человек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666, 542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666,550 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666,560</a:t>
                      </a:r>
                      <a:endParaRPr lang="ru-RU" sz="900">
                        <a:latin typeface="+mn-lt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666,565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666,700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666,675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666,680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пас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где: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пас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пассажиров, перевезенных автобусами автопредприятий;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данных: ведомственные данные, статистические данные</a:t>
                      </a:r>
                      <a:endParaRPr lang="ru-RU" sz="900" dirty="0">
                        <a:latin typeface="+mn-lt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70015"/>
                  </a:ext>
                </a:extLst>
              </a:tr>
              <a:tr h="1138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1.1.2.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населения, проживающего в населенных пунктах, не имеющих регулярного автобусного и (или) железнодорожного сообщения с административным центром городского округа (муниципального района), в общей численности населения городского округа (муниципального района).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0,001%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  <a:endParaRPr lang="ru-RU" sz="900" dirty="0">
                        <a:latin typeface="+mn-lt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рассчитан путем выделения доли населения, проживающего в населенных пунктах, не имеющих регулярного автобусного и (или) железнодорожного сообщения с административным центром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РБ, в общей численности населения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РБ</a:t>
                      </a:r>
                      <a:endParaRPr lang="ru-RU" sz="900" dirty="0">
                        <a:latin typeface="+mn-lt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886303"/>
                  </a:ext>
                </a:extLst>
              </a:tr>
              <a:tr h="1501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1.2.1.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протяженности автомобильных дорог общего пользования местного значения, не отвечающих нормативным требованиям, в общей протяженности автомобильных дорог общего пользования местного значения, %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9,5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9,5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9,3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8,5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8,3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Дпрот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Днеот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Добщ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x 100%, где: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Дпрот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Доля протяженности автомобильных дорог общего пользования местного значения, не отвечающих нормативным требованиям, в общей протяженности автомобильных дорог общего пользования местного значения;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Днеот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протяженность автомобильных дорог общего пользования местного значения, не отвечающих нормативным требованиям;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Добщ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протяженность автомобильных дорог общего пользования местного значения.</a:t>
                      </a:r>
                      <a:endParaRPr lang="ru-RU" sz="900" dirty="0">
                        <a:latin typeface="+mn-lt"/>
                      </a:endParaRPr>
                    </a:p>
                  </a:txBody>
                  <a:tcPr marL="34353" marR="34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78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1145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54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953770" y="303273"/>
            <a:ext cx="10400030" cy="375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Развитие торговли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447724" y="733317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14 декабря 2021 года № 1495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Сектор по торговле, предпринимательству, потребительскому рынку и туризму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сформировать систему обеспечения доступной защиты прав потребителей в муниципальном районе, а также повысить эффективность организации государственного надзора в области защиты прав потребителей.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доступность правовой и экспертной помощи для потребителей, в первую очередь социально уязвимых групп населения и менее обеспеченных слоев населения;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правовую грамотность и самозащиту потребителей;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совершенствовать взаимодействие органов местного самоуправления и общественных организаций;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уровень просветительской работы с потребителями.</a:t>
            </a: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spcAft>
                <a:spcPts val="0"/>
              </a:spcAft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0,0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0,0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5110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55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«Развитие торговли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2022-2027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81F825F-02AE-4BAC-9F7D-AEF2E2CD4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85234"/>
              </p:ext>
            </p:extLst>
          </p:nvPr>
        </p:nvGraphicFramePr>
        <p:xfrm>
          <a:off x="384048" y="936670"/>
          <a:ext cx="11228835" cy="4849405"/>
        </p:xfrm>
        <a:graphic>
          <a:graphicData uri="http://schemas.openxmlformats.org/drawingml/2006/table">
            <a:tbl>
              <a:tblPr firstRow="1" firstCol="1" bandRow="1"/>
              <a:tblGrid>
                <a:gridCol w="657754">
                  <a:extLst>
                    <a:ext uri="{9D8B030D-6E8A-4147-A177-3AD203B41FA5}">
                      <a16:colId xmlns:a16="http://schemas.microsoft.com/office/drawing/2014/main" val="1463688446"/>
                    </a:ext>
                  </a:extLst>
                </a:gridCol>
                <a:gridCol w="1527124">
                  <a:extLst>
                    <a:ext uri="{9D8B030D-6E8A-4147-A177-3AD203B41FA5}">
                      <a16:colId xmlns:a16="http://schemas.microsoft.com/office/drawing/2014/main" val="670640673"/>
                    </a:ext>
                  </a:extLst>
                </a:gridCol>
                <a:gridCol w="62984">
                  <a:extLst>
                    <a:ext uri="{9D8B030D-6E8A-4147-A177-3AD203B41FA5}">
                      <a16:colId xmlns:a16="http://schemas.microsoft.com/office/drawing/2014/main" val="3463470765"/>
                    </a:ext>
                  </a:extLst>
                </a:gridCol>
                <a:gridCol w="1486190">
                  <a:extLst>
                    <a:ext uri="{9D8B030D-6E8A-4147-A177-3AD203B41FA5}">
                      <a16:colId xmlns:a16="http://schemas.microsoft.com/office/drawing/2014/main" val="1424361818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1182840007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864131920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6015799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1746242648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806183260"/>
                    </a:ext>
                  </a:extLst>
                </a:gridCol>
                <a:gridCol w="658448">
                  <a:extLst>
                    <a:ext uri="{9D8B030D-6E8A-4147-A177-3AD203B41FA5}">
                      <a16:colId xmlns:a16="http://schemas.microsoft.com/office/drawing/2014/main" val="3748229504"/>
                    </a:ext>
                  </a:extLst>
                </a:gridCol>
                <a:gridCol w="1094867">
                  <a:extLst>
                    <a:ext uri="{9D8B030D-6E8A-4147-A177-3AD203B41FA5}">
                      <a16:colId xmlns:a16="http://schemas.microsoft.com/office/drawing/2014/main" val="3352088636"/>
                    </a:ext>
                  </a:extLst>
                </a:gridCol>
                <a:gridCol w="2449228">
                  <a:extLst>
                    <a:ext uri="{9D8B030D-6E8A-4147-A177-3AD203B41FA5}">
                      <a16:colId xmlns:a16="http://schemas.microsoft.com/office/drawing/2014/main" val="2115387859"/>
                    </a:ext>
                  </a:extLst>
                </a:gridCol>
              </a:tblGrid>
              <a:tr h="351799">
                <a:tc row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3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Ожидаемое значение целевого индикатора и показателя на момент разработки муниципальной программы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768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9956255"/>
                  </a:ext>
                </a:extLst>
              </a:tr>
              <a:tr h="899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598252"/>
                  </a:ext>
                </a:extLst>
              </a:tr>
              <a:tr h="204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62132"/>
                  </a:ext>
                </a:extLst>
              </a:tr>
              <a:tr h="171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Подпрограмма № 1 «Развитие потребительского рынка муниципального района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 Республики Башкортостан»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733901"/>
                  </a:ext>
                </a:extLst>
              </a:tr>
              <a:tr h="1610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1.1.1.1.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Оборот розничной торговли на душу населения, тыс. рублей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 10407,88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10751,34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11063,13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11439,28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11839,65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12301,40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12793,45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 = О /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 - оборот розничной торговли на душу населения;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- оборот розничной торговли в муниципальном районе;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численность населения муниципального района.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- Башкортостан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239458"/>
                  </a:ext>
                </a:extLst>
              </a:tr>
              <a:tr h="1610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1.1.2.1.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Количество нестационарных и мобильных торговых объектов, ед.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222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242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247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252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Км =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Кнто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Кмт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Км - количество малоформатных торговых объектов;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Кнто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нестационарных торговых объектов;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Кмт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мобильных торговых объектов.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5" marR="32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806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6504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E0CFD72-5BDB-447D-8AA5-5948B99E1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038868"/>
              </p:ext>
            </p:extLst>
          </p:nvPr>
        </p:nvGraphicFramePr>
        <p:xfrm>
          <a:off x="384048" y="374904"/>
          <a:ext cx="11347703" cy="5472569"/>
        </p:xfrm>
        <a:graphic>
          <a:graphicData uri="http://schemas.openxmlformats.org/drawingml/2006/table">
            <a:tbl>
              <a:tblPr firstRow="1" firstCol="1" bandRow="1"/>
              <a:tblGrid>
                <a:gridCol w="501737">
                  <a:extLst>
                    <a:ext uri="{9D8B030D-6E8A-4147-A177-3AD203B41FA5}">
                      <a16:colId xmlns:a16="http://schemas.microsoft.com/office/drawing/2014/main" val="1394531277"/>
                    </a:ext>
                  </a:extLst>
                </a:gridCol>
                <a:gridCol w="1573114">
                  <a:extLst>
                    <a:ext uri="{9D8B030D-6E8A-4147-A177-3AD203B41FA5}">
                      <a16:colId xmlns:a16="http://schemas.microsoft.com/office/drawing/2014/main" val="1615485690"/>
                    </a:ext>
                  </a:extLst>
                </a:gridCol>
                <a:gridCol w="1553814">
                  <a:extLst>
                    <a:ext uri="{9D8B030D-6E8A-4147-A177-3AD203B41FA5}">
                      <a16:colId xmlns:a16="http://schemas.microsoft.com/office/drawing/2014/main" val="3366309048"/>
                    </a:ext>
                  </a:extLst>
                </a:gridCol>
                <a:gridCol w="677561">
                  <a:extLst>
                    <a:ext uri="{9D8B030D-6E8A-4147-A177-3AD203B41FA5}">
                      <a16:colId xmlns:a16="http://schemas.microsoft.com/office/drawing/2014/main" val="944392587"/>
                    </a:ext>
                  </a:extLst>
                </a:gridCol>
                <a:gridCol w="678274">
                  <a:extLst>
                    <a:ext uri="{9D8B030D-6E8A-4147-A177-3AD203B41FA5}">
                      <a16:colId xmlns:a16="http://schemas.microsoft.com/office/drawing/2014/main" val="3942781360"/>
                    </a:ext>
                  </a:extLst>
                </a:gridCol>
                <a:gridCol w="678274">
                  <a:extLst>
                    <a:ext uri="{9D8B030D-6E8A-4147-A177-3AD203B41FA5}">
                      <a16:colId xmlns:a16="http://schemas.microsoft.com/office/drawing/2014/main" val="594139079"/>
                    </a:ext>
                  </a:extLst>
                </a:gridCol>
                <a:gridCol w="677561">
                  <a:extLst>
                    <a:ext uri="{9D8B030D-6E8A-4147-A177-3AD203B41FA5}">
                      <a16:colId xmlns:a16="http://schemas.microsoft.com/office/drawing/2014/main" val="985213968"/>
                    </a:ext>
                  </a:extLst>
                </a:gridCol>
                <a:gridCol w="678274">
                  <a:extLst>
                    <a:ext uri="{9D8B030D-6E8A-4147-A177-3AD203B41FA5}">
                      <a16:colId xmlns:a16="http://schemas.microsoft.com/office/drawing/2014/main" val="2718046679"/>
                    </a:ext>
                  </a:extLst>
                </a:gridCol>
                <a:gridCol w="678274">
                  <a:extLst>
                    <a:ext uri="{9D8B030D-6E8A-4147-A177-3AD203B41FA5}">
                      <a16:colId xmlns:a16="http://schemas.microsoft.com/office/drawing/2014/main" val="2359257869"/>
                    </a:ext>
                  </a:extLst>
                </a:gridCol>
                <a:gridCol w="1127838">
                  <a:extLst>
                    <a:ext uri="{9D8B030D-6E8A-4147-A177-3AD203B41FA5}">
                      <a16:colId xmlns:a16="http://schemas.microsoft.com/office/drawing/2014/main" val="618939205"/>
                    </a:ext>
                  </a:extLst>
                </a:gridCol>
                <a:gridCol w="2522982">
                  <a:extLst>
                    <a:ext uri="{9D8B030D-6E8A-4147-A177-3AD203B41FA5}">
                      <a16:colId xmlns:a16="http://schemas.microsoft.com/office/drawing/2014/main" val="693566616"/>
                    </a:ext>
                  </a:extLst>
                </a:gridCol>
              </a:tblGrid>
              <a:tr h="350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1.1.3.1.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Представленность социально значимых продуктов питания, произведенных в Республике Башкортостан, в общем товарном ассортименте, 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73,0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74,5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представленность социально значимых продуктов питания, произведенных в Республике Башкортостан, в общем товарном ассортименте социально значимых продуктов питания;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ассортиментных позиций i-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продукта питания, произведенного республиканскими производителями;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SKUi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общее количество ассортиментных позиций i-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продукта питания в торговом предприятии;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- число отдельных видов социально значимых продуктов питания, по которым ведется мониторинг.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71222"/>
                  </a:ext>
                </a:extLst>
              </a:tr>
              <a:tr h="1834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1.1.4.1.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посадочными местами в сети общедоступных предприятий питания (не менее), места на 1000 чел.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40,8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41,2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Кпм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x 1000,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обеспеченность посадочными местами в сети общедоступных предприятий питания;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Кпм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количество посадочных мест в муниципальном районе на предприятиях общедоступной сети;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численность населения муниципального района.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6" marR="3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766728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72A2C87-CA41-4499-80A2-50808B0A81A5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73603" y="487745"/>
            <a:ext cx="149034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83043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9B5A399-E8BC-4D56-9D2F-5D742AB53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64577"/>
              </p:ext>
            </p:extLst>
          </p:nvPr>
        </p:nvGraphicFramePr>
        <p:xfrm>
          <a:off x="393192" y="227877"/>
          <a:ext cx="11274552" cy="3222060"/>
        </p:xfrm>
        <a:graphic>
          <a:graphicData uri="http://schemas.openxmlformats.org/drawingml/2006/table">
            <a:tbl>
              <a:tblPr firstRow="1" firstCol="1" bandRow="1"/>
              <a:tblGrid>
                <a:gridCol w="498503">
                  <a:extLst>
                    <a:ext uri="{9D8B030D-6E8A-4147-A177-3AD203B41FA5}">
                      <a16:colId xmlns:a16="http://schemas.microsoft.com/office/drawing/2014/main" val="4222912798"/>
                    </a:ext>
                  </a:extLst>
                </a:gridCol>
                <a:gridCol w="1562971">
                  <a:extLst>
                    <a:ext uri="{9D8B030D-6E8A-4147-A177-3AD203B41FA5}">
                      <a16:colId xmlns:a16="http://schemas.microsoft.com/office/drawing/2014/main" val="902888859"/>
                    </a:ext>
                  </a:extLst>
                </a:gridCol>
                <a:gridCol w="1543797">
                  <a:extLst>
                    <a:ext uri="{9D8B030D-6E8A-4147-A177-3AD203B41FA5}">
                      <a16:colId xmlns:a16="http://schemas.microsoft.com/office/drawing/2014/main" val="1251272208"/>
                    </a:ext>
                  </a:extLst>
                </a:gridCol>
                <a:gridCol w="673194">
                  <a:extLst>
                    <a:ext uri="{9D8B030D-6E8A-4147-A177-3AD203B41FA5}">
                      <a16:colId xmlns:a16="http://schemas.microsoft.com/office/drawing/2014/main" val="3133223151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3734808822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4046906727"/>
                    </a:ext>
                  </a:extLst>
                </a:gridCol>
                <a:gridCol w="673194">
                  <a:extLst>
                    <a:ext uri="{9D8B030D-6E8A-4147-A177-3AD203B41FA5}">
                      <a16:colId xmlns:a16="http://schemas.microsoft.com/office/drawing/2014/main" val="560105120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1230004015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2782291569"/>
                    </a:ext>
                  </a:extLst>
                </a:gridCol>
                <a:gridCol w="1120566">
                  <a:extLst>
                    <a:ext uri="{9D8B030D-6E8A-4147-A177-3AD203B41FA5}">
                      <a16:colId xmlns:a16="http://schemas.microsoft.com/office/drawing/2014/main" val="2092590899"/>
                    </a:ext>
                  </a:extLst>
                </a:gridCol>
                <a:gridCol w="2506719">
                  <a:extLst>
                    <a:ext uri="{9D8B030D-6E8A-4147-A177-3AD203B41FA5}">
                      <a16:colId xmlns:a16="http://schemas.microsoft.com/office/drawing/2014/main" val="2143881666"/>
                    </a:ext>
                  </a:extLst>
                </a:gridCol>
              </a:tblGrid>
              <a:tr h="1383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1.1.5.1.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платных услуг в расчете на душу населения муниципального района, руб.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1006,46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1001,43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1031,47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1066,54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1099,60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1130,39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1158,65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 = О /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x 100, 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 - объем платных услуг на душу населения муниципального района;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- объем платных услуг в муниципальном районе;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численность населения муниципального района.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- Башкортостан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48738"/>
                  </a:ext>
                </a:extLst>
              </a:tr>
              <a:tr h="188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Подпрограмма № 2 «Защита прав потребителей в муниципальном районе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 Республики Башкортостан»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123829"/>
                  </a:ext>
                </a:extLst>
              </a:tr>
              <a:tr h="15628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2.1.1.1.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поступивших обращений потребителей в сфере защиты прав потребителей, не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ед.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=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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 - количество поступивших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потребителей 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сфере защиты прав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потребителей;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i-e обращение потребителя 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сфере защиты прав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потребителей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" marR="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933277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92157A3-A516-4B3A-BB08-89EB1DA8C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026401"/>
              </p:ext>
            </p:extLst>
          </p:nvPr>
        </p:nvGraphicFramePr>
        <p:xfrm>
          <a:off x="393192" y="3449937"/>
          <a:ext cx="11274551" cy="1785938"/>
        </p:xfrm>
        <a:graphic>
          <a:graphicData uri="http://schemas.openxmlformats.org/drawingml/2006/table">
            <a:tbl>
              <a:tblPr firstRow="1" firstCol="1" bandRow="1"/>
              <a:tblGrid>
                <a:gridCol w="498503">
                  <a:extLst>
                    <a:ext uri="{9D8B030D-6E8A-4147-A177-3AD203B41FA5}">
                      <a16:colId xmlns:a16="http://schemas.microsoft.com/office/drawing/2014/main" val="1634699661"/>
                    </a:ext>
                  </a:extLst>
                </a:gridCol>
                <a:gridCol w="1562971">
                  <a:extLst>
                    <a:ext uri="{9D8B030D-6E8A-4147-A177-3AD203B41FA5}">
                      <a16:colId xmlns:a16="http://schemas.microsoft.com/office/drawing/2014/main" val="577957565"/>
                    </a:ext>
                  </a:extLst>
                </a:gridCol>
                <a:gridCol w="1543797">
                  <a:extLst>
                    <a:ext uri="{9D8B030D-6E8A-4147-A177-3AD203B41FA5}">
                      <a16:colId xmlns:a16="http://schemas.microsoft.com/office/drawing/2014/main" val="2043219407"/>
                    </a:ext>
                  </a:extLst>
                </a:gridCol>
                <a:gridCol w="673193">
                  <a:extLst>
                    <a:ext uri="{9D8B030D-6E8A-4147-A177-3AD203B41FA5}">
                      <a16:colId xmlns:a16="http://schemas.microsoft.com/office/drawing/2014/main" val="1563299350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2081791865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333215800"/>
                    </a:ext>
                  </a:extLst>
                </a:gridCol>
                <a:gridCol w="673193">
                  <a:extLst>
                    <a:ext uri="{9D8B030D-6E8A-4147-A177-3AD203B41FA5}">
                      <a16:colId xmlns:a16="http://schemas.microsoft.com/office/drawing/2014/main" val="229531883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1937011410"/>
                    </a:ext>
                  </a:extLst>
                </a:gridCol>
                <a:gridCol w="673902">
                  <a:extLst>
                    <a:ext uri="{9D8B030D-6E8A-4147-A177-3AD203B41FA5}">
                      <a16:colId xmlns:a16="http://schemas.microsoft.com/office/drawing/2014/main" val="2216195349"/>
                    </a:ext>
                  </a:extLst>
                </a:gridCol>
                <a:gridCol w="1120567">
                  <a:extLst>
                    <a:ext uri="{9D8B030D-6E8A-4147-A177-3AD203B41FA5}">
                      <a16:colId xmlns:a16="http://schemas.microsoft.com/office/drawing/2014/main" val="729688104"/>
                    </a:ext>
                  </a:extLst>
                </a:gridCol>
                <a:gridCol w="2506719">
                  <a:extLst>
                    <a:ext uri="{9D8B030D-6E8A-4147-A177-3AD203B41FA5}">
                      <a16:colId xmlns:a16="http://schemas.microsoft.com/office/drawing/2014/main" val="1766749547"/>
                    </a:ext>
                  </a:extLst>
                </a:gridCol>
              </a:tblGrid>
              <a:tr h="1733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2.1.2.1.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количества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размещенных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информационных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материалов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(печатных, радио-,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видео-, наружной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рекламы 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Интернете) 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защиты прав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потребителей, %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 =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Инфi-1 - 1) * 100%, 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 - коэффициент роста;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количество выпущенных в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СМИ материалов в текущем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Инфi-1 - количество выпущенных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СМИ материалов в базовом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22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4348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C0082EC-F675-4499-AF74-11B288AA6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56072"/>
              </p:ext>
            </p:extLst>
          </p:nvPr>
        </p:nvGraphicFramePr>
        <p:xfrm>
          <a:off x="365761" y="530930"/>
          <a:ext cx="11384279" cy="4687314"/>
        </p:xfrm>
        <a:graphic>
          <a:graphicData uri="http://schemas.openxmlformats.org/drawingml/2006/table">
            <a:tbl>
              <a:tblPr firstRow="1" firstCol="1" bandRow="1"/>
              <a:tblGrid>
                <a:gridCol w="503356">
                  <a:extLst>
                    <a:ext uri="{9D8B030D-6E8A-4147-A177-3AD203B41FA5}">
                      <a16:colId xmlns:a16="http://schemas.microsoft.com/office/drawing/2014/main" val="4223100674"/>
                    </a:ext>
                  </a:extLst>
                </a:gridCol>
                <a:gridCol w="1578183">
                  <a:extLst>
                    <a:ext uri="{9D8B030D-6E8A-4147-A177-3AD203B41FA5}">
                      <a16:colId xmlns:a16="http://schemas.microsoft.com/office/drawing/2014/main" val="1619632895"/>
                    </a:ext>
                  </a:extLst>
                </a:gridCol>
                <a:gridCol w="1558823">
                  <a:extLst>
                    <a:ext uri="{9D8B030D-6E8A-4147-A177-3AD203B41FA5}">
                      <a16:colId xmlns:a16="http://schemas.microsoft.com/office/drawing/2014/main" val="998215957"/>
                    </a:ext>
                  </a:extLst>
                </a:gridCol>
                <a:gridCol w="679744">
                  <a:extLst>
                    <a:ext uri="{9D8B030D-6E8A-4147-A177-3AD203B41FA5}">
                      <a16:colId xmlns:a16="http://schemas.microsoft.com/office/drawing/2014/main" val="3799211422"/>
                    </a:ext>
                  </a:extLst>
                </a:gridCol>
                <a:gridCol w="680460">
                  <a:extLst>
                    <a:ext uri="{9D8B030D-6E8A-4147-A177-3AD203B41FA5}">
                      <a16:colId xmlns:a16="http://schemas.microsoft.com/office/drawing/2014/main" val="2640235532"/>
                    </a:ext>
                  </a:extLst>
                </a:gridCol>
                <a:gridCol w="680460">
                  <a:extLst>
                    <a:ext uri="{9D8B030D-6E8A-4147-A177-3AD203B41FA5}">
                      <a16:colId xmlns:a16="http://schemas.microsoft.com/office/drawing/2014/main" val="1365772324"/>
                    </a:ext>
                  </a:extLst>
                </a:gridCol>
                <a:gridCol w="679744">
                  <a:extLst>
                    <a:ext uri="{9D8B030D-6E8A-4147-A177-3AD203B41FA5}">
                      <a16:colId xmlns:a16="http://schemas.microsoft.com/office/drawing/2014/main" val="2029921291"/>
                    </a:ext>
                  </a:extLst>
                </a:gridCol>
                <a:gridCol w="680460">
                  <a:extLst>
                    <a:ext uri="{9D8B030D-6E8A-4147-A177-3AD203B41FA5}">
                      <a16:colId xmlns:a16="http://schemas.microsoft.com/office/drawing/2014/main" val="598278178"/>
                    </a:ext>
                  </a:extLst>
                </a:gridCol>
                <a:gridCol w="680460">
                  <a:extLst>
                    <a:ext uri="{9D8B030D-6E8A-4147-A177-3AD203B41FA5}">
                      <a16:colId xmlns:a16="http://schemas.microsoft.com/office/drawing/2014/main" val="3603385056"/>
                    </a:ext>
                  </a:extLst>
                </a:gridCol>
                <a:gridCol w="1131473">
                  <a:extLst>
                    <a:ext uri="{9D8B030D-6E8A-4147-A177-3AD203B41FA5}">
                      <a16:colId xmlns:a16="http://schemas.microsoft.com/office/drawing/2014/main" val="347974797"/>
                    </a:ext>
                  </a:extLst>
                </a:gridCol>
                <a:gridCol w="2531116">
                  <a:extLst>
                    <a:ext uri="{9D8B030D-6E8A-4147-A177-3AD203B41FA5}">
                      <a16:colId xmlns:a16="http://schemas.microsoft.com/office/drawing/2014/main" val="4172496203"/>
                    </a:ext>
                  </a:extLst>
                </a:gridCol>
              </a:tblGrid>
              <a:tr h="268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2.1.3.1.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нарушений прав потребителей, устраненных хозяйствующими субъектами в добровольном порядке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70%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75%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78,5%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81,25%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83,33%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85%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86,36%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 = (Ку / К) * 100%,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 - доля обращений граждан с нарушениями прав потребителей, добровольно устраненными хозяйствующими субъектами после проведения консультаций Администрацией;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 - количество обращений граждан, по которым требования потребителей были удовлетворены после проведения консультаций Администрацией;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общее количество обращений в сфере защиты прав потребителей, поступивших в Администрацию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068890"/>
                  </a:ext>
                </a:extLst>
              </a:tr>
              <a:tr h="2000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2.1.4.1.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мероприятий,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направленных на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просветительскую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работу с потребителями, ед.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= П,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- количество мероприятий,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направленных на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просветительскую работу с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потребителями;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 - количество проведенных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мероприятий, направленных 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просветительскую работу с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потребителями, за отчетный год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данных – прямой подсчет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8" marR="4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8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9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59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Снижение рисков и смягчение последствий чрезвычайных ситуаций природного и техногенного характера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01 декабря 2021 года № 1403 (с изменениями от 23.03.2023 г. № 354)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53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по мобилизационной работе, гражданской обороне, предупреждению и ликвидации чрезвычайных ситуаций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создать условия для минимизации экономического и экологического ущерба, наносимого населению, экономике и природной среде от чрезвычайных ситуаций природного и техногенного характера, пожаров и происшествий на водных объектах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безопасность населения и защищенность потенциально опасных объектов экономики от угроз природного и техногенного характера в муниципальном районе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эффективное предупреждение чрезвычайных ситуаций природного и техногенного характера;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безопасность объектов и защищенность граждан от пожаров;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безопасность людей на водных объектах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общий уровень общественной безопасности, правопорядка и безопасности среды проживания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49 985,4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9 785,4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8 040,0 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8 040,0 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8 040,0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8 040,0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8 040,0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911527"/>
              </p:ext>
            </p:extLst>
          </p:nvPr>
        </p:nvGraphicFramePr>
        <p:xfrm>
          <a:off x="431799" y="373586"/>
          <a:ext cx="11208265" cy="6052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7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67499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5648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037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4912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3964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39627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75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33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1086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1.3.5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 в возрасте от 5 до 18 лет, использующих сертификаты дополнительного образования,%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33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Ддоп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* 100%, где: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Ддоп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детей, использующих сертификаты персонифицированного финансирования дополнительного образования;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детей и молодежи в возрасте от пяти до восемнадцати лет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1119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1.4.1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 охваченных основными формами отдыха  и оздоровления, в общем количестве детей, подростков и учащейся молодежи,%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Д=Ко/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*100%, где: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 – количество детей, охваченных основными формами отдыха и оздоровления;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Оч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 численность детей  школьного возраста 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1217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1.5.1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</a:t>
                      </a:r>
                      <a:r>
                        <a:rPr lang="ru-RU" sz="800" spc="-8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 победителей и призеров олимпиад и конкурсов, проводимых на региональном, межрегиональном, федеральном,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международном уровнях, в общем количестве участников от муниципального района в таких мероприятиях, 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28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N=А1*100%/В1, где: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–  победители, призеры олимпиад и конкурсов, проводимых на региональном, межрегиональном, федеральном, международном уровнях;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В1 – количество участников олимпиад и конкурсов, проводимых на региональном, межрегиональном, федеральном, международном уровнях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886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1.6.1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образовательных организаций, в которых создана «Доступная среда» образования детей-инвалидов,%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 =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Оод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 ОО x 100%, где;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Оод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образовательных организаций, в которых создана доступная среда,  ОО – общее количество образовательных организаций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924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1.7.1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Оценка удовлетворенности населения услугами в сфере  образования,%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85,5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88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88,5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89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Д=П/О*100%,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 – количество  респондентов удовлетворительно оценивающих работу образовательных учреждений;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общая количество респондентов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8868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60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«Снижение рисков и смягчение последствий чрезвычайных ситуаций природного и техногенного характера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2022-2027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30D0C59-DB2E-4B58-A468-33D286FEF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909065"/>
              </p:ext>
            </p:extLst>
          </p:nvPr>
        </p:nvGraphicFramePr>
        <p:xfrm>
          <a:off x="393192" y="1280530"/>
          <a:ext cx="11375133" cy="5068790"/>
        </p:xfrm>
        <a:graphic>
          <a:graphicData uri="http://schemas.openxmlformats.org/drawingml/2006/table">
            <a:tbl>
              <a:tblPr firstRow="1" firstCol="1" bandRow="1"/>
              <a:tblGrid>
                <a:gridCol w="402336">
                  <a:extLst>
                    <a:ext uri="{9D8B030D-6E8A-4147-A177-3AD203B41FA5}">
                      <a16:colId xmlns:a16="http://schemas.microsoft.com/office/drawing/2014/main" val="2585257594"/>
                    </a:ext>
                  </a:extLst>
                </a:gridCol>
                <a:gridCol w="2210044">
                  <a:extLst>
                    <a:ext uri="{9D8B030D-6E8A-4147-A177-3AD203B41FA5}">
                      <a16:colId xmlns:a16="http://schemas.microsoft.com/office/drawing/2014/main" val="3520216448"/>
                    </a:ext>
                  </a:extLst>
                </a:gridCol>
                <a:gridCol w="55077">
                  <a:extLst>
                    <a:ext uri="{9D8B030D-6E8A-4147-A177-3AD203B41FA5}">
                      <a16:colId xmlns:a16="http://schemas.microsoft.com/office/drawing/2014/main" val="2862489550"/>
                    </a:ext>
                  </a:extLst>
                </a:gridCol>
                <a:gridCol w="1717572">
                  <a:extLst>
                    <a:ext uri="{9D8B030D-6E8A-4147-A177-3AD203B41FA5}">
                      <a16:colId xmlns:a16="http://schemas.microsoft.com/office/drawing/2014/main" val="3936857256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614324250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707134304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766945686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625304664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051903125"/>
                    </a:ext>
                  </a:extLst>
                </a:gridCol>
                <a:gridCol w="432237">
                  <a:extLst>
                    <a:ext uri="{9D8B030D-6E8A-4147-A177-3AD203B41FA5}">
                      <a16:colId xmlns:a16="http://schemas.microsoft.com/office/drawing/2014/main" val="3428545774"/>
                    </a:ext>
                  </a:extLst>
                </a:gridCol>
                <a:gridCol w="1397566">
                  <a:extLst>
                    <a:ext uri="{9D8B030D-6E8A-4147-A177-3AD203B41FA5}">
                      <a16:colId xmlns:a16="http://schemas.microsoft.com/office/drawing/2014/main" val="1389336673"/>
                    </a:ext>
                  </a:extLst>
                </a:gridCol>
                <a:gridCol w="2472091">
                  <a:extLst>
                    <a:ext uri="{9D8B030D-6E8A-4147-A177-3AD203B41FA5}">
                      <a16:colId xmlns:a16="http://schemas.microsoft.com/office/drawing/2014/main" val="3565975520"/>
                    </a:ext>
                  </a:extLst>
                </a:gridCol>
              </a:tblGrid>
              <a:tr h="375241">
                <a:tc rowSpan="2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3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634401"/>
                  </a:ext>
                </a:extLst>
              </a:tr>
              <a:tr h="499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63449"/>
                  </a:ext>
                </a:extLst>
              </a:tr>
              <a:tr h="138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959437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Цель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условия для минимизации экономического и экологического ущерба, наносимого населению, экономике и природной среде от чрезвычайных ситуаций природного и техногенного характера, пожаров и происшествий на водных объектах на территории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628132"/>
                  </a:ext>
                </a:extLst>
              </a:tr>
              <a:tr h="284763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Задача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безопасность населения и защищенность потенциально опасных объектов экономики от угроз природного и техногенного характера в муниципальном районе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831651"/>
                  </a:ext>
                </a:extLst>
              </a:tr>
              <a:tr h="1399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муниципального района, которой доступно использование возможностей Системы 112, в общем количестве населения района,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Система-112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 100%, 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 К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Система-112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доля населения района, которой доступно использование возможностей Системы 112, в общем количестве населения района;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населения охваченного Системой-112;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общее количество населения. Источник данных – Госкомитет РБ по ЧС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010373"/>
                  </a:ext>
                </a:extLst>
              </a:tr>
              <a:tr h="178128">
                <a:tc>
                  <a:txBody>
                    <a:bodyPr/>
                    <a:lstStyle/>
                    <a:p>
                      <a:pPr marL="762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Задача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эффективное предупреждение чрезвычайных ситуаций природного и техногенного характера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863135"/>
                  </a:ext>
                </a:extLst>
              </a:tr>
              <a:tr h="1059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зарегистрированных пожаров на 10 тысяч человек населения муниципального района (единицы)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24,67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=(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)*10000, где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количество зарегистрированных пожаров (единиц);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среднегодовая численность постоянного населения района (чел.). Источник данных – ГУ МЧС России по РБ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332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4043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3E86F4E-8390-47D6-A1EF-BFDA974D9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443814"/>
              </p:ext>
            </p:extLst>
          </p:nvPr>
        </p:nvGraphicFramePr>
        <p:xfrm>
          <a:off x="469126" y="329448"/>
          <a:ext cx="11344920" cy="5844295"/>
        </p:xfrm>
        <a:graphic>
          <a:graphicData uri="http://schemas.openxmlformats.org/drawingml/2006/table">
            <a:tbl>
              <a:tblPr firstRow="1" firstCol="1" bandRow="1"/>
              <a:tblGrid>
                <a:gridCol w="536714">
                  <a:extLst>
                    <a:ext uri="{9D8B030D-6E8A-4147-A177-3AD203B41FA5}">
                      <a16:colId xmlns:a16="http://schemas.microsoft.com/office/drawing/2014/main" val="460608918"/>
                    </a:ext>
                  </a:extLst>
                </a:gridCol>
                <a:gridCol w="2061561">
                  <a:extLst>
                    <a:ext uri="{9D8B030D-6E8A-4147-A177-3AD203B41FA5}">
                      <a16:colId xmlns:a16="http://schemas.microsoft.com/office/drawing/2014/main" val="3801874965"/>
                    </a:ext>
                  </a:extLst>
                </a:gridCol>
                <a:gridCol w="1899871">
                  <a:extLst>
                    <a:ext uri="{9D8B030D-6E8A-4147-A177-3AD203B41FA5}">
                      <a16:colId xmlns:a16="http://schemas.microsoft.com/office/drawing/2014/main" val="1077730003"/>
                    </a:ext>
                  </a:extLst>
                </a:gridCol>
                <a:gridCol w="534739">
                  <a:extLst>
                    <a:ext uri="{9D8B030D-6E8A-4147-A177-3AD203B41FA5}">
                      <a16:colId xmlns:a16="http://schemas.microsoft.com/office/drawing/2014/main" val="1809708510"/>
                    </a:ext>
                  </a:extLst>
                </a:gridCol>
                <a:gridCol w="533986">
                  <a:extLst>
                    <a:ext uri="{9D8B030D-6E8A-4147-A177-3AD203B41FA5}">
                      <a16:colId xmlns:a16="http://schemas.microsoft.com/office/drawing/2014/main" val="1677544773"/>
                    </a:ext>
                  </a:extLst>
                </a:gridCol>
                <a:gridCol w="534739">
                  <a:extLst>
                    <a:ext uri="{9D8B030D-6E8A-4147-A177-3AD203B41FA5}">
                      <a16:colId xmlns:a16="http://schemas.microsoft.com/office/drawing/2014/main" val="2674537362"/>
                    </a:ext>
                  </a:extLst>
                </a:gridCol>
                <a:gridCol w="429902">
                  <a:extLst>
                    <a:ext uri="{9D8B030D-6E8A-4147-A177-3AD203B41FA5}">
                      <a16:colId xmlns:a16="http://schemas.microsoft.com/office/drawing/2014/main" val="2423043761"/>
                    </a:ext>
                  </a:extLst>
                </a:gridCol>
                <a:gridCol w="534739">
                  <a:extLst>
                    <a:ext uri="{9D8B030D-6E8A-4147-A177-3AD203B41FA5}">
                      <a16:colId xmlns:a16="http://schemas.microsoft.com/office/drawing/2014/main" val="4103817271"/>
                    </a:ext>
                  </a:extLst>
                </a:gridCol>
                <a:gridCol w="429902">
                  <a:extLst>
                    <a:ext uri="{9D8B030D-6E8A-4147-A177-3AD203B41FA5}">
                      <a16:colId xmlns:a16="http://schemas.microsoft.com/office/drawing/2014/main" val="2982528017"/>
                    </a:ext>
                  </a:extLst>
                </a:gridCol>
                <a:gridCol w="1390020">
                  <a:extLst>
                    <a:ext uri="{9D8B030D-6E8A-4147-A177-3AD203B41FA5}">
                      <a16:colId xmlns:a16="http://schemas.microsoft.com/office/drawing/2014/main" val="1236664341"/>
                    </a:ext>
                  </a:extLst>
                </a:gridCol>
                <a:gridCol w="2458747">
                  <a:extLst>
                    <a:ext uri="{9D8B030D-6E8A-4147-A177-3AD203B41FA5}">
                      <a16:colId xmlns:a16="http://schemas.microsoft.com/office/drawing/2014/main" val="183209619"/>
                    </a:ext>
                  </a:extLst>
                </a:gridCol>
              </a:tblGrid>
              <a:tr h="223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программы: повысить безопасность объектов и защищенность граждан от пожаров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421941"/>
                  </a:ext>
                </a:extLst>
              </a:tr>
              <a:tr h="849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зарегистрированных пожаров, ед. 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Прямой подсчет количества пожаров за отчетный период. Источник данных – ГУ МЧС России по РБ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196095"/>
                  </a:ext>
                </a:extLst>
              </a:tr>
              <a:tr h="233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подпрограммы: обеспечить безопасность людей на водных объектах муниципального района Мелеузовский район Республики Башкортостан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83259"/>
                  </a:ext>
                </a:extLst>
              </a:tr>
              <a:tr h="2150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от чрезвычайных ситуаций, пожаров и несчастных случаев на воде на 1 тысячу человек населения района (люди)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0,099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Кпчспнс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(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пчспнс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)*1000, где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пчспнс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погибших от ЧС, пожаров и несчастных случаев на воде (чел.);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среднегодовая численность постоянного населения района (чел.). Источник данных – ГУ МЧС России по РБ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87574"/>
                  </a:ext>
                </a:extLst>
              </a:tr>
              <a:tr h="452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подпрограммы: повысить общий уровень общественной безопасности, правопорядка и безопасности среды проживания на территории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17386"/>
                  </a:ext>
                </a:extLst>
              </a:tr>
              <a:tr h="1933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камер фиксации правонарушений в общественных местах и единые дежурно-диспетчерские службы района, на 10 тысяч человек населения района (единицы)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8,88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Ккфпом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=(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кфпом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)*10000, где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кфпом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количество камер фиксации (единиц);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среднегодовая численность постоянного населения района (чел.). Источник данных – Госкомитет РБ по ЧС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" marR="4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706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1418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62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Обеспечение общественной безопасности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2022-2027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ноября 2021 года № 1397 (с изменениями от 07.02.2023 г. № 109)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муниципального контроля и жизнеобеспечения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516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обеспечить комплексную безопасность населения и объектов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снизить уровень преступности в муниципальном районе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Республике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предотвратить проявления терроризма и экстремизма в муниципальном районе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снизить масштабы незаконного оборота, спроса и потребления наркотических средств и психотропных веществ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предотвратить проявления коррупции в органах местного самоуправления и подведомственных им учреждениях и организациях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2022 -2027 годах составит 24 839,1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4 093,3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4 091,4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4 091,4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4 091,4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4 173,2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4 298,4 тыс. 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7886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63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«Обеспечение общественной безопасности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2022-2027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30D0C59-DB2E-4B58-A468-33D286FEF3B2}"/>
              </a:ext>
            </a:extLst>
          </p:cNvPr>
          <p:cNvGraphicFramePr>
            <a:graphicFrameLocks noGrp="1"/>
          </p:cNvGraphicFramePr>
          <p:nvPr/>
        </p:nvGraphicFramePr>
        <p:xfrm>
          <a:off x="393192" y="1280530"/>
          <a:ext cx="11375133" cy="5068790"/>
        </p:xfrm>
        <a:graphic>
          <a:graphicData uri="http://schemas.openxmlformats.org/drawingml/2006/table">
            <a:tbl>
              <a:tblPr firstRow="1" firstCol="1" bandRow="1"/>
              <a:tblGrid>
                <a:gridCol w="402336">
                  <a:extLst>
                    <a:ext uri="{9D8B030D-6E8A-4147-A177-3AD203B41FA5}">
                      <a16:colId xmlns:a16="http://schemas.microsoft.com/office/drawing/2014/main" val="2585257594"/>
                    </a:ext>
                  </a:extLst>
                </a:gridCol>
                <a:gridCol w="2210044">
                  <a:extLst>
                    <a:ext uri="{9D8B030D-6E8A-4147-A177-3AD203B41FA5}">
                      <a16:colId xmlns:a16="http://schemas.microsoft.com/office/drawing/2014/main" val="3520216448"/>
                    </a:ext>
                  </a:extLst>
                </a:gridCol>
                <a:gridCol w="55077">
                  <a:extLst>
                    <a:ext uri="{9D8B030D-6E8A-4147-A177-3AD203B41FA5}">
                      <a16:colId xmlns:a16="http://schemas.microsoft.com/office/drawing/2014/main" val="2862489550"/>
                    </a:ext>
                  </a:extLst>
                </a:gridCol>
                <a:gridCol w="1717572">
                  <a:extLst>
                    <a:ext uri="{9D8B030D-6E8A-4147-A177-3AD203B41FA5}">
                      <a16:colId xmlns:a16="http://schemas.microsoft.com/office/drawing/2014/main" val="3936857256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614324250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707134304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766945686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625304664"/>
                    </a:ext>
                  </a:extLst>
                </a:gridCol>
                <a:gridCol w="537642">
                  <a:extLst>
                    <a:ext uri="{9D8B030D-6E8A-4147-A177-3AD203B41FA5}">
                      <a16:colId xmlns:a16="http://schemas.microsoft.com/office/drawing/2014/main" val="3051903125"/>
                    </a:ext>
                  </a:extLst>
                </a:gridCol>
                <a:gridCol w="432237">
                  <a:extLst>
                    <a:ext uri="{9D8B030D-6E8A-4147-A177-3AD203B41FA5}">
                      <a16:colId xmlns:a16="http://schemas.microsoft.com/office/drawing/2014/main" val="3428545774"/>
                    </a:ext>
                  </a:extLst>
                </a:gridCol>
                <a:gridCol w="1397566">
                  <a:extLst>
                    <a:ext uri="{9D8B030D-6E8A-4147-A177-3AD203B41FA5}">
                      <a16:colId xmlns:a16="http://schemas.microsoft.com/office/drawing/2014/main" val="1389336673"/>
                    </a:ext>
                  </a:extLst>
                </a:gridCol>
                <a:gridCol w="2472091">
                  <a:extLst>
                    <a:ext uri="{9D8B030D-6E8A-4147-A177-3AD203B41FA5}">
                      <a16:colId xmlns:a16="http://schemas.microsoft.com/office/drawing/2014/main" val="3565975520"/>
                    </a:ext>
                  </a:extLst>
                </a:gridCol>
              </a:tblGrid>
              <a:tr h="375241">
                <a:tc rowSpan="2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3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634401"/>
                  </a:ext>
                </a:extLst>
              </a:tr>
              <a:tr h="499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63449"/>
                  </a:ext>
                </a:extLst>
              </a:tr>
              <a:tr h="138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959437"/>
                  </a:ext>
                </a:extLst>
              </a:tr>
              <a:tr h="41603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Цель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условия для минимизации экономического и экологического ущерба, наносимого населению, экономике и природной среде от чрезвычайных ситуаций природного и техногенного характера, пожаров и происшествий на водных объектах на территории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628132"/>
                  </a:ext>
                </a:extLst>
              </a:tr>
              <a:tr h="284763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Задача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безопасность населения и защищенность потенциально опасных объектов экономики от угроз природного и техногенного характера в муниципальном районе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831651"/>
                  </a:ext>
                </a:extLst>
              </a:tr>
              <a:tr h="1399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муниципального района, которой доступно использование возможностей Системы 112, в общем количестве населения района,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Система-112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 100%, 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 К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Система-112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доля населения района, которой доступно использование возможностей Системы 112, в общем количестве населения района;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населения охваченного Системой-112; С</a:t>
                      </a:r>
                      <a:r>
                        <a:rPr lang="ru-RU" sz="11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общее количество населения. Источник данных – Госкомитет РБ по ЧС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010373"/>
                  </a:ext>
                </a:extLst>
              </a:tr>
              <a:tr h="178128">
                <a:tc>
                  <a:txBody>
                    <a:bodyPr/>
                    <a:lstStyle/>
                    <a:p>
                      <a:pPr marL="7620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Задача программы: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эффективное предупреждение чрезвычайных ситуаций природного и техногенного характера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863135"/>
                  </a:ext>
                </a:extLst>
              </a:tr>
              <a:tr h="1059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зарегистрированных пожаров на 10 тысяч человек населения муниципального района (единицы)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24,67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=(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)*10000, где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количество зарегистрированных пожаров (единиц);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среднегодовая численность постоянного населения района (чел.). Источник данных – ГУ МЧС России по РБ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39" marR="4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332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3740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74740E4-5DFF-4573-A94A-C8A36E1D9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90619"/>
              </p:ext>
            </p:extLst>
          </p:nvPr>
        </p:nvGraphicFramePr>
        <p:xfrm>
          <a:off x="469127" y="400809"/>
          <a:ext cx="11277601" cy="6032608"/>
        </p:xfrm>
        <a:graphic>
          <a:graphicData uri="http://schemas.openxmlformats.org/drawingml/2006/table">
            <a:tbl>
              <a:tblPr/>
              <a:tblGrid>
                <a:gridCol w="470150">
                  <a:extLst>
                    <a:ext uri="{9D8B030D-6E8A-4147-A177-3AD203B41FA5}">
                      <a16:colId xmlns:a16="http://schemas.microsoft.com/office/drawing/2014/main" val="4038618488"/>
                    </a:ext>
                  </a:extLst>
                </a:gridCol>
                <a:gridCol w="1225079">
                  <a:extLst>
                    <a:ext uri="{9D8B030D-6E8A-4147-A177-3AD203B41FA5}">
                      <a16:colId xmlns:a16="http://schemas.microsoft.com/office/drawing/2014/main" val="989892714"/>
                    </a:ext>
                  </a:extLst>
                </a:gridCol>
                <a:gridCol w="1017287">
                  <a:extLst>
                    <a:ext uri="{9D8B030D-6E8A-4147-A177-3AD203B41FA5}">
                      <a16:colId xmlns:a16="http://schemas.microsoft.com/office/drawing/2014/main" val="2835909065"/>
                    </a:ext>
                  </a:extLst>
                </a:gridCol>
                <a:gridCol w="593480">
                  <a:extLst>
                    <a:ext uri="{9D8B030D-6E8A-4147-A177-3AD203B41FA5}">
                      <a16:colId xmlns:a16="http://schemas.microsoft.com/office/drawing/2014/main" val="1411372337"/>
                    </a:ext>
                  </a:extLst>
                </a:gridCol>
                <a:gridCol w="635338">
                  <a:extLst>
                    <a:ext uri="{9D8B030D-6E8A-4147-A177-3AD203B41FA5}">
                      <a16:colId xmlns:a16="http://schemas.microsoft.com/office/drawing/2014/main" val="3302962793"/>
                    </a:ext>
                  </a:extLst>
                </a:gridCol>
                <a:gridCol w="593480">
                  <a:extLst>
                    <a:ext uri="{9D8B030D-6E8A-4147-A177-3AD203B41FA5}">
                      <a16:colId xmlns:a16="http://schemas.microsoft.com/office/drawing/2014/main" val="3094923801"/>
                    </a:ext>
                  </a:extLst>
                </a:gridCol>
                <a:gridCol w="624124">
                  <a:extLst>
                    <a:ext uri="{9D8B030D-6E8A-4147-A177-3AD203B41FA5}">
                      <a16:colId xmlns:a16="http://schemas.microsoft.com/office/drawing/2014/main" val="3791239120"/>
                    </a:ext>
                  </a:extLst>
                </a:gridCol>
                <a:gridCol w="609923">
                  <a:extLst>
                    <a:ext uri="{9D8B030D-6E8A-4147-A177-3AD203B41FA5}">
                      <a16:colId xmlns:a16="http://schemas.microsoft.com/office/drawing/2014/main" val="1298396255"/>
                    </a:ext>
                  </a:extLst>
                </a:gridCol>
                <a:gridCol w="624124">
                  <a:extLst>
                    <a:ext uri="{9D8B030D-6E8A-4147-A177-3AD203B41FA5}">
                      <a16:colId xmlns:a16="http://schemas.microsoft.com/office/drawing/2014/main" val="403608501"/>
                    </a:ext>
                  </a:extLst>
                </a:gridCol>
                <a:gridCol w="1388023">
                  <a:extLst>
                    <a:ext uri="{9D8B030D-6E8A-4147-A177-3AD203B41FA5}">
                      <a16:colId xmlns:a16="http://schemas.microsoft.com/office/drawing/2014/main" val="3956876551"/>
                    </a:ext>
                  </a:extLst>
                </a:gridCol>
                <a:gridCol w="3496593">
                  <a:extLst>
                    <a:ext uri="{9D8B030D-6E8A-4147-A177-3AD203B41FA5}">
                      <a16:colId xmlns:a16="http://schemas.microsoft.com/office/drawing/2014/main" val="1254038793"/>
                    </a:ext>
                  </a:extLst>
                </a:gridCol>
              </a:tblGrid>
              <a:tr h="300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Задача: 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снизить масштабы незаконного оборота, спроса и потребления наркотических средств и психотропных веществ на территории муниципального района Мелеузовский район Республики Башкортостан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69194796"/>
                  </a:ext>
                </a:extLst>
              </a:tr>
              <a:tr h="2357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незаконного оборота и немедицинского потребления наркотиков, масштабы последствий их незаконного оборота для безопасности и здоровья личности, общества и государства, баллы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развития наркоситуации в субъекте РФ (по муниципальным образованиям на региональном уровне и в целом на федеральном уровне) осуществляется по четырем последовательным критериям: «нейтральная» (1) - «сложная» (2) - «предкризисная» (3) - «кризисная» (4). Данные критерии оценки рассчитываются в соответствии с Методикой и порядком осуществления мониторинга, а также критериями оценки развития наркоситуации в Российской Федерации и ее субъектах, утвержденными подпунктом 4.3. решения Государственного антинаркотического комитета (протокол от 25.06.2021 № 48). По итогам 2021 года прогнозная оценка развития наркоситуации в муниципальном районе - «предкризисная».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– данные Отдела МВД России по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228250"/>
                  </a:ext>
                </a:extLst>
              </a:tr>
              <a:tr h="209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Задача: предотвратить проявления коррупции в органах местного самоуправления и подведомственных им учреждениях и организациях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3703771"/>
                  </a:ext>
                </a:extLst>
              </a:tr>
              <a:tr h="1773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1.4.1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распространенности коррупции в муниципальном районе Мелеузовский район Республики Башкортостан, %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 = F / G x 100%, где: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 - уровень распространенности коррупции в Республике Башкортостан, %;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 - количество участников социологических исследований для оценки уровня коррупции, дающих отрицательную оценку фактам проявления коррупции, чел.;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 - общее количество участников социологических исследований,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- Отдела МВД России по </a:t>
                      </a:r>
                      <a:r>
                        <a:rPr lang="ru-RU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</a:t>
                      </a:r>
                    </a:p>
                  </a:txBody>
                  <a:tcPr marL="22357" marR="22357" marT="36780" marB="36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53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0274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65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Реализация государственной национальной политики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2018-2022 годы, утверждена  Постановлением главы Администрации муниципального района 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05.04.2018 г. №510 (с изменениями от 18.02.2019г. №279, от 29.11.2021г. № 1389, от 23.12.2022г. № 1501)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культуры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162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укрепить общероссийское гражданское самосознание, единство и духовную общность многонационального народа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укрепить общероссийскую гражданскую идентичность и содействовать гармонизации межнациональных (межэтнических) отношений;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сохранение и развитие этнической уникальности башкирского народа;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сохранить многообразие культуры народов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2018-2022 годах составит 818,4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2018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2019 году – 200,0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2020 году – 250,0 тыс. рублей;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2021 году – 218,4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2022 году – 346,8 тыс. рублей.</a:t>
            </a:r>
            <a:endParaRPr lang="ru-RU" sz="1400" dirty="0">
              <a:ea typeface="Times New Roman" panose="02020603050405020304" pitchFamily="18" charset="0"/>
            </a:endParaRP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1397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66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«Реализация государственной национальной политики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2018-2022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BB0BE58-B03A-4871-B7EB-A51579460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704584"/>
              </p:ext>
            </p:extLst>
          </p:nvPr>
        </p:nvGraphicFramePr>
        <p:xfrm>
          <a:off x="469127" y="1182890"/>
          <a:ext cx="11438394" cy="4617720"/>
        </p:xfrm>
        <a:graphic>
          <a:graphicData uri="http://schemas.openxmlformats.org/drawingml/2006/table">
            <a:tbl>
              <a:tblPr/>
              <a:tblGrid>
                <a:gridCol w="546873">
                  <a:extLst>
                    <a:ext uri="{9D8B030D-6E8A-4147-A177-3AD203B41FA5}">
                      <a16:colId xmlns:a16="http://schemas.microsoft.com/office/drawing/2014/main" val="364569543"/>
                    </a:ext>
                  </a:extLst>
                </a:gridCol>
                <a:gridCol w="3586479">
                  <a:extLst>
                    <a:ext uri="{9D8B030D-6E8A-4147-A177-3AD203B41FA5}">
                      <a16:colId xmlns:a16="http://schemas.microsoft.com/office/drawing/2014/main" val="788881182"/>
                    </a:ext>
                  </a:extLst>
                </a:gridCol>
                <a:gridCol w="1198029">
                  <a:extLst>
                    <a:ext uri="{9D8B030D-6E8A-4147-A177-3AD203B41FA5}">
                      <a16:colId xmlns:a16="http://schemas.microsoft.com/office/drawing/2014/main" val="710319095"/>
                    </a:ext>
                  </a:extLst>
                </a:gridCol>
                <a:gridCol w="479091">
                  <a:extLst>
                    <a:ext uri="{9D8B030D-6E8A-4147-A177-3AD203B41FA5}">
                      <a16:colId xmlns:a16="http://schemas.microsoft.com/office/drawing/2014/main" val="4121670783"/>
                    </a:ext>
                  </a:extLst>
                </a:gridCol>
                <a:gridCol w="479091">
                  <a:extLst>
                    <a:ext uri="{9D8B030D-6E8A-4147-A177-3AD203B41FA5}">
                      <a16:colId xmlns:a16="http://schemas.microsoft.com/office/drawing/2014/main" val="4076081524"/>
                    </a:ext>
                  </a:extLst>
                </a:gridCol>
                <a:gridCol w="479091">
                  <a:extLst>
                    <a:ext uri="{9D8B030D-6E8A-4147-A177-3AD203B41FA5}">
                      <a16:colId xmlns:a16="http://schemas.microsoft.com/office/drawing/2014/main" val="2857624773"/>
                    </a:ext>
                  </a:extLst>
                </a:gridCol>
                <a:gridCol w="479091">
                  <a:extLst>
                    <a:ext uri="{9D8B030D-6E8A-4147-A177-3AD203B41FA5}">
                      <a16:colId xmlns:a16="http://schemas.microsoft.com/office/drawing/2014/main" val="3457887816"/>
                    </a:ext>
                  </a:extLst>
                </a:gridCol>
                <a:gridCol w="798303">
                  <a:extLst>
                    <a:ext uri="{9D8B030D-6E8A-4147-A177-3AD203B41FA5}">
                      <a16:colId xmlns:a16="http://schemas.microsoft.com/office/drawing/2014/main" val="3765985523"/>
                    </a:ext>
                  </a:extLst>
                </a:gridCol>
                <a:gridCol w="903145">
                  <a:extLst>
                    <a:ext uri="{9D8B030D-6E8A-4147-A177-3AD203B41FA5}">
                      <a16:colId xmlns:a16="http://schemas.microsoft.com/office/drawing/2014/main" val="1833688640"/>
                    </a:ext>
                  </a:extLst>
                </a:gridCol>
                <a:gridCol w="2489201">
                  <a:extLst>
                    <a:ext uri="{9D8B030D-6E8A-4147-A177-3AD203B41FA5}">
                      <a16:colId xmlns:a16="http://schemas.microsoft.com/office/drawing/2014/main" val="7612061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 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2201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770533"/>
                  </a:ext>
                </a:extLst>
              </a:tr>
              <a:tr h="68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952687"/>
                  </a:ext>
                </a:extLst>
              </a:tr>
              <a:tr h="68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</a:t>
                      </a: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№1</a:t>
                      </a:r>
                      <a:r>
                        <a:rPr lang="ru-RU" sz="11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«</a:t>
                      </a:r>
                      <a:r>
                        <a:rPr lang="ru-RU" sz="1100" b="1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Укрепление гражданской идентичности и гармонизация межнациональных отношений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709917"/>
                  </a:ext>
                </a:extLst>
              </a:tr>
              <a:tr h="2516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1.1.1.1</a:t>
                      </a: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Прирост количества мероприятий, направленных на укрепление гражданской идентичности и гармонизацию межнациональных отношений в муниципальном районе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</a:t>
                      </a:r>
                      <a:r>
                        <a:rPr lang="ru-RU" sz="1100" b="1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 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 =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Ктт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К</a:t>
                      </a:r>
                      <a:r>
                        <a:rPr lang="ru-RU" sz="9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11Г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100 - 100, где: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 - прирост количества мероприятий, направленных на укрепление гражданской идентичности и гармонизацию межнациональных отношений в 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</a:t>
                      </a:r>
                      <a:r>
                        <a:rPr lang="ru-RU" sz="900" u="none" strike="noStrike" spc="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т</a:t>
                      </a:r>
                      <a:r>
                        <a:rPr lang="ru-RU" sz="9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мероприятий, направленных на укрепление гражданской идентичности и гармонизацию межнациональных отношений в 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Башкортостан, в текущем году;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</a:t>
                      </a:r>
                      <a:r>
                        <a:rPr lang="ru-RU" sz="900" u="none" strike="noStrike" spc="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пг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мероприятий, направленных на укрепление гражданской идентичности и гармонизацию межнациональных отношений в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Башкортостан, по отношению к предыдущему году.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Источники данных - результаты мониторингов, проведенных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культуры Администрации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111" marR="34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340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399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D736212-9C90-4D57-A0C7-95A95EBA8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239905"/>
              </p:ext>
            </p:extLst>
          </p:nvPr>
        </p:nvGraphicFramePr>
        <p:xfrm>
          <a:off x="264160" y="181134"/>
          <a:ext cx="11419838" cy="5671026"/>
        </p:xfrm>
        <a:graphic>
          <a:graphicData uri="http://schemas.openxmlformats.org/drawingml/2006/table">
            <a:tbl>
              <a:tblPr/>
              <a:tblGrid>
                <a:gridCol w="619760">
                  <a:extLst>
                    <a:ext uri="{9D8B030D-6E8A-4147-A177-3AD203B41FA5}">
                      <a16:colId xmlns:a16="http://schemas.microsoft.com/office/drawing/2014/main" val="3143247997"/>
                    </a:ext>
                  </a:extLst>
                </a:gridCol>
                <a:gridCol w="2885872">
                  <a:extLst>
                    <a:ext uri="{9D8B030D-6E8A-4147-A177-3AD203B41FA5}">
                      <a16:colId xmlns:a16="http://schemas.microsoft.com/office/drawing/2014/main" val="3530914438"/>
                    </a:ext>
                  </a:extLst>
                </a:gridCol>
                <a:gridCol w="883488">
                  <a:extLst>
                    <a:ext uri="{9D8B030D-6E8A-4147-A177-3AD203B41FA5}">
                      <a16:colId xmlns:a16="http://schemas.microsoft.com/office/drawing/2014/main" val="6822225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07957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86998513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36842668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85856034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54535790"/>
                    </a:ext>
                  </a:extLst>
                </a:gridCol>
                <a:gridCol w="1250387">
                  <a:extLst>
                    <a:ext uri="{9D8B030D-6E8A-4147-A177-3AD203B41FA5}">
                      <a16:colId xmlns:a16="http://schemas.microsoft.com/office/drawing/2014/main" val="1177508950"/>
                    </a:ext>
                  </a:extLst>
                </a:gridCol>
                <a:gridCol w="2864411">
                  <a:extLst>
                    <a:ext uri="{9D8B030D-6E8A-4147-A177-3AD203B41FA5}">
                      <a16:colId xmlns:a16="http://schemas.microsoft.com/office/drawing/2014/main" val="731557607"/>
                    </a:ext>
                  </a:extLst>
                </a:gridCol>
              </a:tblGrid>
              <a:tr h="1068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1.1.1.2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Количество участников мероприятий, направленных на укрепление гражданской идентичности и гармонизацию межнациональных отношений в муниципальном районе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статистика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731594"/>
                  </a:ext>
                </a:extLst>
              </a:tr>
              <a:tr h="8623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1.1.1.3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Количество молодых людей в возрасте от 14 до 30 лет, участвующих в проектах и программах в сфере реализации государственной национальной политики Российской Федерации, тыс. человек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статистика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715375"/>
                  </a:ext>
                </a:extLst>
              </a:tr>
              <a:tr h="262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Уровень общероссийской гражданской идентичности на территории муниципального района Мелеузовский район Республики Башкортостан,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698" marR="59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70,1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70,2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56515">
                        <a:spcAft>
                          <a:spcPts val="0"/>
                        </a:spcAft>
                      </a:pPr>
                      <a:r>
                        <a:rPr lang="en-US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y</a:t>
                      </a:r>
                      <a:r>
                        <a:rPr lang="en-US" sz="11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H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= (N</a:t>
                      </a:r>
                      <a:r>
                        <a:rPr lang="en-US" sz="11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+N</a:t>
                      </a:r>
                      <a:r>
                        <a:rPr lang="en-US" sz="11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)/</a:t>
                      </a:r>
                      <a:r>
                        <a:rPr lang="en-US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en-US" sz="11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onp</a:t>
                      </a:r>
                      <a:r>
                        <a:rPr lang="en-US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x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100, 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где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: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</a:t>
                      </a:r>
                      <a:r>
                        <a:rPr lang="ru-RU" sz="11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уровень общероссийской гражданской идентичности на территории муниципального района </a:t>
                      </a:r>
                      <a:r>
                        <a:rPr lang="ru-RU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Ni 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количество опрошенных граждан, выбравших вариант ответа 1;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ru-RU" sz="11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опрошенных граждан, выбравших вариант ответа 2;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en-US" sz="11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onp</a:t>
                      </a: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общее количество граждан ответивших на вопрос "В какой степени Вы ощущаете близость с гражданами России?» и выбравших один из предложенных вариантов ответов: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60655" algn="l"/>
                        </a:tabLs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в значительной степени;</a:t>
                      </a:r>
                      <a:endParaRPr lang="ru-RU" sz="1100" u="none" strike="noStrike" spc="-20" dirty="0">
                        <a:effectLst/>
                        <a:latin typeface="+mn-lt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76530" algn="l"/>
                        </a:tabLs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в некоторой степени;</a:t>
                      </a:r>
                      <a:endParaRPr lang="ru-RU" sz="1100" u="none" strike="noStrike" spc="-20" dirty="0">
                        <a:effectLst/>
                        <a:latin typeface="+mn-lt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76530" algn="l"/>
                        </a:tabLs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не ощущаю близости.</a:t>
                      </a:r>
                      <a:endParaRPr lang="ru-RU" sz="1100" u="none" strike="noStrike" spc="-20" dirty="0">
                        <a:effectLst/>
                        <a:latin typeface="+mn-lt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698" marR="59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56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3220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52BB31B-89E9-4A66-82DF-2B7DE7B09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92384"/>
              </p:ext>
            </p:extLst>
          </p:nvPr>
        </p:nvGraphicFramePr>
        <p:xfrm>
          <a:off x="304800" y="223044"/>
          <a:ext cx="11430000" cy="5364480"/>
        </p:xfrm>
        <a:graphic>
          <a:graphicData uri="http://schemas.openxmlformats.org/drawingml/2006/table">
            <a:tbl>
              <a:tblPr/>
              <a:tblGrid>
                <a:gridCol w="515907">
                  <a:extLst>
                    <a:ext uri="{9D8B030D-6E8A-4147-A177-3AD203B41FA5}">
                      <a16:colId xmlns:a16="http://schemas.microsoft.com/office/drawing/2014/main" val="4236821478"/>
                    </a:ext>
                  </a:extLst>
                </a:gridCol>
                <a:gridCol w="2992844">
                  <a:extLst>
                    <a:ext uri="{9D8B030D-6E8A-4147-A177-3AD203B41FA5}">
                      <a16:colId xmlns:a16="http://schemas.microsoft.com/office/drawing/2014/main" val="2274606116"/>
                    </a:ext>
                  </a:extLst>
                </a:gridCol>
                <a:gridCol w="1031087">
                  <a:extLst>
                    <a:ext uri="{9D8B030D-6E8A-4147-A177-3AD203B41FA5}">
                      <a16:colId xmlns:a16="http://schemas.microsoft.com/office/drawing/2014/main" val="3479706172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2500751040"/>
                    </a:ext>
                  </a:extLst>
                </a:gridCol>
                <a:gridCol w="618506">
                  <a:extLst>
                    <a:ext uri="{9D8B030D-6E8A-4147-A177-3AD203B41FA5}">
                      <a16:colId xmlns:a16="http://schemas.microsoft.com/office/drawing/2014/main" val="284043503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2591886536"/>
                    </a:ext>
                  </a:extLst>
                </a:gridCol>
                <a:gridCol w="515181">
                  <a:extLst>
                    <a:ext uri="{9D8B030D-6E8A-4147-A177-3AD203B41FA5}">
                      <a16:colId xmlns:a16="http://schemas.microsoft.com/office/drawing/2014/main" val="1738538890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652153181"/>
                    </a:ext>
                  </a:extLst>
                </a:gridCol>
                <a:gridCol w="1031814">
                  <a:extLst>
                    <a:ext uri="{9D8B030D-6E8A-4147-A177-3AD203B41FA5}">
                      <a16:colId xmlns:a16="http://schemas.microsoft.com/office/drawing/2014/main" val="1567184778"/>
                    </a:ext>
                  </a:extLst>
                </a:gridCol>
                <a:gridCol w="2866959">
                  <a:extLst>
                    <a:ext uri="{9D8B030D-6E8A-4147-A177-3AD203B41FA5}">
                      <a16:colId xmlns:a16="http://schemas.microsoft.com/office/drawing/2014/main" val="3419438263"/>
                    </a:ext>
                  </a:extLst>
                </a:gridCol>
              </a:tblGrid>
              <a:tr h="5273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1.1.1.5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граждан, положительно оценивающих состояние межнациональных (межэтнических) отношений, в общей численности граждан Российской Федерации, проживающих в муниципальном районе Мелеузовский район Республики Башкортостан,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75,0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М, (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 =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Pi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(к,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 +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Pi</a:t>
                      </a:r>
                      <a:r>
                        <a:rPr lang="ru-RU" sz="11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(к,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), где: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Mj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(к,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 - текущее значение показателя для муниципального района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 по результатам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-го социологического опроса, проведенного в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-м году;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Pi </a:t>
                      </a:r>
                      <a:r>
                        <a:rPr lang="en-US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i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(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 - доля респондентов, выбравших вариант ответа «Доброжелательные, способствующие общественному согласию» на вопрос о характере отношений между людьми различных национальностей в своем населенном пункте, среди граждан, опрошенных в муниципальном районе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 в ходе проведения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-го социологического опроса в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-м году;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Pi</a:t>
                      </a:r>
                      <a:r>
                        <a:rPr lang="ru-RU" sz="11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(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 - доля респондентов, выбравших вариант ответа «Нормальные, бесконфликтные» на вопрос о характере отношений между людьми различных национальностей в своем населенном пункте, среди граждан, опрошенных в муниципальном районе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 в ходе проведения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-го социологического опроса в </a:t>
                      </a:r>
                      <a:r>
                        <a:rPr lang="en-US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g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-м году.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49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892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69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643DEDC-581E-4081-86D4-96A15409D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71095"/>
              </p:ext>
            </p:extLst>
          </p:nvPr>
        </p:nvGraphicFramePr>
        <p:xfrm>
          <a:off x="469127" y="382905"/>
          <a:ext cx="11430000" cy="5613400"/>
        </p:xfrm>
        <a:graphic>
          <a:graphicData uri="http://schemas.openxmlformats.org/drawingml/2006/table">
            <a:tbl>
              <a:tblPr/>
              <a:tblGrid>
                <a:gridCol w="515907">
                  <a:extLst>
                    <a:ext uri="{9D8B030D-6E8A-4147-A177-3AD203B41FA5}">
                      <a16:colId xmlns:a16="http://schemas.microsoft.com/office/drawing/2014/main" val="568984578"/>
                    </a:ext>
                  </a:extLst>
                </a:gridCol>
                <a:gridCol w="2992844">
                  <a:extLst>
                    <a:ext uri="{9D8B030D-6E8A-4147-A177-3AD203B41FA5}">
                      <a16:colId xmlns:a16="http://schemas.microsoft.com/office/drawing/2014/main" val="2766370770"/>
                    </a:ext>
                  </a:extLst>
                </a:gridCol>
                <a:gridCol w="1031087">
                  <a:extLst>
                    <a:ext uri="{9D8B030D-6E8A-4147-A177-3AD203B41FA5}">
                      <a16:colId xmlns:a16="http://schemas.microsoft.com/office/drawing/2014/main" val="2244151423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1642428674"/>
                    </a:ext>
                  </a:extLst>
                </a:gridCol>
                <a:gridCol w="618506">
                  <a:extLst>
                    <a:ext uri="{9D8B030D-6E8A-4147-A177-3AD203B41FA5}">
                      <a16:colId xmlns:a16="http://schemas.microsoft.com/office/drawing/2014/main" val="2647241939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878224151"/>
                    </a:ext>
                  </a:extLst>
                </a:gridCol>
                <a:gridCol w="515181">
                  <a:extLst>
                    <a:ext uri="{9D8B030D-6E8A-4147-A177-3AD203B41FA5}">
                      <a16:colId xmlns:a16="http://schemas.microsoft.com/office/drawing/2014/main" val="1003118629"/>
                    </a:ext>
                  </a:extLst>
                </a:gridCol>
                <a:gridCol w="619234">
                  <a:extLst>
                    <a:ext uri="{9D8B030D-6E8A-4147-A177-3AD203B41FA5}">
                      <a16:colId xmlns:a16="http://schemas.microsoft.com/office/drawing/2014/main" val="772779554"/>
                    </a:ext>
                  </a:extLst>
                </a:gridCol>
                <a:gridCol w="1031814">
                  <a:extLst>
                    <a:ext uri="{9D8B030D-6E8A-4147-A177-3AD203B41FA5}">
                      <a16:colId xmlns:a16="http://schemas.microsoft.com/office/drawing/2014/main" val="3706037601"/>
                    </a:ext>
                  </a:extLst>
                </a:gridCol>
                <a:gridCol w="2866959">
                  <a:extLst>
                    <a:ext uri="{9D8B030D-6E8A-4147-A177-3AD203B41FA5}">
                      <a16:colId xmlns:a16="http://schemas.microsoft.com/office/drawing/2014/main" val="3799751336"/>
                    </a:ext>
                  </a:extLst>
                </a:gridCol>
              </a:tblGrid>
              <a:tr h="16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Подпрограмма №2 «Сохранение и развитие этнической уникальности башкирского народа»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680835"/>
                  </a:ext>
                </a:extLst>
              </a:tr>
              <a:tr h="1487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2.1.1.1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Прирост количества мероприятий, направленных на   популяризацию башкирской культуры, %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1,3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1,4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1,6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1,7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 = К|+К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где: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 — прирост количества мероприятий, направленных на популяризацию башкирской культуры;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К], К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количество ежегодных мероприятий, направленных на популяризацию башкирской культуры. 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статистика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 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599585"/>
                  </a:ext>
                </a:extLst>
              </a:tr>
              <a:tr h="756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2.1.1.2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Численность граждан, привлеченных к участию в мероприятиях по развитию культуры и истории башкирского народа, тыс. человек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— </a:t>
                      </a:r>
                      <a:r>
                        <a:rPr lang="ru-RU" sz="105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статистика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241897"/>
                  </a:ext>
                </a:extLst>
              </a:tr>
              <a:tr h="2348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2.1.1.3</a:t>
                      </a: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Доля башкирского населения, удовлетворенного имеющимися возможностями для реализации своих национальных потребностей, в общем количестве опрошенного башкирского населения муниципального района </a:t>
                      </a:r>
                      <a:r>
                        <a:rPr lang="ru-RU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Башкортостан, %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68,0 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71,3 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71,5 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= О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с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0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100, где: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- доля башкирского населения, удовлетворенного имеющимися возможностями для реализации своих национальных потребностей;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О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с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— количество башкирского населения, удовлетворенного имеющимися возможностями для реализации своих национальных потребностей;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5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5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общее количество опрошенного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5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башкирского населения муниципального района </a:t>
                      </a:r>
                      <a:r>
                        <a:rPr lang="ru-RU" sz="105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5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Башкортостан.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по взаимодействию со СМИ и Интернет-коммуникациям Администрации муниципального района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8426" marR="284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60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18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620472"/>
              </p:ext>
            </p:extLst>
          </p:nvPr>
        </p:nvGraphicFramePr>
        <p:xfrm>
          <a:off x="431799" y="373585"/>
          <a:ext cx="11208265" cy="6086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7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67499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5648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037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4912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3964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028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80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35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895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8.1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обучающихся, охваченных горячим питанием, в общем количество обучающихся,%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83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= До/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*100%, где: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 –  число детей, охваченных питанием, ,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детей 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1137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1.8.2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детей, охваченных бесплатным питанием, из многодетных семей, средний душевой доход которых не превышает величины прожиточного минимума в среднем на душу населения, установленной в Республике Башкортостан, в общем количестве детей указанной категории,%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= До/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*100%, где: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 –  число детей, охваченных бесплатным питанием, из многодетных семей,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Дк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детей из указанной ка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956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1.8.3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 из многодетных семей, получивших компенсацию на приобретение школьной формы (1 раз в 2 года), в общем количестве обучающихся, родители которых подали заявление на компенсацию,%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До=Ок/О*100%, где: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 –  количество обучающихся из многодетных малоимущих семей, получивших компенсацию на приобретение школьной формы;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общее количество обучающихся из многодетных малоимущих семей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197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1.8.4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Объём выполненных обязательств по предоставлению мер социальной поддержки многодетным малоимущим семьям, имеющим на них право и обратившихся за их предоставлением,%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До=Ок/О*100%, где: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 –  количество обучающихся из многодетных малоимущих семей, получивших школьно-письменные принадлежности;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– общее количество обучающихся из многодетных малоимущих семей, имеющих право на получение школьно-письменные принадлежностей;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1059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1.8.5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муниципальных образовательных организациях, 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До=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Опп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Онк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х 100%, где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Опп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общее количество обучающихся начальных классов, получивших горячее питание, </a:t>
                      </a:r>
                      <a:r>
                        <a:rPr lang="ru-RU" sz="800" kern="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Онк</a:t>
                      </a: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общее количество обучающихся начальных классов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526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AE68935-EF64-4E32-B010-11A5AE6EE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784989"/>
              </p:ext>
            </p:extLst>
          </p:nvPr>
        </p:nvGraphicFramePr>
        <p:xfrm>
          <a:off x="243841" y="308134"/>
          <a:ext cx="11582399" cy="4678680"/>
        </p:xfrm>
        <a:graphic>
          <a:graphicData uri="http://schemas.openxmlformats.org/drawingml/2006/table">
            <a:tbl>
              <a:tblPr/>
              <a:tblGrid>
                <a:gridCol w="522784">
                  <a:extLst>
                    <a:ext uri="{9D8B030D-6E8A-4147-A177-3AD203B41FA5}">
                      <a16:colId xmlns:a16="http://schemas.microsoft.com/office/drawing/2014/main" val="1744229867"/>
                    </a:ext>
                  </a:extLst>
                </a:gridCol>
                <a:gridCol w="3032747">
                  <a:extLst>
                    <a:ext uri="{9D8B030D-6E8A-4147-A177-3AD203B41FA5}">
                      <a16:colId xmlns:a16="http://schemas.microsoft.com/office/drawing/2014/main" val="2913423088"/>
                    </a:ext>
                  </a:extLst>
                </a:gridCol>
                <a:gridCol w="1044834">
                  <a:extLst>
                    <a:ext uri="{9D8B030D-6E8A-4147-A177-3AD203B41FA5}">
                      <a16:colId xmlns:a16="http://schemas.microsoft.com/office/drawing/2014/main" val="3666159792"/>
                    </a:ext>
                  </a:extLst>
                </a:gridCol>
                <a:gridCol w="627491">
                  <a:extLst>
                    <a:ext uri="{9D8B030D-6E8A-4147-A177-3AD203B41FA5}">
                      <a16:colId xmlns:a16="http://schemas.microsoft.com/office/drawing/2014/main" val="3648571789"/>
                    </a:ext>
                  </a:extLst>
                </a:gridCol>
                <a:gridCol w="626755">
                  <a:extLst>
                    <a:ext uri="{9D8B030D-6E8A-4147-A177-3AD203B41FA5}">
                      <a16:colId xmlns:a16="http://schemas.microsoft.com/office/drawing/2014/main" val="804050461"/>
                    </a:ext>
                  </a:extLst>
                </a:gridCol>
                <a:gridCol w="627491">
                  <a:extLst>
                    <a:ext uri="{9D8B030D-6E8A-4147-A177-3AD203B41FA5}">
                      <a16:colId xmlns:a16="http://schemas.microsoft.com/office/drawing/2014/main" val="279016832"/>
                    </a:ext>
                  </a:extLst>
                </a:gridCol>
                <a:gridCol w="522048">
                  <a:extLst>
                    <a:ext uri="{9D8B030D-6E8A-4147-A177-3AD203B41FA5}">
                      <a16:colId xmlns:a16="http://schemas.microsoft.com/office/drawing/2014/main" val="828839681"/>
                    </a:ext>
                  </a:extLst>
                </a:gridCol>
                <a:gridCol w="627491">
                  <a:extLst>
                    <a:ext uri="{9D8B030D-6E8A-4147-A177-3AD203B41FA5}">
                      <a16:colId xmlns:a16="http://schemas.microsoft.com/office/drawing/2014/main" val="1639878660"/>
                    </a:ext>
                  </a:extLst>
                </a:gridCol>
                <a:gridCol w="1045572">
                  <a:extLst>
                    <a:ext uri="{9D8B030D-6E8A-4147-A177-3AD203B41FA5}">
                      <a16:colId xmlns:a16="http://schemas.microsoft.com/office/drawing/2014/main" val="802212602"/>
                    </a:ext>
                  </a:extLst>
                </a:gridCol>
                <a:gridCol w="2905186">
                  <a:extLst>
                    <a:ext uri="{9D8B030D-6E8A-4147-A177-3AD203B41FA5}">
                      <a16:colId xmlns:a16="http://schemas.microsoft.com/office/drawing/2014/main" val="950113208"/>
                    </a:ext>
                  </a:extLst>
                </a:gridCol>
              </a:tblGrid>
              <a:tr h="150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457200" algn="ctr" defTabSz="900113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Подпрограмма №3 «Сохранение этнокультурного многообразия народов Республики Башкортостан в муниципальном районе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Башкортостан»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061139"/>
                  </a:ext>
                </a:extLst>
              </a:tr>
              <a:tr h="1685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3.1.1.1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Прирост количества мероприятий, направленных на этнокультурное развитие народов Республики Башкортостан и поддержку языкового многообразия в муниципальном районе Мелеузовский район Республики Башкортостан,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 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 = К^ </a:t>
                      </a:r>
                      <a:r>
                        <a:rPr lang="ru-RU" sz="1100" u="none" strike="noStrike" spc="9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/</a:t>
                      </a:r>
                      <a:r>
                        <a:rPr lang="ru-RU" sz="1100" u="none" strike="noStrike" spc="9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</a:t>
                      </a:r>
                      <a:r>
                        <a:rPr lang="ru-RU" sz="1100" u="none" strike="noStrike" spc="9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пг</a:t>
                      </a:r>
                      <a:r>
                        <a:rPr lang="ru-RU" sz="1100" u="none" strike="noStrike" spc="9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х</a:t>
                      </a:r>
                      <a:r>
                        <a:rPr lang="ru-RU" sz="1100" u="none" strike="noStrike" spc="9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100-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100, где: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 - прирост количества мероприятий, направленных на этнокультурное развитие народов Республики Башкортостан и поддержку языкового многообразия в муниципальном районе;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K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„- - количество мероприятий, направленных на этнокультурное развитие народов Республики Башкортостан и поддержку языкового многообразия в муниципальном районе, в текущем году;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</a:t>
                      </a:r>
                      <a:r>
                        <a:rPr lang="ru-RU" sz="11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пг</a:t>
                      </a: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— количество мероприятий, направленных на этнокультурное развитие народов Республики Башкортостан и поддержку языкового многообразия в муниципальном районе, в предыдущем году.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мониторинга Отдела культуры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571986"/>
                  </a:ext>
                </a:extLst>
              </a:tr>
              <a:tr h="544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3.1.1.2</a:t>
                      </a: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Численность участников мероприятий, направленных на этнокультурное развитие народов муниципального района Мелеузовский район Республики Башкортостан, тыс. человек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4,2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4,3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4,4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4,6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76200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отчеты Отдела культуры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соисполнителей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728" marR="37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42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9279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E704EFA-6E67-4E26-B21D-2A99040F3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76620"/>
              </p:ext>
            </p:extLst>
          </p:nvPr>
        </p:nvGraphicFramePr>
        <p:xfrm>
          <a:off x="304800" y="365797"/>
          <a:ext cx="11399522" cy="5867400"/>
        </p:xfrm>
        <a:graphic>
          <a:graphicData uri="http://schemas.openxmlformats.org/drawingml/2006/table">
            <a:tbl>
              <a:tblPr/>
              <a:tblGrid>
                <a:gridCol w="514531">
                  <a:extLst>
                    <a:ext uri="{9D8B030D-6E8A-4147-A177-3AD203B41FA5}">
                      <a16:colId xmlns:a16="http://schemas.microsoft.com/office/drawing/2014/main" val="3475096910"/>
                    </a:ext>
                  </a:extLst>
                </a:gridCol>
                <a:gridCol w="2984862">
                  <a:extLst>
                    <a:ext uri="{9D8B030D-6E8A-4147-A177-3AD203B41FA5}">
                      <a16:colId xmlns:a16="http://schemas.microsoft.com/office/drawing/2014/main" val="3071567392"/>
                    </a:ext>
                  </a:extLst>
                </a:gridCol>
                <a:gridCol w="1028338">
                  <a:extLst>
                    <a:ext uri="{9D8B030D-6E8A-4147-A177-3AD203B41FA5}">
                      <a16:colId xmlns:a16="http://schemas.microsoft.com/office/drawing/2014/main" val="2061948512"/>
                    </a:ext>
                  </a:extLst>
                </a:gridCol>
                <a:gridCol w="617583">
                  <a:extLst>
                    <a:ext uri="{9D8B030D-6E8A-4147-A177-3AD203B41FA5}">
                      <a16:colId xmlns:a16="http://schemas.microsoft.com/office/drawing/2014/main" val="3607197090"/>
                    </a:ext>
                  </a:extLst>
                </a:gridCol>
                <a:gridCol w="616858">
                  <a:extLst>
                    <a:ext uri="{9D8B030D-6E8A-4147-A177-3AD203B41FA5}">
                      <a16:colId xmlns:a16="http://schemas.microsoft.com/office/drawing/2014/main" val="2893202572"/>
                    </a:ext>
                  </a:extLst>
                </a:gridCol>
                <a:gridCol w="617583">
                  <a:extLst>
                    <a:ext uri="{9D8B030D-6E8A-4147-A177-3AD203B41FA5}">
                      <a16:colId xmlns:a16="http://schemas.microsoft.com/office/drawing/2014/main" val="2482364513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2317022034"/>
                    </a:ext>
                  </a:extLst>
                </a:gridCol>
                <a:gridCol w="617583">
                  <a:extLst>
                    <a:ext uri="{9D8B030D-6E8A-4147-A177-3AD203B41FA5}">
                      <a16:colId xmlns:a16="http://schemas.microsoft.com/office/drawing/2014/main" val="559073043"/>
                    </a:ext>
                  </a:extLst>
                </a:gridCol>
                <a:gridCol w="1029063">
                  <a:extLst>
                    <a:ext uri="{9D8B030D-6E8A-4147-A177-3AD203B41FA5}">
                      <a16:colId xmlns:a16="http://schemas.microsoft.com/office/drawing/2014/main" val="1036662315"/>
                    </a:ext>
                  </a:extLst>
                </a:gridCol>
                <a:gridCol w="2859315">
                  <a:extLst>
                    <a:ext uri="{9D8B030D-6E8A-4147-A177-3AD203B41FA5}">
                      <a16:colId xmlns:a16="http://schemas.microsoft.com/office/drawing/2014/main" val="2628812236"/>
                    </a:ext>
                  </a:extLst>
                </a:gridCol>
              </a:tblGrid>
              <a:tr h="2091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3.1.1.3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Уровень толерантного отношения к представителям другой национальности в общем количестве опрошенного населения муниципального района </a:t>
                      </a:r>
                      <a:r>
                        <a:rPr lang="ru-RU" sz="11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1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Башкортостан, %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88,0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= О</a:t>
                      </a:r>
                      <a:r>
                        <a:rPr lang="ru-RU" sz="10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т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О</a:t>
                      </a:r>
                      <a:r>
                        <a:rPr lang="ru-RU" sz="10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100, где: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- уровень толерантного отношения к представителям другой национальности в общем количестве опрошенного населения муниципального района </a:t>
                      </a:r>
                      <a:r>
                        <a:rPr lang="ru-RU" sz="10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О</a:t>
                      </a:r>
                      <a:r>
                        <a:rPr lang="ru-RU" sz="10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т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количество населения муниципального района </a:t>
                      </a:r>
                      <a:r>
                        <a:rPr lang="ru-RU" sz="10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Башкортостан, толерантно относящегося к представителям другой национальности;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общее количество опрошенного населения муниципального района </a:t>
                      </a:r>
                      <a:r>
                        <a:rPr lang="ru-RU" sz="10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Башкортостан. 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911437"/>
                  </a:ext>
                </a:extLst>
              </a:tr>
              <a:tr h="600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3.1.2.1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Количество участников мероприятий, направленных на социокультурную адаптацию и интеграцию иностранных граждан в муниципальном районе Мелеузовский район Республики Башкортостан, тыс. человек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0,5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7620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—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отчеты Отдела культуры Администрации муниципального района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соисполнителей программы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840660"/>
                  </a:ext>
                </a:extLst>
              </a:tr>
              <a:tr h="1687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3.1.2.2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Доля граждан, не испытывающих негативного отношения к иностранным гражданам, в общей численности граждан Российской Федерации, проживающих в муниципальном районе Мелеузовский район Республике Башкортостан, %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50,1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u="none" strike="noStrike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 = Г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н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Г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100%, где: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 - доля граждан, не испытывающих негативного отношения к иностранным гражданам, в общей численности граждан Российской Федерации, проживающих на территории муниципального района </a:t>
                      </a:r>
                      <a:r>
                        <a:rPr lang="ru-RU" sz="10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н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опрошенных, не испытывающих негативного отношения к иностранным гражданам;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общее количество участников опроса. 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результаты мониторинга, проведенного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6882" marR="46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88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2228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72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Реализация государственной национальной политики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2023-2028 годы, утверждена  Постановлением главы Администрации муниципального района 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23.12.2022 г. №1502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культуры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516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укрепить общероссийское гражданское самосознание, единство и духовную общность многонационального народа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укрепить общероссийскую гражданскую идентичность и содействовать гармонизации межнациональных (межэтнических) отношений;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сохранение культурной самобытности народов в муниципальном районе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сохранение и развитие этнической культуры башкирского народа;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успешную социокультурную адаптацию и интеграцию иностранных граждан в российское общество.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2023-2028 годах составит 1 200,0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2023 году – 650,0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2024 году – 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2025 году – 0,0 тыс. рублей;</a:t>
            </a:r>
            <a:r>
              <a:rPr lang="ru-RU" sz="1400" dirty="0">
                <a:ea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2026 году – 190,0 тыс. рублей;</a:t>
            </a:r>
            <a:endParaRPr lang="ru-RU" sz="14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в 2027 году – 170,0 тыс. рублей;</a:t>
            </a:r>
          </a:p>
          <a:p>
            <a:pPr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                  в 2028 году – 190,0 тыс. рублей.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0321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73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«Реализация государственной национальной политики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2023-2028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A2EDDD5-4077-4338-B9EF-99EC82B9E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444413"/>
              </p:ext>
            </p:extLst>
          </p:nvPr>
        </p:nvGraphicFramePr>
        <p:xfrm>
          <a:off x="266701" y="1420591"/>
          <a:ext cx="11582398" cy="4884103"/>
        </p:xfrm>
        <a:graphic>
          <a:graphicData uri="http://schemas.openxmlformats.org/drawingml/2006/table">
            <a:tbl>
              <a:tblPr/>
              <a:tblGrid>
                <a:gridCol w="412568">
                  <a:extLst>
                    <a:ext uri="{9D8B030D-6E8A-4147-A177-3AD203B41FA5}">
                      <a16:colId xmlns:a16="http://schemas.microsoft.com/office/drawing/2014/main" val="2472714631"/>
                    </a:ext>
                  </a:extLst>
                </a:gridCol>
                <a:gridCol w="2667435">
                  <a:extLst>
                    <a:ext uri="{9D8B030D-6E8A-4147-A177-3AD203B41FA5}">
                      <a16:colId xmlns:a16="http://schemas.microsoft.com/office/drawing/2014/main" val="4168656489"/>
                    </a:ext>
                  </a:extLst>
                </a:gridCol>
                <a:gridCol w="861648">
                  <a:extLst>
                    <a:ext uri="{9D8B030D-6E8A-4147-A177-3AD203B41FA5}">
                      <a16:colId xmlns:a16="http://schemas.microsoft.com/office/drawing/2014/main" val="716526283"/>
                    </a:ext>
                  </a:extLst>
                </a:gridCol>
                <a:gridCol w="418833">
                  <a:extLst>
                    <a:ext uri="{9D8B030D-6E8A-4147-A177-3AD203B41FA5}">
                      <a16:colId xmlns:a16="http://schemas.microsoft.com/office/drawing/2014/main" val="1790009546"/>
                    </a:ext>
                  </a:extLst>
                </a:gridCol>
                <a:gridCol w="419424">
                  <a:extLst>
                    <a:ext uri="{9D8B030D-6E8A-4147-A177-3AD203B41FA5}">
                      <a16:colId xmlns:a16="http://schemas.microsoft.com/office/drawing/2014/main" val="4248904544"/>
                    </a:ext>
                  </a:extLst>
                </a:gridCol>
                <a:gridCol w="419424">
                  <a:extLst>
                    <a:ext uri="{9D8B030D-6E8A-4147-A177-3AD203B41FA5}">
                      <a16:colId xmlns:a16="http://schemas.microsoft.com/office/drawing/2014/main" val="1494230521"/>
                    </a:ext>
                  </a:extLst>
                </a:gridCol>
                <a:gridCol w="420608">
                  <a:extLst>
                    <a:ext uri="{9D8B030D-6E8A-4147-A177-3AD203B41FA5}">
                      <a16:colId xmlns:a16="http://schemas.microsoft.com/office/drawing/2014/main" val="1814776856"/>
                    </a:ext>
                  </a:extLst>
                </a:gridCol>
                <a:gridCol w="421199">
                  <a:extLst>
                    <a:ext uri="{9D8B030D-6E8A-4147-A177-3AD203B41FA5}">
                      <a16:colId xmlns:a16="http://schemas.microsoft.com/office/drawing/2014/main" val="2022116283"/>
                    </a:ext>
                  </a:extLst>
                </a:gridCol>
                <a:gridCol w="838259">
                  <a:extLst>
                    <a:ext uri="{9D8B030D-6E8A-4147-A177-3AD203B41FA5}">
                      <a16:colId xmlns:a16="http://schemas.microsoft.com/office/drawing/2014/main" val="575373677"/>
                    </a:ext>
                  </a:extLst>
                </a:gridCol>
                <a:gridCol w="2351500">
                  <a:extLst>
                    <a:ext uri="{9D8B030D-6E8A-4147-A177-3AD203B41FA5}">
                      <a16:colId xmlns:a16="http://schemas.microsoft.com/office/drawing/2014/main" val="865176939"/>
                    </a:ext>
                  </a:extLst>
                </a:gridCol>
                <a:gridCol w="2351500">
                  <a:extLst>
                    <a:ext uri="{9D8B030D-6E8A-4147-A177-3AD203B41FA5}">
                      <a16:colId xmlns:a16="http://schemas.microsoft.com/office/drawing/2014/main" val="498968349"/>
                    </a:ext>
                  </a:extLst>
                </a:gridCol>
              </a:tblGrid>
              <a:tr h="9352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 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Значения целевого индикатора и показателя по годам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806162"/>
                  </a:ext>
                </a:extLst>
              </a:tr>
              <a:tr h="257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/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2028 год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843135"/>
                  </a:ext>
                </a:extLst>
              </a:tr>
              <a:tr h="85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42917" marR="42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90198"/>
                  </a:ext>
                </a:extLst>
              </a:tr>
              <a:tr h="85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Муниципальная программа «Реализация государственной национальной политики в муниципальном районе Мелеузовский район Республики Башкортостан»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826094"/>
                  </a:ext>
                </a:extLst>
              </a:tr>
              <a:tr h="22334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</a:t>
                      </a: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Уровень общероссийской гражданской идентичности на территории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%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70,7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70,8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56515">
                        <a:spcAft>
                          <a:spcPts val="0"/>
                        </a:spcAft>
                      </a:pPr>
                      <a:r>
                        <a:rPr lang="ru-RU" sz="9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</a:t>
                      </a:r>
                      <a:r>
                        <a:rPr lang="ru-RU" sz="9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= (</a:t>
                      </a: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+</a:t>
                      </a: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)/</a:t>
                      </a:r>
                      <a:r>
                        <a:rPr lang="en-US" sz="9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en-US" sz="9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onp</a:t>
                      </a:r>
                      <a:r>
                        <a:rPr lang="en-US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x 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100, где: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9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</a:t>
                      </a:r>
                      <a:r>
                        <a:rPr lang="ru-RU" sz="9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уровень общероссийской гражданской идентичности на территории муниципального района </a:t>
                      </a:r>
                      <a:r>
                        <a:rPr lang="ru-RU" sz="9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опрошенных граждан, выбравших вариант ответа 1;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опрошенных граждан, выбравших вариант ответа 2;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en-US" sz="900" u="none" strike="noStrike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N</a:t>
                      </a:r>
                      <a:r>
                        <a:rPr lang="en-US" sz="900" u="none" strike="noStrike" spc="-20" baseline="-25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onp</a:t>
                      </a:r>
                      <a:r>
                        <a:rPr lang="en-US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общее количество граждан ответивших на вопрос "В какой степени Вы ощущаете близость с гражданами России?» и выбравших один из предложенных вариантов ответов: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60655" algn="l"/>
                        </a:tabLs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в значительной степени;</a:t>
                      </a:r>
                      <a:endParaRPr lang="ru-RU" sz="900" u="none" strike="noStrike" spc="-20" dirty="0">
                        <a:effectLst/>
                        <a:latin typeface="+mn-lt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76530" algn="l"/>
                        </a:tabLs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в некоторой степени;</a:t>
                      </a:r>
                      <a:endParaRPr lang="ru-RU" sz="900" u="none" strike="noStrike" spc="-20" dirty="0">
                        <a:effectLst/>
                        <a:latin typeface="+mn-lt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eriod"/>
                        <a:tabLst>
                          <a:tab pos="176530" algn="l"/>
                        </a:tabLs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 не ощущаю близости.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917" marR="4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14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85422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0A2E013-F5E6-42C8-9361-D49330CFA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980515"/>
              </p:ext>
            </p:extLst>
          </p:nvPr>
        </p:nvGraphicFramePr>
        <p:xfrm>
          <a:off x="382389" y="343916"/>
          <a:ext cx="11540905" cy="6096000"/>
        </p:xfrm>
        <a:graphic>
          <a:graphicData uri="http://schemas.openxmlformats.org/drawingml/2006/table">
            <a:tbl>
              <a:tblPr/>
              <a:tblGrid>
                <a:gridCol w="518354">
                  <a:extLst>
                    <a:ext uri="{9D8B030D-6E8A-4147-A177-3AD203B41FA5}">
                      <a16:colId xmlns:a16="http://schemas.microsoft.com/office/drawing/2014/main" val="3055011845"/>
                    </a:ext>
                  </a:extLst>
                </a:gridCol>
                <a:gridCol w="3012613">
                  <a:extLst>
                    <a:ext uri="{9D8B030D-6E8A-4147-A177-3AD203B41FA5}">
                      <a16:colId xmlns:a16="http://schemas.microsoft.com/office/drawing/2014/main" val="762017391"/>
                    </a:ext>
                  </a:extLst>
                </a:gridCol>
                <a:gridCol w="936265">
                  <a:extLst>
                    <a:ext uri="{9D8B030D-6E8A-4147-A177-3AD203B41FA5}">
                      <a16:colId xmlns:a16="http://schemas.microsoft.com/office/drawing/2014/main" val="635347474"/>
                    </a:ext>
                  </a:extLst>
                </a:gridCol>
                <a:gridCol w="519089">
                  <a:extLst>
                    <a:ext uri="{9D8B030D-6E8A-4147-A177-3AD203B41FA5}">
                      <a16:colId xmlns:a16="http://schemas.microsoft.com/office/drawing/2014/main" val="3960732089"/>
                    </a:ext>
                  </a:extLst>
                </a:gridCol>
                <a:gridCol w="519089">
                  <a:extLst>
                    <a:ext uri="{9D8B030D-6E8A-4147-A177-3AD203B41FA5}">
                      <a16:colId xmlns:a16="http://schemas.microsoft.com/office/drawing/2014/main" val="2786581702"/>
                    </a:ext>
                  </a:extLst>
                </a:gridCol>
                <a:gridCol w="519820">
                  <a:extLst>
                    <a:ext uri="{9D8B030D-6E8A-4147-A177-3AD203B41FA5}">
                      <a16:colId xmlns:a16="http://schemas.microsoft.com/office/drawing/2014/main" val="1698369097"/>
                    </a:ext>
                  </a:extLst>
                </a:gridCol>
                <a:gridCol w="519089">
                  <a:extLst>
                    <a:ext uri="{9D8B030D-6E8A-4147-A177-3AD203B41FA5}">
                      <a16:colId xmlns:a16="http://schemas.microsoft.com/office/drawing/2014/main" val="1522621178"/>
                    </a:ext>
                  </a:extLst>
                </a:gridCol>
                <a:gridCol w="521287">
                  <a:extLst>
                    <a:ext uri="{9D8B030D-6E8A-4147-A177-3AD203B41FA5}">
                      <a16:colId xmlns:a16="http://schemas.microsoft.com/office/drawing/2014/main" val="3424100769"/>
                    </a:ext>
                  </a:extLst>
                </a:gridCol>
                <a:gridCol w="522020">
                  <a:extLst>
                    <a:ext uri="{9D8B030D-6E8A-4147-A177-3AD203B41FA5}">
                      <a16:colId xmlns:a16="http://schemas.microsoft.com/office/drawing/2014/main" val="2719722148"/>
                    </a:ext>
                  </a:extLst>
                </a:gridCol>
                <a:gridCol w="1038909">
                  <a:extLst>
                    <a:ext uri="{9D8B030D-6E8A-4147-A177-3AD203B41FA5}">
                      <a16:colId xmlns:a16="http://schemas.microsoft.com/office/drawing/2014/main" val="526915100"/>
                    </a:ext>
                  </a:extLst>
                </a:gridCol>
                <a:gridCol w="2914370">
                  <a:extLst>
                    <a:ext uri="{9D8B030D-6E8A-4147-A177-3AD203B41FA5}">
                      <a16:colId xmlns:a16="http://schemas.microsoft.com/office/drawing/2014/main" val="4149931816"/>
                    </a:ext>
                  </a:extLst>
                </a:gridCol>
              </a:tblGrid>
              <a:tr h="2124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</a:t>
                      </a: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граждан, положительно оценивающих состояние межнациональных (межэтнических) отношений, в общей численности граждан Российской Федерации, проживающих в муниципальном районе Мелеузовский район Республики Башкортостан, %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90.0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90,2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90,4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90,6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90,8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91,0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91,0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 =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К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x 100, где: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 - доля граждан, положительно оценивающих состояние межнациональных (межэтнических) отношений, в общей численности граждан Российской Федерации, проживающих в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муниципальном районе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количество граждан муниципального района, положительно оценивающего состояние межнациональных (межэтнических) отношений в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муниципальном районе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10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общее количество опрошенного населения муниципального района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Башкортостан.</a:t>
                      </a: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Источник данных - 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результаты мониторинга, проведенного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837876"/>
                  </a:ext>
                </a:extLst>
              </a:tr>
              <a:tr h="2124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</a:t>
                      </a: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башкирского населения, удовлетворенного имеющимися возможностями для реализации своих национальных потребностей, в общей численности опрошенного башкирского населения муниципального района Мелеузовский район Республики Башкортостан, %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71,5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71,6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71,7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71,8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71,9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= О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с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0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100, где: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У - доля башкирского населения, удовлетворенного имеющимися возможностями для реализации своих национальных потребностей, в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общей численности опрошенного башкирского населения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О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с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количество башкирского населения, удовлетворенного имеющимися возможностями реализации своих национальных потребностей;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общее количество опрошенного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башкирского населения муниципального района </a:t>
                      </a:r>
                      <a:r>
                        <a:rPr lang="ru-RU" sz="10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Башкортостан.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0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 данных - результаты мониторинга, проведенного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по взаимодействию со СМИ и Интернет-коммуникациям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9475" marR="49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21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4546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5568748-1945-4A93-9C2B-7B3841FB5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30626"/>
              </p:ext>
            </p:extLst>
          </p:nvPr>
        </p:nvGraphicFramePr>
        <p:xfrm>
          <a:off x="361949" y="361950"/>
          <a:ext cx="11325225" cy="5882006"/>
        </p:xfrm>
        <a:graphic>
          <a:graphicData uri="http://schemas.openxmlformats.org/drawingml/2006/table">
            <a:tbl>
              <a:tblPr/>
              <a:tblGrid>
                <a:gridCol w="508668">
                  <a:extLst>
                    <a:ext uri="{9D8B030D-6E8A-4147-A177-3AD203B41FA5}">
                      <a16:colId xmlns:a16="http://schemas.microsoft.com/office/drawing/2014/main" val="265917668"/>
                    </a:ext>
                  </a:extLst>
                </a:gridCol>
                <a:gridCol w="2956313">
                  <a:extLst>
                    <a:ext uri="{9D8B030D-6E8A-4147-A177-3AD203B41FA5}">
                      <a16:colId xmlns:a16="http://schemas.microsoft.com/office/drawing/2014/main" val="2335292908"/>
                    </a:ext>
                  </a:extLst>
                </a:gridCol>
                <a:gridCol w="918768">
                  <a:extLst>
                    <a:ext uri="{9D8B030D-6E8A-4147-A177-3AD203B41FA5}">
                      <a16:colId xmlns:a16="http://schemas.microsoft.com/office/drawing/2014/main" val="2512306932"/>
                    </a:ext>
                  </a:extLst>
                </a:gridCol>
                <a:gridCol w="509388">
                  <a:extLst>
                    <a:ext uri="{9D8B030D-6E8A-4147-A177-3AD203B41FA5}">
                      <a16:colId xmlns:a16="http://schemas.microsoft.com/office/drawing/2014/main" val="1481701169"/>
                    </a:ext>
                  </a:extLst>
                </a:gridCol>
                <a:gridCol w="509388">
                  <a:extLst>
                    <a:ext uri="{9D8B030D-6E8A-4147-A177-3AD203B41FA5}">
                      <a16:colId xmlns:a16="http://schemas.microsoft.com/office/drawing/2014/main" val="515372459"/>
                    </a:ext>
                  </a:extLst>
                </a:gridCol>
                <a:gridCol w="510105">
                  <a:extLst>
                    <a:ext uri="{9D8B030D-6E8A-4147-A177-3AD203B41FA5}">
                      <a16:colId xmlns:a16="http://schemas.microsoft.com/office/drawing/2014/main" val="4174059708"/>
                    </a:ext>
                  </a:extLst>
                </a:gridCol>
                <a:gridCol w="509388">
                  <a:extLst>
                    <a:ext uri="{9D8B030D-6E8A-4147-A177-3AD203B41FA5}">
                      <a16:colId xmlns:a16="http://schemas.microsoft.com/office/drawing/2014/main" val="2334440904"/>
                    </a:ext>
                  </a:extLst>
                </a:gridCol>
                <a:gridCol w="511544">
                  <a:extLst>
                    <a:ext uri="{9D8B030D-6E8A-4147-A177-3AD203B41FA5}">
                      <a16:colId xmlns:a16="http://schemas.microsoft.com/office/drawing/2014/main" val="796643920"/>
                    </a:ext>
                  </a:extLst>
                </a:gridCol>
                <a:gridCol w="512264">
                  <a:extLst>
                    <a:ext uri="{9D8B030D-6E8A-4147-A177-3AD203B41FA5}">
                      <a16:colId xmlns:a16="http://schemas.microsoft.com/office/drawing/2014/main" val="105356819"/>
                    </a:ext>
                  </a:extLst>
                </a:gridCol>
                <a:gridCol w="1019493">
                  <a:extLst>
                    <a:ext uri="{9D8B030D-6E8A-4147-A177-3AD203B41FA5}">
                      <a16:colId xmlns:a16="http://schemas.microsoft.com/office/drawing/2014/main" val="1278901344"/>
                    </a:ext>
                  </a:extLst>
                </a:gridCol>
                <a:gridCol w="2859906">
                  <a:extLst>
                    <a:ext uri="{9D8B030D-6E8A-4147-A177-3AD203B41FA5}">
                      <a16:colId xmlns:a16="http://schemas.microsoft.com/office/drawing/2014/main" val="55939376"/>
                    </a:ext>
                  </a:extLst>
                </a:gridCol>
              </a:tblGrid>
              <a:tr h="1588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граждан, не испытывающих негативного отношения к иностранным гражданам (мигрантам), в общем количестве опрошенных граждан Российской Федерации, проживающих в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муниципальном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%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50,1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50,4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50,5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50,6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50,7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 = Г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н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/ Г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х 100%, где: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 - доля граждан, не испытывающих негативного отношения к иностранным гражданам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(мигрантам), в общем количестве опрошенных граждан Российской Федерации, проживающих в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муниципальном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н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граждан Российской Федерации, проживающих в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муниципальном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не испытывающих опасения, настороженности, негативного отношения к мигрантам (из числа опрошенных)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Г</a:t>
                      </a:r>
                      <a:r>
                        <a:rPr lang="ru-RU" sz="900" u="none" strike="noStrike" spc="-2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- 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общее количество опрошенных граждан Российской Федерации, проживающих 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. 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968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результаты мониторинга, проведенного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Отделом муниципального контроля и жизнеобеспечения Администрации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07760"/>
                  </a:ext>
                </a:extLst>
              </a:tr>
              <a:tr h="468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1.1.1.1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участников мероприятий, направленных на укрепление общероссийской гражданской идентичности и гармонизацию межнациональных отношений в муниципальном районе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чел.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4600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4600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4650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4650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4700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4700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статистика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841942"/>
                  </a:ext>
                </a:extLst>
              </a:tr>
              <a:tr h="147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1.1.1.2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Прирост количества мероприятий, направленных на укрепление общероссийской гражданской идентичности и гармонизацию межнациональных отношений в муниципальном районе Мелеузовский район Республики Башкортостан</a:t>
                      </a:r>
                      <a:r>
                        <a:rPr lang="ru-RU" sz="90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, %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1,1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1,3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1,4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1,6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 =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тг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пг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x 100 - 100, где: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П - прирост количества мероприятий, направленных на укрепление гражданской идентичности и гармонизацию межнациональных отношений в 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Башкортостан;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тг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количество мероприятий, направленных на укрепление гражданской идентичности и гармонизацию межнациональных отношений в 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в текущем году;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900" baseline="-250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пг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количество мероприятий, направленных на укрепление гражданской идентичности и гармонизацию межнациональных отношений в 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муниципальном районе </a:t>
                      </a:r>
                      <a:r>
                        <a:rPr lang="ru-RU" sz="900" u="none" strike="noStrike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Мелеузовский</a:t>
                      </a: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район Республики Башкортостан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в предыдущем году.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статистика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Отдела культуры Администрации муниципального района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616" marR="35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60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7445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F19B248-5227-4A3D-8533-022CFF757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50386"/>
              </p:ext>
            </p:extLst>
          </p:nvPr>
        </p:nvGraphicFramePr>
        <p:xfrm>
          <a:off x="374469" y="493454"/>
          <a:ext cx="11347270" cy="2438400"/>
        </p:xfrm>
        <a:graphic>
          <a:graphicData uri="http://schemas.openxmlformats.org/drawingml/2006/table">
            <a:tbl>
              <a:tblPr/>
              <a:tblGrid>
                <a:gridCol w="473899">
                  <a:extLst>
                    <a:ext uri="{9D8B030D-6E8A-4147-A177-3AD203B41FA5}">
                      <a16:colId xmlns:a16="http://schemas.microsoft.com/office/drawing/2014/main" val="1941094068"/>
                    </a:ext>
                  </a:extLst>
                </a:gridCol>
                <a:gridCol w="2968292">
                  <a:extLst>
                    <a:ext uri="{9D8B030D-6E8A-4147-A177-3AD203B41FA5}">
                      <a16:colId xmlns:a16="http://schemas.microsoft.com/office/drawing/2014/main" val="1257911009"/>
                    </a:ext>
                  </a:extLst>
                </a:gridCol>
                <a:gridCol w="912725">
                  <a:extLst>
                    <a:ext uri="{9D8B030D-6E8A-4147-A177-3AD203B41FA5}">
                      <a16:colId xmlns:a16="http://schemas.microsoft.com/office/drawing/2014/main" val="2024944354"/>
                    </a:ext>
                  </a:extLst>
                </a:gridCol>
                <a:gridCol w="506038">
                  <a:extLst>
                    <a:ext uri="{9D8B030D-6E8A-4147-A177-3AD203B41FA5}">
                      <a16:colId xmlns:a16="http://schemas.microsoft.com/office/drawing/2014/main" val="2776195397"/>
                    </a:ext>
                  </a:extLst>
                </a:gridCol>
                <a:gridCol w="506038">
                  <a:extLst>
                    <a:ext uri="{9D8B030D-6E8A-4147-A177-3AD203B41FA5}">
                      <a16:colId xmlns:a16="http://schemas.microsoft.com/office/drawing/2014/main" val="1016087494"/>
                    </a:ext>
                  </a:extLst>
                </a:gridCol>
                <a:gridCol w="506751">
                  <a:extLst>
                    <a:ext uri="{9D8B030D-6E8A-4147-A177-3AD203B41FA5}">
                      <a16:colId xmlns:a16="http://schemas.microsoft.com/office/drawing/2014/main" val="2326061855"/>
                    </a:ext>
                  </a:extLst>
                </a:gridCol>
                <a:gridCol w="506038">
                  <a:extLst>
                    <a:ext uri="{9D8B030D-6E8A-4147-A177-3AD203B41FA5}">
                      <a16:colId xmlns:a16="http://schemas.microsoft.com/office/drawing/2014/main" val="1854413893"/>
                    </a:ext>
                  </a:extLst>
                </a:gridCol>
                <a:gridCol w="508181">
                  <a:extLst>
                    <a:ext uri="{9D8B030D-6E8A-4147-A177-3AD203B41FA5}">
                      <a16:colId xmlns:a16="http://schemas.microsoft.com/office/drawing/2014/main" val="1476134044"/>
                    </a:ext>
                  </a:extLst>
                </a:gridCol>
                <a:gridCol w="597902">
                  <a:extLst>
                    <a:ext uri="{9D8B030D-6E8A-4147-A177-3AD203B41FA5}">
                      <a16:colId xmlns:a16="http://schemas.microsoft.com/office/drawing/2014/main" val="1814333731"/>
                    </a:ext>
                  </a:extLst>
                </a:gridCol>
                <a:gridCol w="1070663">
                  <a:extLst>
                    <a:ext uri="{9D8B030D-6E8A-4147-A177-3AD203B41FA5}">
                      <a16:colId xmlns:a16="http://schemas.microsoft.com/office/drawing/2014/main" val="3765591860"/>
                    </a:ext>
                  </a:extLst>
                </a:gridCol>
                <a:gridCol w="2790743">
                  <a:extLst>
                    <a:ext uri="{9D8B030D-6E8A-4147-A177-3AD203B41FA5}">
                      <a16:colId xmlns:a16="http://schemas.microsoft.com/office/drawing/2014/main" val="943634935"/>
                    </a:ext>
                  </a:extLst>
                </a:gridCol>
              </a:tblGrid>
              <a:tr h="663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2.1.1.1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район Республики Башкортостан, тыс. чел.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76200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отчеты Отдела культуры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7731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3.1.1.1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Численность участников мероприятий, направленных на сохранение и развитие культуры и истории башкирского народа, чел.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indent="-76200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76200" indent="-76200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отчеты Отдела культуры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275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4.1.1.1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участников мероприятий, направленных на социокультурную адаптацию и интеграцию иностранных граждан в муниципальном районе Мелеузовский район Республики Башкортостан, 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36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положительный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Прямой подсчет.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u="none" strike="noStrike" spc="-20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Источники данных -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отчеты Отдела культуры Администрации муниципального района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район Республики Башкортостан, отчеты соисполнителей 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55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756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77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Комплексное развитие сельских территорий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2020-2025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10.02.2020 г. №179 (с изменениями от 24.11.2021г. № 1354, от 20.02.2022 г. №175, от 01.02.2023г. № 90)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Строительный отдел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algn="just"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- создать комфортные условия жизнедеятельности на сельских территориях.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обеспечить удовлетворение потребностей сельского населения в благоустроенном жилье;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повысить уровень комплексного обустройства населенных пунктов, расположенных в сельской местности, объектами социальной инфраструктуры.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2020-2025 годах составит 49 136,0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2020 году – 8 783,4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в 2021 году – 21 118,0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в 2022 году – 10 821,8 тыс. рублей; 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2023 году – 5 162,2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2024 году – 1 635,7 тыс. рублей;</a:t>
            </a:r>
          </a:p>
          <a:p>
            <a:pPr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                 в 2025 году-  1 615,0 тыс. рублей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2579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78</a:t>
            </a:fld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03B2C2-6FB0-47E1-A68E-845880D3E58D}"/>
              </a:ext>
            </a:extLst>
          </p:cNvPr>
          <p:cNvSpPr/>
          <p:nvPr/>
        </p:nvSpPr>
        <p:spPr>
          <a:xfrm>
            <a:off x="266700" y="105672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«Комплексное развитие сельских территорий в муниципальном районе </a:t>
            </a:r>
            <a:r>
              <a:rPr lang="ru-RU" sz="1600" b="1" kern="5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Мелеузовский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 Республики Башкортостан» на 2020-2025 годы.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C25B68C-C7C2-4915-9FDE-696C104B0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050697"/>
              </p:ext>
            </p:extLst>
          </p:nvPr>
        </p:nvGraphicFramePr>
        <p:xfrm>
          <a:off x="266700" y="1239649"/>
          <a:ext cx="11410186" cy="2954846"/>
        </p:xfrm>
        <a:graphic>
          <a:graphicData uri="http://schemas.openxmlformats.org/drawingml/2006/table">
            <a:tbl>
              <a:tblPr/>
              <a:tblGrid>
                <a:gridCol w="473964">
                  <a:extLst>
                    <a:ext uri="{9D8B030D-6E8A-4147-A177-3AD203B41FA5}">
                      <a16:colId xmlns:a16="http://schemas.microsoft.com/office/drawing/2014/main" val="3788900982"/>
                    </a:ext>
                  </a:extLst>
                </a:gridCol>
                <a:gridCol w="2311423">
                  <a:extLst>
                    <a:ext uri="{9D8B030D-6E8A-4147-A177-3AD203B41FA5}">
                      <a16:colId xmlns:a16="http://schemas.microsoft.com/office/drawing/2014/main" val="2528409040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2146515854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3628964772"/>
                    </a:ext>
                  </a:extLst>
                </a:gridCol>
                <a:gridCol w="484623">
                  <a:extLst>
                    <a:ext uri="{9D8B030D-6E8A-4147-A177-3AD203B41FA5}">
                      <a16:colId xmlns:a16="http://schemas.microsoft.com/office/drawing/2014/main" val="641736219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3671731016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33670157"/>
                    </a:ext>
                  </a:extLst>
                </a:gridCol>
                <a:gridCol w="483940">
                  <a:extLst>
                    <a:ext uri="{9D8B030D-6E8A-4147-A177-3AD203B41FA5}">
                      <a16:colId xmlns:a16="http://schemas.microsoft.com/office/drawing/2014/main" val="2242100176"/>
                    </a:ext>
                  </a:extLst>
                </a:gridCol>
                <a:gridCol w="1259748">
                  <a:extLst>
                    <a:ext uri="{9D8B030D-6E8A-4147-A177-3AD203B41FA5}">
                      <a16:colId xmlns:a16="http://schemas.microsoft.com/office/drawing/2014/main" val="2659642970"/>
                    </a:ext>
                  </a:extLst>
                </a:gridCol>
                <a:gridCol w="4069744">
                  <a:extLst>
                    <a:ext uri="{9D8B030D-6E8A-4147-A177-3AD203B41FA5}">
                      <a16:colId xmlns:a16="http://schemas.microsoft.com/office/drawing/2014/main" val="1238929391"/>
                    </a:ext>
                  </a:extLst>
                </a:gridCol>
              </a:tblGrid>
              <a:tr h="1975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028371"/>
                  </a:ext>
                </a:extLst>
              </a:tr>
              <a:tr h="295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026502"/>
                  </a:ext>
                </a:extLst>
              </a:tr>
              <a:tr h="96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17909" marR="17909" marT="29464" marB="294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557233"/>
                  </a:ext>
                </a:extLst>
              </a:tr>
              <a:tr h="752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1.1.1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Обеспеченность жильем в расчете на одного сельского жителя, кв. м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19,18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20,48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20,65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20,84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21,10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21,33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 = (S / P), где: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O - обеспеченность жильем в расчете на одного сельского жителя;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 - общее количество благоустроенного жилья в сельской местности;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 - общее количество сельских жителей (источник данных - Территориальный орган Федеральной службы государственной статистики по Республике Башкортостан (далее – Башкортостан)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528540"/>
                  </a:ext>
                </a:extLst>
              </a:tr>
              <a:tr h="424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1.1.2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Объем ввода (приобретения) жилья для граждан, проживающих на сельских территориях, в рамках реализации муниципальной программы, кв. м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288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90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90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90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 показателя.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Источник информации – данные Строительного отдела Администрации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Calibri" panose="020F0502020204030204" pitchFamily="34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район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339717"/>
                  </a:ext>
                </a:extLst>
              </a:tr>
              <a:tr h="40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1.1.3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Объем ввода жилья, предоставленного гражданам по договорам найма жилого помещения, кв. м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90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72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 показателя.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Источник информации – данные Строительного отдела Администрации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312328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115BCE5-32E0-49B0-A83A-97A2291CD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35466"/>
              </p:ext>
            </p:extLst>
          </p:nvPr>
        </p:nvGraphicFramePr>
        <p:xfrm>
          <a:off x="266700" y="4194495"/>
          <a:ext cx="11410186" cy="2234184"/>
        </p:xfrm>
        <a:graphic>
          <a:graphicData uri="http://schemas.openxmlformats.org/drawingml/2006/table">
            <a:tbl>
              <a:tblPr/>
              <a:tblGrid>
                <a:gridCol w="473964">
                  <a:extLst>
                    <a:ext uri="{9D8B030D-6E8A-4147-A177-3AD203B41FA5}">
                      <a16:colId xmlns:a16="http://schemas.microsoft.com/office/drawing/2014/main" val="2542693187"/>
                    </a:ext>
                  </a:extLst>
                </a:gridCol>
                <a:gridCol w="2311423">
                  <a:extLst>
                    <a:ext uri="{9D8B030D-6E8A-4147-A177-3AD203B41FA5}">
                      <a16:colId xmlns:a16="http://schemas.microsoft.com/office/drawing/2014/main" val="3155224681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2227671947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2291944932"/>
                    </a:ext>
                  </a:extLst>
                </a:gridCol>
                <a:gridCol w="484623">
                  <a:extLst>
                    <a:ext uri="{9D8B030D-6E8A-4147-A177-3AD203B41FA5}">
                      <a16:colId xmlns:a16="http://schemas.microsoft.com/office/drawing/2014/main" val="2422955607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1755382310"/>
                    </a:ext>
                  </a:extLst>
                </a:gridCol>
                <a:gridCol w="581686">
                  <a:extLst>
                    <a:ext uri="{9D8B030D-6E8A-4147-A177-3AD203B41FA5}">
                      <a16:colId xmlns:a16="http://schemas.microsoft.com/office/drawing/2014/main" val="1751103552"/>
                    </a:ext>
                  </a:extLst>
                </a:gridCol>
                <a:gridCol w="483940">
                  <a:extLst>
                    <a:ext uri="{9D8B030D-6E8A-4147-A177-3AD203B41FA5}">
                      <a16:colId xmlns:a16="http://schemas.microsoft.com/office/drawing/2014/main" val="4074095549"/>
                    </a:ext>
                  </a:extLst>
                </a:gridCol>
                <a:gridCol w="1259748">
                  <a:extLst>
                    <a:ext uri="{9D8B030D-6E8A-4147-A177-3AD203B41FA5}">
                      <a16:colId xmlns:a16="http://schemas.microsoft.com/office/drawing/2014/main" val="780343136"/>
                    </a:ext>
                  </a:extLst>
                </a:gridCol>
                <a:gridCol w="4069744">
                  <a:extLst>
                    <a:ext uri="{9D8B030D-6E8A-4147-A177-3AD203B41FA5}">
                      <a16:colId xmlns:a16="http://schemas.microsoft.com/office/drawing/2014/main" val="4253443495"/>
                    </a:ext>
                  </a:extLst>
                </a:gridCol>
              </a:tblGrid>
              <a:tr h="128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1.2.1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сельского населения в общей численности населения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Башкортостан, проценты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30,13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30,16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30,19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30,22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30,25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30,28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СН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 (СН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МР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/ ОН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МР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 x 100%, где: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Д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СН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доля сельского населения в общей численности населения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СН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МР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численность сельского населения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ОН</a:t>
                      </a:r>
                      <a:r>
                        <a:rPr lang="ru-RU" sz="900" baseline="-25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МР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общая численность населения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Источник информации – данные Территориального органа Федеральной службы государственной статистики по Республике Башкортостан (далее - Башкортостан)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897277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1.2.2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Ввод в действие локальных водопроводов на сельских территориях, км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2,1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7,8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 показателя.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Источник информации – данные Строительного отдела Администрации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район Республики Башкортостан</a:t>
                      </a: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335598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1.2.3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Количество реализованных проектов по благоустройству сельских территорий, ед.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3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положительный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Прямой подсчет показателя.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Источник информации – данные Строительного отдела Администрации муниципального района </a:t>
                      </a:r>
                      <a:r>
                        <a:rPr lang="ru-RU" sz="900" dirty="0" err="1">
                          <a:effectLst/>
                          <a:latin typeface="+mn-lt"/>
                          <a:ea typeface="Calibri" panose="020F0502020204030204" pitchFamily="34" charset="0"/>
                        </a:rPr>
                        <a:t>Мелеузовский</a:t>
                      </a:r>
                      <a:r>
                        <a:rPr lang="ru-RU" sz="9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район Республики Башкортостан</a:t>
                      </a:r>
                      <a:endParaRPr lang="ru-RU" sz="9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909" marR="17909" marT="29464" marB="2946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75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6071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79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Здоровый муниципалитет в муниципальном районе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2022-2024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25.01.2022 г. №66 (с изменениями от 07.03.2023г. № 259)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по взаимодействию со СМИ и интернет-коммуникациям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укрепить здоровье населения г. Мелеуз и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Мелеузовского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района;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формировать культуру общественного здоровья.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пропагандировать здоровый образ жизни среди населения и обеспечить благоустройство в муниципальном образовании инфраструктуры для ведения населением здорового образа жизни (спортивные, туристические, экологические объекты); 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вовлекать в занятия физической культурой и спортом население района (формировать доступную спортивную среду) и создать условия для досуга населения как здоровую альтернативу пагубным привычкам.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2022-2024 годах составит 0,0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2022 году – 0,0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2023 году – 0,0 тыс. рублей;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в 2024 году – 0,0 тыс. рублей.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96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224500"/>
              </p:ext>
            </p:extLst>
          </p:nvPr>
        </p:nvGraphicFramePr>
        <p:xfrm>
          <a:off x="431799" y="373585"/>
          <a:ext cx="11208265" cy="5958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7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67499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5648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037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4912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3964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4028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80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35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947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1.8.6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 обеспеченных питанием в общем количестве обучающихся с ограниченными возможностями здоровья в общеобразовательных учреждениях, 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Д=Д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*100%/ 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общая численность обучающихся с ОВЗ обеспеченных питанием в общеобразовательных организациях,;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– общая  численность обучающихся с ОВЗ в общеобразовательных организациях,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1180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1.9.1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детей-сирот, детей, оставшихся без попечения родителей, проживающих в семьях опекунов (попечителей), получающих пособия на содержание, 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Дд= Оп*100% / Од, где: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 – общее количество детей-сирот и детей, оставшихся без попечения родителей, получивших пособие на содержание; 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Од – общее количество детей-сирот и детей, оставшихся без попечения родителей, имеющих право на получение пособий.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843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1.9.2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опекунов и попечителей, исполняющих свои обязанности по опеке (попечительству)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возмездно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по договору о приемной семье и получающих вознаграждение,%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До= Оп*100%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 – общее количество опекунов и попечителей (приемных родителей), получающих вознаграждение;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 – общее количество опекунов и попечителей.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109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1.9.3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детей-сирот и детей, оставшихся без попечения родителей, обеспеченных бесплатными путевками в организации отдыха и оздоровления,%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Дд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 Оп*100% /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где: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 – общее количество детей-сирот и детей, оставшихся без попечения родителей, желающих получить путевку в организации отдыха и оздоровления; </a:t>
                      </a:r>
                      <a:b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 – общее количество детей-сирот и детей, оставшихся без попечения родителей, в возрасте от 7 до 17 лет.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1059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1.10.1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Доля общеобразовательных организаций, обновивших материально-техническую базу для реализации основных и дополнительных общеобразовательных программ цифрового, естественно-научного и гуманитарного профилей,%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Дтр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Ктр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Коу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*100% где: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Ктр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-количество общеобразовательных организаций, обновивших материально-техническую базу для реализации основных и дополнительных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общеобразовательных программ цифрового, естественно-научного и гуманитарного профилей;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Коу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общее количество ОУ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890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80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0316B8C-0FEB-49E4-86A9-1D639BBB5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10367"/>
              </p:ext>
            </p:extLst>
          </p:nvPr>
        </p:nvGraphicFramePr>
        <p:xfrm>
          <a:off x="277539" y="1429111"/>
          <a:ext cx="11339696" cy="3754270"/>
        </p:xfrm>
        <a:graphic>
          <a:graphicData uri="http://schemas.openxmlformats.org/drawingml/2006/table">
            <a:tbl>
              <a:tblPr/>
              <a:tblGrid>
                <a:gridCol w="436564">
                  <a:extLst>
                    <a:ext uri="{9D8B030D-6E8A-4147-A177-3AD203B41FA5}">
                      <a16:colId xmlns:a16="http://schemas.microsoft.com/office/drawing/2014/main" val="2767855748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3419924697"/>
                    </a:ext>
                  </a:extLst>
                </a:gridCol>
                <a:gridCol w="775063">
                  <a:extLst>
                    <a:ext uri="{9D8B030D-6E8A-4147-A177-3AD203B41FA5}">
                      <a16:colId xmlns:a16="http://schemas.microsoft.com/office/drawing/2014/main" val="2714380471"/>
                    </a:ext>
                  </a:extLst>
                </a:gridCol>
                <a:gridCol w="1410788">
                  <a:extLst>
                    <a:ext uri="{9D8B030D-6E8A-4147-A177-3AD203B41FA5}">
                      <a16:colId xmlns:a16="http://schemas.microsoft.com/office/drawing/2014/main" val="2215943717"/>
                    </a:ext>
                  </a:extLst>
                </a:gridCol>
                <a:gridCol w="923109">
                  <a:extLst>
                    <a:ext uri="{9D8B030D-6E8A-4147-A177-3AD203B41FA5}">
                      <a16:colId xmlns:a16="http://schemas.microsoft.com/office/drawing/2014/main" val="865406570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161964566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1535086239"/>
                    </a:ext>
                  </a:extLst>
                </a:gridCol>
                <a:gridCol w="3831772">
                  <a:extLst>
                    <a:ext uri="{9D8B030D-6E8A-4147-A177-3AD203B41FA5}">
                      <a16:colId xmlns:a16="http://schemas.microsoft.com/office/drawing/2014/main" val="2466485004"/>
                    </a:ext>
                  </a:extLst>
                </a:gridCol>
              </a:tblGrid>
              <a:tr h="283746">
                <a:tc rowSpan="2">
                  <a:txBody>
                    <a:bodyPr/>
                    <a:lstStyle/>
                    <a:p>
                      <a:pPr marL="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целевого индикатора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7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значение индикатора на момент разработки плана мероприятий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R="203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значений индикатора по годам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расчета целевых индикаторов плана мероприятий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9876"/>
                  </a:ext>
                </a:extLst>
              </a:tr>
              <a:tr h="4120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2022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32739"/>
                  </a:ext>
                </a:extLst>
              </a:tr>
              <a:tr h="1529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мужчин в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16 до 59 лет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 100 тысяч человек)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849,9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784,6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657,2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0180" indent="-1225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630,9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1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Mx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 100000,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возраст;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 - коэффициент смертности мужчин в возрасте от 16 до 59 лет;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число умерших мужчин в возрасте от 16 до 59 лет;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среднегодовая численность мужчин в возрасте от 16 до 59 лет (число умерших мужчин в возрасте от 16 до 59 лет, среднегодовая численность мужчин в возрасте от 16 до 59 лет - по данным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Башкортостанстата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197851"/>
                  </a:ext>
                </a:extLst>
              </a:tr>
              <a:tr h="1529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женщин в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16 до 54 лет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 100 тысяч человек)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270,8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250,0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95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214,2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10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Mx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 100000,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где: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возраст;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 - коэффициент смертности женщин в возрасте от 16 до 54 лет; Мх - число умерших женщин в возрасте от 16 до 54 лет;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среднегодовая численность женщин в возрасте от 16 до 54 лет (число умерших женщин в возрасте от 16 до 54 лет, среднегодовая численность женщин в возрасте от 16 до 54 лет - по данным Башкортостанстата)</a:t>
                      </a:r>
                      <a:endParaRPr lang="ru-RU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0" marR="2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29220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0357279-AA38-401B-921B-D3428A81F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59" y="388502"/>
            <a:ext cx="113396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«Здоровый муниципалитет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муниципальном районе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</a:t>
            </a:r>
            <a:r>
              <a:rPr kumimoji="0" lang="ru-RU" altLang="ru-RU" sz="1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2022-2024 годы»</a:t>
            </a:r>
            <a:endParaRPr kumimoji="0" lang="ru-RU" altLang="ru-RU" sz="15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7210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81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Использование и охрана земель на территории муниципального района </a:t>
            </a: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                   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2019-2024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06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.06.2022 г. №885 (с изменениями от 15.07.2022г. № 777, от 25.11.2022г. №1365)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Отдел муниципального контроля и жизнеобеспечения администрации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предотвращение и ликвидация загрязнения, истощения, деградации, порчи, уничтожения земель и почв и иного негативного воздействия на земли и почвы, а также обеспечение рационального использования земель, в том числе для восстановления плодородия почв на землях сельскохозяйственного использования и улучшения земель.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оптимизация деятельности в сфере обращения с отходами производства и потребления;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повышение эффективности использования и охраны земель.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2019-2024 годах составит 0,0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2019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2020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2021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2022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         2023 год – 3 800,0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2024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095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82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0357279-AA38-401B-921B-D3428A81F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59" y="265392"/>
            <a:ext cx="113396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«Использование и охрана земель на территории муниципального района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</a:t>
            </a:r>
            <a:r>
              <a:rPr kumimoji="0" lang="ru-RU" altLang="ru-RU" sz="1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2019-2024 годы»</a:t>
            </a:r>
            <a:endParaRPr kumimoji="0" lang="ru-RU" altLang="ru-RU" sz="15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3178935-68CA-491C-9C45-95C9C69E9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360447"/>
              </p:ext>
            </p:extLst>
          </p:nvPr>
        </p:nvGraphicFramePr>
        <p:xfrm>
          <a:off x="469127" y="1412935"/>
          <a:ext cx="11270027" cy="4868175"/>
        </p:xfrm>
        <a:graphic>
          <a:graphicData uri="http://schemas.openxmlformats.org/drawingml/2006/table">
            <a:tbl>
              <a:tblPr/>
              <a:tblGrid>
                <a:gridCol w="514942">
                  <a:extLst>
                    <a:ext uri="{9D8B030D-6E8A-4147-A177-3AD203B41FA5}">
                      <a16:colId xmlns:a16="http://schemas.microsoft.com/office/drawing/2014/main" val="1049488432"/>
                    </a:ext>
                  </a:extLst>
                </a:gridCol>
                <a:gridCol w="1269166">
                  <a:extLst>
                    <a:ext uri="{9D8B030D-6E8A-4147-A177-3AD203B41FA5}">
                      <a16:colId xmlns:a16="http://schemas.microsoft.com/office/drawing/2014/main" val="1098418853"/>
                    </a:ext>
                  </a:extLst>
                </a:gridCol>
                <a:gridCol w="998016">
                  <a:extLst>
                    <a:ext uri="{9D8B030D-6E8A-4147-A177-3AD203B41FA5}">
                      <a16:colId xmlns:a16="http://schemas.microsoft.com/office/drawing/2014/main" val="2315936684"/>
                    </a:ext>
                  </a:extLst>
                </a:gridCol>
                <a:gridCol w="623301">
                  <a:extLst>
                    <a:ext uri="{9D8B030D-6E8A-4147-A177-3AD203B41FA5}">
                      <a16:colId xmlns:a16="http://schemas.microsoft.com/office/drawing/2014/main" val="2476561320"/>
                    </a:ext>
                  </a:extLst>
                </a:gridCol>
                <a:gridCol w="623301">
                  <a:extLst>
                    <a:ext uri="{9D8B030D-6E8A-4147-A177-3AD203B41FA5}">
                      <a16:colId xmlns:a16="http://schemas.microsoft.com/office/drawing/2014/main" val="3108849492"/>
                    </a:ext>
                  </a:extLst>
                </a:gridCol>
                <a:gridCol w="612303">
                  <a:extLst>
                    <a:ext uri="{9D8B030D-6E8A-4147-A177-3AD203B41FA5}">
                      <a16:colId xmlns:a16="http://schemas.microsoft.com/office/drawing/2014/main" val="597677268"/>
                    </a:ext>
                  </a:extLst>
                </a:gridCol>
                <a:gridCol w="612303">
                  <a:extLst>
                    <a:ext uri="{9D8B030D-6E8A-4147-A177-3AD203B41FA5}">
                      <a16:colId xmlns:a16="http://schemas.microsoft.com/office/drawing/2014/main" val="3877266911"/>
                    </a:ext>
                  </a:extLst>
                </a:gridCol>
                <a:gridCol w="612303">
                  <a:extLst>
                    <a:ext uri="{9D8B030D-6E8A-4147-A177-3AD203B41FA5}">
                      <a16:colId xmlns:a16="http://schemas.microsoft.com/office/drawing/2014/main" val="556356144"/>
                    </a:ext>
                  </a:extLst>
                </a:gridCol>
                <a:gridCol w="612303">
                  <a:extLst>
                    <a:ext uri="{9D8B030D-6E8A-4147-A177-3AD203B41FA5}">
                      <a16:colId xmlns:a16="http://schemas.microsoft.com/office/drawing/2014/main" val="1307369359"/>
                    </a:ext>
                  </a:extLst>
                </a:gridCol>
                <a:gridCol w="1361731">
                  <a:extLst>
                    <a:ext uri="{9D8B030D-6E8A-4147-A177-3AD203B41FA5}">
                      <a16:colId xmlns:a16="http://schemas.microsoft.com/office/drawing/2014/main" val="2731535603"/>
                    </a:ext>
                  </a:extLst>
                </a:gridCol>
                <a:gridCol w="3430358">
                  <a:extLst>
                    <a:ext uri="{9D8B030D-6E8A-4147-A177-3AD203B41FA5}">
                      <a16:colId xmlns:a16="http://schemas.microsoft.com/office/drawing/2014/main" val="505692502"/>
                    </a:ext>
                  </a:extLst>
                </a:gridCol>
              </a:tblGrid>
              <a:tr h="3511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(положительный/отрицательный)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информации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814722"/>
                  </a:ext>
                </a:extLst>
              </a:tr>
              <a:tr h="1076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130216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2056" marR="22056" marT="36285" marB="3628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771622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«Использование и охрана земель на территории муниципального района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Республики Башкортостан»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989278"/>
                  </a:ext>
                </a:extLst>
              </a:tr>
              <a:tr h="1328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мероприятий по очистке территорий от мусора в сравнении с прошлым годом, ед.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целевого индикатора (П):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Ко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 = ---------------------, где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 - количество проведенных мероприятий в отчетном году,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– количество проведенных мероприятий в году, предыдущем отчетному 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– данные отдела ЖКХ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379561"/>
                  </a:ext>
                </a:extLst>
              </a:tr>
              <a:tr h="1158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проявления нарушений земельного законодательства, ед.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проявления нарушений земельного законодательства оценивается по количеству возбужденных дел об административных правонарушениях за нарушение земельного законодательства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–данные Отдела по </a:t>
                      </a:r>
                      <a:r>
                        <a:rPr lang="ru-RU" sz="1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Мелеузовскому</a:t>
                      </a: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Управления Росреестра по РБ, отдела муниципального контроля и жизнеобеспечения</a:t>
                      </a:r>
                    </a:p>
                  </a:txBody>
                  <a:tcPr marL="22056" marR="22056" marT="36285" marB="362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863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95898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83</a:t>
            </a:fld>
            <a:endParaRPr lang="en-US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05C57EC-A68D-43EF-A27B-91F5852944F1}"/>
              </a:ext>
            </a:extLst>
          </p:cNvPr>
          <p:cNvSpPr/>
          <p:nvPr/>
        </p:nvSpPr>
        <p:spPr>
          <a:xfrm>
            <a:off x="1511554" y="303273"/>
            <a:ext cx="10400030" cy="6837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Формирование законопослушного поведения участников дорожного движения в муниципальном районе </a:t>
            </a:r>
          </a:p>
          <a:p>
            <a:pPr algn="ctr">
              <a:lnSpc>
                <a:spcPct val="100000"/>
              </a:lnSpc>
            </a:pPr>
            <a:r>
              <a:rPr lang="ru-RU" sz="2000" b="1" spc="-1" dirty="0" err="1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Мелеузовский</a:t>
            </a:r>
            <a:r>
              <a:rPr lang="ru-RU" sz="2000" b="1" spc="-1" dirty="0">
                <a:solidFill>
                  <a:schemeClr val="accent5">
                    <a:lumMod val="75000"/>
                  </a:schemeClr>
                </a:solidFill>
                <a:latin typeface="Bad Script" panose="02000000000000000000" pitchFamily="2" charset="0"/>
              </a:rPr>
              <a:t> район Республики Башкортостан</a:t>
            </a:r>
            <a:endParaRPr lang="ru-RU" sz="2000" spc="-1" dirty="0">
              <a:solidFill>
                <a:schemeClr val="accent5">
                  <a:lumMod val="75000"/>
                </a:schemeClr>
              </a:solidFill>
              <a:latin typeface="Bad Script" panose="02000000000000000000" pitchFamily="2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D80876B-6E05-44C1-B070-3EE2F004DC52}"/>
              </a:ext>
            </a:extLst>
          </p:cNvPr>
          <p:cNvSpPr/>
          <p:nvPr/>
        </p:nvSpPr>
        <p:spPr>
          <a:xfrm>
            <a:off x="1365004" y="884502"/>
            <a:ext cx="1023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р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еализации:</a:t>
            </a:r>
            <a:r>
              <a:rPr lang="ru-RU" sz="1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2022-2024 годы, утверждена  Постановлением главы Администрации муниципального района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от 12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.05.2022 г. №485 (с изменениями от 09.12.2022г. № 1443)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6B3838-59EB-489D-9905-AA9ADC68F3D8}"/>
              </a:ext>
            </a:extLst>
          </p:cNvPr>
          <p:cNvSpPr/>
          <p:nvPr/>
        </p:nvSpPr>
        <p:spPr>
          <a:xfrm>
            <a:off x="7960991" y="4087838"/>
            <a:ext cx="3392809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 исполнитель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программы </a:t>
            </a:r>
          </a:p>
          <a:p>
            <a:pPr algn="just"/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МКУ Управление образования муниципального района </a:t>
            </a:r>
            <a:r>
              <a:rPr lang="ru-RU" sz="11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sz="115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 РБ.</a:t>
            </a:r>
            <a:endParaRPr lang="ru-RU" sz="1150" dirty="0"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7AD3FF2-AD16-4C1E-ADFB-6ADD9EE5306A}"/>
              </a:ext>
            </a:extLst>
          </p:cNvPr>
          <p:cNvSpPr/>
          <p:nvPr/>
        </p:nvSpPr>
        <p:spPr>
          <a:xfrm>
            <a:off x="280473" y="1438500"/>
            <a:ext cx="6983927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Цели программы : 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Создание комплексной системы профилактики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дорожно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– транспортных происшествий в целях формирования у участников дорожного движения стереотипа законопослушного поведения и негативного отношения к правонарушениям в сфере дорожного движения.</a:t>
            </a:r>
          </a:p>
          <a:p>
            <a:pPr algn="just">
              <a:defRPr/>
            </a:pPr>
            <a:endParaRPr lang="ru-RU" b="1" i="1" u="sng" dirty="0">
              <a:solidFill>
                <a:schemeClr val="accent5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0"/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Задачи: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вовлечение наибольшего числа учащихся общеобразовательных учреждений в изучение правил дорожного движения;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создание системы профилактических мер, направленных на формирование у участников дорожного движения законопослушного поведения;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снижение дорожно-транспортного травматизма детей на территории муниципального района </a:t>
            </a:r>
            <a:r>
              <a:rPr lang="ru-RU" sz="1150" dirty="0" err="1">
                <a:solidFill>
                  <a:schemeClr val="bg2">
                    <a:lumMod val="10000"/>
                  </a:schemeClr>
                </a:solidFill>
              </a:rPr>
              <a:t>Мелеузовский</a:t>
            </a:r>
            <a:r>
              <a:rPr lang="ru-RU" sz="1150" dirty="0">
                <a:solidFill>
                  <a:schemeClr val="bg2">
                    <a:lumMod val="10000"/>
                  </a:schemeClr>
                </a:solidFill>
              </a:rPr>
              <a:t> район Республики Башкортостан.</a:t>
            </a:r>
          </a:p>
          <a:p>
            <a:pPr marL="171450" lvl="0" indent="-171450" algn="just">
              <a:spcAft>
                <a:spcPts val="0"/>
              </a:spcAft>
              <a:buFontTx/>
              <a:buChar char="-"/>
              <a:tabLst>
                <a:tab pos="262255" algn="l"/>
                <a:tab pos="352425" algn="l"/>
              </a:tabLst>
            </a:pPr>
            <a:endParaRPr lang="ru-RU" sz="11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8518C4-357D-4CE8-8470-F511A03D5C0B}"/>
              </a:ext>
            </a:extLst>
          </p:cNvPr>
          <p:cNvSpPr/>
          <p:nvPr/>
        </p:nvSpPr>
        <p:spPr>
          <a:xfrm>
            <a:off x="7562847" y="1438500"/>
            <a:ext cx="41832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21865" algn="l"/>
              </a:tabLst>
            </a:pPr>
            <a:r>
              <a:rPr lang="ru-RU" b="1" i="1" u="sng" dirty="0">
                <a:solidFill>
                  <a:schemeClr val="accent5">
                    <a:lumMod val="50000"/>
                  </a:schemeClr>
                </a:solidFill>
              </a:rPr>
              <a:t>Объем финансирования в 2022-2024 годах составит 98,0 тыс. рублей, из них по годам:</a:t>
            </a:r>
          </a:p>
          <a:p>
            <a:pPr algn="ctr">
              <a:tabLst>
                <a:tab pos="2221865" algn="l"/>
              </a:tabLst>
            </a:pPr>
            <a:endParaRPr lang="ru-RU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2022 год – 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2023 год – 48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;</a:t>
            </a:r>
          </a:p>
          <a:p>
            <a:pPr algn="ctr">
              <a:spcAft>
                <a:spcPts val="0"/>
              </a:spcAft>
              <a:tabLst>
                <a:tab pos="2221865" algn="l"/>
              </a:tabLst>
            </a:pPr>
            <a:r>
              <a:rPr lang="ru-RU" sz="1400" dirty="0">
                <a:ea typeface="Times New Roman" panose="02020603050405020304" pitchFamily="18" charset="0"/>
              </a:rPr>
              <a:t>  2024 год – 50 </a:t>
            </a:r>
            <a:r>
              <a:rPr lang="ru-RU" sz="1400" dirty="0" err="1">
                <a:ea typeface="Times New Roman" panose="02020603050405020304" pitchFamily="18" charset="0"/>
              </a:rPr>
              <a:t>тыс.рублей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14" name="Picture 22" descr="https://cdn1.vectorstock.com/i/1000x1000/26/20/money-icon-vector-3952620.jpg">
            <a:extLst>
              <a:ext uri="{FF2B5EF4-FFF2-40B4-BE49-F238E27FC236}">
                <a16:creationId xmlns:a16="http://schemas.microsoft.com/office/drawing/2014/main" id="{86C55E15-EDCC-4192-B20B-71838802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" t="516" r="-609" b="12283"/>
          <a:stretch/>
        </p:blipFill>
        <p:spPr bwMode="auto">
          <a:xfrm>
            <a:off x="374404" y="303273"/>
            <a:ext cx="990600" cy="79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45060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84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6148F-09DD-4F49-8880-6B67966B2A3F}"/>
              </a:ext>
            </a:extLst>
          </p:cNvPr>
          <p:cNvSpPr txBox="1"/>
          <p:nvPr/>
        </p:nvSpPr>
        <p:spPr>
          <a:xfrm>
            <a:off x="469127" y="1429111"/>
            <a:ext cx="11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0357279-AA38-401B-921B-D3428A81F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59" y="265392"/>
            <a:ext cx="113396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</a:p>
          <a:p>
            <a:pPr lvl="0" algn="ctr"/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целевых индикаторов и показателей муниципальной программы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«Формирование законопослушного поведения участников дорожного движения в муниципальном районе </a:t>
            </a:r>
            <a:r>
              <a:rPr lang="ru-RU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на 2022 – 2024 годы</a:t>
            </a:r>
            <a:r>
              <a:rPr kumimoji="0" lang="ru-RU" altLang="ru-RU" sz="1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kumimoji="0" lang="ru-RU" altLang="ru-RU" sz="15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BFD037F-C96E-4B17-83C1-743A702E3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543621"/>
              </p:ext>
            </p:extLst>
          </p:nvPr>
        </p:nvGraphicFramePr>
        <p:xfrm>
          <a:off x="399458" y="1689399"/>
          <a:ext cx="11209067" cy="3238485"/>
        </p:xfrm>
        <a:graphic>
          <a:graphicData uri="http://schemas.openxmlformats.org/drawingml/2006/table">
            <a:tbl>
              <a:tblPr firstRow="1" firstCol="1" bandRow="1"/>
              <a:tblGrid>
                <a:gridCol w="506120">
                  <a:extLst>
                    <a:ext uri="{9D8B030D-6E8A-4147-A177-3AD203B41FA5}">
                      <a16:colId xmlns:a16="http://schemas.microsoft.com/office/drawing/2014/main" val="2668651714"/>
                    </a:ext>
                  </a:extLst>
                </a:gridCol>
                <a:gridCol w="3657728">
                  <a:extLst>
                    <a:ext uri="{9D8B030D-6E8A-4147-A177-3AD203B41FA5}">
                      <a16:colId xmlns:a16="http://schemas.microsoft.com/office/drawing/2014/main" val="1756353399"/>
                    </a:ext>
                  </a:extLst>
                </a:gridCol>
                <a:gridCol w="1138709">
                  <a:extLst>
                    <a:ext uri="{9D8B030D-6E8A-4147-A177-3AD203B41FA5}">
                      <a16:colId xmlns:a16="http://schemas.microsoft.com/office/drawing/2014/main" val="3273758288"/>
                    </a:ext>
                  </a:extLst>
                </a:gridCol>
                <a:gridCol w="857224">
                  <a:extLst>
                    <a:ext uri="{9D8B030D-6E8A-4147-A177-3AD203B41FA5}">
                      <a16:colId xmlns:a16="http://schemas.microsoft.com/office/drawing/2014/main" val="1056536868"/>
                    </a:ext>
                  </a:extLst>
                </a:gridCol>
                <a:gridCol w="857224">
                  <a:extLst>
                    <a:ext uri="{9D8B030D-6E8A-4147-A177-3AD203B41FA5}">
                      <a16:colId xmlns:a16="http://schemas.microsoft.com/office/drawing/2014/main" val="4108516785"/>
                    </a:ext>
                  </a:extLst>
                </a:gridCol>
                <a:gridCol w="765857">
                  <a:extLst>
                    <a:ext uri="{9D8B030D-6E8A-4147-A177-3AD203B41FA5}">
                      <a16:colId xmlns:a16="http://schemas.microsoft.com/office/drawing/2014/main" val="1223206171"/>
                    </a:ext>
                  </a:extLst>
                </a:gridCol>
                <a:gridCol w="1849954">
                  <a:extLst>
                    <a:ext uri="{9D8B030D-6E8A-4147-A177-3AD203B41FA5}">
                      <a16:colId xmlns:a16="http://schemas.microsoft.com/office/drawing/2014/main" val="564728532"/>
                    </a:ext>
                  </a:extLst>
                </a:gridCol>
                <a:gridCol w="1576251">
                  <a:extLst>
                    <a:ext uri="{9D8B030D-6E8A-4147-A177-3AD203B41FA5}">
                      <a16:colId xmlns:a16="http://schemas.microsoft.com/office/drawing/2014/main" val="2758031776"/>
                    </a:ext>
                  </a:extLst>
                </a:gridCol>
              </a:tblGrid>
              <a:tr h="7233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Наименование целевого индикатора и показателя муниципальной программы, единица измерения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54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Ожидаемое значение целевого индикатора и показателя на момент разработки муниципальной программы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68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261243"/>
                  </a:ext>
                </a:extLst>
              </a:tr>
              <a:tr h="53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99054"/>
                  </a:ext>
                </a:extLst>
              </a:tr>
              <a:tr h="349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231269"/>
                  </a:ext>
                </a:extLst>
              </a:tr>
              <a:tr h="589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 (воспитанников) задействованных в мероприятиях по профилактике дорожно-транспортных происшествий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68471"/>
                  </a:ext>
                </a:extLst>
              </a:tr>
              <a:tr h="439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дорожно-транспортных происшествий с участием несовершеннолетних детей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881018"/>
                  </a:ext>
                </a:extLst>
              </a:tr>
              <a:tr h="21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пострадавших детей.</a:t>
                      </a:r>
                      <a:endParaRPr lang="ru-RU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0" u="none" strike="noStrike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05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31" marR="49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312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67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8B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70" y="4049068"/>
            <a:ext cx="162027" cy="15302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52747-36E8-4080-940B-1C2FF31F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8C7D807A-D3EC-4DEA-86E2-120E4093F1A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3ECE7AC-7B84-43FB-9EC0-E548AEA8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90591"/>
              </p:ext>
            </p:extLst>
          </p:nvPr>
        </p:nvGraphicFramePr>
        <p:xfrm>
          <a:off x="431799" y="373585"/>
          <a:ext cx="11208265" cy="5131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71">
                  <a:extLst>
                    <a:ext uri="{9D8B030D-6E8A-4147-A177-3AD203B41FA5}">
                      <a16:colId xmlns:a16="http://schemas.microsoft.com/office/drawing/2014/main" val="1060745845"/>
                    </a:ext>
                  </a:extLst>
                </a:gridCol>
                <a:gridCol w="2067499">
                  <a:extLst>
                    <a:ext uri="{9D8B030D-6E8A-4147-A177-3AD203B41FA5}">
                      <a16:colId xmlns:a16="http://schemas.microsoft.com/office/drawing/2014/main" val="219561640"/>
                    </a:ext>
                  </a:extLst>
                </a:gridCol>
                <a:gridCol w="1865648">
                  <a:extLst>
                    <a:ext uri="{9D8B030D-6E8A-4147-A177-3AD203B41FA5}">
                      <a16:colId xmlns:a16="http://schemas.microsoft.com/office/drawing/2014/main" val="928009202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79992344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282179645"/>
                    </a:ext>
                  </a:extLst>
                </a:gridCol>
                <a:gridCol w="620371">
                  <a:extLst>
                    <a:ext uri="{9D8B030D-6E8A-4147-A177-3AD203B41FA5}">
                      <a16:colId xmlns:a16="http://schemas.microsoft.com/office/drawing/2014/main" val="726739405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1494343860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634674263"/>
                    </a:ext>
                  </a:extLst>
                </a:gridCol>
                <a:gridCol w="621100">
                  <a:extLst>
                    <a:ext uri="{9D8B030D-6E8A-4147-A177-3AD203B41FA5}">
                      <a16:colId xmlns:a16="http://schemas.microsoft.com/office/drawing/2014/main" val="475874220"/>
                    </a:ext>
                  </a:extLst>
                </a:gridCol>
                <a:gridCol w="1134912">
                  <a:extLst>
                    <a:ext uri="{9D8B030D-6E8A-4147-A177-3AD203B41FA5}">
                      <a16:colId xmlns:a16="http://schemas.microsoft.com/office/drawing/2014/main" val="1075335018"/>
                    </a:ext>
                  </a:extLst>
                </a:gridCol>
                <a:gridCol w="1793964">
                  <a:extLst>
                    <a:ext uri="{9D8B030D-6E8A-4147-A177-3AD203B41FA5}">
                      <a16:colId xmlns:a16="http://schemas.microsoft.com/office/drawing/2014/main" val="4160882288"/>
                    </a:ext>
                  </a:extLst>
                </a:gridCol>
              </a:tblGrid>
              <a:tr h="3889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 и показателя муниципальной программы, единица измерения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Фактическое значение целевого индикатора и показателя на момент разработки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Значения целевого индикатора и показателя по годам реализации муниципальной программы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Вектор достижимости целевого индикатора и показателя (положительный/отрица­тельный)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Методика расчета значений целевого индикатора и показателя муниципальной программы, источник информации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41613"/>
                  </a:ext>
                </a:extLst>
              </a:tr>
              <a:tr h="270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2025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2026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2027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83103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00" marR="4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621779"/>
                  </a:ext>
                </a:extLst>
              </a:tr>
              <a:tr h="508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1.10.2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Доля обучающихся в общеобразовательных учреждениях, занимающихся во вторую смену, в общей численности обучающихся в общеобразовательных учреждениях,%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14,5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13,5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отрицательный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Двс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Ковс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/Ко*100% где: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Ковс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–количество обучающихся во вторую смену, Ко – общее количество обучающихся.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6923"/>
                  </a:ext>
                </a:extLst>
              </a:tr>
              <a:tr h="953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1.11.1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 по образовательным программам основного и среднего общего образования, охваченных мероприятиями, направленными на раннюю профессиональную ориентацию, в том числе в рамках программы  «Билет в будущее»,%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66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Дцос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Кцос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/ОУ*100 где: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Кцос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–количество ОУ, расположенных в сельской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местности,в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которых обновлена, материально-технической базы для занятий физической культурой и спортом, ОУ – общее количество образовательных организаций в сельской местности.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5732"/>
                  </a:ext>
                </a:extLst>
              </a:tr>
              <a:tr h="706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1.12.1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образовательных организаций, оснащённых в целях внедрения цифровой образовательной среды 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Дцос =Кцос/ОУ*100 где: Кцос –количество ОУ в которых внедрена целевая модель цифровой образовательной среды, ОУ – общее количество образовательных организаций.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566551"/>
                  </a:ext>
                </a:extLst>
              </a:tr>
              <a:tr h="1177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1.12.2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обучающихся, для которых созданы равные условия  получения качественного образования  вне зависимости от их нахождения посредством предоставления доступа к федеральной информационно-сервисной платформы цифровой образовательной среды,%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Кр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*100, где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КпФИСП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обучающихся, для которых созданы равные условия  получения качественного образования  вне зависимости от их нахождения посредством предоставления доступа к федеральной информационно-сервисной платформы цифровой образовательной среды;  Ко – общее количество обучающихся.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351806"/>
                  </a:ext>
                </a:extLst>
              </a:tr>
              <a:tr h="905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1.12.3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педагогических работников использующих сервисы федеральной информационно-сервисной платформы цифровой образовательной среды,%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ДпФИСП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КпФИСП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*100. Где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КпФИСП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педагогических работников использующих сервисы федеральной информационно-сервисной платформы цифровой образовательной среды;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общее количество педагогических работников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311193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9841A20-A541-4C69-ABB3-1B042EC5F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311330"/>
              </p:ext>
            </p:extLst>
          </p:nvPr>
        </p:nvGraphicFramePr>
        <p:xfrm>
          <a:off x="431799" y="5504688"/>
          <a:ext cx="11208264" cy="886968"/>
        </p:xfrm>
        <a:graphic>
          <a:graphicData uri="http://schemas.openxmlformats.org/drawingml/2006/table">
            <a:tbl>
              <a:tblPr firstRow="1" firstCol="1" bandRow="1"/>
              <a:tblGrid>
                <a:gridCol w="638049">
                  <a:extLst>
                    <a:ext uri="{9D8B030D-6E8A-4147-A177-3AD203B41FA5}">
                      <a16:colId xmlns:a16="http://schemas.microsoft.com/office/drawing/2014/main" val="1583915979"/>
                    </a:ext>
                  </a:extLst>
                </a:gridCol>
                <a:gridCol w="2039112">
                  <a:extLst>
                    <a:ext uri="{9D8B030D-6E8A-4147-A177-3AD203B41FA5}">
                      <a16:colId xmlns:a16="http://schemas.microsoft.com/office/drawing/2014/main" val="2316789505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91577719"/>
                    </a:ext>
                  </a:extLst>
                </a:gridCol>
                <a:gridCol w="580502">
                  <a:extLst>
                    <a:ext uri="{9D8B030D-6E8A-4147-A177-3AD203B41FA5}">
                      <a16:colId xmlns:a16="http://schemas.microsoft.com/office/drawing/2014/main" val="3860828113"/>
                    </a:ext>
                  </a:extLst>
                </a:gridCol>
                <a:gridCol w="632257">
                  <a:extLst>
                    <a:ext uri="{9D8B030D-6E8A-4147-A177-3AD203B41FA5}">
                      <a16:colId xmlns:a16="http://schemas.microsoft.com/office/drawing/2014/main" val="713027829"/>
                    </a:ext>
                  </a:extLst>
                </a:gridCol>
                <a:gridCol w="643473">
                  <a:extLst>
                    <a:ext uri="{9D8B030D-6E8A-4147-A177-3AD203B41FA5}">
                      <a16:colId xmlns:a16="http://schemas.microsoft.com/office/drawing/2014/main" val="33065456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215865838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61366024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69278788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343748340"/>
                    </a:ext>
                  </a:extLst>
                </a:gridCol>
                <a:gridCol w="1810263">
                  <a:extLst>
                    <a:ext uri="{9D8B030D-6E8A-4147-A177-3AD203B41FA5}">
                      <a16:colId xmlns:a16="http://schemas.microsoft.com/office/drawing/2014/main" val="774735405"/>
                    </a:ext>
                  </a:extLst>
                </a:gridCol>
              </a:tblGrid>
              <a:tr h="886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1.13.1</a:t>
                      </a:r>
                      <a:endParaRPr lang="ru-RU" sz="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Доля общеобразовательных организаций, в которых утверждены и реализуются рабочие программы воспитания обучающихся на основе разработанной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России примерной программы воспитания обучающихся от общего количества общеобразовательных организаций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kern="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положительный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ДооРП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=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КооРП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*100. Где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КооРП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количество общеобразовательных организаций, в которых утверждены и реализуются рабочие программы воспитания обучающихся ;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– общее количество общеобразовательных организаций</a:t>
                      </a:r>
                      <a:endParaRPr lang="ru-RU" sz="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81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8067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</TotalTime>
  <Words>23866</Words>
  <Application>Microsoft Office PowerPoint</Application>
  <PresentationFormat>Широкоэкранный</PresentationFormat>
  <Paragraphs>4693</Paragraphs>
  <Slides>84</Slides>
  <Notes>55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84</vt:i4>
      </vt:variant>
    </vt:vector>
  </HeadingPairs>
  <TitlesOfParts>
    <vt:vector size="92" baseType="lpstr">
      <vt:lpstr>Arial</vt:lpstr>
      <vt:lpstr>Bad Script</vt:lpstr>
      <vt:lpstr>Calibri</vt:lpstr>
      <vt:lpstr>Calibri Light</vt:lpstr>
      <vt:lpstr>Liberation Serif</vt:lpstr>
      <vt:lpstr>Sylfaen</vt:lpstr>
      <vt:lpstr>Times New Roman</vt:lpstr>
      <vt:lpstr>Custom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user</cp:lastModifiedBy>
  <cp:revision>183</cp:revision>
  <dcterms:created xsi:type="dcterms:W3CDTF">2016-09-04T11:54:55Z</dcterms:created>
  <dcterms:modified xsi:type="dcterms:W3CDTF">2023-05-10T12:06:30Z</dcterms:modified>
</cp:coreProperties>
</file>