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3" r:id="rId3"/>
    <p:sldId id="257" r:id="rId4"/>
    <p:sldId id="264" r:id="rId5"/>
    <p:sldId id="258" r:id="rId6"/>
    <p:sldId id="265" r:id="rId7"/>
    <p:sldId id="259" r:id="rId8"/>
    <p:sldId id="266" r:id="rId9"/>
    <p:sldId id="261" r:id="rId10"/>
    <p:sldId id="26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3D3"/>
    <a:srgbClr val="F3C91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3" autoAdjust="0"/>
    <p:restoredTop sz="86410" autoAdjust="0"/>
  </p:normalViewPr>
  <p:slideViewPr>
    <p:cSldViewPr snapToGrid="0" snapToObjects="1">
      <p:cViewPr varScale="1">
        <p:scale>
          <a:sx n="110" d="100"/>
          <a:sy n="110" d="100"/>
        </p:scale>
        <p:origin x="100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BB2F7-5A99-42AA-BF19-54FF446F1713}" type="datetimeFigureOut">
              <a:rPr lang="ru-RU" smtClean="0"/>
              <a:t>16.04.2021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5FC7A-5EFA-46BA-A010-6A21A36D8723}" type="slidenum">
              <a:rPr lang="ru-RU" smtClean="0"/>
              <a:t>‹#›</a:t>
            </a:fld>
            <a:endParaRPr lang="ru-RU"/>
          </a:p>
        </p:txBody>
      </p:sp>
    </p:spTree>
    <p:extLst>
      <p:ext uri="{BB962C8B-B14F-4D97-AF65-F5344CB8AC3E}">
        <p14:creationId xmlns:p14="http://schemas.microsoft.com/office/powerpoint/2010/main" val="3780988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15FC7A-5EFA-46BA-A010-6A21A36D8723}" type="slidenum">
              <a:rPr lang="ru-RU" smtClean="0"/>
              <a:t>1</a:t>
            </a:fld>
            <a:endParaRPr lang="ru-RU"/>
          </a:p>
        </p:txBody>
      </p:sp>
    </p:spTree>
    <p:extLst>
      <p:ext uri="{BB962C8B-B14F-4D97-AF65-F5344CB8AC3E}">
        <p14:creationId xmlns:p14="http://schemas.microsoft.com/office/powerpoint/2010/main" val="3762892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15FC7A-5EFA-46BA-A010-6A21A36D8723}" type="slidenum">
              <a:rPr lang="ru-RU" smtClean="0"/>
              <a:t>2</a:t>
            </a:fld>
            <a:endParaRPr lang="ru-RU"/>
          </a:p>
        </p:txBody>
      </p:sp>
    </p:spTree>
    <p:extLst>
      <p:ext uri="{BB962C8B-B14F-4D97-AF65-F5344CB8AC3E}">
        <p14:creationId xmlns:p14="http://schemas.microsoft.com/office/powerpoint/2010/main" val="2105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Динамика численности по годам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Динамика численности по годам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p:txBody>
      </p:sp>
    </p:spTree>
    <p:extLst>
      <p:ext uri="{BB962C8B-B14F-4D97-AF65-F5344CB8AC3E}">
        <p14:creationId xmlns:p14="http://schemas.microsoft.com/office/powerpoint/2010/main" val="2359559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decompositionTreeVisual</a:t>
            </a:r>
            <a:endParaRPr dirty="0"/>
          </a:p>
          <a:p>
            <a:r>
              <a:rPr b="0" dirty="0"/>
              <a:t>No alt text provided.</a:t>
            </a:r>
            <a:endParaRPr dirty="0"/>
          </a:p>
          <a:p>
            <a:endParaRPr dirty="0"/>
          </a:p>
          <a:p>
            <a:r>
              <a:rPr b="1" dirty="0"/>
              <a:t>Динамика доходов по годам</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15FC7A-5EFA-46BA-A010-6A21A36D8723}" type="slidenum">
              <a:rPr lang="ru-RU" smtClean="0"/>
              <a:t>6</a:t>
            </a:fld>
            <a:endParaRPr lang="ru-RU"/>
          </a:p>
        </p:txBody>
      </p:sp>
    </p:spTree>
    <p:extLst>
      <p:ext uri="{BB962C8B-B14F-4D97-AF65-F5344CB8AC3E}">
        <p14:creationId xmlns:p14="http://schemas.microsoft.com/office/powerpoint/2010/main" val="2182489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Исполнение плана</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Динамика расходов по годам</a:t>
            </a:r>
            <a:endParaRPr dirty="0"/>
          </a:p>
          <a:p>
            <a:r>
              <a:rPr b="0" dirty="0"/>
              <a:t>No alt text provided.</a:t>
            </a:r>
            <a:endParaRPr dirty="0"/>
          </a:p>
          <a:p>
            <a:endParaRPr dirty="0"/>
          </a:p>
          <a:p>
            <a:r>
              <a:rPr b="1" dirty="0"/>
              <a:t>donutChart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структура расходов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Муниципальные программы по разделу</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915FC7A-5EFA-46BA-A010-6A21A36D8723}" type="slidenum">
              <a:rPr lang="ru-RU" smtClean="0"/>
              <a:t>8</a:t>
            </a:fld>
            <a:endParaRPr lang="ru-RU"/>
          </a:p>
        </p:txBody>
      </p:sp>
    </p:spTree>
    <p:extLst>
      <p:ext uri="{BB962C8B-B14F-4D97-AF65-F5344CB8AC3E}">
        <p14:creationId xmlns:p14="http://schemas.microsoft.com/office/powerpoint/2010/main" val="2974230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donutChart</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textbox</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pp.powerbi.com/groups/me/reports/28a589bf-580d-40aa-a2e5-238a256d396c?pbi_source=PowerPoint"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28a589bf-580d-40aa-a2e5-238a256d396c/ReportSectioneea855147b0ee09934c0?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finance.admmeleuz.r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28a589bf-580d-40aa-a2e5-238a256d396c/ReportSection?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28a589bf-580d-40aa-a2e5-238a256d396c/ReportSection?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28a589bf-580d-40aa-a2e5-238a256d396c/ReportSection24fc33100420aa5273db?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28a589bf-580d-40aa-a2e5-238a256d396c/ReportSection832d75e55d0ab86ed030?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 </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4"/>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15.04.2021 21:14:05 West Asia Standard Time</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15.04.2021 21:09:05 West Asia Standard Time</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pic>
        <p:nvPicPr>
          <p:cNvPr id="14" name="Picture 2">
            <a:extLst>
              <a:ext uri="{FF2B5EF4-FFF2-40B4-BE49-F238E27FC236}">
                <a16:creationId xmlns:a16="http://schemas.microsoft.com/office/drawing/2014/main" id="{E5D51269-57B9-4705-A644-7B209D3C1D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5449" y="0"/>
            <a:ext cx="9506552"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567B8346-63F9-405F-84C1-4128DD4E9321}"/>
              </a:ext>
            </a:extLst>
          </p:cNvPr>
          <p:cNvSpPr txBox="1">
            <a:spLocks/>
          </p:cNvSpPr>
          <p:nvPr/>
        </p:nvSpPr>
        <p:spPr>
          <a:xfrm>
            <a:off x="327497" y="3282186"/>
            <a:ext cx="11537005" cy="1117636"/>
          </a:xfrm>
          <a:prstGeom prst="rect">
            <a:avLst/>
          </a:prstGeom>
          <a:solidFill>
            <a:schemeClr val="bg2">
              <a:lumMod val="5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800" dirty="0">
                <a:solidFill>
                  <a:schemeClr val="bg1"/>
                </a:solidFill>
                <a:latin typeface="Times New Roman" panose="02020603050405020304" pitchFamily="18" charset="0"/>
                <a:cs typeface="Times New Roman" panose="02020603050405020304" pitchFamily="18" charset="0"/>
              </a:rPr>
              <a:t>Интерактивная панель для граждан </a:t>
            </a:r>
          </a:p>
          <a:p>
            <a:r>
              <a:rPr lang="ru-RU" sz="1800" dirty="0">
                <a:solidFill>
                  <a:schemeClr val="bg1"/>
                </a:solidFill>
                <a:latin typeface="Times New Roman" panose="02020603050405020304" pitchFamily="18" charset="0"/>
                <a:cs typeface="Times New Roman" panose="02020603050405020304" pitchFamily="18" charset="0"/>
              </a:rPr>
              <a:t>«Открытый бюджет муниципального района </a:t>
            </a:r>
          </a:p>
          <a:p>
            <a:r>
              <a:rPr lang="ru-RU" sz="1800" dirty="0">
                <a:solidFill>
                  <a:schemeClr val="bg1"/>
                </a:solidFill>
                <a:latin typeface="Times New Roman" panose="02020603050405020304" pitchFamily="18" charset="0"/>
                <a:cs typeface="Times New Roman" panose="02020603050405020304" pitchFamily="18" charset="0"/>
              </a:rPr>
              <a:t>Мелеузовский район Республики Башкортостан»</a:t>
            </a:r>
          </a:p>
          <a:p>
            <a:r>
              <a:rPr lang="ru-RU" sz="1800" dirty="0">
                <a:solidFill>
                  <a:schemeClr val="bg1"/>
                </a:solidFill>
                <a:latin typeface="Times New Roman" panose="02020603050405020304" pitchFamily="18" charset="0"/>
                <a:cs typeface="Times New Roman" panose="02020603050405020304" pitchFamily="18" charset="0"/>
              </a:rPr>
              <a:t>(описание)</a:t>
            </a:r>
            <a:endParaRPr lang="ru-RU" sz="11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map, map, clusteredColumnChart, clusteredColumnChart, clusteredColumnChart, clusteredColumnChart, clusteredColumnChart, clusteredColumnChart, clusteredColumnChart, clusteredColumnChart, card, card, card, textbox, textbox, textbox, textbox, card, card, card, basicShape, tableEx, tableEx, tableEx, tableEx, card, card, card, card, textbox, textbox, basicShape, tableEx, donutChart, slicer, donutChart, basicShape, textbox, textbox, basicShape, basicShape, basicShape, card, card, textbox, image, image, image, image, actionButton, actionButton, actionButton, actionButton, basicShape, textbox. Please refer to the notes on this slide for details.">
            <a:hlinkClick r:id="rId3"/>
          </p:cNvPr>
          <p:cNvPicPr>
            <a:picLocks noChangeAspect="1"/>
          </p:cNvPicPr>
          <p:nvPr/>
        </p:nvPicPr>
        <p:blipFill>
          <a:blip r:embed="rId4"/>
          <a:stretch>
            <a:fillRect/>
          </a:stretch>
        </p:blipFill>
        <p:spPr>
          <a:xfrm>
            <a:off x="1471863" y="1206000"/>
            <a:ext cx="9906700" cy="5652000"/>
          </a:xfrm>
          <a:prstGeom prst="rect">
            <a:avLst/>
          </a:prstGeom>
          <a:noFill/>
        </p:spPr>
      </p:pic>
      <p:sp>
        <p:nvSpPr>
          <p:cNvPr id="4" name="Title" hidden="1"/>
          <p:cNvSpPr>
            <a:spLocks noGrp="1"/>
          </p:cNvSpPr>
          <p:nvPr>
            <p:ph type="title"/>
          </p:nvPr>
        </p:nvSpPr>
        <p:spPr/>
        <p:txBody>
          <a:bodyPr/>
          <a:lstStyle/>
          <a:p>
            <a:r>
              <a:t>Бюджеты поселений</a:t>
            </a:r>
          </a:p>
        </p:txBody>
      </p:sp>
      <p:sp>
        <p:nvSpPr>
          <p:cNvPr id="5" name="TextBox 4">
            <a:extLst>
              <a:ext uri="{FF2B5EF4-FFF2-40B4-BE49-F238E27FC236}">
                <a16:creationId xmlns:a16="http://schemas.microsoft.com/office/drawing/2014/main" id="{BAA597CE-F3B1-4B64-B0D1-4C5D95C05539}"/>
              </a:ext>
            </a:extLst>
          </p:cNvPr>
          <p:cNvSpPr txBox="1"/>
          <p:nvPr/>
        </p:nvSpPr>
        <p:spPr>
          <a:xfrm>
            <a:off x="4389120" y="652002"/>
            <a:ext cx="2232212" cy="553998"/>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Пользователь может увидеть из чего формируется доходная и расходная часть выбранного бюджета</a:t>
            </a:r>
          </a:p>
        </p:txBody>
      </p:sp>
      <p:cxnSp>
        <p:nvCxnSpPr>
          <p:cNvPr id="6" name="Прямая со стрелкой 5">
            <a:extLst>
              <a:ext uri="{FF2B5EF4-FFF2-40B4-BE49-F238E27FC236}">
                <a16:creationId xmlns:a16="http://schemas.microsoft.com/office/drawing/2014/main" id="{6807A7B8-DBFE-4F0B-AE28-22B103CBEDFE}"/>
              </a:ext>
            </a:extLst>
          </p:cNvPr>
          <p:cNvCxnSpPr>
            <a:cxnSpLocks/>
          </p:cNvCxnSpPr>
          <p:nvPr/>
        </p:nvCxnSpPr>
        <p:spPr>
          <a:xfrm flipH="1">
            <a:off x="4387710" y="1251938"/>
            <a:ext cx="598176" cy="93299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Прямая со стрелкой 6">
            <a:extLst>
              <a:ext uri="{FF2B5EF4-FFF2-40B4-BE49-F238E27FC236}">
                <a16:creationId xmlns:a16="http://schemas.microsoft.com/office/drawing/2014/main" id="{2C5E8AFB-14EC-4A28-8243-4176A998FE45}"/>
              </a:ext>
            </a:extLst>
          </p:cNvPr>
          <p:cNvCxnSpPr>
            <a:cxnSpLocks/>
          </p:cNvCxnSpPr>
          <p:nvPr/>
        </p:nvCxnSpPr>
        <p:spPr>
          <a:xfrm>
            <a:off x="6227683" y="1206000"/>
            <a:ext cx="395060" cy="107081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DD6F07F6-4A75-4752-8CF5-6FEDB520F4EA}"/>
              </a:ext>
            </a:extLst>
          </p:cNvPr>
          <p:cNvSpPr txBox="1"/>
          <p:nvPr/>
        </p:nvSpPr>
        <p:spPr>
          <a:xfrm>
            <a:off x="9741706" y="974939"/>
            <a:ext cx="2232212" cy="553998"/>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Цветовой индикатор меняется в зависимости от финансового результата</a:t>
            </a:r>
          </a:p>
        </p:txBody>
      </p:sp>
      <p:cxnSp>
        <p:nvCxnSpPr>
          <p:cNvPr id="19" name="Прямая со стрелкой 18">
            <a:extLst>
              <a:ext uri="{FF2B5EF4-FFF2-40B4-BE49-F238E27FC236}">
                <a16:creationId xmlns:a16="http://schemas.microsoft.com/office/drawing/2014/main" id="{D87C86D0-B25D-4AB2-BE8E-65D737FE22E5}"/>
              </a:ext>
            </a:extLst>
          </p:cNvPr>
          <p:cNvCxnSpPr/>
          <p:nvPr/>
        </p:nvCxnSpPr>
        <p:spPr>
          <a:xfrm>
            <a:off x="10645541" y="1508207"/>
            <a:ext cx="0" cy="65599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35CBA8BB-76FA-46DC-9460-96FA3B562291}"/>
              </a:ext>
            </a:extLst>
          </p:cNvPr>
          <p:cNvSpPr txBox="1"/>
          <p:nvPr/>
        </p:nvSpPr>
        <p:spPr>
          <a:xfrm>
            <a:off x="171650" y="3653480"/>
            <a:ext cx="2232212" cy="707886"/>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Предусмотрена возможность сравнить любых два нижестоящих бюджета, при этом графически сравниваются 4 показателя</a:t>
            </a:r>
          </a:p>
        </p:txBody>
      </p:sp>
      <p:sp>
        <p:nvSpPr>
          <p:cNvPr id="21" name="TextBox 20">
            <a:extLst>
              <a:ext uri="{FF2B5EF4-FFF2-40B4-BE49-F238E27FC236}">
                <a16:creationId xmlns:a16="http://schemas.microsoft.com/office/drawing/2014/main" id="{19F28B96-C384-43EB-B462-17FFDE8215EC}"/>
              </a:ext>
            </a:extLst>
          </p:cNvPr>
          <p:cNvSpPr txBox="1"/>
          <p:nvPr/>
        </p:nvSpPr>
        <p:spPr>
          <a:xfrm>
            <a:off x="114507" y="5055685"/>
            <a:ext cx="2232212" cy="553998"/>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Индикатор сравнения показывает на сколько параметры одного бюджета отличаются от другого</a:t>
            </a:r>
          </a:p>
        </p:txBody>
      </p:sp>
      <p:cxnSp>
        <p:nvCxnSpPr>
          <p:cNvPr id="23" name="Прямая со стрелкой 22">
            <a:extLst>
              <a:ext uri="{FF2B5EF4-FFF2-40B4-BE49-F238E27FC236}">
                <a16:creationId xmlns:a16="http://schemas.microsoft.com/office/drawing/2014/main" id="{1710D6D2-9CD8-456F-80FE-E5CA379B2888}"/>
              </a:ext>
            </a:extLst>
          </p:cNvPr>
          <p:cNvCxnSpPr>
            <a:cxnSpLocks/>
          </p:cNvCxnSpPr>
          <p:nvPr/>
        </p:nvCxnSpPr>
        <p:spPr>
          <a:xfrm flipV="1">
            <a:off x="2423113" y="3653479"/>
            <a:ext cx="2456896" cy="35394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5" name="Прямая со стрелкой 24">
            <a:extLst>
              <a:ext uri="{FF2B5EF4-FFF2-40B4-BE49-F238E27FC236}">
                <a16:creationId xmlns:a16="http://schemas.microsoft.com/office/drawing/2014/main" id="{C5D076E6-4C6C-4945-AF70-745F08FAADD3}"/>
              </a:ext>
            </a:extLst>
          </p:cNvPr>
          <p:cNvCxnSpPr>
            <a:cxnSpLocks/>
          </p:cNvCxnSpPr>
          <p:nvPr/>
        </p:nvCxnSpPr>
        <p:spPr>
          <a:xfrm flipV="1">
            <a:off x="2403862" y="3745355"/>
            <a:ext cx="6528382" cy="26206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0" name="Title 1">
            <a:extLst>
              <a:ext uri="{FF2B5EF4-FFF2-40B4-BE49-F238E27FC236}">
                <a16:creationId xmlns:a16="http://schemas.microsoft.com/office/drawing/2014/main" id="{1A596B92-B483-470D-923A-581C254D140E}"/>
              </a:ext>
            </a:extLst>
          </p:cNvPr>
          <p:cNvSpPr txBox="1">
            <a:spLocks/>
          </p:cNvSpPr>
          <p:nvPr/>
        </p:nvSpPr>
        <p:spPr>
          <a:xfrm>
            <a:off x="8434" y="120316"/>
            <a:ext cx="12183566" cy="322446"/>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Интерактивная панель для граждан «Открытый бюджет муниципального района Мелеузовский район Республики Башкортостан» (описание)</a:t>
            </a:r>
            <a:endParaRPr lang="ru-RU" sz="1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A3A5EEB4-FFA9-4697-B045-4DF56D068CD1}"/>
              </a:ext>
            </a:extLst>
          </p:cNvPr>
          <p:cNvSpPr txBox="1"/>
          <p:nvPr/>
        </p:nvSpPr>
        <p:spPr>
          <a:xfrm>
            <a:off x="153280" y="797086"/>
            <a:ext cx="1185326" cy="2092881"/>
          </a:xfrm>
          <a:prstGeom prst="rect">
            <a:avLst/>
          </a:prstGeom>
          <a:solidFill>
            <a:schemeClr val="tx1">
              <a:lumMod val="65000"/>
              <a:lumOff val="35000"/>
            </a:schemeClr>
          </a:solidFill>
        </p:spPr>
        <p:txBody>
          <a:bodyPr wrap="square" rtlCol="0">
            <a:spAutoFit/>
          </a:bodyPr>
          <a:lstStyle/>
          <a:p>
            <a:pPr algn="ctr"/>
            <a:r>
              <a:rPr lang="ru-RU" sz="1000" dirty="0">
                <a:solidFill>
                  <a:schemeClr val="bg1"/>
                </a:solidFill>
              </a:rPr>
              <a:t>На вкладке Поселения пользователь может ознакомиться с основными параметрами консолидированного бюджета за 3 последних года (переключив соответствующий индикатор) </a:t>
            </a:r>
          </a:p>
        </p:txBody>
      </p:sp>
      <p:cxnSp>
        <p:nvCxnSpPr>
          <p:cNvPr id="32" name="Прямая со стрелкой 31">
            <a:extLst>
              <a:ext uri="{FF2B5EF4-FFF2-40B4-BE49-F238E27FC236}">
                <a16:creationId xmlns:a16="http://schemas.microsoft.com/office/drawing/2014/main" id="{9EC6E3DE-29C2-4FA7-8D19-E1E3213B5AEC}"/>
              </a:ext>
            </a:extLst>
          </p:cNvPr>
          <p:cNvCxnSpPr>
            <a:cxnSpLocks/>
          </p:cNvCxnSpPr>
          <p:nvPr/>
        </p:nvCxnSpPr>
        <p:spPr>
          <a:xfrm>
            <a:off x="2315129" y="5478548"/>
            <a:ext cx="986336" cy="24848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4" name="Прямая со стрелкой 33">
            <a:extLst>
              <a:ext uri="{FF2B5EF4-FFF2-40B4-BE49-F238E27FC236}">
                <a16:creationId xmlns:a16="http://schemas.microsoft.com/office/drawing/2014/main" id="{E3A6DA60-56F8-47C4-B80B-F8D7F555317C}"/>
              </a:ext>
            </a:extLst>
          </p:cNvPr>
          <p:cNvCxnSpPr>
            <a:cxnSpLocks/>
          </p:cNvCxnSpPr>
          <p:nvPr/>
        </p:nvCxnSpPr>
        <p:spPr>
          <a:xfrm flipH="1">
            <a:off x="8210349" y="1508207"/>
            <a:ext cx="2367815" cy="335255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2" name="Прямая со стрелкой 41">
            <a:extLst>
              <a:ext uri="{FF2B5EF4-FFF2-40B4-BE49-F238E27FC236}">
                <a16:creationId xmlns:a16="http://schemas.microsoft.com/office/drawing/2014/main" id="{61CC0C24-B584-4BE6-B2BD-81222C13326F}"/>
              </a:ext>
            </a:extLst>
          </p:cNvPr>
          <p:cNvCxnSpPr>
            <a:cxnSpLocks/>
          </p:cNvCxnSpPr>
          <p:nvPr/>
        </p:nvCxnSpPr>
        <p:spPr>
          <a:xfrm>
            <a:off x="2346719" y="4361366"/>
            <a:ext cx="1137626" cy="89402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3" name="Прямая со стрелкой 42">
            <a:extLst>
              <a:ext uri="{FF2B5EF4-FFF2-40B4-BE49-F238E27FC236}">
                <a16:creationId xmlns:a16="http://schemas.microsoft.com/office/drawing/2014/main" id="{048CAB2B-9CC6-4A4E-BC9E-6DC263C51A12}"/>
              </a:ext>
            </a:extLst>
          </p:cNvPr>
          <p:cNvCxnSpPr>
            <a:cxnSpLocks/>
          </p:cNvCxnSpPr>
          <p:nvPr/>
        </p:nvCxnSpPr>
        <p:spPr>
          <a:xfrm>
            <a:off x="2315129" y="4361366"/>
            <a:ext cx="5046694" cy="99835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4" name="Прямая со стрелкой 43">
            <a:extLst>
              <a:ext uri="{FF2B5EF4-FFF2-40B4-BE49-F238E27FC236}">
                <a16:creationId xmlns:a16="http://schemas.microsoft.com/office/drawing/2014/main" id="{FF6F4F9A-2BCF-415D-B16E-6E4C2EE9CFF9}"/>
              </a:ext>
            </a:extLst>
          </p:cNvPr>
          <p:cNvCxnSpPr>
            <a:cxnSpLocks/>
          </p:cNvCxnSpPr>
          <p:nvPr/>
        </p:nvCxnSpPr>
        <p:spPr>
          <a:xfrm>
            <a:off x="2346719" y="4361366"/>
            <a:ext cx="2888622" cy="104642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0" name="Прямая со стрелкой 49">
            <a:extLst>
              <a:ext uri="{FF2B5EF4-FFF2-40B4-BE49-F238E27FC236}">
                <a16:creationId xmlns:a16="http://schemas.microsoft.com/office/drawing/2014/main" id="{40E20610-0F66-4535-A530-055E1C18AE15}"/>
              </a:ext>
            </a:extLst>
          </p:cNvPr>
          <p:cNvCxnSpPr>
            <a:cxnSpLocks/>
          </p:cNvCxnSpPr>
          <p:nvPr/>
        </p:nvCxnSpPr>
        <p:spPr>
          <a:xfrm>
            <a:off x="2378309" y="4361366"/>
            <a:ext cx="7324998" cy="99835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8859" y="4545340"/>
            <a:ext cx="9668934" cy="2031325"/>
          </a:xfrm>
          <a:prstGeom prst="rect">
            <a:avLst/>
          </a:prstGeom>
          <a:noFill/>
        </p:spPr>
        <p:txBody>
          <a:bodyPr wrap="square" rtlCol="0">
            <a:spAutoFit/>
          </a:bodyPr>
          <a:lstStyle/>
          <a:p>
            <a:pPr>
              <a:defRPr/>
            </a:pPr>
            <a:r>
              <a:rPr lang="ru-RU" altLang="ru-RU" b="1" dirty="0"/>
              <a:t>Подготовлено</a:t>
            </a:r>
            <a:r>
              <a:rPr lang="ru-RU" altLang="ru-RU" dirty="0"/>
              <a:t> </a:t>
            </a:r>
          </a:p>
          <a:p>
            <a:pPr algn="just">
              <a:defRPr/>
            </a:pPr>
            <a:r>
              <a:rPr lang="ru-RU" altLang="ru-RU" dirty="0"/>
              <a:t>Финансовое управление Администрации муниципального района Мелеузовский район </a:t>
            </a:r>
          </a:p>
          <a:p>
            <a:pPr algn="just">
              <a:defRPr/>
            </a:pPr>
            <a:endParaRPr lang="ru-RU" altLang="ru-RU" dirty="0"/>
          </a:p>
          <a:p>
            <a:pPr algn="just">
              <a:defRPr/>
            </a:pPr>
            <a:r>
              <a:rPr lang="ru-RU" altLang="ru-RU" b="1" dirty="0"/>
              <a:t>Контактная информация Финансового управления</a:t>
            </a:r>
            <a:r>
              <a:rPr lang="ru-RU" altLang="ru-RU" dirty="0"/>
              <a:t>:</a:t>
            </a:r>
          </a:p>
          <a:p>
            <a:pPr algn="just">
              <a:defRPr/>
            </a:pPr>
            <a:r>
              <a:rPr lang="ru-RU" altLang="ru-RU" dirty="0"/>
              <a:t>Адрес: 453850, Республика Башкортостан, </a:t>
            </a:r>
            <a:r>
              <a:rPr lang="ru-RU" altLang="ru-RU" dirty="0" err="1"/>
              <a:t>г.Мелеуз</a:t>
            </a:r>
            <a:r>
              <a:rPr lang="ru-RU" altLang="ru-RU" dirty="0"/>
              <a:t>, ул.Воровского,4. </a:t>
            </a:r>
          </a:p>
          <a:p>
            <a:pPr algn="just">
              <a:defRPr/>
            </a:pPr>
            <a:r>
              <a:rPr lang="ru-RU" altLang="ru-RU" dirty="0"/>
              <a:t>тел. (34764) 3-50-12 факс. (34764) 3-50-29 </a:t>
            </a:r>
          </a:p>
          <a:p>
            <a:pPr algn="just">
              <a:defRPr/>
            </a:pPr>
            <a:r>
              <a:rPr lang="ru-RU" altLang="ru-RU" dirty="0" err="1"/>
              <a:t>эл.почта</a:t>
            </a:r>
            <a:r>
              <a:rPr lang="ru-RU" altLang="ru-RU" dirty="0"/>
              <a:t>: meleuz_gfu@ufamts.ru&gt;</a:t>
            </a:r>
          </a:p>
        </p:txBody>
      </p:sp>
      <p:pic>
        <p:nvPicPr>
          <p:cNvPr id="5" name="Picture 9" descr="ge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6" y="4801523"/>
            <a:ext cx="16573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C5E0143-1647-49C2-8DE8-F55E9312BE25}"/>
              </a:ext>
            </a:extLst>
          </p:cNvPr>
          <p:cNvSpPr txBox="1"/>
          <p:nvPr/>
        </p:nvSpPr>
        <p:spPr>
          <a:xfrm>
            <a:off x="2266544" y="1497899"/>
            <a:ext cx="6984459" cy="523220"/>
          </a:xfrm>
          <a:prstGeom prst="rect">
            <a:avLst/>
          </a:prstGeom>
          <a:noFill/>
        </p:spPr>
        <p:txBody>
          <a:bodyPr wrap="square" rtlCol="0">
            <a:spAutoFit/>
          </a:bodyPr>
          <a:lstStyle/>
          <a:p>
            <a:pPr algn="ctr"/>
            <a:r>
              <a:rPr lang="ru-RU" sz="2800" dirty="0">
                <a:solidFill>
                  <a:srgbClr val="0070C0"/>
                </a:solidFill>
              </a:rPr>
              <a:t>Приятного пользования</a:t>
            </a:r>
          </a:p>
        </p:txBody>
      </p:sp>
    </p:spTree>
    <p:extLst>
      <p:ext uri="{BB962C8B-B14F-4D97-AF65-F5344CB8AC3E}">
        <p14:creationId xmlns:p14="http://schemas.microsoft.com/office/powerpoint/2010/main" val="183553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BA02152E-41A5-4021-834D-C313E1E72F14}"/>
              </a:ext>
            </a:extLst>
          </p:cNvPr>
          <p:cNvSpPr/>
          <p:nvPr/>
        </p:nvSpPr>
        <p:spPr>
          <a:xfrm>
            <a:off x="394549" y="719001"/>
            <a:ext cx="11702376" cy="954107"/>
          </a:xfrm>
          <a:prstGeom prst="rect">
            <a:avLst/>
          </a:prstGeom>
          <a:solidFill>
            <a:srgbClr val="D3D3D3"/>
          </a:solidFill>
        </p:spPr>
        <p:txBody>
          <a:bodyPr wrap="square">
            <a:spAutoFit/>
          </a:bodyPr>
          <a:lstStyle/>
          <a:p>
            <a:pPr algn="ctr"/>
            <a:r>
              <a:rPr lang="ru-RU" sz="1400" dirty="0">
                <a:solidFill>
                  <a:srgbClr val="002060"/>
                </a:solidFill>
                <a:latin typeface="Century" panose="02040604050505020304" pitchFamily="18" charset="0"/>
                <a:cs typeface="Times New Roman" panose="02020603050405020304" pitchFamily="18" charset="0"/>
              </a:rPr>
              <a:t>В целях повышения заинтересованности граждан в информации о бюджете и их вовлечению в бюджетный процесс, Финансовым управлением администрации муниципального района </a:t>
            </a:r>
            <a:r>
              <a:rPr lang="ru-RU" sz="1400" dirty="0" err="1">
                <a:solidFill>
                  <a:srgbClr val="002060"/>
                </a:solidFill>
                <a:latin typeface="Century" panose="02040604050505020304" pitchFamily="18" charset="0"/>
                <a:cs typeface="Times New Roman" panose="02020603050405020304" pitchFamily="18" charset="0"/>
              </a:rPr>
              <a:t>Мелеузовский</a:t>
            </a:r>
            <a:r>
              <a:rPr lang="ru-RU" sz="1400" dirty="0">
                <a:solidFill>
                  <a:srgbClr val="002060"/>
                </a:solidFill>
                <a:latin typeface="Century" panose="02040604050505020304" pitchFamily="18" charset="0"/>
                <a:cs typeface="Times New Roman" panose="02020603050405020304" pitchFamily="18" charset="0"/>
              </a:rPr>
              <a:t> район Республики Башкортостан была разработана интерактивная панель для граждан (</a:t>
            </a:r>
            <a:r>
              <a:rPr lang="ru-RU" sz="1400" dirty="0" err="1">
                <a:solidFill>
                  <a:srgbClr val="002060"/>
                </a:solidFill>
                <a:latin typeface="Century" panose="02040604050505020304" pitchFamily="18" charset="0"/>
                <a:cs typeface="Times New Roman" panose="02020603050405020304" pitchFamily="18" charset="0"/>
              </a:rPr>
              <a:t>дашборд</a:t>
            </a:r>
            <a:r>
              <a:rPr lang="ru-RU" sz="1400" dirty="0">
                <a:solidFill>
                  <a:srgbClr val="002060"/>
                </a:solidFill>
                <a:latin typeface="Century" panose="02040604050505020304" pitchFamily="18" charset="0"/>
                <a:cs typeface="Times New Roman" panose="02020603050405020304" pitchFamily="18" charset="0"/>
              </a:rPr>
              <a:t>) «Открытый бюджет муниципального района </a:t>
            </a:r>
            <a:r>
              <a:rPr lang="ru-RU" sz="1400" dirty="0" err="1">
                <a:solidFill>
                  <a:srgbClr val="002060"/>
                </a:solidFill>
                <a:latin typeface="Century" panose="02040604050505020304" pitchFamily="18" charset="0"/>
                <a:cs typeface="Times New Roman" panose="02020603050405020304" pitchFamily="18" charset="0"/>
              </a:rPr>
              <a:t>Мелеузовский</a:t>
            </a:r>
            <a:r>
              <a:rPr lang="ru-RU" sz="1400" dirty="0">
                <a:solidFill>
                  <a:srgbClr val="002060"/>
                </a:solidFill>
                <a:latin typeface="Century" panose="02040604050505020304" pitchFamily="18" charset="0"/>
                <a:cs typeface="Times New Roman" panose="02020603050405020304" pitchFamily="18" charset="0"/>
              </a:rPr>
              <a:t> район Республики Башкортостан»</a:t>
            </a:r>
            <a:endParaRPr lang="ru-RU" sz="1400" dirty="0">
              <a:latin typeface="Century" panose="02040604050505020304" pitchFamily="18" charset="0"/>
            </a:endParaRPr>
          </a:p>
        </p:txBody>
      </p:sp>
      <p:sp>
        <p:nvSpPr>
          <p:cNvPr id="8" name="Прямоугольник 7">
            <a:extLst>
              <a:ext uri="{FF2B5EF4-FFF2-40B4-BE49-F238E27FC236}">
                <a16:creationId xmlns:a16="http://schemas.microsoft.com/office/drawing/2014/main" id="{737567E4-0A2A-4A68-B0F8-C14673D87973}"/>
              </a:ext>
            </a:extLst>
          </p:cNvPr>
          <p:cNvSpPr/>
          <p:nvPr/>
        </p:nvSpPr>
        <p:spPr>
          <a:xfrm>
            <a:off x="374208" y="2367690"/>
            <a:ext cx="3264141" cy="1815882"/>
          </a:xfrm>
          <a:prstGeom prst="rect">
            <a:avLst/>
          </a:prstGeom>
        </p:spPr>
        <p:txBody>
          <a:bodyPr wrap="square">
            <a:spAutoFit/>
          </a:bodyPr>
          <a:lstStyle/>
          <a:p>
            <a:pPr algn="ctr"/>
            <a:r>
              <a:rPr lang="ru-RU" sz="1400" dirty="0">
                <a:solidFill>
                  <a:srgbClr val="002060"/>
                </a:solidFill>
                <a:latin typeface="Century" panose="02040604050505020304" pitchFamily="18" charset="0"/>
                <a:cs typeface="Times New Roman" panose="02020603050405020304" pitchFamily="18" charset="0"/>
              </a:rPr>
              <a:t>        Интерактивная панель для граждан (</a:t>
            </a:r>
            <a:r>
              <a:rPr lang="ru-RU" sz="1400" dirty="0" err="1">
                <a:solidFill>
                  <a:srgbClr val="002060"/>
                </a:solidFill>
                <a:latin typeface="Century" panose="02040604050505020304" pitchFamily="18" charset="0"/>
                <a:cs typeface="Times New Roman" panose="02020603050405020304" pitchFamily="18" charset="0"/>
              </a:rPr>
              <a:t>дашборд</a:t>
            </a:r>
            <a:r>
              <a:rPr lang="ru-RU" sz="1400" dirty="0">
                <a:solidFill>
                  <a:srgbClr val="002060"/>
                </a:solidFill>
                <a:latin typeface="Century" panose="02040604050505020304" pitchFamily="18" charset="0"/>
                <a:cs typeface="Times New Roman" panose="02020603050405020304" pitchFamily="18" charset="0"/>
              </a:rPr>
              <a:t>) размещена на официальном сайте Финансового управления </a:t>
            </a:r>
            <a:r>
              <a:rPr lang="ru-RU" sz="1400" dirty="0">
                <a:solidFill>
                  <a:srgbClr val="002060"/>
                </a:solidFill>
                <a:latin typeface="Century" panose="02040604050505020304" pitchFamily="18" charset="0"/>
                <a:cs typeface="Times New Roman" panose="02020603050405020304" pitchFamily="18" charset="0"/>
                <a:hlinkClick r:id="rId3"/>
              </a:rPr>
              <a:t>«Открытый бюджет муниципального района Мелеузовский район Республики Башкортостан»</a:t>
            </a:r>
            <a:r>
              <a:rPr lang="ru-RU" sz="1400" dirty="0">
                <a:solidFill>
                  <a:srgbClr val="002060"/>
                </a:solidFill>
                <a:latin typeface="Century" panose="02040604050505020304" pitchFamily="18" charset="0"/>
                <a:cs typeface="Times New Roman" panose="02020603050405020304" pitchFamily="18" charset="0"/>
              </a:rPr>
              <a:t>. </a:t>
            </a:r>
            <a:br>
              <a:rPr lang="ru-RU" sz="1400" dirty="0">
                <a:solidFill>
                  <a:srgbClr val="002060"/>
                </a:solidFill>
                <a:latin typeface="Century" panose="02040604050505020304" pitchFamily="18" charset="0"/>
                <a:cs typeface="Times New Roman" panose="02020603050405020304" pitchFamily="18" charset="0"/>
              </a:rPr>
            </a:br>
            <a:endParaRPr lang="ru-RU" sz="1400" dirty="0"/>
          </a:p>
        </p:txBody>
      </p:sp>
      <p:pic>
        <p:nvPicPr>
          <p:cNvPr id="2" name="Рисунок 1">
            <a:extLst>
              <a:ext uri="{FF2B5EF4-FFF2-40B4-BE49-F238E27FC236}">
                <a16:creationId xmlns:a16="http://schemas.microsoft.com/office/drawing/2014/main" id="{90EE113C-102D-466D-9872-71E820B7A6E3}"/>
              </a:ext>
            </a:extLst>
          </p:cNvPr>
          <p:cNvPicPr>
            <a:picLocks noChangeAspect="1"/>
          </p:cNvPicPr>
          <p:nvPr/>
        </p:nvPicPr>
        <p:blipFill>
          <a:blip r:embed="rId4"/>
          <a:stretch>
            <a:fillRect/>
          </a:stretch>
        </p:blipFill>
        <p:spPr>
          <a:xfrm>
            <a:off x="4042611" y="1838437"/>
            <a:ext cx="7775181" cy="3429000"/>
          </a:xfrm>
          <a:prstGeom prst="rect">
            <a:avLst/>
          </a:prstGeom>
        </p:spPr>
      </p:pic>
      <p:sp>
        <p:nvSpPr>
          <p:cNvPr id="7" name="Стрелка: вправо 6">
            <a:extLst>
              <a:ext uri="{FF2B5EF4-FFF2-40B4-BE49-F238E27FC236}">
                <a16:creationId xmlns:a16="http://schemas.microsoft.com/office/drawing/2014/main" id="{90131410-433E-46A2-B8D4-A54306584916}"/>
              </a:ext>
            </a:extLst>
          </p:cNvPr>
          <p:cNvSpPr/>
          <p:nvPr/>
        </p:nvSpPr>
        <p:spPr>
          <a:xfrm>
            <a:off x="2859266" y="3722851"/>
            <a:ext cx="1952307" cy="262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CA4030A9-33BD-44C3-9658-028703D40C59}"/>
              </a:ext>
            </a:extLst>
          </p:cNvPr>
          <p:cNvSpPr/>
          <p:nvPr/>
        </p:nvSpPr>
        <p:spPr>
          <a:xfrm>
            <a:off x="4811573" y="3555881"/>
            <a:ext cx="2330372" cy="3339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a:extLst>
              <a:ext uri="{FF2B5EF4-FFF2-40B4-BE49-F238E27FC236}">
                <a16:creationId xmlns:a16="http://schemas.microsoft.com/office/drawing/2014/main" id="{D764E414-8A1A-46EE-B5B0-34774C78BF5D}"/>
              </a:ext>
            </a:extLst>
          </p:cNvPr>
          <p:cNvSpPr/>
          <p:nvPr/>
        </p:nvSpPr>
        <p:spPr>
          <a:xfrm>
            <a:off x="4042611" y="5432766"/>
            <a:ext cx="7908757" cy="784830"/>
          </a:xfrm>
          <a:prstGeom prst="rect">
            <a:avLst/>
          </a:prstGeom>
        </p:spPr>
        <p:txBody>
          <a:bodyPr wrap="square">
            <a:spAutoFit/>
          </a:bodyPr>
          <a:lstStyle/>
          <a:p>
            <a:pPr algn="just"/>
            <a:r>
              <a:rPr lang="ru-RU" sz="900" i="1" dirty="0">
                <a:solidFill>
                  <a:schemeClr val="accent3">
                    <a:lumMod val="75000"/>
                  </a:schemeClr>
                </a:solidFill>
                <a:latin typeface="Century" panose="02040604050505020304" pitchFamily="18" charset="0"/>
                <a:cs typeface="Times New Roman" panose="02020603050405020304" pitchFamily="18" charset="0"/>
              </a:rPr>
              <a:t>Интерактивная панель - самостоятельный проект Финансового управления Администрации муниципального района Мелеузовский район Республики Башкортостан, разработанный без привлечения денежных средств, а также услуг сторонних организаций, направленный на ознакомление граждан с приоритетами бюджетной политики, условиями формирования и параметрами консолидированного бюджета муниципального района Мелеузовский район Республики Башкортостан, планируемыми и достигнутыми результатами использования бюджетных средств.</a:t>
            </a:r>
          </a:p>
        </p:txBody>
      </p:sp>
      <p:sp>
        <p:nvSpPr>
          <p:cNvPr id="11" name="Title 1">
            <a:extLst>
              <a:ext uri="{FF2B5EF4-FFF2-40B4-BE49-F238E27FC236}">
                <a16:creationId xmlns:a16="http://schemas.microsoft.com/office/drawing/2014/main" id="{4C8B1AF9-1C6E-4EA8-8F42-530FFC199098}"/>
              </a:ext>
            </a:extLst>
          </p:cNvPr>
          <p:cNvSpPr txBox="1">
            <a:spLocks/>
          </p:cNvSpPr>
          <p:nvPr/>
        </p:nvSpPr>
        <p:spPr>
          <a:xfrm>
            <a:off x="8434" y="120316"/>
            <a:ext cx="12183566" cy="322446"/>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Интерактивная панель для граждан «Открытый бюджет муниципального района Мелеузовский район Республики Башкортостан» (описание)</a:t>
            </a:r>
            <a:endParaRPr lang="ru-RU" sz="1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38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rd, multiRowCard, card, multiRowCard, textbox, basicShape, image, actionButton, basicShape, basicShape, card, card, multiRowCard, card, multiRowCard, card, textbox, textbox, textbox, Динамика численности по годам, slicer, textbox, basicShape, basicShape, image, actionButton, actionButton, image, image, image, image, image, map, actionButton, image, textbox, image, image, image, image. Please refer to the notes on this slide for details.">
            <a:hlinkClick r:id="rId3"/>
          </p:cNvPr>
          <p:cNvPicPr>
            <a:picLocks noChangeAspect="1"/>
          </p:cNvPicPr>
          <p:nvPr/>
        </p:nvPicPr>
        <p:blipFill>
          <a:blip r:embed="rId4"/>
          <a:stretch>
            <a:fillRect/>
          </a:stretch>
        </p:blipFill>
        <p:spPr>
          <a:xfrm>
            <a:off x="1828800" y="945556"/>
            <a:ext cx="10363200" cy="5912444"/>
          </a:xfrm>
          <a:prstGeom prst="rect">
            <a:avLst/>
          </a:prstGeom>
          <a:noFill/>
        </p:spPr>
      </p:pic>
      <p:sp>
        <p:nvSpPr>
          <p:cNvPr id="4" name="Title" hidden="1"/>
          <p:cNvSpPr>
            <a:spLocks noGrp="1"/>
          </p:cNvSpPr>
          <p:nvPr>
            <p:ph type="title"/>
          </p:nvPr>
        </p:nvSpPr>
        <p:spPr/>
        <p:txBody>
          <a:bodyPr/>
          <a:lstStyle/>
          <a:p>
            <a:r>
              <a:t>Главная</a:t>
            </a:r>
          </a:p>
        </p:txBody>
      </p:sp>
      <p:sp>
        <p:nvSpPr>
          <p:cNvPr id="5" name="TextBox 4">
            <a:extLst>
              <a:ext uri="{FF2B5EF4-FFF2-40B4-BE49-F238E27FC236}">
                <a16:creationId xmlns:a16="http://schemas.microsoft.com/office/drawing/2014/main" id="{BB9072D0-8FBD-4B7E-BCE4-E620C4772EDB}"/>
              </a:ext>
            </a:extLst>
          </p:cNvPr>
          <p:cNvSpPr txBox="1"/>
          <p:nvPr/>
        </p:nvSpPr>
        <p:spPr>
          <a:xfrm>
            <a:off x="8434" y="1741161"/>
            <a:ext cx="1435355" cy="1785104"/>
          </a:xfrm>
          <a:prstGeom prst="rect">
            <a:avLst/>
          </a:prstGeom>
          <a:solidFill>
            <a:schemeClr val="tx1">
              <a:lumMod val="65000"/>
              <a:lumOff val="35000"/>
            </a:schemeClr>
          </a:solidFill>
        </p:spPr>
        <p:txBody>
          <a:bodyPr wrap="square" rtlCol="0">
            <a:spAutoFit/>
          </a:bodyPr>
          <a:lstStyle/>
          <a:p>
            <a:pPr algn="ctr"/>
            <a:r>
              <a:rPr lang="ru-RU" sz="1100" dirty="0">
                <a:solidFill>
                  <a:schemeClr val="bg1"/>
                </a:solidFill>
              </a:rPr>
              <a:t>Пользователю открывается интерактивное меню с возможностью просмотреть несколько интерактивных страниц, по интересующей теме</a:t>
            </a:r>
          </a:p>
        </p:txBody>
      </p:sp>
      <p:sp>
        <p:nvSpPr>
          <p:cNvPr id="13" name="Title 1">
            <a:extLst>
              <a:ext uri="{FF2B5EF4-FFF2-40B4-BE49-F238E27FC236}">
                <a16:creationId xmlns:a16="http://schemas.microsoft.com/office/drawing/2014/main" id="{80CD65CA-A5ED-4D1A-B959-E2AD60B4C9B9}"/>
              </a:ext>
            </a:extLst>
          </p:cNvPr>
          <p:cNvSpPr txBox="1">
            <a:spLocks/>
          </p:cNvSpPr>
          <p:nvPr/>
        </p:nvSpPr>
        <p:spPr>
          <a:xfrm>
            <a:off x="8434" y="120316"/>
            <a:ext cx="12183566" cy="322446"/>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Интерактивная панель для граждан «Открытый бюджет муниципального района Мелеузовский район Республики Башкортостан» (описание)</a:t>
            </a:r>
            <a:endParaRPr lang="ru-RU" sz="1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Левая фигурная скобка 13">
            <a:extLst>
              <a:ext uri="{FF2B5EF4-FFF2-40B4-BE49-F238E27FC236}">
                <a16:creationId xmlns:a16="http://schemas.microsoft.com/office/drawing/2014/main" id="{DB2B91A3-5756-4377-9C72-7604D9C67EDC}"/>
              </a:ext>
            </a:extLst>
          </p:cNvPr>
          <p:cNvSpPr/>
          <p:nvPr/>
        </p:nvSpPr>
        <p:spPr>
          <a:xfrm>
            <a:off x="1443789" y="1626670"/>
            <a:ext cx="306181" cy="2014086"/>
          </a:xfrm>
          <a:prstGeom prst="leftBrace">
            <a:avLst>
              <a:gd name="adj1" fmla="val 61775"/>
              <a:gd name="adj2" fmla="val 50000"/>
            </a:avLst>
          </a:prstGeom>
          <a:ln>
            <a:solidFill>
              <a:srgbClr val="FF00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ard, multiRowCard, card, multiRowCard, textbox, basicShape, image, actionButton, basicShape, basicShape, card, card, multiRowCard, card, multiRowCard, card, textbox, textbox, textbox, Динамика численности по годам, slicer, textbox, basicShape, basicShape, image, actionButton, actionButton, image, image, image, image, image, map, actionButton, image, textbox, image, image, image, image. Please refer to the notes on this slide for details.">
            <a:hlinkClick r:id="rId3"/>
          </p:cNvPr>
          <p:cNvPicPr>
            <a:picLocks noChangeAspect="1"/>
          </p:cNvPicPr>
          <p:nvPr/>
        </p:nvPicPr>
        <p:blipFill>
          <a:blip r:embed="rId4"/>
          <a:stretch>
            <a:fillRect/>
          </a:stretch>
        </p:blipFill>
        <p:spPr>
          <a:xfrm>
            <a:off x="2136864" y="1106752"/>
            <a:ext cx="9959885" cy="5682343"/>
          </a:xfrm>
          <a:prstGeom prst="rect">
            <a:avLst/>
          </a:prstGeom>
          <a:noFill/>
        </p:spPr>
      </p:pic>
      <p:sp>
        <p:nvSpPr>
          <p:cNvPr id="4" name="Title" hidden="1"/>
          <p:cNvSpPr>
            <a:spLocks noGrp="1"/>
          </p:cNvSpPr>
          <p:nvPr>
            <p:ph type="title"/>
          </p:nvPr>
        </p:nvSpPr>
        <p:spPr/>
        <p:txBody>
          <a:bodyPr/>
          <a:lstStyle/>
          <a:p>
            <a:r>
              <a:t>Главная</a:t>
            </a:r>
          </a:p>
        </p:txBody>
      </p:sp>
      <p:sp>
        <p:nvSpPr>
          <p:cNvPr id="5" name="TextBox 4">
            <a:extLst>
              <a:ext uri="{FF2B5EF4-FFF2-40B4-BE49-F238E27FC236}">
                <a16:creationId xmlns:a16="http://schemas.microsoft.com/office/drawing/2014/main" id="{BB9072D0-8FBD-4B7E-BCE4-E620C4772EDB}"/>
              </a:ext>
            </a:extLst>
          </p:cNvPr>
          <p:cNvSpPr txBox="1"/>
          <p:nvPr/>
        </p:nvSpPr>
        <p:spPr>
          <a:xfrm>
            <a:off x="133351" y="506189"/>
            <a:ext cx="1946362" cy="1384995"/>
          </a:xfrm>
          <a:prstGeom prst="rect">
            <a:avLst/>
          </a:prstGeom>
          <a:solidFill>
            <a:schemeClr val="tx1">
              <a:lumMod val="75000"/>
              <a:lumOff val="25000"/>
            </a:schemeClr>
          </a:solidFill>
        </p:spPr>
        <p:txBody>
          <a:bodyPr wrap="square" rtlCol="0">
            <a:spAutoFit/>
          </a:bodyPr>
          <a:lstStyle/>
          <a:p>
            <a:pPr algn="ctr"/>
            <a:r>
              <a:rPr lang="ru-RU" sz="1050" dirty="0">
                <a:solidFill>
                  <a:schemeClr val="bg1"/>
                </a:solidFill>
              </a:rPr>
              <a:t>На вкладке Главная пользователь может ознакомиться с основными параметрами консолидированного бюджета за 3 последних года (переключив соответствующий индикатор) </a:t>
            </a:r>
          </a:p>
        </p:txBody>
      </p:sp>
      <p:sp>
        <p:nvSpPr>
          <p:cNvPr id="8" name="Прямоугольник 7">
            <a:extLst>
              <a:ext uri="{FF2B5EF4-FFF2-40B4-BE49-F238E27FC236}">
                <a16:creationId xmlns:a16="http://schemas.microsoft.com/office/drawing/2014/main" id="{4C7DD4E0-CA84-48F3-9744-0FADFDA0FC1A}"/>
              </a:ext>
            </a:extLst>
          </p:cNvPr>
          <p:cNvSpPr/>
          <p:nvPr/>
        </p:nvSpPr>
        <p:spPr>
          <a:xfrm>
            <a:off x="33397" y="2835881"/>
            <a:ext cx="1984462" cy="738664"/>
          </a:xfrm>
          <a:prstGeom prst="rect">
            <a:avLst/>
          </a:prstGeom>
          <a:solidFill>
            <a:schemeClr val="tx1">
              <a:lumMod val="75000"/>
              <a:lumOff val="25000"/>
            </a:schemeClr>
          </a:solidFill>
        </p:spPr>
        <p:txBody>
          <a:bodyPr wrap="square">
            <a:spAutoFit/>
          </a:bodyPr>
          <a:lstStyle/>
          <a:p>
            <a:pPr algn="ctr"/>
            <a:r>
              <a:rPr lang="ru-RU" sz="1050" dirty="0">
                <a:solidFill>
                  <a:schemeClr val="bg1"/>
                </a:solidFill>
              </a:rPr>
              <a:t>При выборе года все показатели консолидированного бюджета поменяются автоматически</a:t>
            </a:r>
          </a:p>
        </p:txBody>
      </p:sp>
      <p:sp>
        <p:nvSpPr>
          <p:cNvPr id="12" name="TextBox 11">
            <a:extLst>
              <a:ext uri="{FF2B5EF4-FFF2-40B4-BE49-F238E27FC236}">
                <a16:creationId xmlns:a16="http://schemas.microsoft.com/office/drawing/2014/main" id="{11196F6A-588D-4C59-9606-6DF9B0F0DBAE}"/>
              </a:ext>
            </a:extLst>
          </p:cNvPr>
          <p:cNvSpPr txBox="1"/>
          <p:nvPr/>
        </p:nvSpPr>
        <p:spPr>
          <a:xfrm>
            <a:off x="10054663" y="5828922"/>
            <a:ext cx="1912218" cy="769441"/>
          </a:xfrm>
          <a:prstGeom prst="rect">
            <a:avLst/>
          </a:prstGeom>
          <a:solidFill>
            <a:schemeClr val="tx1">
              <a:lumMod val="75000"/>
              <a:lumOff val="25000"/>
            </a:schemeClr>
          </a:solidFill>
        </p:spPr>
        <p:txBody>
          <a:bodyPr wrap="square" rtlCol="0">
            <a:spAutoFit/>
          </a:bodyPr>
          <a:lstStyle/>
          <a:p>
            <a:pPr algn="ctr"/>
            <a:r>
              <a:rPr lang="ru-RU" sz="1100" dirty="0">
                <a:solidFill>
                  <a:schemeClr val="bg1"/>
                </a:solidFill>
              </a:rPr>
              <a:t>Цветовой индикатор поменяется автоматически, в зависимости финансового результата</a:t>
            </a:r>
          </a:p>
        </p:txBody>
      </p:sp>
      <p:sp>
        <p:nvSpPr>
          <p:cNvPr id="13" name="TextBox 12">
            <a:extLst>
              <a:ext uri="{FF2B5EF4-FFF2-40B4-BE49-F238E27FC236}">
                <a16:creationId xmlns:a16="http://schemas.microsoft.com/office/drawing/2014/main" id="{37C6E18B-1174-42B2-80DA-34DDD607775A}"/>
              </a:ext>
            </a:extLst>
          </p:cNvPr>
          <p:cNvSpPr txBox="1"/>
          <p:nvPr/>
        </p:nvSpPr>
        <p:spPr>
          <a:xfrm>
            <a:off x="8068465" y="493726"/>
            <a:ext cx="2728586" cy="577081"/>
          </a:xfrm>
          <a:prstGeom prst="rect">
            <a:avLst/>
          </a:prstGeom>
          <a:solidFill>
            <a:schemeClr val="tx1">
              <a:lumMod val="75000"/>
              <a:lumOff val="25000"/>
            </a:schemeClr>
          </a:solidFill>
        </p:spPr>
        <p:txBody>
          <a:bodyPr wrap="square" rtlCol="0">
            <a:spAutoFit/>
          </a:bodyPr>
          <a:lstStyle/>
          <a:p>
            <a:pPr algn="ctr"/>
            <a:r>
              <a:rPr lang="ru-RU" sz="1050" dirty="0">
                <a:solidFill>
                  <a:schemeClr val="bg1"/>
                </a:solidFill>
              </a:rPr>
              <a:t>При выборе отдельного нижестоящего бюджета все параметры отобразятся по выбранному сегменту</a:t>
            </a:r>
          </a:p>
        </p:txBody>
      </p:sp>
      <p:sp>
        <p:nvSpPr>
          <p:cNvPr id="14" name="TextBox 13">
            <a:extLst>
              <a:ext uri="{FF2B5EF4-FFF2-40B4-BE49-F238E27FC236}">
                <a16:creationId xmlns:a16="http://schemas.microsoft.com/office/drawing/2014/main" id="{3A7771A4-2D40-4FA3-B4C5-3486F5FA43FF}"/>
              </a:ext>
            </a:extLst>
          </p:cNvPr>
          <p:cNvSpPr txBox="1"/>
          <p:nvPr/>
        </p:nvSpPr>
        <p:spPr>
          <a:xfrm>
            <a:off x="225119" y="5236355"/>
            <a:ext cx="1762826" cy="1384995"/>
          </a:xfrm>
          <a:prstGeom prst="rect">
            <a:avLst/>
          </a:prstGeom>
          <a:solidFill>
            <a:schemeClr val="tx1">
              <a:lumMod val="75000"/>
              <a:lumOff val="25000"/>
            </a:schemeClr>
          </a:solidFill>
        </p:spPr>
        <p:txBody>
          <a:bodyPr wrap="square" rtlCol="0">
            <a:spAutoFit/>
          </a:bodyPr>
          <a:lstStyle/>
          <a:p>
            <a:pPr algn="ctr"/>
            <a:r>
              <a:rPr lang="ru-RU" sz="1050" dirty="0">
                <a:solidFill>
                  <a:schemeClr val="bg1"/>
                </a:solidFill>
              </a:rPr>
              <a:t>Пользователь может сравнить показатели численности за ряд лет, независимо от выбранного индикатора «Год», причем динамика численности отображается по выбранному  бюджету</a:t>
            </a:r>
          </a:p>
        </p:txBody>
      </p:sp>
      <p:sp>
        <p:nvSpPr>
          <p:cNvPr id="15" name="TextBox 14">
            <a:extLst>
              <a:ext uri="{FF2B5EF4-FFF2-40B4-BE49-F238E27FC236}">
                <a16:creationId xmlns:a16="http://schemas.microsoft.com/office/drawing/2014/main" id="{082F65DE-1F3C-461B-90A2-3A042936C4A0}"/>
              </a:ext>
            </a:extLst>
          </p:cNvPr>
          <p:cNvSpPr txBox="1"/>
          <p:nvPr/>
        </p:nvSpPr>
        <p:spPr>
          <a:xfrm>
            <a:off x="5959430" y="493881"/>
            <a:ext cx="1977311" cy="577081"/>
          </a:xfrm>
          <a:prstGeom prst="rect">
            <a:avLst/>
          </a:prstGeom>
          <a:solidFill>
            <a:schemeClr val="tx1">
              <a:lumMod val="75000"/>
              <a:lumOff val="25000"/>
            </a:schemeClr>
          </a:solidFill>
        </p:spPr>
        <p:txBody>
          <a:bodyPr wrap="square" rtlCol="0">
            <a:spAutoFit/>
          </a:bodyPr>
          <a:lstStyle/>
          <a:p>
            <a:pPr algn="ctr"/>
            <a:r>
              <a:rPr lang="ru-RU" sz="1050" dirty="0">
                <a:solidFill>
                  <a:schemeClr val="bg1"/>
                </a:solidFill>
              </a:rPr>
              <a:t>Пользователь получит представление о структуре нижестоящих бюджетов</a:t>
            </a:r>
          </a:p>
        </p:txBody>
      </p:sp>
      <p:sp>
        <p:nvSpPr>
          <p:cNvPr id="16" name="TextBox 15">
            <a:extLst>
              <a:ext uri="{FF2B5EF4-FFF2-40B4-BE49-F238E27FC236}">
                <a16:creationId xmlns:a16="http://schemas.microsoft.com/office/drawing/2014/main" id="{D6B8AFFF-1CED-4DFD-94D4-D614CBE3C3A6}"/>
              </a:ext>
            </a:extLst>
          </p:cNvPr>
          <p:cNvSpPr txBox="1"/>
          <p:nvPr/>
        </p:nvSpPr>
        <p:spPr>
          <a:xfrm>
            <a:off x="2136864" y="517098"/>
            <a:ext cx="3666457" cy="577081"/>
          </a:xfrm>
          <a:prstGeom prst="rect">
            <a:avLst/>
          </a:prstGeom>
          <a:solidFill>
            <a:schemeClr val="tx1">
              <a:lumMod val="75000"/>
              <a:lumOff val="25000"/>
            </a:schemeClr>
          </a:solidFill>
        </p:spPr>
        <p:txBody>
          <a:bodyPr wrap="square" rtlCol="0">
            <a:spAutoFit/>
          </a:bodyPr>
          <a:lstStyle/>
          <a:p>
            <a:pPr algn="ctr"/>
            <a:r>
              <a:rPr lang="ru-RU" sz="1050" dirty="0">
                <a:solidFill>
                  <a:schemeClr val="bg1"/>
                </a:solidFill>
              </a:rPr>
              <a:t>Страница содержит большой перечень показателей: в суммовом, процентном выражении, размерной визуализацией интерактивной карты</a:t>
            </a:r>
          </a:p>
        </p:txBody>
      </p:sp>
      <p:sp>
        <p:nvSpPr>
          <p:cNvPr id="17" name="Title 1">
            <a:extLst>
              <a:ext uri="{FF2B5EF4-FFF2-40B4-BE49-F238E27FC236}">
                <a16:creationId xmlns:a16="http://schemas.microsoft.com/office/drawing/2014/main" id="{BDC02321-02F4-4CF2-B72B-45EC72AA6DAD}"/>
              </a:ext>
            </a:extLst>
          </p:cNvPr>
          <p:cNvSpPr txBox="1">
            <a:spLocks/>
          </p:cNvSpPr>
          <p:nvPr/>
        </p:nvSpPr>
        <p:spPr>
          <a:xfrm>
            <a:off x="18715" y="73151"/>
            <a:ext cx="12183566" cy="322446"/>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Интерактивная панель для граждан «Открытый бюджет муниципального района Мелеузовский район Республики Башкортостан» (описание)</a:t>
            </a:r>
            <a:endParaRPr lang="ru-RU" sz="1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cxnSp>
        <p:nvCxnSpPr>
          <p:cNvPr id="19" name="Прямая со стрелкой 18">
            <a:extLst>
              <a:ext uri="{FF2B5EF4-FFF2-40B4-BE49-F238E27FC236}">
                <a16:creationId xmlns:a16="http://schemas.microsoft.com/office/drawing/2014/main" id="{53293AD1-82C6-44D3-BA1F-DAB538A0EE27}"/>
              </a:ext>
            </a:extLst>
          </p:cNvPr>
          <p:cNvCxnSpPr/>
          <p:nvPr/>
        </p:nvCxnSpPr>
        <p:spPr>
          <a:xfrm>
            <a:off x="1987945" y="1039162"/>
            <a:ext cx="293242" cy="524419"/>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1" name="Прямая со стрелкой 20">
            <a:extLst>
              <a:ext uri="{FF2B5EF4-FFF2-40B4-BE49-F238E27FC236}">
                <a16:creationId xmlns:a16="http://schemas.microsoft.com/office/drawing/2014/main" id="{775084C0-DFE9-4BF9-AAE1-13D37F313B59}"/>
              </a:ext>
            </a:extLst>
          </p:cNvPr>
          <p:cNvCxnSpPr/>
          <p:nvPr/>
        </p:nvCxnSpPr>
        <p:spPr>
          <a:xfrm>
            <a:off x="4772025" y="1094179"/>
            <a:ext cx="0" cy="1387521"/>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3" name="Прямая со стрелкой 22">
            <a:extLst>
              <a:ext uri="{FF2B5EF4-FFF2-40B4-BE49-F238E27FC236}">
                <a16:creationId xmlns:a16="http://schemas.microsoft.com/office/drawing/2014/main" id="{4574AEF5-9097-41BB-A86A-593768EB7276}"/>
              </a:ext>
            </a:extLst>
          </p:cNvPr>
          <p:cNvCxnSpPr>
            <a:cxnSpLocks/>
          </p:cNvCxnSpPr>
          <p:nvPr/>
        </p:nvCxnSpPr>
        <p:spPr>
          <a:xfrm flipH="1">
            <a:off x="4135781" y="1068750"/>
            <a:ext cx="561347" cy="2136463"/>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28" name="Прямая со стрелкой 27">
            <a:extLst>
              <a:ext uri="{FF2B5EF4-FFF2-40B4-BE49-F238E27FC236}">
                <a16:creationId xmlns:a16="http://schemas.microsoft.com/office/drawing/2014/main" id="{BF6A90D4-D177-45D2-B641-36C6605D58A0}"/>
              </a:ext>
            </a:extLst>
          </p:cNvPr>
          <p:cNvCxnSpPr>
            <a:cxnSpLocks/>
          </p:cNvCxnSpPr>
          <p:nvPr/>
        </p:nvCxnSpPr>
        <p:spPr>
          <a:xfrm>
            <a:off x="4928135" y="1039162"/>
            <a:ext cx="1460546" cy="3099701"/>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31" name="Прямая со стрелкой 30">
            <a:extLst>
              <a:ext uri="{FF2B5EF4-FFF2-40B4-BE49-F238E27FC236}">
                <a16:creationId xmlns:a16="http://schemas.microsoft.com/office/drawing/2014/main" id="{C74435BC-1A55-4BFC-A62D-46E42E912F79}"/>
              </a:ext>
            </a:extLst>
          </p:cNvPr>
          <p:cNvCxnSpPr>
            <a:cxnSpLocks/>
          </p:cNvCxnSpPr>
          <p:nvPr/>
        </p:nvCxnSpPr>
        <p:spPr>
          <a:xfrm flipH="1" flipV="1">
            <a:off x="4990772" y="6155056"/>
            <a:ext cx="4934024" cy="425648"/>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33" name="Прямая со стрелкой 32">
            <a:extLst>
              <a:ext uri="{FF2B5EF4-FFF2-40B4-BE49-F238E27FC236}">
                <a16:creationId xmlns:a16="http://schemas.microsoft.com/office/drawing/2014/main" id="{7CE0EDAB-1567-4706-AB9E-497EC2DA662D}"/>
              </a:ext>
            </a:extLst>
          </p:cNvPr>
          <p:cNvCxnSpPr>
            <a:cxnSpLocks/>
          </p:cNvCxnSpPr>
          <p:nvPr/>
        </p:nvCxnSpPr>
        <p:spPr>
          <a:xfrm flipH="1" flipV="1">
            <a:off x="9751768" y="5738219"/>
            <a:ext cx="383634" cy="190633"/>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37" name="Прямая со стрелкой 36">
            <a:extLst>
              <a:ext uri="{FF2B5EF4-FFF2-40B4-BE49-F238E27FC236}">
                <a16:creationId xmlns:a16="http://schemas.microsoft.com/office/drawing/2014/main" id="{5C781394-5150-4491-9E28-BECCACE6713D}"/>
              </a:ext>
            </a:extLst>
          </p:cNvPr>
          <p:cNvCxnSpPr>
            <a:cxnSpLocks/>
          </p:cNvCxnSpPr>
          <p:nvPr/>
        </p:nvCxnSpPr>
        <p:spPr>
          <a:xfrm flipV="1">
            <a:off x="2025634" y="2338928"/>
            <a:ext cx="1391334" cy="496953"/>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42" name="Прямая со стрелкой 41">
            <a:extLst>
              <a:ext uri="{FF2B5EF4-FFF2-40B4-BE49-F238E27FC236}">
                <a16:creationId xmlns:a16="http://schemas.microsoft.com/office/drawing/2014/main" id="{1186BC06-C8E8-42B5-A014-BF8B9B53A203}"/>
              </a:ext>
            </a:extLst>
          </p:cNvPr>
          <p:cNvCxnSpPr>
            <a:cxnSpLocks/>
          </p:cNvCxnSpPr>
          <p:nvPr/>
        </p:nvCxnSpPr>
        <p:spPr>
          <a:xfrm flipH="1">
            <a:off x="7936741" y="1116867"/>
            <a:ext cx="581617" cy="1946577"/>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45" name="Прямая со стрелкой 44">
            <a:extLst>
              <a:ext uri="{FF2B5EF4-FFF2-40B4-BE49-F238E27FC236}">
                <a16:creationId xmlns:a16="http://schemas.microsoft.com/office/drawing/2014/main" id="{84533A12-2AAA-4433-A8BF-64C05E5C0555}"/>
              </a:ext>
            </a:extLst>
          </p:cNvPr>
          <p:cNvCxnSpPr>
            <a:cxnSpLocks/>
          </p:cNvCxnSpPr>
          <p:nvPr/>
        </p:nvCxnSpPr>
        <p:spPr>
          <a:xfrm flipV="1">
            <a:off x="8068465" y="2338928"/>
            <a:ext cx="1479796" cy="724516"/>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47" name="Прямая со стрелкой 46">
            <a:extLst>
              <a:ext uri="{FF2B5EF4-FFF2-40B4-BE49-F238E27FC236}">
                <a16:creationId xmlns:a16="http://schemas.microsoft.com/office/drawing/2014/main" id="{B657D1F3-3C64-43D8-9B06-309D15F3B741}"/>
              </a:ext>
            </a:extLst>
          </p:cNvPr>
          <p:cNvCxnSpPr>
            <a:cxnSpLocks/>
          </p:cNvCxnSpPr>
          <p:nvPr/>
        </p:nvCxnSpPr>
        <p:spPr>
          <a:xfrm>
            <a:off x="8047971" y="3154147"/>
            <a:ext cx="1500290" cy="1418503"/>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49" name="Прямая со стрелкой 48">
            <a:extLst>
              <a:ext uri="{FF2B5EF4-FFF2-40B4-BE49-F238E27FC236}">
                <a16:creationId xmlns:a16="http://schemas.microsoft.com/office/drawing/2014/main" id="{DBF0F05C-1099-415E-985D-1E0E52C55C1E}"/>
              </a:ext>
            </a:extLst>
          </p:cNvPr>
          <p:cNvCxnSpPr>
            <a:cxnSpLocks/>
          </p:cNvCxnSpPr>
          <p:nvPr/>
        </p:nvCxnSpPr>
        <p:spPr>
          <a:xfrm>
            <a:off x="7306615" y="1014694"/>
            <a:ext cx="168962" cy="1166089"/>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4" name="Прямая со стрелкой 53">
            <a:extLst>
              <a:ext uri="{FF2B5EF4-FFF2-40B4-BE49-F238E27FC236}">
                <a16:creationId xmlns:a16="http://schemas.microsoft.com/office/drawing/2014/main" id="{A602C6F5-A093-47CB-9E80-319D13687BE9}"/>
              </a:ext>
            </a:extLst>
          </p:cNvPr>
          <p:cNvCxnSpPr/>
          <p:nvPr/>
        </p:nvCxnSpPr>
        <p:spPr>
          <a:xfrm flipV="1">
            <a:off x="1819175" y="5582653"/>
            <a:ext cx="4140255" cy="785227"/>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cxnSp>
        <p:nvCxnSpPr>
          <p:cNvPr id="56" name="Прямая со стрелкой 55">
            <a:extLst>
              <a:ext uri="{FF2B5EF4-FFF2-40B4-BE49-F238E27FC236}">
                <a16:creationId xmlns:a16="http://schemas.microsoft.com/office/drawing/2014/main" id="{94D7AFB5-8FD3-4838-B37A-EC5826B9A8E8}"/>
              </a:ext>
            </a:extLst>
          </p:cNvPr>
          <p:cNvCxnSpPr/>
          <p:nvPr/>
        </p:nvCxnSpPr>
        <p:spPr>
          <a:xfrm flipH="1">
            <a:off x="7652084" y="3205213"/>
            <a:ext cx="284657" cy="287795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64" name="Прямая со стрелкой 63">
            <a:extLst>
              <a:ext uri="{FF2B5EF4-FFF2-40B4-BE49-F238E27FC236}">
                <a16:creationId xmlns:a16="http://schemas.microsoft.com/office/drawing/2014/main" id="{1B719602-9759-4E72-873A-A307606C91C7}"/>
              </a:ext>
            </a:extLst>
          </p:cNvPr>
          <p:cNvCxnSpPr>
            <a:cxnSpLocks/>
          </p:cNvCxnSpPr>
          <p:nvPr/>
        </p:nvCxnSpPr>
        <p:spPr>
          <a:xfrm>
            <a:off x="1857017" y="3610336"/>
            <a:ext cx="1051977" cy="1204394"/>
          </a:xfrm>
          <a:prstGeom prst="straightConnector1">
            <a:avLst/>
          </a:prstGeom>
          <a:ln>
            <a:solidFill>
              <a:srgbClr val="FF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16464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ableEx, slicer, decompositionTreeVisual, Динамика доходов по годам, basicShape, card, card, card, card, image, image, image, tableEx, tableEx, tableEx, basicShape, basicShape, textbox, donutChart, card, textbox, image, actionButton, actionButton, actionButton, actionButton, textbox, textbox. Please refer to the notes on this slide for details.">
            <a:hlinkClick r:id="rId3"/>
          </p:cNvPr>
          <p:cNvPicPr>
            <a:picLocks noChangeAspect="1"/>
          </p:cNvPicPr>
          <p:nvPr/>
        </p:nvPicPr>
        <p:blipFill>
          <a:blip r:embed="rId4"/>
          <a:stretch>
            <a:fillRect/>
          </a:stretch>
        </p:blipFill>
        <p:spPr>
          <a:xfrm>
            <a:off x="1491916" y="1203842"/>
            <a:ext cx="9607711" cy="5652000"/>
          </a:xfrm>
          <a:prstGeom prst="rect">
            <a:avLst/>
          </a:prstGeom>
          <a:noFill/>
        </p:spPr>
      </p:pic>
      <p:sp>
        <p:nvSpPr>
          <p:cNvPr id="4" name="Title" hidden="1"/>
          <p:cNvSpPr>
            <a:spLocks noGrp="1"/>
          </p:cNvSpPr>
          <p:nvPr>
            <p:ph type="title"/>
          </p:nvPr>
        </p:nvSpPr>
        <p:spPr/>
        <p:txBody>
          <a:bodyPr/>
          <a:lstStyle/>
          <a:p>
            <a:r>
              <a:t>Доходы</a:t>
            </a:r>
          </a:p>
        </p:txBody>
      </p:sp>
      <p:sp>
        <p:nvSpPr>
          <p:cNvPr id="5" name="TextBox 4">
            <a:extLst>
              <a:ext uri="{FF2B5EF4-FFF2-40B4-BE49-F238E27FC236}">
                <a16:creationId xmlns:a16="http://schemas.microsoft.com/office/drawing/2014/main" id="{9BD1FFAC-AFFF-4CB2-A8DE-5C6F09031160}"/>
              </a:ext>
            </a:extLst>
          </p:cNvPr>
          <p:cNvSpPr txBox="1"/>
          <p:nvPr/>
        </p:nvSpPr>
        <p:spPr>
          <a:xfrm>
            <a:off x="10882964" y="903507"/>
            <a:ext cx="1309036" cy="1785104"/>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Пользователь может сравнить показатели по доходам за ряд лет, независимо от выбранного индикатора «Год», причем динамика отображается по выбранному  сегменту</a:t>
            </a:r>
          </a:p>
        </p:txBody>
      </p:sp>
      <p:sp>
        <p:nvSpPr>
          <p:cNvPr id="6" name="TextBox 5">
            <a:extLst>
              <a:ext uri="{FF2B5EF4-FFF2-40B4-BE49-F238E27FC236}">
                <a16:creationId xmlns:a16="http://schemas.microsoft.com/office/drawing/2014/main" id="{493F63A1-5556-408F-BAEB-8534952721E0}"/>
              </a:ext>
            </a:extLst>
          </p:cNvPr>
          <p:cNvSpPr txBox="1"/>
          <p:nvPr/>
        </p:nvSpPr>
        <p:spPr>
          <a:xfrm>
            <a:off x="105878" y="787908"/>
            <a:ext cx="1309036" cy="1785104"/>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На вкладке Доходы пользователь может ознакомиться с основными параметрами консолидированного бюджета за 3 последних года (переключив соответствующий индикатор) </a:t>
            </a:r>
          </a:p>
        </p:txBody>
      </p:sp>
      <p:sp>
        <p:nvSpPr>
          <p:cNvPr id="7" name="Title 1">
            <a:extLst>
              <a:ext uri="{FF2B5EF4-FFF2-40B4-BE49-F238E27FC236}">
                <a16:creationId xmlns:a16="http://schemas.microsoft.com/office/drawing/2014/main" id="{A4E3C275-45DE-4A00-BEEC-DC8564EF56CD}"/>
              </a:ext>
            </a:extLst>
          </p:cNvPr>
          <p:cNvSpPr txBox="1">
            <a:spLocks/>
          </p:cNvSpPr>
          <p:nvPr/>
        </p:nvSpPr>
        <p:spPr>
          <a:xfrm>
            <a:off x="8434" y="120316"/>
            <a:ext cx="12183566" cy="322446"/>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Интерактивная панель для граждан «Открытый бюджет муниципального района Мелеузовский район Республики Башкортостан» (описание)</a:t>
            </a:r>
            <a:endParaRPr lang="ru-RU" sz="1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41A000E1-8B61-4432-B9AF-F97D4E960D65}"/>
              </a:ext>
            </a:extLst>
          </p:cNvPr>
          <p:cNvPicPr>
            <a:picLocks noChangeAspect="1"/>
          </p:cNvPicPr>
          <p:nvPr/>
        </p:nvPicPr>
        <p:blipFill rotWithShape="1">
          <a:blip r:embed="rId5"/>
          <a:srcRect l="49343" t="18354" r="31789" b="73755"/>
          <a:stretch/>
        </p:blipFill>
        <p:spPr>
          <a:xfrm>
            <a:off x="6096000" y="1980646"/>
            <a:ext cx="2300437" cy="541174"/>
          </a:xfrm>
          <a:prstGeom prst="rect">
            <a:avLst/>
          </a:prstGeom>
        </p:spPr>
      </p:pic>
      <p:sp>
        <p:nvSpPr>
          <p:cNvPr id="11" name="TextBox 10">
            <a:extLst>
              <a:ext uri="{FF2B5EF4-FFF2-40B4-BE49-F238E27FC236}">
                <a16:creationId xmlns:a16="http://schemas.microsoft.com/office/drawing/2014/main" id="{B2B237CB-5273-4FEF-B2D3-72763E1553BF}"/>
              </a:ext>
            </a:extLst>
          </p:cNvPr>
          <p:cNvSpPr txBox="1"/>
          <p:nvPr/>
        </p:nvSpPr>
        <p:spPr>
          <a:xfrm>
            <a:off x="3379316" y="493138"/>
            <a:ext cx="2916455" cy="1015663"/>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Пользователь может наглядно увидеть как формируется доходная часть бюджета, раскрывать каждую категорию, оценить удельный вес  каждого элемента, ознакомиться с важным примечанием об условиях предоставления безвозмездных поступлений </a:t>
            </a:r>
          </a:p>
        </p:txBody>
      </p:sp>
      <p:sp>
        <p:nvSpPr>
          <p:cNvPr id="12" name="TextBox 11">
            <a:extLst>
              <a:ext uri="{FF2B5EF4-FFF2-40B4-BE49-F238E27FC236}">
                <a16:creationId xmlns:a16="http://schemas.microsoft.com/office/drawing/2014/main" id="{D1ECCAD0-0251-486C-AED8-5C976C521DBF}"/>
              </a:ext>
            </a:extLst>
          </p:cNvPr>
          <p:cNvSpPr txBox="1"/>
          <p:nvPr/>
        </p:nvSpPr>
        <p:spPr>
          <a:xfrm>
            <a:off x="156394" y="4704151"/>
            <a:ext cx="1193533" cy="1015663"/>
          </a:xfrm>
          <a:prstGeom prst="rect">
            <a:avLst/>
          </a:prstGeom>
          <a:solidFill>
            <a:schemeClr val="tx1">
              <a:lumMod val="65000"/>
              <a:lumOff val="35000"/>
            </a:schemeClr>
          </a:solidFill>
        </p:spPr>
        <p:txBody>
          <a:bodyPr wrap="square" rtlCol="0">
            <a:spAutoFit/>
          </a:bodyPr>
          <a:lstStyle/>
          <a:p>
            <a:r>
              <a:rPr lang="ru-RU" sz="1000" dirty="0">
                <a:solidFill>
                  <a:schemeClr val="bg1"/>
                </a:solidFill>
              </a:rPr>
              <a:t>Вкладка содержит огромный выбор динамических графиков и показателей по доходам </a:t>
            </a:r>
          </a:p>
        </p:txBody>
      </p:sp>
      <p:cxnSp>
        <p:nvCxnSpPr>
          <p:cNvPr id="15" name="Прямая со стрелкой 14">
            <a:extLst>
              <a:ext uri="{FF2B5EF4-FFF2-40B4-BE49-F238E27FC236}">
                <a16:creationId xmlns:a16="http://schemas.microsoft.com/office/drawing/2014/main" id="{B07BC725-15F2-471F-A46F-8C1EB6AD346E}"/>
              </a:ext>
            </a:extLst>
          </p:cNvPr>
          <p:cNvCxnSpPr>
            <a:cxnSpLocks/>
          </p:cNvCxnSpPr>
          <p:nvPr/>
        </p:nvCxnSpPr>
        <p:spPr>
          <a:xfrm>
            <a:off x="1445794" y="1414914"/>
            <a:ext cx="257878" cy="34650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Прямая со стрелкой 15">
            <a:extLst>
              <a:ext uri="{FF2B5EF4-FFF2-40B4-BE49-F238E27FC236}">
                <a16:creationId xmlns:a16="http://schemas.microsoft.com/office/drawing/2014/main" id="{DF9AAB5D-5DD9-46F1-84FA-92782AEB4B4B}"/>
              </a:ext>
            </a:extLst>
          </p:cNvPr>
          <p:cNvCxnSpPr>
            <a:cxnSpLocks/>
          </p:cNvCxnSpPr>
          <p:nvPr/>
        </p:nvCxnSpPr>
        <p:spPr>
          <a:xfrm>
            <a:off x="4312118" y="1559177"/>
            <a:ext cx="0" cy="55620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9" name="Прямая со стрелкой 18">
            <a:extLst>
              <a:ext uri="{FF2B5EF4-FFF2-40B4-BE49-F238E27FC236}">
                <a16:creationId xmlns:a16="http://schemas.microsoft.com/office/drawing/2014/main" id="{F6A2764C-2B1D-4721-A57F-CDA33CF01E0E}"/>
              </a:ext>
            </a:extLst>
          </p:cNvPr>
          <p:cNvCxnSpPr>
            <a:cxnSpLocks/>
          </p:cNvCxnSpPr>
          <p:nvPr/>
        </p:nvCxnSpPr>
        <p:spPr>
          <a:xfrm>
            <a:off x="4837543" y="1559177"/>
            <a:ext cx="144379" cy="60598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1" name="Прямая со стрелкой 20">
            <a:extLst>
              <a:ext uri="{FF2B5EF4-FFF2-40B4-BE49-F238E27FC236}">
                <a16:creationId xmlns:a16="http://schemas.microsoft.com/office/drawing/2014/main" id="{8563CCE7-602C-4E42-984D-0861A711D574}"/>
              </a:ext>
            </a:extLst>
          </p:cNvPr>
          <p:cNvCxnSpPr>
            <a:cxnSpLocks/>
          </p:cNvCxnSpPr>
          <p:nvPr/>
        </p:nvCxnSpPr>
        <p:spPr>
          <a:xfrm>
            <a:off x="6148939" y="1493388"/>
            <a:ext cx="649707" cy="89250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3" name="Прямая со стрелкой 22">
            <a:extLst>
              <a:ext uri="{FF2B5EF4-FFF2-40B4-BE49-F238E27FC236}">
                <a16:creationId xmlns:a16="http://schemas.microsoft.com/office/drawing/2014/main" id="{53019831-0FF3-4096-A9FC-30C5D64FAD3D}"/>
              </a:ext>
            </a:extLst>
          </p:cNvPr>
          <p:cNvCxnSpPr>
            <a:cxnSpLocks/>
          </p:cNvCxnSpPr>
          <p:nvPr/>
        </p:nvCxnSpPr>
        <p:spPr>
          <a:xfrm flipH="1">
            <a:off x="10376932" y="1298472"/>
            <a:ext cx="506032" cy="86668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6" name="Прямая со стрелкой 25">
            <a:extLst>
              <a:ext uri="{FF2B5EF4-FFF2-40B4-BE49-F238E27FC236}">
                <a16:creationId xmlns:a16="http://schemas.microsoft.com/office/drawing/2014/main" id="{513CE52E-C62E-4FE7-97D8-990D3DA21F52}"/>
              </a:ext>
            </a:extLst>
          </p:cNvPr>
          <p:cNvCxnSpPr>
            <a:cxnSpLocks/>
          </p:cNvCxnSpPr>
          <p:nvPr/>
        </p:nvCxnSpPr>
        <p:spPr>
          <a:xfrm flipV="1">
            <a:off x="1376413" y="3734602"/>
            <a:ext cx="1116530" cy="35014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5" name="Прямая со стрелкой 34">
            <a:extLst>
              <a:ext uri="{FF2B5EF4-FFF2-40B4-BE49-F238E27FC236}">
                <a16:creationId xmlns:a16="http://schemas.microsoft.com/office/drawing/2014/main" id="{96FAC048-8792-45A5-AEEE-607D6AD75715}"/>
              </a:ext>
            </a:extLst>
          </p:cNvPr>
          <p:cNvCxnSpPr>
            <a:cxnSpLocks/>
          </p:cNvCxnSpPr>
          <p:nvPr/>
        </p:nvCxnSpPr>
        <p:spPr>
          <a:xfrm flipV="1">
            <a:off x="6574055" y="5024387"/>
            <a:ext cx="2165684" cy="70264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43" name="Прямая со стрелкой 42">
            <a:extLst>
              <a:ext uri="{FF2B5EF4-FFF2-40B4-BE49-F238E27FC236}">
                <a16:creationId xmlns:a16="http://schemas.microsoft.com/office/drawing/2014/main" id="{531F93CD-84D8-4131-A1B1-6A4F334AD568}"/>
              </a:ext>
            </a:extLst>
          </p:cNvPr>
          <p:cNvCxnSpPr>
            <a:cxnSpLocks/>
          </p:cNvCxnSpPr>
          <p:nvPr/>
        </p:nvCxnSpPr>
        <p:spPr>
          <a:xfrm flipV="1">
            <a:off x="1376413" y="3986619"/>
            <a:ext cx="3605509" cy="9813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5" name="Прямоугольник 44">
            <a:extLst>
              <a:ext uri="{FF2B5EF4-FFF2-40B4-BE49-F238E27FC236}">
                <a16:creationId xmlns:a16="http://schemas.microsoft.com/office/drawing/2014/main" id="{7628FFE2-D386-41F0-B2BB-48F8CCB2915A}"/>
              </a:ext>
            </a:extLst>
          </p:cNvPr>
          <p:cNvSpPr/>
          <p:nvPr/>
        </p:nvSpPr>
        <p:spPr>
          <a:xfrm>
            <a:off x="6641432" y="2347167"/>
            <a:ext cx="1755005" cy="1871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noFill/>
            </a:endParaRPr>
          </a:p>
        </p:txBody>
      </p:sp>
      <p:sp>
        <p:nvSpPr>
          <p:cNvPr id="46" name="TextBox 45">
            <a:extLst>
              <a:ext uri="{FF2B5EF4-FFF2-40B4-BE49-F238E27FC236}">
                <a16:creationId xmlns:a16="http://schemas.microsoft.com/office/drawing/2014/main" id="{665C1DCE-4B76-4C7B-A9B3-E2F533263C0D}"/>
              </a:ext>
            </a:extLst>
          </p:cNvPr>
          <p:cNvSpPr txBox="1"/>
          <p:nvPr/>
        </p:nvSpPr>
        <p:spPr>
          <a:xfrm>
            <a:off x="156394" y="3401844"/>
            <a:ext cx="1051119" cy="1169551"/>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Цветовой и графический  индикаторы меняется в зависимости от финансового результата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92DCFA-91BB-46F6-ABDA-1B045B443FDE}"/>
              </a:ext>
            </a:extLst>
          </p:cNvPr>
          <p:cNvPicPr>
            <a:picLocks noChangeAspect="1"/>
          </p:cNvPicPr>
          <p:nvPr/>
        </p:nvPicPr>
        <p:blipFill rotWithShape="1">
          <a:blip r:embed="rId3"/>
          <a:srcRect l="5526" t="6666" r="6863" b="6666"/>
          <a:stretch/>
        </p:blipFill>
        <p:spPr>
          <a:xfrm>
            <a:off x="0" y="770021"/>
            <a:ext cx="10681620" cy="5943600"/>
          </a:xfrm>
          <a:prstGeom prst="rect">
            <a:avLst/>
          </a:prstGeom>
        </p:spPr>
      </p:pic>
      <p:sp>
        <p:nvSpPr>
          <p:cNvPr id="6" name="TextBox 5">
            <a:extLst>
              <a:ext uri="{FF2B5EF4-FFF2-40B4-BE49-F238E27FC236}">
                <a16:creationId xmlns:a16="http://schemas.microsoft.com/office/drawing/2014/main" id="{CDAA3E47-8F3C-489E-A014-A5072E16BD7F}"/>
              </a:ext>
            </a:extLst>
          </p:cNvPr>
          <p:cNvSpPr txBox="1"/>
          <p:nvPr/>
        </p:nvSpPr>
        <p:spPr>
          <a:xfrm>
            <a:off x="10901838" y="4355375"/>
            <a:ext cx="1193533" cy="1785104"/>
          </a:xfrm>
          <a:prstGeom prst="rect">
            <a:avLst/>
          </a:prstGeom>
          <a:solidFill>
            <a:schemeClr val="tx1">
              <a:lumMod val="65000"/>
              <a:lumOff val="35000"/>
            </a:schemeClr>
          </a:solidFill>
        </p:spPr>
        <p:txBody>
          <a:bodyPr wrap="square" rtlCol="0">
            <a:spAutoFit/>
          </a:bodyPr>
          <a:lstStyle/>
          <a:p>
            <a:r>
              <a:rPr lang="ru-RU" sz="1000" dirty="0">
                <a:solidFill>
                  <a:schemeClr val="bg1"/>
                </a:solidFill>
              </a:rPr>
              <a:t>Перечень основных плательщиков и перечень значимых безвозмездных поступлений меняется в зависимости от выбранной категории</a:t>
            </a:r>
          </a:p>
        </p:txBody>
      </p:sp>
      <p:cxnSp>
        <p:nvCxnSpPr>
          <p:cNvPr id="7" name="Прямая со стрелкой 6">
            <a:extLst>
              <a:ext uri="{FF2B5EF4-FFF2-40B4-BE49-F238E27FC236}">
                <a16:creationId xmlns:a16="http://schemas.microsoft.com/office/drawing/2014/main" id="{0271A669-0ABC-410F-BDAE-8B0491A0BE54}"/>
              </a:ext>
            </a:extLst>
          </p:cNvPr>
          <p:cNvCxnSpPr>
            <a:cxnSpLocks/>
          </p:cNvCxnSpPr>
          <p:nvPr/>
        </p:nvCxnSpPr>
        <p:spPr>
          <a:xfrm flipH="1" flipV="1">
            <a:off x="9625263" y="4740288"/>
            <a:ext cx="1418973" cy="85896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8" name="Прямая со стрелкой 7">
            <a:extLst>
              <a:ext uri="{FF2B5EF4-FFF2-40B4-BE49-F238E27FC236}">
                <a16:creationId xmlns:a16="http://schemas.microsoft.com/office/drawing/2014/main" id="{8CCF462D-2B31-4662-96D4-2C96272EF752}"/>
              </a:ext>
            </a:extLst>
          </p:cNvPr>
          <p:cNvCxnSpPr>
            <a:cxnSpLocks/>
          </p:cNvCxnSpPr>
          <p:nvPr/>
        </p:nvCxnSpPr>
        <p:spPr>
          <a:xfrm flipV="1">
            <a:off x="4628540" y="4639378"/>
            <a:ext cx="2933710" cy="103712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9DF2E8B9-1469-415F-9AD6-3FE7507DFBC6}"/>
              </a:ext>
            </a:extLst>
          </p:cNvPr>
          <p:cNvSpPr txBox="1"/>
          <p:nvPr/>
        </p:nvSpPr>
        <p:spPr>
          <a:xfrm>
            <a:off x="10262984" y="1071556"/>
            <a:ext cx="1193533" cy="707886"/>
          </a:xfrm>
          <a:prstGeom prst="rect">
            <a:avLst/>
          </a:prstGeom>
          <a:solidFill>
            <a:schemeClr val="tx1">
              <a:lumMod val="65000"/>
              <a:lumOff val="35000"/>
            </a:schemeClr>
          </a:solidFill>
        </p:spPr>
        <p:txBody>
          <a:bodyPr wrap="square" rtlCol="0">
            <a:spAutoFit/>
          </a:bodyPr>
          <a:lstStyle/>
          <a:p>
            <a:r>
              <a:rPr lang="ru-RU" sz="1000" dirty="0">
                <a:solidFill>
                  <a:schemeClr val="bg1"/>
                </a:solidFill>
              </a:rPr>
              <a:t>Динамика доходов меняется от выбранной категории</a:t>
            </a:r>
          </a:p>
        </p:txBody>
      </p:sp>
      <p:cxnSp>
        <p:nvCxnSpPr>
          <p:cNvPr id="10" name="Прямая со стрелкой 9">
            <a:extLst>
              <a:ext uri="{FF2B5EF4-FFF2-40B4-BE49-F238E27FC236}">
                <a16:creationId xmlns:a16="http://schemas.microsoft.com/office/drawing/2014/main" id="{2F344A69-4EB8-4C8B-9FFD-135DBC17FE60}"/>
              </a:ext>
            </a:extLst>
          </p:cNvPr>
          <p:cNvCxnSpPr>
            <a:cxnSpLocks/>
          </p:cNvCxnSpPr>
          <p:nvPr/>
        </p:nvCxnSpPr>
        <p:spPr>
          <a:xfrm flipH="1" flipV="1">
            <a:off x="3424190" y="2954956"/>
            <a:ext cx="1205562" cy="272154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a:extLst>
              <a:ext uri="{FF2B5EF4-FFF2-40B4-BE49-F238E27FC236}">
                <a16:creationId xmlns:a16="http://schemas.microsoft.com/office/drawing/2014/main" id="{2770B578-E8EC-4A13-98D3-2D66657F4869}"/>
              </a:ext>
            </a:extLst>
          </p:cNvPr>
          <p:cNvCxnSpPr>
            <a:cxnSpLocks/>
          </p:cNvCxnSpPr>
          <p:nvPr/>
        </p:nvCxnSpPr>
        <p:spPr>
          <a:xfrm flipV="1">
            <a:off x="4629752" y="1867301"/>
            <a:ext cx="5426479" cy="381160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7" name="Title 1">
            <a:extLst>
              <a:ext uri="{FF2B5EF4-FFF2-40B4-BE49-F238E27FC236}">
                <a16:creationId xmlns:a16="http://schemas.microsoft.com/office/drawing/2014/main" id="{9A912DC4-9DB3-49B3-9B47-AD87A891F3AB}"/>
              </a:ext>
            </a:extLst>
          </p:cNvPr>
          <p:cNvSpPr txBox="1">
            <a:spLocks/>
          </p:cNvSpPr>
          <p:nvPr/>
        </p:nvSpPr>
        <p:spPr>
          <a:xfrm>
            <a:off x="8434" y="120316"/>
            <a:ext cx="12183566" cy="322446"/>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Интерактивная панель для граждан «Открытый бюджет муниципального района Мелеузовский район Республики Башкортостан» (описание)</a:t>
            </a:r>
            <a:endParaRPr lang="ru-RU" sz="1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F9346624-635C-4CF8-A9F9-7391EE84116F}"/>
              </a:ext>
            </a:extLst>
          </p:cNvPr>
          <p:cNvSpPr txBox="1"/>
          <p:nvPr/>
        </p:nvSpPr>
        <p:spPr>
          <a:xfrm>
            <a:off x="2142048" y="5801748"/>
            <a:ext cx="1804313" cy="861774"/>
          </a:xfrm>
          <a:prstGeom prst="rect">
            <a:avLst/>
          </a:prstGeom>
          <a:solidFill>
            <a:schemeClr val="tx1">
              <a:lumMod val="65000"/>
              <a:lumOff val="35000"/>
            </a:schemeClr>
          </a:solidFill>
        </p:spPr>
        <p:txBody>
          <a:bodyPr wrap="square" rtlCol="0">
            <a:spAutoFit/>
          </a:bodyPr>
          <a:lstStyle/>
          <a:p>
            <a:r>
              <a:rPr lang="ru-RU" sz="1000" dirty="0">
                <a:solidFill>
                  <a:schemeClr val="bg1"/>
                </a:solidFill>
              </a:rPr>
              <a:t>Итоговая сумма меняется от выбранной категории, при этом показатели консолидированного бюджета сохраняются</a:t>
            </a:r>
          </a:p>
        </p:txBody>
      </p:sp>
      <p:cxnSp>
        <p:nvCxnSpPr>
          <p:cNvPr id="23" name="Прямая со стрелкой 22">
            <a:extLst>
              <a:ext uri="{FF2B5EF4-FFF2-40B4-BE49-F238E27FC236}">
                <a16:creationId xmlns:a16="http://schemas.microsoft.com/office/drawing/2014/main" id="{6086F9C3-523A-4A20-971B-803AEEF09C94}"/>
              </a:ext>
            </a:extLst>
          </p:cNvPr>
          <p:cNvCxnSpPr/>
          <p:nvPr/>
        </p:nvCxnSpPr>
        <p:spPr>
          <a:xfrm flipV="1">
            <a:off x="3801979" y="5678905"/>
            <a:ext cx="1376413" cy="74114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a:extLst>
              <a:ext uri="{FF2B5EF4-FFF2-40B4-BE49-F238E27FC236}">
                <a16:creationId xmlns:a16="http://schemas.microsoft.com/office/drawing/2014/main" id="{E5D395C4-377D-4B5E-8884-9DC6E548C8FB}"/>
              </a:ext>
            </a:extLst>
          </p:cNvPr>
          <p:cNvCxnSpPr>
            <a:cxnSpLocks/>
          </p:cNvCxnSpPr>
          <p:nvPr/>
        </p:nvCxnSpPr>
        <p:spPr>
          <a:xfrm flipH="1" flipV="1">
            <a:off x="2625875" y="3840480"/>
            <a:ext cx="1176104" cy="257957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0035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tableEx, basicShape, image, image, image, card, Исполнение плана, clusteredColumnChart, card, card, slicer, Динамика расходов по годам, donutChart, card, структура расходов, textbox, textbox, Муниципальные программы по разделу, textbox, basicShape, textbox, basicShape, image, actionButton, actionButton, actionButton, actionButton, textbox, actionButton, textbox. Please refer to the notes on this slide for details.">
            <a:hlinkClick r:id="rId3"/>
          </p:cNvPr>
          <p:cNvPicPr>
            <a:picLocks noChangeAspect="1"/>
          </p:cNvPicPr>
          <p:nvPr/>
        </p:nvPicPr>
        <p:blipFill>
          <a:blip r:embed="rId4"/>
          <a:stretch>
            <a:fillRect/>
          </a:stretch>
        </p:blipFill>
        <p:spPr>
          <a:xfrm>
            <a:off x="1350874" y="1085684"/>
            <a:ext cx="9906701" cy="5652000"/>
          </a:xfrm>
          <a:prstGeom prst="rect">
            <a:avLst/>
          </a:prstGeom>
          <a:noFill/>
        </p:spPr>
      </p:pic>
      <p:sp>
        <p:nvSpPr>
          <p:cNvPr id="4" name="Title" hidden="1"/>
          <p:cNvSpPr>
            <a:spLocks noGrp="1"/>
          </p:cNvSpPr>
          <p:nvPr>
            <p:ph type="title"/>
          </p:nvPr>
        </p:nvSpPr>
        <p:spPr/>
        <p:txBody>
          <a:bodyPr/>
          <a:lstStyle/>
          <a:p>
            <a:r>
              <a:t>Расходы</a:t>
            </a:r>
          </a:p>
        </p:txBody>
      </p:sp>
      <p:sp>
        <p:nvSpPr>
          <p:cNvPr id="5" name="TextBox 4">
            <a:extLst>
              <a:ext uri="{FF2B5EF4-FFF2-40B4-BE49-F238E27FC236}">
                <a16:creationId xmlns:a16="http://schemas.microsoft.com/office/drawing/2014/main" id="{57A65FCC-962D-4E03-9CDE-56069E052DE7}"/>
              </a:ext>
            </a:extLst>
          </p:cNvPr>
          <p:cNvSpPr txBox="1"/>
          <p:nvPr/>
        </p:nvSpPr>
        <p:spPr>
          <a:xfrm>
            <a:off x="137838" y="3099533"/>
            <a:ext cx="1193533" cy="1015663"/>
          </a:xfrm>
          <a:prstGeom prst="rect">
            <a:avLst/>
          </a:prstGeom>
          <a:solidFill>
            <a:schemeClr val="tx1">
              <a:lumMod val="65000"/>
              <a:lumOff val="35000"/>
            </a:schemeClr>
          </a:solidFill>
        </p:spPr>
        <p:txBody>
          <a:bodyPr wrap="square" rtlCol="0">
            <a:spAutoFit/>
          </a:bodyPr>
          <a:lstStyle/>
          <a:p>
            <a:r>
              <a:rPr lang="ru-RU" sz="1000" dirty="0">
                <a:solidFill>
                  <a:schemeClr val="bg1"/>
                </a:solidFill>
              </a:rPr>
              <a:t>Вкладка содержит огромный выбор динамических графиков и показателей по расходам</a:t>
            </a:r>
          </a:p>
        </p:txBody>
      </p:sp>
      <p:sp>
        <p:nvSpPr>
          <p:cNvPr id="6" name="Title 1">
            <a:extLst>
              <a:ext uri="{FF2B5EF4-FFF2-40B4-BE49-F238E27FC236}">
                <a16:creationId xmlns:a16="http://schemas.microsoft.com/office/drawing/2014/main" id="{2946D62F-9CAD-4F5A-82DD-F78A64C89B1C}"/>
              </a:ext>
            </a:extLst>
          </p:cNvPr>
          <p:cNvSpPr txBox="1">
            <a:spLocks/>
          </p:cNvSpPr>
          <p:nvPr/>
        </p:nvSpPr>
        <p:spPr>
          <a:xfrm>
            <a:off x="8434" y="120316"/>
            <a:ext cx="12183566" cy="322446"/>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Интерактивная панель для граждан «Открытый бюджет муниципального района Мелеузовский район Республики Башкортостан» (описание)</a:t>
            </a:r>
            <a:endParaRPr lang="ru-RU" sz="1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0467F76-3805-45A4-88A6-D7F008011AF4}"/>
              </a:ext>
            </a:extLst>
          </p:cNvPr>
          <p:cNvSpPr txBox="1"/>
          <p:nvPr/>
        </p:nvSpPr>
        <p:spPr>
          <a:xfrm>
            <a:off x="153280" y="797086"/>
            <a:ext cx="1185326" cy="2092881"/>
          </a:xfrm>
          <a:prstGeom prst="rect">
            <a:avLst/>
          </a:prstGeom>
          <a:solidFill>
            <a:schemeClr val="tx1">
              <a:lumMod val="65000"/>
              <a:lumOff val="35000"/>
            </a:schemeClr>
          </a:solidFill>
        </p:spPr>
        <p:txBody>
          <a:bodyPr wrap="square" rtlCol="0">
            <a:spAutoFit/>
          </a:bodyPr>
          <a:lstStyle/>
          <a:p>
            <a:pPr algn="ctr"/>
            <a:r>
              <a:rPr lang="ru-RU" sz="1000" dirty="0">
                <a:solidFill>
                  <a:schemeClr val="bg1"/>
                </a:solidFill>
              </a:rPr>
              <a:t>На вкладке Расходы пользователь может ознакомиться с основными параметрами консолидированного бюджета за 3 последних года (переключив соответствующий индикатор) </a:t>
            </a:r>
          </a:p>
        </p:txBody>
      </p:sp>
      <p:cxnSp>
        <p:nvCxnSpPr>
          <p:cNvPr id="8" name="Прямая со стрелкой 7">
            <a:extLst>
              <a:ext uri="{FF2B5EF4-FFF2-40B4-BE49-F238E27FC236}">
                <a16:creationId xmlns:a16="http://schemas.microsoft.com/office/drawing/2014/main" id="{D281060D-0EFB-43E9-8023-5D7CD2C84063}"/>
              </a:ext>
            </a:extLst>
          </p:cNvPr>
          <p:cNvCxnSpPr/>
          <p:nvPr/>
        </p:nvCxnSpPr>
        <p:spPr>
          <a:xfrm>
            <a:off x="1286769" y="1456893"/>
            <a:ext cx="461318" cy="24063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Прямая со стрелкой 8">
            <a:extLst>
              <a:ext uri="{FF2B5EF4-FFF2-40B4-BE49-F238E27FC236}">
                <a16:creationId xmlns:a16="http://schemas.microsoft.com/office/drawing/2014/main" id="{82C52F2A-4FA3-4251-A406-94555E1E7F99}"/>
              </a:ext>
            </a:extLst>
          </p:cNvPr>
          <p:cNvCxnSpPr>
            <a:cxnSpLocks/>
          </p:cNvCxnSpPr>
          <p:nvPr/>
        </p:nvCxnSpPr>
        <p:spPr>
          <a:xfrm flipV="1">
            <a:off x="1331371" y="3005377"/>
            <a:ext cx="4764629" cy="72202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Прямая со стрелкой 10">
            <a:extLst>
              <a:ext uri="{FF2B5EF4-FFF2-40B4-BE49-F238E27FC236}">
                <a16:creationId xmlns:a16="http://schemas.microsoft.com/office/drawing/2014/main" id="{D5E7985E-FBFE-42AB-8738-EF7985D6E3C5}"/>
              </a:ext>
            </a:extLst>
          </p:cNvPr>
          <p:cNvCxnSpPr>
            <a:cxnSpLocks/>
          </p:cNvCxnSpPr>
          <p:nvPr/>
        </p:nvCxnSpPr>
        <p:spPr>
          <a:xfrm>
            <a:off x="1331371" y="3873570"/>
            <a:ext cx="2782704" cy="24063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Прямая со стрелкой 12">
            <a:extLst>
              <a:ext uri="{FF2B5EF4-FFF2-40B4-BE49-F238E27FC236}">
                <a16:creationId xmlns:a16="http://schemas.microsoft.com/office/drawing/2014/main" id="{01A93439-F8F8-4C34-A45C-1B1AA19A8FB2}"/>
              </a:ext>
            </a:extLst>
          </p:cNvPr>
          <p:cNvCxnSpPr>
            <a:cxnSpLocks/>
          </p:cNvCxnSpPr>
          <p:nvPr/>
        </p:nvCxnSpPr>
        <p:spPr>
          <a:xfrm>
            <a:off x="1331371" y="4013933"/>
            <a:ext cx="2537985" cy="153280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id="{4F9BB89E-1F08-4A2B-8AA7-E904EE3F6FCA}"/>
              </a:ext>
            </a:extLst>
          </p:cNvPr>
          <p:cNvCxnSpPr>
            <a:cxnSpLocks/>
          </p:cNvCxnSpPr>
          <p:nvPr/>
        </p:nvCxnSpPr>
        <p:spPr>
          <a:xfrm flipV="1">
            <a:off x="1331371" y="1451318"/>
            <a:ext cx="1860946" cy="197768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9" name="Прямая со стрелкой 18">
            <a:extLst>
              <a:ext uri="{FF2B5EF4-FFF2-40B4-BE49-F238E27FC236}">
                <a16:creationId xmlns:a16="http://schemas.microsoft.com/office/drawing/2014/main" id="{2A8AAD38-8001-4484-817E-17AA918C0EAD}"/>
              </a:ext>
            </a:extLst>
          </p:cNvPr>
          <p:cNvCxnSpPr>
            <a:cxnSpLocks/>
          </p:cNvCxnSpPr>
          <p:nvPr/>
        </p:nvCxnSpPr>
        <p:spPr>
          <a:xfrm flipV="1">
            <a:off x="1331371" y="2028238"/>
            <a:ext cx="7764503" cy="149761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C05CEE8D-991E-4796-BC24-876757E5EDE8}"/>
              </a:ext>
            </a:extLst>
          </p:cNvPr>
          <p:cNvSpPr txBox="1"/>
          <p:nvPr/>
        </p:nvSpPr>
        <p:spPr>
          <a:xfrm>
            <a:off x="10860629" y="2834852"/>
            <a:ext cx="1309036" cy="1785104"/>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Пользователь может сравнить показатели по доходам за ряд лет, независимо от выбранного индикатора «Год», причем динамика отображается по выбранному  сегменту</a:t>
            </a:r>
          </a:p>
        </p:txBody>
      </p:sp>
      <p:cxnSp>
        <p:nvCxnSpPr>
          <p:cNvPr id="24" name="Прямая со стрелкой 23">
            <a:extLst>
              <a:ext uri="{FF2B5EF4-FFF2-40B4-BE49-F238E27FC236}">
                <a16:creationId xmlns:a16="http://schemas.microsoft.com/office/drawing/2014/main" id="{D6FD6985-403D-4663-BC93-8B5E35E7E2B1}"/>
              </a:ext>
            </a:extLst>
          </p:cNvPr>
          <p:cNvCxnSpPr>
            <a:cxnSpLocks/>
          </p:cNvCxnSpPr>
          <p:nvPr/>
        </p:nvCxnSpPr>
        <p:spPr>
          <a:xfrm flipH="1">
            <a:off x="9746529" y="3727404"/>
            <a:ext cx="1101832" cy="892552"/>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C76867-0673-4028-B0D4-F37CE1F17ED3}"/>
              </a:ext>
            </a:extLst>
          </p:cNvPr>
          <p:cNvPicPr>
            <a:picLocks noChangeAspect="1"/>
          </p:cNvPicPr>
          <p:nvPr/>
        </p:nvPicPr>
        <p:blipFill rotWithShape="1">
          <a:blip r:embed="rId3"/>
          <a:srcRect l="4343" t="6666" r="1631" b="6666"/>
          <a:stretch/>
        </p:blipFill>
        <p:spPr>
          <a:xfrm>
            <a:off x="728311" y="767615"/>
            <a:ext cx="11463689" cy="5943600"/>
          </a:xfrm>
          <a:prstGeom prst="rect">
            <a:avLst/>
          </a:prstGeom>
        </p:spPr>
      </p:pic>
      <p:sp>
        <p:nvSpPr>
          <p:cNvPr id="6" name="Title 1">
            <a:extLst>
              <a:ext uri="{FF2B5EF4-FFF2-40B4-BE49-F238E27FC236}">
                <a16:creationId xmlns:a16="http://schemas.microsoft.com/office/drawing/2014/main" id="{BFA9DEB6-8FE4-44B7-B262-40932E4F8A7F}"/>
              </a:ext>
            </a:extLst>
          </p:cNvPr>
          <p:cNvSpPr txBox="1">
            <a:spLocks/>
          </p:cNvSpPr>
          <p:nvPr/>
        </p:nvSpPr>
        <p:spPr>
          <a:xfrm>
            <a:off x="8434" y="120316"/>
            <a:ext cx="12183566" cy="322446"/>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Интерактивная панель для граждан «Открытый бюджет муниципального района Мелеузовский район Республики Башкортостан» (описание)</a:t>
            </a:r>
            <a:endParaRPr lang="ru-RU" sz="1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3BC86F8-29EC-4F94-844F-13D45AC0DD8A}"/>
              </a:ext>
            </a:extLst>
          </p:cNvPr>
          <p:cNvSpPr txBox="1"/>
          <p:nvPr/>
        </p:nvSpPr>
        <p:spPr>
          <a:xfrm>
            <a:off x="3379316" y="599016"/>
            <a:ext cx="2916455" cy="861774"/>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Пользователь может увидеть из чего формируется  расходная часть бюджета, раскрывать каждую категорию, оценить удельный вес  каждого элемента, ознакомиться с примечанием об исполнении плана</a:t>
            </a:r>
          </a:p>
        </p:txBody>
      </p:sp>
      <p:cxnSp>
        <p:nvCxnSpPr>
          <p:cNvPr id="9" name="Прямая со стрелкой 8">
            <a:extLst>
              <a:ext uri="{FF2B5EF4-FFF2-40B4-BE49-F238E27FC236}">
                <a16:creationId xmlns:a16="http://schemas.microsoft.com/office/drawing/2014/main" id="{A903CF34-5F2A-418E-B7A5-C04CE16B5284}"/>
              </a:ext>
            </a:extLst>
          </p:cNvPr>
          <p:cNvCxnSpPr>
            <a:cxnSpLocks/>
          </p:cNvCxnSpPr>
          <p:nvPr/>
        </p:nvCxnSpPr>
        <p:spPr>
          <a:xfrm flipH="1">
            <a:off x="3773103" y="1530417"/>
            <a:ext cx="500516" cy="23220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a:extLst>
              <a:ext uri="{FF2B5EF4-FFF2-40B4-BE49-F238E27FC236}">
                <a16:creationId xmlns:a16="http://schemas.microsoft.com/office/drawing/2014/main" id="{D1E39B9C-EE6F-48B8-A56B-9B9AAC33730C}"/>
              </a:ext>
            </a:extLst>
          </p:cNvPr>
          <p:cNvCxnSpPr>
            <a:cxnSpLocks/>
          </p:cNvCxnSpPr>
          <p:nvPr/>
        </p:nvCxnSpPr>
        <p:spPr>
          <a:xfrm>
            <a:off x="4685900" y="1530417"/>
            <a:ext cx="1410100" cy="112615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Прямая со стрелкой 13">
            <a:extLst>
              <a:ext uri="{FF2B5EF4-FFF2-40B4-BE49-F238E27FC236}">
                <a16:creationId xmlns:a16="http://schemas.microsoft.com/office/drawing/2014/main" id="{74BBA1BC-A889-43B3-B92C-598627BDCA41}"/>
              </a:ext>
            </a:extLst>
          </p:cNvPr>
          <p:cNvCxnSpPr>
            <a:cxnSpLocks/>
          </p:cNvCxnSpPr>
          <p:nvPr/>
        </p:nvCxnSpPr>
        <p:spPr>
          <a:xfrm flipV="1">
            <a:off x="5919537" y="2550695"/>
            <a:ext cx="2877954" cy="49088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Прямая со стрелкой 16">
            <a:extLst>
              <a:ext uri="{FF2B5EF4-FFF2-40B4-BE49-F238E27FC236}">
                <a16:creationId xmlns:a16="http://schemas.microsoft.com/office/drawing/2014/main" id="{07D222AD-8B89-4A79-BE98-3EE93B043989}"/>
              </a:ext>
            </a:extLst>
          </p:cNvPr>
          <p:cNvCxnSpPr>
            <a:cxnSpLocks/>
          </p:cNvCxnSpPr>
          <p:nvPr/>
        </p:nvCxnSpPr>
        <p:spPr>
          <a:xfrm flipH="1">
            <a:off x="5322771" y="3041584"/>
            <a:ext cx="596766" cy="24159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1" name="Прямая со стрелкой 20">
            <a:extLst>
              <a:ext uri="{FF2B5EF4-FFF2-40B4-BE49-F238E27FC236}">
                <a16:creationId xmlns:a16="http://schemas.microsoft.com/office/drawing/2014/main" id="{04193889-05F6-442F-A891-4B83FC2E70FF}"/>
              </a:ext>
            </a:extLst>
          </p:cNvPr>
          <p:cNvCxnSpPr>
            <a:cxnSpLocks/>
          </p:cNvCxnSpPr>
          <p:nvPr/>
        </p:nvCxnSpPr>
        <p:spPr>
          <a:xfrm>
            <a:off x="5919537" y="3041584"/>
            <a:ext cx="1438977" cy="24159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4" name="Прямая со стрелкой 23">
            <a:extLst>
              <a:ext uri="{FF2B5EF4-FFF2-40B4-BE49-F238E27FC236}">
                <a16:creationId xmlns:a16="http://schemas.microsoft.com/office/drawing/2014/main" id="{0E159457-008B-413F-B9B8-FFECA27CFA68}"/>
              </a:ext>
            </a:extLst>
          </p:cNvPr>
          <p:cNvCxnSpPr>
            <a:cxnSpLocks/>
          </p:cNvCxnSpPr>
          <p:nvPr/>
        </p:nvCxnSpPr>
        <p:spPr>
          <a:xfrm>
            <a:off x="5919537" y="3041584"/>
            <a:ext cx="3136231" cy="139806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7" name="Прямая со стрелкой 26">
            <a:extLst>
              <a:ext uri="{FF2B5EF4-FFF2-40B4-BE49-F238E27FC236}">
                <a16:creationId xmlns:a16="http://schemas.microsoft.com/office/drawing/2014/main" id="{2D4C8ED7-FBE1-49AE-BCAA-6405D744E4B0}"/>
              </a:ext>
            </a:extLst>
          </p:cNvPr>
          <p:cNvCxnSpPr>
            <a:cxnSpLocks/>
          </p:cNvCxnSpPr>
          <p:nvPr/>
        </p:nvCxnSpPr>
        <p:spPr>
          <a:xfrm>
            <a:off x="6096000" y="1029903"/>
            <a:ext cx="3288632" cy="26710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106CC5BA-3ADB-4EC4-99D4-728C1DA09D8A}"/>
              </a:ext>
            </a:extLst>
          </p:cNvPr>
          <p:cNvSpPr txBox="1"/>
          <p:nvPr/>
        </p:nvSpPr>
        <p:spPr>
          <a:xfrm>
            <a:off x="10866922" y="5231274"/>
            <a:ext cx="1193533" cy="1169551"/>
          </a:xfrm>
          <a:prstGeom prst="rect">
            <a:avLst/>
          </a:prstGeom>
          <a:solidFill>
            <a:schemeClr val="tx1">
              <a:lumMod val="65000"/>
              <a:lumOff val="35000"/>
            </a:schemeClr>
          </a:solidFill>
        </p:spPr>
        <p:txBody>
          <a:bodyPr wrap="square" rtlCol="0">
            <a:spAutoFit/>
          </a:bodyPr>
          <a:lstStyle/>
          <a:p>
            <a:r>
              <a:rPr lang="ru-RU" sz="1000" dirty="0">
                <a:solidFill>
                  <a:schemeClr val="bg1"/>
                </a:solidFill>
              </a:rPr>
              <a:t>Перечень значимых расходов меняется в зависимости от выбранной категории</a:t>
            </a:r>
          </a:p>
        </p:txBody>
      </p:sp>
      <p:sp>
        <p:nvSpPr>
          <p:cNvPr id="36" name="TextBox 35">
            <a:extLst>
              <a:ext uri="{FF2B5EF4-FFF2-40B4-BE49-F238E27FC236}">
                <a16:creationId xmlns:a16="http://schemas.microsoft.com/office/drawing/2014/main" id="{F59B5DF9-D732-46A4-AE83-025FEC7CD261}"/>
              </a:ext>
            </a:extLst>
          </p:cNvPr>
          <p:cNvSpPr txBox="1"/>
          <p:nvPr/>
        </p:nvSpPr>
        <p:spPr>
          <a:xfrm>
            <a:off x="10866921" y="2071797"/>
            <a:ext cx="1193533" cy="707886"/>
          </a:xfrm>
          <a:prstGeom prst="rect">
            <a:avLst/>
          </a:prstGeom>
          <a:solidFill>
            <a:schemeClr val="tx1">
              <a:lumMod val="65000"/>
              <a:lumOff val="35000"/>
            </a:schemeClr>
          </a:solidFill>
        </p:spPr>
        <p:txBody>
          <a:bodyPr wrap="square" rtlCol="0">
            <a:spAutoFit/>
          </a:bodyPr>
          <a:lstStyle/>
          <a:p>
            <a:r>
              <a:rPr lang="ru-RU" sz="1000" dirty="0">
                <a:solidFill>
                  <a:schemeClr val="bg1"/>
                </a:solidFill>
              </a:rPr>
              <a:t>Отображаются сегменты ОСГУ по выбранной категории</a:t>
            </a:r>
          </a:p>
        </p:txBody>
      </p:sp>
      <p:sp>
        <p:nvSpPr>
          <p:cNvPr id="37" name="TextBox 36">
            <a:extLst>
              <a:ext uri="{FF2B5EF4-FFF2-40B4-BE49-F238E27FC236}">
                <a16:creationId xmlns:a16="http://schemas.microsoft.com/office/drawing/2014/main" id="{4B2216CD-F247-4436-8E8D-603A27A0B5D4}"/>
              </a:ext>
            </a:extLst>
          </p:cNvPr>
          <p:cNvSpPr txBox="1"/>
          <p:nvPr/>
        </p:nvSpPr>
        <p:spPr>
          <a:xfrm>
            <a:off x="25778" y="452612"/>
            <a:ext cx="2512129" cy="1631216"/>
          </a:xfrm>
          <a:prstGeom prst="rect">
            <a:avLst/>
          </a:prstGeom>
          <a:solidFill>
            <a:schemeClr val="tx1">
              <a:lumMod val="75000"/>
              <a:lumOff val="25000"/>
            </a:schemeClr>
          </a:solidFill>
        </p:spPr>
        <p:txBody>
          <a:bodyPr wrap="square" rtlCol="0">
            <a:spAutoFit/>
          </a:bodyPr>
          <a:lstStyle/>
          <a:p>
            <a:r>
              <a:rPr lang="ru-RU" sz="1000" dirty="0">
                <a:solidFill>
                  <a:schemeClr val="bg1"/>
                </a:solidFill>
              </a:rPr>
              <a:t>Выбрав отдельный элемент функциональной структуры можно увидеть какие программы действуют на территории района по данному направлению расходов, их удельный вес, каковы наиболее значимые направления расходов по данному направлению, какой удельный вес основных статей расходов (ОСГУ) по данной программе (совокупная величина расходов при этом тускнеет)</a:t>
            </a:r>
          </a:p>
        </p:txBody>
      </p:sp>
      <p:cxnSp>
        <p:nvCxnSpPr>
          <p:cNvPr id="42" name="Прямая со стрелкой 41">
            <a:extLst>
              <a:ext uri="{FF2B5EF4-FFF2-40B4-BE49-F238E27FC236}">
                <a16:creationId xmlns:a16="http://schemas.microsoft.com/office/drawing/2014/main" id="{C9219A27-426F-4463-AA52-06BD5E50A08B}"/>
              </a:ext>
            </a:extLst>
          </p:cNvPr>
          <p:cNvCxnSpPr>
            <a:cxnSpLocks/>
          </p:cNvCxnSpPr>
          <p:nvPr/>
        </p:nvCxnSpPr>
        <p:spPr>
          <a:xfrm>
            <a:off x="2411129" y="1785643"/>
            <a:ext cx="2402706" cy="49033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7" name="TextBox 46">
            <a:extLst>
              <a:ext uri="{FF2B5EF4-FFF2-40B4-BE49-F238E27FC236}">
                <a16:creationId xmlns:a16="http://schemas.microsoft.com/office/drawing/2014/main" id="{007F7631-B3F6-4558-BBEC-8244588C5AB0}"/>
              </a:ext>
            </a:extLst>
          </p:cNvPr>
          <p:cNvSpPr txBox="1"/>
          <p:nvPr/>
        </p:nvSpPr>
        <p:spPr>
          <a:xfrm>
            <a:off x="109087" y="3739415"/>
            <a:ext cx="1305828" cy="707886"/>
          </a:xfrm>
          <a:prstGeom prst="rect">
            <a:avLst/>
          </a:prstGeom>
          <a:solidFill>
            <a:schemeClr val="tx1">
              <a:lumMod val="75000"/>
              <a:lumOff val="25000"/>
            </a:schemeClr>
          </a:solidFill>
        </p:spPr>
        <p:txBody>
          <a:bodyPr wrap="square" rtlCol="0">
            <a:spAutoFit/>
          </a:bodyPr>
          <a:lstStyle/>
          <a:p>
            <a:pPr algn="ctr"/>
            <a:r>
              <a:rPr lang="ru-RU" sz="1000" dirty="0">
                <a:solidFill>
                  <a:schemeClr val="bg1"/>
                </a:solidFill>
              </a:rPr>
              <a:t>Содержит дополнительную вкладку расходов по программам</a:t>
            </a:r>
          </a:p>
        </p:txBody>
      </p:sp>
      <p:cxnSp>
        <p:nvCxnSpPr>
          <p:cNvPr id="48" name="Прямая со стрелкой 47">
            <a:extLst>
              <a:ext uri="{FF2B5EF4-FFF2-40B4-BE49-F238E27FC236}">
                <a16:creationId xmlns:a16="http://schemas.microsoft.com/office/drawing/2014/main" id="{8CB5BE6D-3A2B-47C2-91F0-C82FDE287A7D}"/>
              </a:ext>
            </a:extLst>
          </p:cNvPr>
          <p:cNvCxnSpPr>
            <a:cxnSpLocks/>
          </p:cNvCxnSpPr>
          <p:nvPr/>
        </p:nvCxnSpPr>
        <p:spPr>
          <a:xfrm flipV="1">
            <a:off x="580325" y="2877955"/>
            <a:ext cx="701517" cy="81753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8654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865F1037-CF8A-4AC2-AF86-EF6970751B54}"/>
              </a:ext>
            </a:extLst>
          </p:cNvPr>
          <p:cNvPicPr>
            <a:picLocks noChangeAspect="1"/>
          </p:cNvPicPr>
          <p:nvPr/>
        </p:nvPicPr>
        <p:blipFill rotWithShape="1">
          <a:blip r:embed="rId3"/>
          <a:srcRect l="2842" t="7719" r="5894" b="5755"/>
          <a:stretch/>
        </p:blipFill>
        <p:spPr>
          <a:xfrm>
            <a:off x="839788" y="933650"/>
            <a:ext cx="11126805" cy="5933976"/>
          </a:xfrm>
          <a:prstGeom prst="rect">
            <a:avLst/>
          </a:prstGeom>
        </p:spPr>
      </p:pic>
      <p:sp>
        <p:nvSpPr>
          <p:cNvPr id="4" name="Title" hidden="1"/>
          <p:cNvSpPr>
            <a:spLocks noGrp="1"/>
          </p:cNvSpPr>
          <p:nvPr>
            <p:ph type="title"/>
          </p:nvPr>
        </p:nvSpPr>
        <p:spPr/>
        <p:txBody>
          <a:bodyPr/>
          <a:lstStyle/>
          <a:p>
            <a:r>
              <a:t>Программы</a:t>
            </a:r>
          </a:p>
        </p:txBody>
      </p:sp>
      <p:sp>
        <p:nvSpPr>
          <p:cNvPr id="5" name="TextBox 4">
            <a:extLst>
              <a:ext uri="{FF2B5EF4-FFF2-40B4-BE49-F238E27FC236}">
                <a16:creationId xmlns:a16="http://schemas.microsoft.com/office/drawing/2014/main" id="{B9E47B87-8894-457D-A130-798198C86C78}"/>
              </a:ext>
            </a:extLst>
          </p:cNvPr>
          <p:cNvSpPr txBox="1"/>
          <p:nvPr/>
        </p:nvSpPr>
        <p:spPr>
          <a:xfrm>
            <a:off x="153280" y="797086"/>
            <a:ext cx="1185326" cy="1938992"/>
          </a:xfrm>
          <a:prstGeom prst="rect">
            <a:avLst/>
          </a:prstGeom>
          <a:solidFill>
            <a:schemeClr val="tx1">
              <a:lumMod val="65000"/>
              <a:lumOff val="35000"/>
            </a:schemeClr>
          </a:solidFill>
        </p:spPr>
        <p:txBody>
          <a:bodyPr wrap="square" rtlCol="0">
            <a:spAutoFit/>
          </a:bodyPr>
          <a:lstStyle/>
          <a:p>
            <a:pPr algn="ctr"/>
            <a:r>
              <a:rPr lang="ru-RU" sz="1000" dirty="0">
                <a:solidFill>
                  <a:schemeClr val="bg1"/>
                </a:solidFill>
              </a:rPr>
              <a:t>На вкладке </a:t>
            </a:r>
          </a:p>
          <a:p>
            <a:pPr algn="ctr"/>
            <a:r>
              <a:rPr lang="ru-RU" sz="1000" dirty="0">
                <a:solidFill>
                  <a:schemeClr val="bg1"/>
                </a:solidFill>
              </a:rPr>
              <a:t>«По программам» пользователь может ознакомиться с действующими муниципальными программами за 3 последних года (переключив соответствующий индикатор) </a:t>
            </a:r>
          </a:p>
        </p:txBody>
      </p:sp>
      <p:sp>
        <p:nvSpPr>
          <p:cNvPr id="6" name="TextBox 5">
            <a:extLst>
              <a:ext uri="{FF2B5EF4-FFF2-40B4-BE49-F238E27FC236}">
                <a16:creationId xmlns:a16="http://schemas.microsoft.com/office/drawing/2014/main" id="{6A7FBA32-13E9-444D-90AD-7AF12C2D0646}"/>
              </a:ext>
            </a:extLst>
          </p:cNvPr>
          <p:cNvSpPr txBox="1"/>
          <p:nvPr/>
        </p:nvSpPr>
        <p:spPr>
          <a:xfrm>
            <a:off x="153280" y="2894688"/>
            <a:ext cx="1185326" cy="861774"/>
          </a:xfrm>
          <a:prstGeom prst="rect">
            <a:avLst/>
          </a:prstGeom>
          <a:solidFill>
            <a:schemeClr val="tx1">
              <a:lumMod val="65000"/>
              <a:lumOff val="35000"/>
            </a:schemeClr>
          </a:solidFill>
        </p:spPr>
        <p:txBody>
          <a:bodyPr wrap="square" rtlCol="0">
            <a:spAutoFit/>
          </a:bodyPr>
          <a:lstStyle/>
          <a:p>
            <a:pPr algn="ctr"/>
            <a:r>
              <a:rPr lang="ru-RU" sz="1000" dirty="0">
                <a:solidFill>
                  <a:schemeClr val="bg1"/>
                </a:solidFill>
              </a:rPr>
              <a:t>Предусмотрена возможность возврата на страницу «Расходы»</a:t>
            </a:r>
          </a:p>
        </p:txBody>
      </p:sp>
      <p:cxnSp>
        <p:nvCxnSpPr>
          <p:cNvPr id="8" name="Прямая со стрелкой 7">
            <a:extLst>
              <a:ext uri="{FF2B5EF4-FFF2-40B4-BE49-F238E27FC236}">
                <a16:creationId xmlns:a16="http://schemas.microsoft.com/office/drawing/2014/main" id="{E66523B2-20AC-417B-B018-5604577E828D}"/>
              </a:ext>
            </a:extLst>
          </p:cNvPr>
          <p:cNvCxnSpPr/>
          <p:nvPr/>
        </p:nvCxnSpPr>
        <p:spPr>
          <a:xfrm flipV="1">
            <a:off x="1338606" y="2406316"/>
            <a:ext cx="288063" cy="91925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0" name="Прямая со стрелкой 9">
            <a:extLst>
              <a:ext uri="{FF2B5EF4-FFF2-40B4-BE49-F238E27FC236}">
                <a16:creationId xmlns:a16="http://schemas.microsoft.com/office/drawing/2014/main" id="{4A3F172D-0A66-4870-8E80-D77ADC18E689}"/>
              </a:ext>
            </a:extLst>
          </p:cNvPr>
          <p:cNvCxnSpPr>
            <a:stCxn id="5" idx="3"/>
          </p:cNvCxnSpPr>
          <p:nvPr/>
        </p:nvCxnSpPr>
        <p:spPr>
          <a:xfrm flipV="1">
            <a:off x="1338606" y="1597794"/>
            <a:ext cx="144031" cy="16878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1" name="TextBox 10">
            <a:extLst>
              <a:ext uri="{FF2B5EF4-FFF2-40B4-BE49-F238E27FC236}">
                <a16:creationId xmlns:a16="http://schemas.microsoft.com/office/drawing/2014/main" id="{30638B6F-B37D-4691-9791-35DE5AE223DC}"/>
              </a:ext>
            </a:extLst>
          </p:cNvPr>
          <p:cNvSpPr txBox="1"/>
          <p:nvPr/>
        </p:nvSpPr>
        <p:spPr>
          <a:xfrm>
            <a:off x="10841979" y="2425740"/>
            <a:ext cx="1193533" cy="707886"/>
          </a:xfrm>
          <a:prstGeom prst="rect">
            <a:avLst/>
          </a:prstGeom>
          <a:solidFill>
            <a:schemeClr val="tx1">
              <a:lumMod val="65000"/>
              <a:lumOff val="35000"/>
            </a:schemeClr>
          </a:solidFill>
        </p:spPr>
        <p:txBody>
          <a:bodyPr wrap="square" rtlCol="0">
            <a:spAutoFit/>
          </a:bodyPr>
          <a:lstStyle/>
          <a:p>
            <a:r>
              <a:rPr lang="ru-RU" sz="1000" dirty="0">
                <a:solidFill>
                  <a:schemeClr val="bg1"/>
                </a:solidFill>
              </a:rPr>
              <a:t>Отображаются сегменты по выбранной категории</a:t>
            </a:r>
          </a:p>
        </p:txBody>
      </p:sp>
      <p:cxnSp>
        <p:nvCxnSpPr>
          <p:cNvPr id="13" name="Прямая со стрелкой 12">
            <a:extLst>
              <a:ext uri="{FF2B5EF4-FFF2-40B4-BE49-F238E27FC236}">
                <a16:creationId xmlns:a16="http://schemas.microsoft.com/office/drawing/2014/main" id="{E123B770-C9F1-4468-88CC-CB9529868667}"/>
              </a:ext>
            </a:extLst>
          </p:cNvPr>
          <p:cNvCxnSpPr/>
          <p:nvPr/>
        </p:nvCxnSpPr>
        <p:spPr>
          <a:xfrm flipH="1">
            <a:off x="5891355" y="2983832"/>
            <a:ext cx="4950624" cy="77263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5" name="Прямая со стрелкой 14">
            <a:extLst>
              <a:ext uri="{FF2B5EF4-FFF2-40B4-BE49-F238E27FC236}">
                <a16:creationId xmlns:a16="http://schemas.microsoft.com/office/drawing/2014/main" id="{92CB0658-9AB5-4B33-8335-DD27581D77B7}"/>
              </a:ext>
            </a:extLst>
          </p:cNvPr>
          <p:cNvCxnSpPr>
            <a:cxnSpLocks/>
          </p:cNvCxnSpPr>
          <p:nvPr/>
        </p:nvCxnSpPr>
        <p:spPr>
          <a:xfrm>
            <a:off x="5891355" y="3987468"/>
            <a:ext cx="3291146" cy="32708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9F857E1B-D76D-4FD8-932A-1868A98C6991}"/>
              </a:ext>
            </a:extLst>
          </p:cNvPr>
          <p:cNvSpPr txBox="1"/>
          <p:nvPr/>
        </p:nvSpPr>
        <p:spPr>
          <a:xfrm>
            <a:off x="10807519" y="969752"/>
            <a:ext cx="1193533" cy="1015663"/>
          </a:xfrm>
          <a:prstGeom prst="rect">
            <a:avLst/>
          </a:prstGeom>
          <a:solidFill>
            <a:schemeClr val="tx1">
              <a:lumMod val="65000"/>
              <a:lumOff val="35000"/>
            </a:schemeClr>
          </a:solidFill>
        </p:spPr>
        <p:txBody>
          <a:bodyPr wrap="square" rtlCol="0">
            <a:spAutoFit/>
          </a:bodyPr>
          <a:lstStyle/>
          <a:p>
            <a:r>
              <a:rPr lang="ru-RU" sz="1000" dirty="0">
                <a:solidFill>
                  <a:schemeClr val="bg1"/>
                </a:solidFill>
              </a:rPr>
              <a:t>Примечание содержит показатели исполнения плана по выбранной категории</a:t>
            </a:r>
          </a:p>
        </p:txBody>
      </p:sp>
      <p:cxnSp>
        <p:nvCxnSpPr>
          <p:cNvPr id="21" name="Прямая со стрелкой 20">
            <a:extLst>
              <a:ext uri="{FF2B5EF4-FFF2-40B4-BE49-F238E27FC236}">
                <a16:creationId xmlns:a16="http://schemas.microsoft.com/office/drawing/2014/main" id="{A86E84DA-AF7E-463E-9ED1-B2BFECCE4431}"/>
              </a:ext>
            </a:extLst>
          </p:cNvPr>
          <p:cNvCxnSpPr>
            <a:cxnSpLocks/>
          </p:cNvCxnSpPr>
          <p:nvPr/>
        </p:nvCxnSpPr>
        <p:spPr>
          <a:xfrm flipH="1">
            <a:off x="9182502" y="1766582"/>
            <a:ext cx="1659477" cy="101310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4" name="Title 1">
            <a:extLst>
              <a:ext uri="{FF2B5EF4-FFF2-40B4-BE49-F238E27FC236}">
                <a16:creationId xmlns:a16="http://schemas.microsoft.com/office/drawing/2014/main" id="{CDC4734F-DAF3-4F7B-848C-FACCB85CE1DE}"/>
              </a:ext>
            </a:extLst>
          </p:cNvPr>
          <p:cNvSpPr txBox="1">
            <a:spLocks/>
          </p:cNvSpPr>
          <p:nvPr/>
        </p:nvSpPr>
        <p:spPr>
          <a:xfrm>
            <a:off x="8434" y="120316"/>
            <a:ext cx="12183566" cy="322446"/>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r>
              <a:rPr lang="ru-RU"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Интерактивная панель для граждан «Открытый бюджет муниципального района Мелеузовский район Республики Башкортостан» (описание)</a:t>
            </a:r>
            <a:endParaRPr lang="ru-RU" sz="1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745</TotalTime>
  <Words>2151</Words>
  <Application>Microsoft Office PowerPoint</Application>
  <PresentationFormat>Широкоэкранный</PresentationFormat>
  <Paragraphs>695</Paragraphs>
  <Slides>11</Slides>
  <Notes>10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11</vt:i4>
      </vt:variant>
    </vt:vector>
  </HeadingPairs>
  <TitlesOfParts>
    <vt:vector size="20" baseType="lpstr">
      <vt:lpstr>Arial</vt:lpstr>
      <vt:lpstr>Calibri</vt:lpstr>
      <vt:lpstr>Calibri Light</vt:lpstr>
      <vt:lpstr>Century</vt:lpstr>
      <vt:lpstr>Segoe UI</vt:lpstr>
      <vt:lpstr>Segoe UI Light</vt:lpstr>
      <vt:lpstr>Segoe UI Semibold</vt:lpstr>
      <vt:lpstr>Times New Roman</vt:lpstr>
      <vt:lpstr>Custom Design</vt:lpstr>
      <vt:lpstr> </vt:lpstr>
      <vt:lpstr>Презентация PowerPoint</vt:lpstr>
      <vt:lpstr>Главная</vt:lpstr>
      <vt:lpstr>Главная</vt:lpstr>
      <vt:lpstr>Доходы</vt:lpstr>
      <vt:lpstr>Презентация PowerPoint</vt:lpstr>
      <vt:lpstr>Расходы</vt:lpstr>
      <vt:lpstr>Презентация PowerPoint</vt:lpstr>
      <vt:lpstr>Программы</vt:lpstr>
      <vt:lpstr>Бюджеты поселений</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user</cp:lastModifiedBy>
  <cp:revision>21</cp:revision>
  <dcterms:created xsi:type="dcterms:W3CDTF">2016-09-04T11:54:55Z</dcterms:created>
  <dcterms:modified xsi:type="dcterms:W3CDTF">2021-04-16T09:54:22Z</dcterms:modified>
</cp:coreProperties>
</file>