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3.xml" ContentType="application/vnd.openxmlformats-officedocument.drawingml.chartshapes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4.xml" ContentType="application/vnd.openxmlformats-officedocument.drawingml.chartshapes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drawings/drawing5.xml" ContentType="application/vnd.openxmlformats-officedocument.drawingml.chartshapes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drawings/drawing6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Ex1.xml" ContentType="application/vnd.ms-office.chartex+xml"/>
  <Override PartName="/ppt/charts/style11.xml" ContentType="application/vnd.ms-office.chartstyle+xml"/>
  <Override PartName="/ppt/charts/colors11.xml" ContentType="application/vnd.ms-office.chartcolorstyle+xml"/>
  <Override PartName="/ppt/charts/chart11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7.xml" ContentType="application/vnd.openxmlformats-officedocument.drawingml.chartshapes+xml"/>
  <Override PartName="/ppt/charts/chart12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8" r:id="rId1"/>
    <p:sldMasterId id="2147483711" r:id="rId2"/>
  </p:sldMasterIdLst>
  <p:sldIdLst>
    <p:sldId id="256" r:id="rId3"/>
    <p:sldId id="340" r:id="rId4"/>
    <p:sldId id="341" r:id="rId5"/>
    <p:sldId id="277" r:id="rId6"/>
    <p:sldId id="342" r:id="rId7"/>
    <p:sldId id="1022" r:id="rId8"/>
    <p:sldId id="264" r:id="rId9"/>
    <p:sldId id="312" r:id="rId10"/>
    <p:sldId id="316" r:id="rId11"/>
    <p:sldId id="319" r:id="rId12"/>
    <p:sldId id="320" r:id="rId13"/>
    <p:sldId id="321" r:id="rId14"/>
    <p:sldId id="1027" r:id="rId15"/>
    <p:sldId id="1028" r:id="rId16"/>
    <p:sldId id="325" r:id="rId17"/>
    <p:sldId id="327" r:id="rId18"/>
    <p:sldId id="1023" r:id="rId19"/>
    <p:sldId id="1026" r:id="rId20"/>
    <p:sldId id="328" r:id="rId21"/>
  </p:sldIdLst>
  <p:sldSz cx="12192000" cy="6858000"/>
  <p:notesSz cx="6797675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544388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1088776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633164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2177552" algn="l" rtl="0" fontAlgn="base">
      <a:spcBef>
        <a:spcPct val="0"/>
      </a:spcBef>
      <a:spcAft>
        <a:spcPct val="0"/>
      </a:spcAft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2721940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3266328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3810716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4355104" algn="l" defTabSz="1088776" rtl="0" eaLnBrk="1" latinLnBrk="0" hangingPunct="1">
      <a:defRPr sz="24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9" d="100"/>
          <a:sy n="99" d="100"/>
        </p:scale>
        <p:origin x="72" y="4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4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chartUserShapes" Target="../drawings/drawing5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chartUserShapes" Target="../drawings/drawing6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11.xml"/><Relationship Id="rId2" Type="http://schemas.microsoft.com/office/2011/relationships/chartStyle" Target="style11.xml"/><Relationship Id="rId1" Type="http://schemas.openxmlformats.org/officeDocument/2006/relationships/package" Target="../embeddings/Microsoft_Excel_Worksheet10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h="127000"/>
            </a:sp3d>
          </c:spPr>
          <c:invertIfNegative val="0"/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800" b="1" i="0" u="none" strike="noStrike" kern="1200" baseline="0">
                      <a:solidFill>
                        <a:schemeClr val="bg1"/>
                      </a:solidFill>
                      <a:latin typeface="Times New Roman" panose="02020603050405020304" pitchFamily="18" charset="0"/>
                      <a:ea typeface="+mn-ea"/>
                      <a:cs typeface="Times New Roman" panose="02020603050405020304" pitchFamily="18" charset="0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28C-4200-8DB4-A03BEF4679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2377.6999999999998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894-4492-AE2A-9DFA4AC7E43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</c:numCache>
            </c:numRef>
          </c:val>
          <c:extLst>
            <c:ext xmlns:c16="http://schemas.microsoft.com/office/drawing/2014/chart" uri="{C3380CC4-5D6E-409C-BE32-E72D297353CC}">
              <c16:uniqueId val="{00000001-4894-4492-AE2A-9DFA4AC7E43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 prstMaterial="plastic">
              <a:bevelT h="1270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 prstMaterial="plastic">
                <a:bevelT h="127000"/>
              </a:sp3d>
            </c:spPr>
            <c:extLst>
              <c:ext xmlns:c16="http://schemas.microsoft.com/office/drawing/2014/chart" uri="{C3380CC4-5D6E-409C-BE32-E72D297353CC}">
                <c16:uniqueId val="{00000001-928C-4200-8DB4-A03BEF46792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2432.3000000000002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894-4492-AE2A-9DFA4AC7E4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0"/>
        <c:axId val="248847855"/>
        <c:axId val="248842031"/>
      </c:barChart>
      <c:catAx>
        <c:axId val="24884785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48842031"/>
        <c:crosses val="autoZero"/>
        <c:auto val="1"/>
        <c:lblAlgn val="ctr"/>
        <c:lblOffset val="100"/>
        <c:noMultiLvlLbl val="0"/>
      </c:catAx>
      <c:valAx>
        <c:axId val="248842031"/>
        <c:scaling>
          <c:orientation val="minMax"/>
          <c:max val="2500"/>
          <c:min val="5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488478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210-4D1A-A053-1AB4D9AF706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210-4D1A-A053-1AB4D9AF706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44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город</c:v>
                </c:pt>
                <c:pt idx="1">
                  <c:v>район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90.8</c:v>
                </c:pt>
                <c:pt idx="1">
                  <c:v>93.4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D6-48D7-89C3-22CC9619A4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Лист1!$A$2:$A$3</c:f>
              <c:strCache>
                <c:ptCount val="2"/>
                <c:pt idx="0">
                  <c:v>Расходы на охрану окружающей среды</c:v>
                </c:pt>
                <c:pt idx="1">
                  <c:v>Всего расходов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9.5</c:v>
                </c:pt>
                <c:pt idx="1">
                  <c:v>2432.3000000000002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C5-4DBD-8038-B7ADF1EFA2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ofPieChart>
        <c:ofPieType val="bar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184-41D6-8AB6-8D4C98ECF04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184-41D6-8AB6-8D4C98ECF040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184-41D6-8AB6-8D4C98ECF04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Содержание системы </c:v>
                </c:pt>
                <c:pt idx="1">
                  <c:v>Монтаж дополнительных камер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2.6</c:v>
                </c:pt>
                <c:pt idx="1">
                  <c:v>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54-408F-B449-079A1D4C0B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c:spPr>
    </c:sideWall>
    <c:backWall>
      <c:thickness val="0"/>
      <c:spPr>
        <a:noFill/>
        <a:ln>
          <a:noFill/>
        </a:ln>
        <a:effectLst/>
        <a:scene3d>
          <a:camera prst="orthographicFront"/>
          <a:lightRig rig="threePt" dir="t"/>
        </a:scene3d>
        <a:sp3d>
          <a:bevelT/>
        </a:sp3d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Налоговые доходы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"/>
            </a:sp3d>
          </c:spPr>
          <c:invertIfNegative val="0"/>
          <c:dPt>
            <c:idx val="0"/>
            <c:invertIfNegative val="0"/>
            <c:bubble3D val="0"/>
            <c:spPr>
              <a:pattFill prst="dkUpDiag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"/>
              </a:sp3d>
            </c:spPr>
            <c:extLst>
              <c:ext xmlns:c16="http://schemas.microsoft.com/office/drawing/2014/chart" uri="{C3380CC4-5D6E-409C-BE32-E72D297353CC}">
                <c16:uniqueId val="{0000000A-0289-4056-B7A6-73044F2AFC98}"/>
              </c:ext>
            </c:extLst>
          </c:dPt>
          <c:dPt>
            <c:idx val="3"/>
            <c:invertIfNegative val="0"/>
            <c:bubble3D val="0"/>
            <c:spPr>
              <a:pattFill prst="pct80">
                <a:fgClr>
                  <a:schemeClr val="accent1"/>
                </a:fgClr>
                <a:bgClr>
                  <a:schemeClr val="bg1"/>
                </a:bgClr>
              </a:patt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"/>
              </a:sp3d>
            </c:spPr>
            <c:extLst>
              <c:ext xmlns:c16="http://schemas.microsoft.com/office/drawing/2014/chart" uri="{C3380CC4-5D6E-409C-BE32-E72D297353CC}">
                <c16:uniqueId val="{0000000E-0289-4056-B7A6-73044F2AFC98}"/>
              </c:ext>
            </c:extLst>
          </c:dPt>
          <c:dLbls>
            <c:dLbl>
              <c:idx val="1"/>
              <c:layout>
                <c:manualLayout>
                  <c:x val="1.1574074074073651E-3"/>
                  <c:y val="-3.36723919307338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289-4056-B7A6-73044F2AFC98}"/>
                </c:ext>
              </c:extLst>
            </c:dLbl>
            <c:dLbl>
              <c:idx val="4"/>
              <c:layout>
                <c:manualLayout>
                  <c:x val="0"/>
                  <c:y val="-8.41809798268346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BB2-4BCB-B155-F3CD27DDB3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5"/>
                <c:pt idx="0">
                  <c:v>план</c:v>
                </c:pt>
                <c:pt idx="1">
                  <c:v> факт</c:v>
                </c:pt>
                <c:pt idx="2">
                  <c:v>.</c:v>
                </c:pt>
                <c:pt idx="3">
                  <c:v>план.</c:v>
                </c:pt>
                <c:pt idx="4">
                  <c:v> факт.</c:v>
                </c:pt>
              </c:strCache>
            </c:strRef>
          </c:cat>
          <c:val>
            <c:numRef>
              <c:f>Лист1!$B$2:$F$2</c:f>
              <c:numCache>
                <c:formatCode>#,##0.0</c:formatCode>
                <c:ptCount val="5"/>
                <c:pt idx="0">
                  <c:v>741.3</c:v>
                </c:pt>
                <c:pt idx="1">
                  <c:v>780.6</c:v>
                </c:pt>
                <c:pt idx="3">
                  <c:v>800.9</c:v>
                </c:pt>
                <c:pt idx="4">
                  <c:v>859.2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89-4056-B7A6-73044F2AFC98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Неналоговые доходы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 w="19050"/>
            </a:sp3d>
          </c:spPr>
          <c:invertIfNegative val="0"/>
          <c:dPt>
            <c:idx val="0"/>
            <c:invertIfNegative val="0"/>
            <c:bubble3D val="0"/>
            <c:spPr>
              <a:pattFill prst="trellis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"/>
              </a:sp3d>
            </c:spPr>
            <c:extLst>
              <c:ext xmlns:c16="http://schemas.microsoft.com/office/drawing/2014/chart" uri="{C3380CC4-5D6E-409C-BE32-E72D297353CC}">
                <c16:uniqueId val="{0000000C-0289-4056-B7A6-73044F2AFC98}"/>
              </c:ext>
            </c:extLst>
          </c:dPt>
          <c:dPt>
            <c:idx val="3"/>
            <c:invertIfNegative val="0"/>
            <c:bubble3D val="0"/>
            <c:spPr>
              <a:pattFill prst="pct80">
                <a:fgClr>
                  <a:schemeClr val="accent2"/>
                </a:fgClr>
                <a:bgClr>
                  <a:schemeClr val="bg1"/>
                </a:bgClr>
              </a:pattFill>
              <a:ln>
                <a:noFill/>
              </a:ln>
              <a:effectLst/>
              <a:scene3d>
                <a:camera prst="orthographicFront"/>
                <a:lightRig rig="threePt" dir="t"/>
              </a:scene3d>
              <a:sp3d>
                <a:bevelT w="19050"/>
              </a:sp3d>
            </c:spPr>
            <c:extLst>
              <c:ext xmlns:c16="http://schemas.microsoft.com/office/drawing/2014/chart" uri="{C3380CC4-5D6E-409C-BE32-E72D297353CC}">
                <c16:uniqueId val="{0000000D-0289-4056-B7A6-73044F2AFC98}"/>
              </c:ext>
            </c:extLst>
          </c:dPt>
          <c:dLbls>
            <c:dLbl>
              <c:idx val="0"/>
              <c:layout>
                <c:manualLayout>
                  <c:x val="1.0416666666666666E-2"/>
                  <c:y val="-0.1403016330447244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289-4056-B7A6-73044F2AFC98}"/>
                </c:ext>
              </c:extLst>
            </c:dLbl>
            <c:dLbl>
              <c:idx val="1"/>
              <c:layout>
                <c:manualLayout>
                  <c:x val="1.7361111111111112E-2"/>
                  <c:y val="-0.151525763688302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289-4056-B7A6-73044F2AFC98}"/>
                </c:ext>
              </c:extLst>
            </c:dLbl>
            <c:dLbl>
              <c:idx val="3"/>
              <c:layout>
                <c:manualLayout>
                  <c:x val="5.7870370370370367E-3"/>
                  <c:y val="-0.14030163304472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289-4056-B7A6-73044F2AFC98}"/>
                </c:ext>
              </c:extLst>
            </c:dLbl>
            <c:dLbl>
              <c:idx val="4"/>
              <c:layout>
                <c:manualLayout>
                  <c:x val="2.3148148148148147E-2"/>
                  <c:y val="-0.145913698366513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BB2-4BCB-B155-F3CD27DDB32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Лист1!$B$1:$F$1</c:f>
              <c:strCache>
                <c:ptCount val="5"/>
                <c:pt idx="0">
                  <c:v>план</c:v>
                </c:pt>
                <c:pt idx="1">
                  <c:v> факт</c:v>
                </c:pt>
                <c:pt idx="2">
                  <c:v>.</c:v>
                </c:pt>
                <c:pt idx="3">
                  <c:v>план.</c:v>
                </c:pt>
                <c:pt idx="4">
                  <c:v> факт.</c:v>
                </c:pt>
              </c:strCache>
            </c:strRef>
          </c:cat>
          <c:val>
            <c:numRef>
              <c:f>Лист1!$B$3:$F$3</c:f>
              <c:numCache>
                <c:formatCode>#,##0.0</c:formatCode>
                <c:ptCount val="5"/>
                <c:pt idx="0">
                  <c:v>108.6</c:v>
                </c:pt>
                <c:pt idx="1">
                  <c:v>136.19999999999999</c:v>
                </c:pt>
                <c:pt idx="3">
                  <c:v>110</c:v>
                </c:pt>
                <c:pt idx="4">
                  <c:v>150.1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289-4056-B7A6-73044F2AFC9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6"/>
        <c:shape val="box"/>
        <c:axId val="320518287"/>
        <c:axId val="320512047"/>
        <c:axId val="0"/>
      </c:bar3DChart>
      <c:catAx>
        <c:axId val="320518287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320512047"/>
        <c:crosses val="autoZero"/>
        <c:auto val="1"/>
        <c:lblAlgn val="ctr"/>
        <c:lblOffset val="100"/>
        <c:noMultiLvlLbl val="0"/>
      </c:catAx>
      <c:valAx>
        <c:axId val="32051204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0518287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800" b="1"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2497083697871116E-2"/>
          <c:y val="3.1472979268735754E-2"/>
          <c:w val="0.73940686599742"/>
          <c:h val="0.905839844660315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C5E8-413D-A118-E7390F3108E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6C2-4338-B749-63AC752CBCF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6C2-4338-B749-63AC752CBCF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5E8-413D-A118-E7390F3108E6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5E8-413D-A118-E7390F3108E6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8-C5E8-413D-A118-E7390F3108E6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5E8-413D-A118-E7390F3108E6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C5E8-413D-A118-E7390F3108E6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C5E8-413D-A118-E7390F3108E6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5E8-413D-A118-E7390F3108E6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C5E8-413D-A118-E7390F3108E6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5E8-413D-A118-E7390F3108E6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C5E8-413D-A118-E7390F3108E6}"/>
              </c:ext>
            </c:extLst>
          </c:dPt>
          <c:dLbls>
            <c:dLbl>
              <c:idx val="0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C-C5E8-413D-A118-E7390F3108E6}"/>
                </c:ext>
              </c:extLst>
            </c:dLbl>
            <c:dLbl>
              <c:idx val="3"/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B-C5E8-413D-A118-E7390F3108E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5E8-413D-A118-E7390F3108E6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5E8-413D-A118-E7390F3108E6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5E8-413D-A118-E7390F3108E6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5E8-413D-A118-E7390F3108E6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5E8-413D-A118-E7390F3108E6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5E8-413D-A118-E7390F3108E6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5E8-413D-A118-E7390F3108E6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5E8-413D-A118-E7390F3108E6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5E8-413D-A118-E7390F3108E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Лист1!$A$2:$A$14</c:f>
              <c:strCache>
                <c:ptCount val="13"/>
                <c:pt idx="0">
                  <c:v>НАЛОГИ НА ПРИБЫЛЬ, ДОХОДЫ</c:v>
                </c:pt>
                <c:pt idx="1">
                  <c:v>НАЛОГИ НА СОВОКУПНЫЙ ДОХОД</c:v>
                </c:pt>
                <c:pt idx="2">
                  <c:v>ДОХОДЫ ОТ ИСПОЛЬЗОВАНИЯ ИМУЩЕСТВА, НАХОДЯЩЕГОСЯ В ГОСУДАРСТВЕННОЙ И МУНИЦИПАЛЬНОЙ СОБСТВЕННОСТИ</c:v>
                </c:pt>
                <c:pt idx="3">
                  <c:v>НАЛОГИ НА ИМУЩЕСТВО</c:v>
                </c:pt>
                <c:pt idx="4">
                  <c:v>НАЛОГИ НА ТОВАРЫ (РАБОТЫ, УСЛУГИ), РЕАЛИЗУЕМЫЕ НА ТЕРРИТОРИИ РОССИЙСКОЙ ФЕДЕРАЦИИ</c:v>
                </c:pt>
                <c:pt idx="5">
                  <c:v>ДОХОДЫ ОТ ПРОДАЖИ МАТЕРИАЛЬНЫХ И НЕМАТЕРИАЛЬНЫХ АКТИВОВ</c:v>
                </c:pt>
                <c:pt idx="6">
                  <c:v>ГОСУДАРСТВЕННАЯ ПОШЛИНА</c:v>
                </c:pt>
                <c:pt idx="7">
                  <c:v>ШТРАФЫ, САНКЦИИ, ВОЗМЕЩЕНИЕ УЩЕРБА</c:v>
                </c:pt>
                <c:pt idx="8">
                  <c:v>ПЛАТЕЖИ ПРИ ПОЛЬЗОВАНИИ ПРИРОДНЫМИ РЕСУРСАМИ</c:v>
                </c:pt>
                <c:pt idx="9">
                  <c:v>НАЛОГИ, СБОРЫ И РЕГУЛЯРНЫЕ ПЛАТЕЖИ ЗА ПОЛЬЗОВАНИЕ ПРИРОДНЫМИ РЕСУРСАМИ</c:v>
                </c:pt>
                <c:pt idx="10">
                  <c:v>ДОХОДЫ ОТ ОКАЗАНИЯ ПЛАТНЫХ УСЛУГ (РАБОТ) И КОМПЕНСАЦИИ ЗАТРАТ ГОСУДАРСТВА</c:v>
                </c:pt>
                <c:pt idx="11">
                  <c:v>ПРОЧИЕ НЕНАЛОГОВЫЕ ДОХОДЫ</c:v>
                </c:pt>
                <c:pt idx="12">
                  <c:v>ЗАДОЛЖЕННОСТЬ И ПЕРЕРАСЧЕТЫ ПО ОТМЕНЕННЫМ НАЛОГАМ, СБОРАМ И ИНЫМ ОБЯЗАТЕЛЬНЫМ ПЛАТЕЖАМ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532.20000000000005</c:v>
                </c:pt>
                <c:pt idx="1">
                  <c:v>188.9</c:v>
                </c:pt>
                <c:pt idx="2">
                  <c:v>107.6</c:v>
                </c:pt>
                <c:pt idx="3">
                  <c:v>85.3</c:v>
                </c:pt>
                <c:pt idx="4">
                  <c:v>36.9</c:v>
                </c:pt>
                <c:pt idx="5">
                  <c:v>20.9</c:v>
                </c:pt>
                <c:pt idx="6">
                  <c:v>11.7</c:v>
                </c:pt>
                <c:pt idx="7">
                  <c:v>11.3</c:v>
                </c:pt>
                <c:pt idx="8">
                  <c:v>3.4</c:v>
                </c:pt>
                <c:pt idx="9">
                  <c:v>4.2</c:v>
                </c:pt>
                <c:pt idx="10">
                  <c:v>4.9000000000000004</c:v>
                </c:pt>
                <c:pt idx="11">
                  <c:v>1.8</c:v>
                </c:pt>
                <c:pt idx="12">
                  <c:v>-0.02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E8-413D-A118-E7390F3108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60"/>
        <c:holeSize val="5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931624926427031"/>
          <c:y val="1.8225372516927532E-2"/>
          <c:w val="0.59329691116549044"/>
          <c:h val="0.89976045115689862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pattFill prst="dkDnDiag">
                <a:fgClr>
                  <a:schemeClr val="bg1">
                    <a:lumMod val="75000"/>
                  </a:schemeClr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B174-4C2C-BBC0-156F5A11705F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174-4C2C-BBC0-156F5A11705F}"/>
              </c:ext>
            </c:extLst>
          </c:dPt>
          <c:cat>
            <c:strRef>
              <c:f>Лист1!$A$2:$A$3</c:f>
              <c:strCache>
                <c:ptCount val="2"/>
                <c:pt idx="0">
                  <c:v>Кв. 1</c:v>
                </c:pt>
                <c:pt idx="1">
                  <c:v>Кв. 2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90.6</c:v>
                </c:pt>
                <c:pt idx="1">
                  <c:v>9.4000000000000057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174-4C2C-BBC0-156F5A11705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58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8111527457544623E-2"/>
          <c:y val="5.5187209301124529E-2"/>
          <c:w val="0.93839223920622838"/>
          <c:h val="0.860395182145513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Дотации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192.9</c:v>
                </c:pt>
                <c:pt idx="1">
                  <c:v>96.2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F60-4319-B71A-5B414098740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286.39999999999998</c:v>
                </c:pt>
                <c:pt idx="1">
                  <c:v>297.8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F60-4319-B71A-5B414098740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864</c:v>
                </c:pt>
                <c:pt idx="1">
                  <c:v>902.9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F60-4319-B71A-5B414098740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2021 год</c:v>
                </c:pt>
                <c:pt idx="1">
                  <c:v>2022 год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154.19999999999999</c:v>
                </c:pt>
                <c:pt idx="1">
                  <c:v>84.4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F60-4319-B71A-5B41409874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74354271"/>
        <c:axId val="373089007"/>
      </c:barChart>
      <c:catAx>
        <c:axId val="374354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3089007"/>
        <c:crosses val="autoZero"/>
        <c:auto val="1"/>
        <c:lblAlgn val="ctr"/>
        <c:lblOffset val="100"/>
        <c:noMultiLvlLbl val="0"/>
      </c:catAx>
      <c:valAx>
        <c:axId val="37308900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7435427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1233680344433137"/>
          <c:y val="0.1220689522596848"/>
          <c:w val="0.28067072988321479"/>
          <c:h val="0.3038394456867286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6568107429393905E-3"/>
          <c:y val="0.17997439824783387"/>
          <c:w val="0.92677508182766666"/>
          <c:h val="0.6541471508801527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EC8C-4712-A3DE-716C7E07487D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C7C-4597-9E48-035B5B071CBA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C8C-4712-A3DE-716C7E07487D}"/>
              </c:ext>
            </c:extLst>
          </c:dPt>
          <c:cat>
            <c:numRef>
              <c:f>Лист1!$A$2:$A$4</c:f>
              <c:numCache>
                <c:formatCode>General</c:formatCode>
                <c:ptCount val="3"/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8.4</c:v>
                </c:pt>
                <c:pt idx="1">
                  <c:v>19.399999999999999</c:v>
                </c:pt>
                <c:pt idx="2">
                  <c:v>72.2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C8C-4712-A3DE-716C7E0748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5222084249165202E-2"/>
          <c:y val="4.0020685692132303E-2"/>
          <c:w val="0.93248655063398189"/>
          <c:h val="0.8524765504198251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2021 год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работники культуры</c:v>
                </c:pt>
                <c:pt idx="1">
                  <c:v>педагоги дошкольных учреждений</c:v>
                </c:pt>
                <c:pt idx="2">
                  <c:v>педагоги общеобразовательных учреждений</c:v>
                </c:pt>
                <c:pt idx="3">
                  <c:v>педагоги учреждений дополнительного образования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32168</c:v>
                </c:pt>
                <c:pt idx="1">
                  <c:v>34957</c:v>
                </c:pt>
                <c:pt idx="2">
                  <c:v>37595</c:v>
                </c:pt>
                <c:pt idx="3">
                  <c:v>35402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2B-4885-A1DC-A5CF50502FF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 год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работники культуры</c:v>
                </c:pt>
                <c:pt idx="1">
                  <c:v>педагоги дошкольных учреждений</c:v>
                </c:pt>
                <c:pt idx="2">
                  <c:v>педагоги общеобразовательных учреждений</c:v>
                </c:pt>
                <c:pt idx="3">
                  <c:v>педагоги учреждений дополнительного образования 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34193</c:v>
                </c:pt>
                <c:pt idx="1">
                  <c:v>35371</c:v>
                </c:pt>
                <c:pt idx="2">
                  <c:v>40928</c:v>
                </c:pt>
                <c:pt idx="3">
                  <c:v>35570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2B-4885-A1DC-A5CF50502F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64425679"/>
        <c:axId val="962964271"/>
      </c:barChart>
      <c:catAx>
        <c:axId val="56442567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62964271"/>
        <c:crosses val="autoZero"/>
        <c:auto val="1"/>
        <c:lblAlgn val="ctr"/>
        <c:lblOffset val="100"/>
        <c:noMultiLvlLbl val="0"/>
      </c:catAx>
      <c:valAx>
        <c:axId val="962964271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6442567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B68-45C6-BC7B-80B875FB1EB9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6-4B68-45C6-BC7B-80B875FB1EB9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B68-45C6-BC7B-80B875FB1EB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Образование                      - 1,7 млн. руб.</c:v>
                </c:pt>
                <c:pt idx="1">
                  <c:v>Культура                            - 21,0 млн. руб.  </c:v>
                </c:pt>
                <c:pt idx="2">
                  <c:v>Жилье и городская среда - 67,8 млн. руб.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1.7</c:v>
                </c:pt>
                <c:pt idx="1">
                  <c:v>21</c:v>
                </c:pt>
                <c:pt idx="2">
                  <c:v>67.8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68-45C6-BC7B-80B875FB1E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0277934277191157E-3"/>
          <c:y val="0.71197989252481475"/>
          <c:w val="0.98659434223513554"/>
          <c:h val="0.261520806037806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127-4388-8182-463B4E74ADD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127-4388-8182-463B4E74ADDA}"/>
              </c:ext>
            </c:extLst>
          </c:dPt>
          <c:cat>
            <c:strRef>
              <c:f>Лист1!$A$2:$A$3</c:f>
              <c:strCache>
                <c:ptCount val="2"/>
                <c:pt idx="0">
                  <c:v>ЖКХ</c:v>
                </c:pt>
                <c:pt idx="1">
                  <c:v>Всего расходов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249.3</c:v>
                </c:pt>
                <c:pt idx="1">
                  <c:v>2432.3000000000002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AD8-4DD7-B91A-B12F6C720B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Лист1!$A$2:$A$3</cx:f>
        <cx:lvl ptCount="2">
          <cx:pt idx="0">На 01.01.2022 г.</cx:pt>
          <cx:pt idx="1">На 01.01.2023 г.</cx:pt>
        </cx:lvl>
      </cx:strDim>
      <cx:numDim type="val">
        <cx:f>Лист1!$B$2:$B$3</cx:f>
        <cx:lvl ptCount="2" formatCode="Основной">
          <cx:pt idx="0">27</cx:pt>
          <cx:pt idx="1">6</cx:pt>
        </cx:lvl>
      </cx:numDim>
    </cx:data>
  </cx:chartData>
  <cx:chart>
    <cx:title pos="t" align="ctr" overlay="0">
      <cx:tx>
        <cx:rich>
          <a:bodyPr spcFirstLastPara="1" vertOverflow="ellipsis" horzOverflow="overflow" wrap="square" lIns="0" tIns="0" rIns="0" bIns="0" anchor="ctr" anchorCtr="1"/>
          <a:lstStyle/>
          <a:p>
            <a:pPr algn="ctr" rtl="0">
              <a:defRPr/>
            </a:pPr>
            <a:r>
              <a:rPr lang="ru-RU" sz="3200" b="1" i="0" u="none" strike="noStrike" baseline="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Количество несанкционированных свалок</a:t>
            </a:r>
          </a:p>
        </cx:rich>
      </cx:tx>
    </cx:title>
    <cx:plotArea>
      <cx:plotAreaRegion>
        <cx:series layoutId="funnel" uniqueId="{EE2EA881-B240-4C5E-807D-05227369F4AD}">
          <cx:tx>
            <cx:txData>
              <cx:f>Лист1!$B$1</cx:f>
              <cx:v>Ряд 1</cx:v>
            </cx:txData>
          </cx:tx>
          <cx:spPr>
            <a:solidFill>
              <a:srgbClr val="92D050"/>
            </a:solidFill>
            <a:ln>
              <a:solidFill>
                <a:srgbClr val="92D050"/>
              </a:solidFill>
            </a:ln>
          </cx:spPr>
          <cx:dataLabels>
            <cx:txPr>
              <a:bodyPr spcFirstLastPara="1" vertOverflow="ellipsis" horzOverflow="overflow" wrap="square" lIns="0" tIns="0" rIns="0" bIns="0" anchor="ctr" anchorCtr="1"/>
              <a:lstStyle/>
              <a:p>
                <a:pPr algn="ctr" rtl="0">
                  <a:defRPr sz="4800" b="1">
                    <a:solidFill>
                      <a:schemeClr val="tx1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 sz="4800" b="1" i="0" u="none" strike="noStrike" baseline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cx:txPr>
            <cx:visibility seriesName="0" categoryName="0" value="1"/>
          </cx:dataLabels>
          <cx:dataId val="0"/>
        </cx:series>
      </cx:plotAreaRegion>
      <cx:axis id="0">
        <cx:catScaling gapWidth="0.0599999987"/>
        <cx:tickLabels/>
        <cx:txPr>
          <a:bodyPr spcFirstLastPara="1" vertOverflow="ellipsis" horzOverflow="overflow" wrap="square" lIns="0" tIns="0" rIns="0" bIns="0" anchor="ctr" anchorCtr="1"/>
          <a:lstStyle/>
          <a:p>
            <a:pPr algn="ctr" rtl="0">
              <a:defRPr sz="3200" b="1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 sz="3200" b="1" i="0" u="none" strike="noStrike" baseline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x:txPr>
      </cx:axis>
    </cx:plotArea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41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50000"/>
            <a:lumOff val="50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915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C64405-03F0-4A8D-82C4-B32FD2B085B4}" type="doc">
      <dgm:prSet loTypeId="urn:microsoft.com/office/officeart/2008/layout/VerticalAccentList" loCatId="list" qsTypeId="urn:microsoft.com/office/officeart/2005/8/quickstyle/simple2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A884C76C-E93B-46E7-A4B1-8A10B8F13EF8}">
      <dgm:prSet phldrT="[Текст]" custT="1"/>
      <dgm:spPr/>
      <dgm:t>
        <a:bodyPr/>
        <a:lstStyle/>
        <a:p>
          <a:r>
            <a:rPr lang="ru-RU" sz="3200" b="1" dirty="0">
              <a:solidFill>
                <a:srgbClr val="FF0000"/>
              </a:solidFill>
            </a:rPr>
            <a:t>4 </a:t>
          </a:r>
          <a:r>
            <a:rPr lang="ru-RU" sz="1400" dirty="0"/>
            <a:t>место среди </a:t>
          </a:r>
          <a:r>
            <a:rPr lang="ru-RU" sz="2800" dirty="0"/>
            <a:t>54</a:t>
          </a:r>
          <a:r>
            <a:rPr lang="ru-RU" sz="2400" dirty="0"/>
            <a:t> </a:t>
          </a:r>
          <a:r>
            <a:rPr lang="ru-RU" sz="1400" dirty="0"/>
            <a:t>муниципальных районов Республики Башкортостан</a:t>
          </a:r>
        </a:p>
      </dgm:t>
    </dgm:pt>
    <dgm:pt modelId="{465DDD84-FA5A-491A-914A-AB43F2042F2F}" type="parTrans" cxnId="{55FBDE6D-E37B-4AD2-92CA-E775F8460647}">
      <dgm:prSet/>
      <dgm:spPr/>
      <dgm:t>
        <a:bodyPr/>
        <a:lstStyle/>
        <a:p>
          <a:endParaRPr lang="ru-RU" sz="2000"/>
        </a:p>
      </dgm:t>
    </dgm:pt>
    <dgm:pt modelId="{04B77644-5E07-4F55-BA6B-E3F3371625D5}" type="sibTrans" cxnId="{55FBDE6D-E37B-4AD2-92CA-E775F8460647}">
      <dgm:prSet/>
      <dgm:spPr/>
      <dgm:t>
        <a:bodyPr/>
        <a:lstStyle/>
        <a:p>
          <a:endParaRPr lang="ru-RU" sz="2000"/>
        </a:p>
      </dgm:t>
    </dgm:pt>
    <dgm:pt modelId="{B40E6EC2-CE92-41A1-AE75-C5EEF2A92277}">
      <dgm:prSet phldrT="[Текст]" custT="1"/>
      <dgm:spPr/>
      <dgm:t>
        <a:bodyPr/>
        <a:lstStyle/>
        <a:p>
          <a:r>
            <a:rPr lang="ru-RU" sz="3200" b="1" dirty="0">
              <a:solidFill>
                <a:srgbClr val="FF0000"/>
              </a:solidFill>
            </a:rPr>
            <a:t>9</a:t>
          </a:r>
          <a:r>
            <a:rPr lang="ru-RU" sz="1600" dirty="0"/>
            <a:t> место среди </a:t>
          </a:r>
          <a:r>
            <a:rPr lang="ru-RU" sz="2800" dirty="0"/>
            <a:t>63</a:t>
          </a:r>
          <a:r>
            <a:rPr lang="ru-RU" sz="1600" dirty="0"/>
            <a:t> муниципальных образований Республики Башкортостан  </a:t>
          </a:r>
        </a:p>
      </dgm:t>
    </dgm:pt>
    <dgm:pt modelId="{2290E363-ECF9-4A2E-BEEA-976347410119}" type="parTrans" cxnId="{7EA0B940-4D0D-4514-853A-FE0B7E50D5B2}">
      <dgm:prSet/>
      <dgm:spPr/>
      <dgm:t>
        <a:bodyPr/>
        <a:lstStyle/>
        <a:p>
          <a:endParaRPr lang="ru-RU" sz="2000"/>
        </a:p>
      </dgm:t>
    </dgm:pt>
    <dgm:pt modelId="{4C64932F-1E60-426F-900E-74CBE40857A4}" type="sibTrans" cxnId="{7EA0B940-4D0D-4514-853A-FE0B7E50D5B2}">
      <dgm:prSet/>
      <dgm:spPr/>
      <dgm:t>
        <a:bodyPr/>
        <a:lstStyle/>
        <a:p>
          <a:endParaRPr lang="ru-RU" sz="2000"/>
        </a:p>
      </dgm:t>
    </dgm:pt>
    <dgm:pt modelId="{E8E6B442-9CF3-4565-8D5D-B2E6F79B0045}" type="pres">
      <dgm:prSet presAssocID="{22C64405-03F0-4A8D-82C4-B32FD2B085B4}" presName="Name0" presStyleCnt="0">
        <dgm:presLayoutVars>
          <dgm:chMax/>
          <dgm:chPref/>
          <dgm:dir/>
        </dgm:presLayoutVars>
      </dgm:prSet>
      <dgm:spPr/>
    </dgm:pt>
    <dgm:pt modelId="{FB988020-4FB2-4368-90C2-7F834864BCC1}" type="pres">
      <dgm:prSet presAssocID="{A884C76C-E93B-46E7-A4B1-8A10B8F13EF8}" presName="parenttextcomposite" presStyleCnt="0"/>
      <dgm:spPr/>
    </dgm:pt>
    <dgm:pt modelId="{BB601C88-11A9-4A7A-9CC1-6E71EF92854F}" type="pres">
      <dgm:prSet presAssocID="{A884C76C-E93B-46E7-A4B1-8A10B8F13EF8}" presName="parenttext" presStyleLbl="revTx" presStyleIdx="0" presStyleCnt="2" custScaleY="287257">
        <dgm:presLayoutVars>
          <dgm:chMax/>
          <dgm:chPref val="2"/>
          <dgm:bulletEnabled val="1"/>
        </dgm:presLayoutVars>
      </dgm:prSet>
      <dgm:spPr/>
    </dgm:pt>
    <dgm:pt modelId="{A1106B73-F0F5-401B-AF6D-52AF7385CE47}" type="pres">
      <dgm:prSet presAssocID="{A884C76C-E93B-46E7-A4B1-8A10B8F13EF8}" presName="parallelogramComposite" presStyleCnt="0"/>
      <dgm:spPr/>
    </dgm:pt>
    <dgm:pt modelId="{787E7582-2895-4169-BFC0-1164C0D323CA}" type="pres">
      <dgm:prSet presAssocID="{A884C76C-E93B-46E7-A4B1-8A10B8F13EF8}" presName="parallelogram1" presStyleLbl="alignNode1" presStyleIdx="0" presStyleCnt="14"/>
      <dgm:spPr/>
    </dgm:pt>
    <dgm:pt modelId="{BC233B71-5C2B-4DEB-88FA-A1CA4AC57530}" type="pres">
      <dgm:prSet presAssocID="{A884C76C-E93B-46E7-A4B1-8A10B8F13EF8}" presName="parallelogram2" presStyleLbl="alignNode1" presStyleIdx="1" presStyleCnt="14"/>
      <dgm:spPr/>
    </dgm:pt>
    <dgm:pt modelId="{B62CA42A-A084-4B09-AC70-382F2A06B471}" type="pres">
      <dgm:prSet presAssocID="{A884C76C-E93B-46E7-A4B1-8A10B8F13EF8}" presName="parallelogram3" presStyleLbl="alignNode1" presStyleIdx="2" presStyleCnt="14"/>
      <dgm:spPr/>
    </dgm:pt>
    <dgm:pt modelId="{6FE6B7D2-F158-48C5-82FE-B7AD07517687}" type="pres">
      <dgm:prSet presAssocID="{A884C76C-E93B-46E7-A4B1-8A10B8F13EF8}" presName="parallelogram4" presStyleLbl="alignNode1" presStyleIdx="3" presStyleCnt="14"/>
      <dgm:spPr/>
    </dgm:pt>
    <dgm:pt modelId="{6396ADB7-323C-45A3-91BB-A9DA8B46C155}" type="pres">
      <dgm:prSet presAssocID="{A884C76C-E93B-46E7-A4B1-8A10B8F13EF8}" presName="parallelogram5" presStyleLbl="alignNode1" presStyleIdx="4" presStyleCnt="14"/>
      <dgm:spPr/>
    </dgm:pt>
    <dgm:pt modelId="{FA36D0B8-196D-41A9-9460-E1CF23493263}" type="pres">
      <dgm:prSet presAssocID="{A884C76C-E93B-46E7-A4B1-8A10B8F13EF8}" presName="parallelogram6" presStyleLbl="alignNode1" presStyleIdx="5" presStyleCnt="14"/>
      <dgm:spPr/>
    </dgm:pt>
    <dgm:pt modelId="{506BE387-28D1-4838-B433-D5B9A3EAE17C}" type="pres">
      <dgm:prSet presAssocID="{A884C76C-E93B-46E7-A4B1-8A10B8F13EF8}" presName="parallelogram7" presStyleLbl="alignNode1" presStyleIdx="6" presStyleCnt="14"/>
      <dgm:spPr/>
    </dgm:pt>
    <dgm:pt modelId="{7F253C40-FC4B-4FF9-A2E2-5FF1B31CAE2E}" type="pres">
      <dgm:prSet presAssocID="{04B77644-5E07-4F55-BA6B-E3F3371625D5}" presName="sibTrans" presStyleCnt="0"/>
      <dgm:spPr/>
    </dgm:pt>
    <dgm:pt modelId="{EE0F928D-73AD-4A4B-8A50-DB14CC58ACDB}" type="pres">
      <dgm:prSet presAssocID="{B40E6EC2-CE92-41A1-AE75-C5EEF2A92277}" presName="parenttextcomposite" presStyleCnt="0"/>
      <dgm:spPr/>
    </dgm:pt>
    <dgm:pt modelId="{92505FF1-CACA-4790-A9E1-189EF86C8AEA}" type="pres">
      <dgm:prSet presAssocID="{B40E6EC2-CE92-41A1-AE75-C5EEF2A92277}" presName="parenttext" presStyleLbl="revTx" presStyleIdx="1" presStyleCnt="2" custScaleY="348106">
        <dgm:presLayoutVars>
          <dgm:chMax/>
          <dgm:chPref val="2"/>
          <dgm:bulletEnabled val="1"/>
        </dgm:presLayoutVars>
      </dgm:prSet>
      <dgm:spPr/>
    </dgm:pt>
    <dgm:pt modelId="{EDEE86C8-D95D-4413-8CEB-E7158F563D05}" type="pres">
      <dgm:prSet presAssocID="{B40E6EC2-CE92-41A1-AE75-C5EEF2A92277}" presName="parallelogramComposite" presStyleCnt="0"/>
      <dgm:spPr/>
    </dgm:pt>
    <dgm:pt modelId="{2377D0F7-D0E0-448B-A9F1-633D197CE7FD}" type="pres">
      <dgm:prSet presAssocID="{B40E6EC2-CE92-41A1-AE75-C5EEF2A92277}" presName="parallelogram1" presStyleLbl="alignNode1" presStyleIdx="7" presStyleCnt="14"/>
      <dgm:spPr/>
    </dgm:pt>
    <dgm:pt modelId="{4D6913D1-50BE-4753-A01B-B92C7E6FC80E}" type="pres">
      <dgm:prSet presAssocID="{B40E6EC2-CE92-41A1-AE75-C5EEF2A92277}" presName="parallelogram2" presStyleLbl="alignNode1" presStyleIdx="8" presStyleCnt="14"/>
      <dgm:spPr/>
    </dgm:pt>
    <dgm:pt modelId="{9386F831-C309-43DC-A0E2-BF303E64FC1F}" type="pres">
      <dgm:prSet presAssocID="{B40E6EC2-CE92-41A1-AE75-C5EEF2A92277}" presName="parallelogram3" presStyleLbl="alignNode1" presStyleIdx="9" presStyleCnt="14"/>
      <dgm:spPr/>
    </dgm:pt>
    <dgm:pt modelId="{F3C9053B-1A21-444A-9742-DB972F4D25D2}" type="pres">
      <dgm:prSet presAssocID="{B40E6EC2-CE92-41A1-AE75-C5EEF2A92277}" presName="parallelogram4" presStyleLbl="alignNode1" presStyleIdx="10" presStyleCnt="14"/>
      <dgm:spPr/>
    </dgm:pt>
    <dgm:pt modelId="{8364798D-DE68-4B43-8CEF-CC267715A031}" type="pres">
      <dgm:prSet presAssocID="{B40E6EC2-CE92-41A1-AE75-C5EEF2A92277}" presName="parallelogram5" presStyleLbl="alignNode1" presStyleIdx="11" presStyleCnt="14"/>
      <dgm:spPr/>
    </dgm:pt>
    <dgm:pt modelId="{73AC27B7-F28A-4C9B-9D6F-0ED776279CB1}" type="pres">
      <dgm:prSet presAssocID="{B40E6EC2-CE92-41A1-AE75-C5EEF2A92277}" presName="parallelogram6" presStyleLbl="alignNode1" presStyleIdx="12" presStyleCnt="14"/>
      <dgm:spPr/>
    </dgm:pt>
    <dgm:pt modelId="{EBD6E7CC-EAD3-4CC2-B7B8-5F8121576EA0}" type="pres">
      <dgm:prSet presAssocID="{B40E6EC2-CE92-41A1-AE75-C5EEF2A92277}" presName="parallelogram7" presStyleLbl="alignNode1" presStyleIdx="13" presStyleCnt="14"/>
      <dgm:spPr/>
    </dgm:pt>
  </dgm:ptLst>
  <dgm:cxnLst>
    <dgm:cxn modelId="{7EA0B940-4D0D-4514-853A-FE0B7E50D5B2}" srcId="{22C64405-03F0-4A8D-82C4-B32FD2B085B4}" destId="{B40E6EC2-CE92-41A1-AE75-C5EEF2A92277}" srcOrd="1" destOrd="0" parTransId="{2290E363-ECF9-4A2E-BEEA-976347410119}" sibTransId="{4C64932F-1E60-426F-900E-74CBE40857A4}"/>
    <dgm:cxn modelId="{55FBDE6D-E37B-4AD2-92CA-E775F8460647}" srcId="{22C64405-03F0-4A8D-82C4-B32FD2B085B4}" destId="{A884C76C-E93B-46E7-A4B1-8A10B8F13EF8}" srcOrd="0" destOrd="0" parTransId="{465DDD84-FA5A-491A-914A-AB43F2042F2F}" sibTransId="{04B77644-5E07-4F55-BA6B-E3F3371625D5}"/>
    <dgm:cxn modelId="{859EC9EC-A269-47CC-B876-131E5A030E51}" type="presOf" srcId="{A884C76C-E93B-46E7-A4B1-8A10B8F13EF8}" destId="{BB601C88-11A9-4A7A-9CC1-6E71EF92854F}" srcOrd="0" destOrd="0" presId="urn:microsoft.com/office/officeart/2008/layout/VerticalAccentList"/>
    <dgm:cxn modelId="{E69737FE-BB95-4F2C-B50C-F8B51A56CE82}" type="presOf" srcId="{22C64405-03F0-4A8D-82C4-B32FD2B085B4}" destId="{E8E6B442-9CF3-4565-8D5D-B2E6F79B0045}" srcOrd="0" destOrd="0" presId="urn:microsoft.com/office/officeart/2008/layout/VerticalAccentList"/>
    <dgm:cxn modelId="{AA8B41FE-59B6-4D0D-9EFE-7C22EEAC3C2B}" type="presOf" srcId="{B40E6EC2-CE92-41A1-AE75-C5EEF2A92277}" destId="{92505FF1-CACA-4790-A9E1-189EF86C8AEA}" srcOrd="0" destOrd="0" presId="urn:microsoft.com/office/officeart/2008/layout/VerticalAccentList"/>
    <dgm:cxn modelId="{72154409-8521-4884-8494-A3A0335DA64D}" type="presParOf" srcId="{E8E6B442-9CF3-4565-8D5D-B2E6F79B0045}" destId="{FB988020-4FB2-4368-90C2-7F834864BCC1}" srcOrd="0" destOrd="0" presId="urn:microsoft.com/office/officeart/2008/layout/VerticalAccentList"/>
    <dgm:cxn modelId="{E89B0073-20F4-4BA4-A491-E1A8C141DCBE}" type="presParOf" srcId="{FB988020-4FB2-4368-90C2-7F834864BCC1}" destId="{BB601C88-11A9-4A7A-9CC1-6E71EF92854F}" srcOrd="0" destOrd="0" presId="urn:microsoft.com/office/officeart/2008/layout/VerticalAccentList"/>
    <dgm:cxn modelId="{68CF61D6-CA8C-4E27-8317-126D93C14A94}" type="presParOf" srcId="{E8E6B442-9CF3-4565-8D5D-B2E6F79B0045}" destId="{A1106B73-F0F5-401B-AF6D-52AF7385CE47}" srcOrd="1" destOrd="0" presId="urn:microsoft.com/office/officeart/2008/layout/VerticalAccentList"/>
    <dgm:cxn modelId="{A0E22ED9-20BF-451C-A845-BA0F32EABEC4}" type="presParOf" srcId="{A1106B73-F0F5-401B-AF6D-52AF7385CE47}" destId="{787E7582-2895-4169-BFC0-1164C0D323CA}" srcOrd="0" destOrd="0" presId="urn:microsoft.com/office/officeart/2008/layout/VerticalAccentList"/>
    <dgm:cxn modelId="{E55AEB6C-68C4-4A3A-BEAF-C3AA107104DE}" type="presParOf" srcId="{A1106B73-F0F5-401B-AF6D-52AF7385CE47}" destId="{BC233B71-5C2B-4DEB-88FA-A1CA4AC57530}" srcOrd="1" destOrd="0" presId="urn:microsoft.com/office/officeart/2008/layout/VerticalAccentList"/>
    <dgm:cxn modelId="{22AE3450-F1F1-4C73-8017-E031F73235B6}" type="presParOf" srcId="{A1106B73-F0F5-401B-AF6D-52AF7385CE47}" destId="{B62CA42A-A084-4B09-AC70-382F2A06B471}" srcOrd="2" destOrd="0" presId="urn:microsoft.com/office/officeart/2008/layout/VerticalAccentList"/>
    <dgm:cxn modelId="{F5890384-AC90-4E22-82FC-DB83B2BFBB6F}" type="presParOf" srcId="{A1106B73-F0F5-401B-AF6D-52AF7385CE47}" destId="{6FE6B7D2-F158-48C5-82FE-B7AD07517687}" srcOrd="3" destOrd="0" presId="urn:microsoft.com/office/officeart/2008/layout/VerticalAccentList"/>
    <dgm:cxn modelId="{FE2716E3-14EF-47AB-A127-771A329980CC}" type="presParOf" srcId="{A1106B73-F0F5-401B-AF6D-52AF7385CE47}" destId="{6396ADB7-323C-45A3-91BB-A9DA8B46C155}" srcOrd="4" destOrd="0" presId="urn:microsoft.com/office/officeart/2008/layout/VerticalAccentList"/>
    <dgm:cxn modelId="{45414E83-7595-4E8A-9967-00FF13ACF045}" type="presParOf" srcId="{A1106B73-F0F5-401B-AF6D-52AF7385CE47}" destId="{FA36D0B8-196D-41A9-9460-E1CF23493263}" srcOrd="5" destOrd="0" presId="urn:microsoft.com/office/officeart/2008/layout/VerticalAccentList"/>
    <dgm:cxn modelId="{19204833-3431-410D-8D97-3BCC3A4BB1CA}" type="presParOf" srcId="{A1106B73-F0F5-401B-AF6D-52AF7385CE47}" destId="{506BE387-28D1-4838-B433-D5B9A3EAE17C}" srcOrd="6" destOrd="0" presId="urn:microsoft.com/office/officeart/2008/layout/VerticalAccentList"/>
    <dgm:cxn modelId="{32497A4F-0914-46C6-B80A-03D309AFFD00}" type="presParOf" srcId="{E8E6B442-9CF3-4565-8D5D-B2E6F79B0045}" destId="{7F253C40-FC4B-4FF9-A2E2-5FF1B31CAE2E}" srcOrd="2" destOrd="0" presId="urn:microsoft.com/office/officeart/2008/layout/VerticalAccentList"/>
    <dgm:cxn modelId="{4D130031-3096-4761-B265-898966A5DBC2}" type="presParOf" srcId="{E8E6B442-9CF3-4565-8D5D-B2E6F79B0045}" destId="{EE0F928D-73AD-4A4B-8A50-DB14CC58ACDB}" srcOrd="3" destOrd="0" presId="urn:microsoft.com/office/officeart/2008/layout/VerticalAccentList"/>
    <dgm:cxn modelId="{6E659232-587F-496B-B1E9-571957ACA105}" type="presParOf" srcId="{EE0F928D-73AD-4A4B-8A50-DB14CC58ACDB}" destId="{92505FF1-CACA-4790-A9E1-189EF86C8AEA}" srcOrd="0" destOrd="0" presId="urn:microsoft.com/office/officeart/2008/layout/VerticalAccentList"/>
    <dgm:cxn modelId="{FFE36676-B45D-4B13-B8BC-7D36E17A894C}" type="presParOf" srcId="{E8E6B442-9CF3-4565-8D5D-B2E6F79B0045}" destId="{EDEE86C8-D95D-4413-8CEB-E7158F563D05}" srcOrd="4" destOrd="0" presId="urn:microsoft.com/office/officeart/2008/layout/VerticalAccentList"/>
    <dgm:cxn modelId="{D94BFE2F-9E90-4194-B0F6-0E9204A89F09}" type="presParOf" srcId="{EDEE86C8-D95D-4413-8CEB-E7158F563D05}" destId="{2377D0F7-D0E0-448B-A9F1-633D197CE7FD}" srcOrd="0" destOrd="0" presId="urn:microsoft.com/office/officeart/2008/layout/VerticalAccentList"/>
    <dgm:cxn modelId="{9AE94331-52D7-4960-AC78-05E2C31D6EA0}" type="presParOf" srcId="{EDEE86C8-D95D-4413-8CEB-E7158F563D05}" destId="{4D6913D1-50BE-4753-A01B-B92C7E6FC80E}" srcOrd="1" destOrd="0" presId="urn:microsoft.com/office/officeart/2008/layout/VerticalAccentList"/>
    <dgm:cxn modelId="{36E0C944-5AA4-42BD-9F9B-DE874970546E}" type="presParOf" srcId="{EDEE86C8-D95D-4413-8CEB-E7158F563D05}" destId="{9386F831-C309-43DC-A0E2-BF303E64FC1F}" srcOrd="2" destOrd="0" presId="urn:microsoft.com/office/officeart/2008/layout/VerticalAccentList"/>
    <dgm:cxn modelId="{77A8F1BF-8630-40FC-8D02-D4BE0028ABBA}" type="presParOf" srcId="{EDEE86C8-D95D-4413-8CEB-E7158F563D05}" destId="{F3C9053B-1A21-444A-9742-DB972F4D25D2}" srcOrd="3" destOrd="0" presId="urn:microsoft.com/office/officeart/2008/layout/VerticalAccentList"/>
    <dgm:cxn modelId="{528FB28D-6C66-47C5-A8EF-C5F07C410E3D}" type="presParOf" srcId="{EDEE86C8-D95D-4413-8CEB-E7158F563D05}" destId="{8364798D-DE68-4B43-8CEF-CC267715A031}" srcOrd="4" destOrd="0" presId="urn:microsoft.com/office/officeart/2008/layout/VerticalAccentList"/>
    <dgm:cxn modelId="{25887593-BBE7-49D2-981A-D521B45F464A}" type="presParOf" srcId="{EDEE86C8-D95D-4413-8CEB-E7158F563D05}" destId="{73AC27B7-F28A-4C9B-9D6F-0ED776279CB1}" srcOrd="5" destOrd="0" presId="urn:microsoft.com/office/officeart/2008/layout/VerticalAccentList"/>
    <dgm:cxn modelId="{B515830A-8B4E-4084-8DB2-7A7860649B17}" type="presParOf" srcId="{EDEE86C8-D95D-4413-8CEB-E7158F563D05}" destId="{EBD6E7CC-EAD3-4CC2-B7B8-5F8121576EA0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601C88-11A9-4A7A-9CC1-6E71EF92854F}">
      <dsp:nvSpPr>
        <dsp:cNvPr id="0" name=""/>
        <dsp:cNvSpPr/>
      </dsp:nvSpPr>
      <dsp:spPr>
        <a:xfrm>
          <a:off x="184480" y="353638"/>
          <a:ext cx="3288508" cy="858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rgbClr val="FF0000"/>
              </a:solidFill>
            </a:rPr>
            <a:t>4 </a:t>
          </a:r>
          <a:r>
            <a:rPr lang="ru-RU" sz="1400" kern="1200" dirty="0"/>
            <a:t>место среди </a:t>
          </a:r>
          <a:r>
            <a:rPr lang="ru-RU" sz="2800" kern="1200" dirty="0"/>
            <a:t>54</a:t>
          </a:r>
          <a:r>
            <a:rPr lang="ru-RU" sz="2400" kern="1200" dirty="0"/>
            <a:t> </a:t>
          </a:r>
          <a:r>
            <a:rPr lang="ru-RU" sz="1400" kern="1200" dirty="0"/>
            <a:t>муниципальных районов Республики Башкортостан</a:t>
          </a:r>
        </a:p>
      </dsp:txBody>
      <dsp:txXfrm>
        <a:off x="184480" y="353638"/>
        <a:ext cx="3288508" cy="858770"/>
      </dsp:txXfrm>
    </dsp:sp>
    <dsp:sp modelId="{787E7582-2895-4169-BFC0-1164C0D323CA}">
      <dsp:nvSpPr>
        <dsp:cNvPr id="0" name=""/>
        <dsp:cNvSpPr/>
      </dsp:nvSpPr>
      <dsp:spPr>
        <a:xfrm>
          <a:off x="184480" y="1212408"/>
          <a:ext cx="438467" cy="73077"/>
        </a:xfrm>
        <a:prstGeom prst="parallelogram">
          <a:avLst>
            <a:gd name="adj" fmla="val 140840"/>
          </a:avLst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C233B71-5C2B-4DEB-88FA-A1CA4AC57530}">
      <dsp:nvSpPr>
        <dsp:cNvPr id="0" name=""/>
        <dsp:cNvSpPr/>
      </dsp:nvSpPr>
      <dsp:spPr>
        <a:xfrm>
          <a:off x="648525" y="1212408"/>
          <a:ext cx="438467" cy="73077"/>
        </a:xfrm>
        <a:prstGeom prst="parallelogram">
          <a:avLst>
            <a:gd name="adj" fmla="val 140840"/>
          </a:avLst>
        </a:prstGeom>
        <a:solidFill>
          <a:schemeClr val="accent6">
            <a:shade val="50000"/>
            <a:hueOff val="-65956"/>
            <a:satOff val="4397"/>
            <a:lumOff val="5741"/>
            <a:alphaOff val="0"/>
          </a:schemeClr>
        </a:solidFill>
        <a:ln w="25400" cap="flat" cmpd="sng" algn="ctr">
          <a:solidFill>
            <a:schemeClr val="accent6">
              <a:shade val="50000"/>
              <a:hueOff val="-65956"/>
              <a:satOff val="4397"/>
              <a:lumOff val="5741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62CA42A-A084-4B09-AC70-382F2A06B471}">
      <dsp:nvSpPr>
        <dsp:cNvPr id="0" name=""/>
        <dsp:cNvSpPr/>
      </dsp:nvSpPr>
      <dsp:spPr>
        <a:xfrm>
          <a:off x="1112570" y="1212408"/>
          <a:ext cx="438467" cy="73077"/>
        </a:xfrm>
        <a:prstGeom prst="parallelogram">
          <a:avLst>
            <a:gd name="adj" fmla="val 140840"/>
          </a:avLst>
        </a:prstGeom>
        <a:solidFill>
          <a:schemeClr val="accent6">
            <a:shade val="50000"/>
            <a:hueOff val="-131913"/>
            <a:satOff val="8794"/>
            <a:lumOff val="11481"/>
            <a:alphaOff val="0"/>
          </a:schemeClr>
        </a:solidFill>
        <a:ln w="25400" cap="flat" cmpd="sng" algn="ctr">
          <a:solidFill>
            <a:schemeClr val="accent6">
              <a:shade val="50000"/>
              <a:hueOff val="-131913"/>
              <a:satOff val="8794"/>
              <a:lumOff val="11481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FE6B7D2-F158-48C5-82FE-B7AD07517687}">
      <dsp:nvSpPr>
        <dsp:cNvPr id="0" name=""/>
        <dsp:cNvSpPr/>
      </dsp:nvSpPr>
      <dsp:spPr>
        <a:xfrm>
          <a:off x="1576616" y="1212408"/>
          <a:ext cx="438467" cy="73077"/>
        </a:xfrm>
        <a:prstGeom prst="parallelogram">
          <a:avLst>
            <a:gd name="adj" fmla="val 140840"/>
          </a:avLst>
        </a:prstGeom>
        <a:solidFill>
          <a:schemeClr val="accent6">
            <a:shade val="50000"/>
            <a:hueOff val="-197869"/>
            <a:satOff val="13191"/>
            <a:lumOff val="17222"/>
            <a:alphaOff val="0"/>
          </a:schemeClr>
        </a:solidFill>
        <a:ln w="25400" cap="flat" cmpd="sng" algn="ctr">
          <a:solidFill>
            <a:schemeClr val="accent6">
              <a:shade val="50000"/>
              <a:hueOff val="-197869"/>
              <a:satOff val="13191"/>
              <a:lumOff val="17222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396ADB7-323C-45A3-91BB-A9DA8B46C155}">
      <dsp:nvSpPr>
        <dsp:cNvPr id="0" name=""/>
        <dsp:cNvSpPr/>
      </dsp:nvSpPr>
      <dsp:spPr>
        <a:xfrm>
          <a:off x="2040661" y="1212408"/>
          <a:ext cx="438467" cy="73077"/>
        </a:xfrm>
        <a:prstGeom prst="parallelogram">
          <a:avLst>
            <a:gd name="adj" fmla="val 140840"/>
          </a:avLst>
        </a:prstGeom>
        <a:solidFill>
          <a:schemeClr val="accent6">
            <a:shade val="50000"/>
            <a:hueOff val="-263826"/>
            <a:satOff val="17589"/>
            <a:lumOff val="22963"/>
            <a:alphaOff val="0"/>
          </a:schemeClr>
        </a:solidFill>
        <a:ln w="25400" cap="flat" cmpd="sng" algn="ctr">
          <a:solidFill>
            <a:schemeClr val="accent6">
              <a:shade val="50000"/>
              <a:hueOff val="-263826"/>
              <a:satOff val="17589"/>
              <a:lumOff val="2296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A36D0B8-196D-41A9-9460-E1CF23493263}">
      <dsp:nvSpPr>
        <dsp:cNvPr id="0" name=""/>
        <dsp:cNvSpPr/>
      </dsp:nvSpPr>
      <dsp:spPr>
        <a:xfrm>
          <a:off x="2504706" y="1212408"/>
          <a:ext cx="438467" cy="73077"/>
        </a:xfrm>
        <a:prstGeom prst="parallelogram">
          <a:avLst>
            <a:gd name="adj" fmla="val 140840"/>
          </a:avLst>
        </a:prstGeom>
        <a:solidFill>
          <a:schemeClr val="accent6">
            <a:shade val="50000"/>
            <a:hueOff val="-329782"/>
            <a:satOff val="21986"/>
            <a:lumOff val="28704"/>
            <a:alphaOff val="0"/>
          </a:schemeClr>
        </a:solidFill>
        <a:ln w="25400" cap="flat" cmpd="sng" algn="ctr">
          <a:solidFill>
            <a:schemeClr val="accent6">
              <a:shade val="50000"/>
              <a:hueOff val="-329782"/>
              <a:satOff val="21986"/>
              <a:lumOff val="28704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06BE387-28D1-4838-B433-D5B9A3EAE17C}">
      <dsp:nvSpPr>
        <dsp:cNvPr id="0" name=""/>
        <dsp:cNvSpPr/>
      </dsp:nvSpPr>
      <dsp:spPr>
        <a:xfrm>
          <a:off x="2968751" y="1212408"/>
          <a:ext cx="438467" cy="73077"/>
        </a:xfrm>
        <a:prstGeom prst="parallelogram">
          <a:avLst>
            <a:gd name="adj" fmla="val 140840"/>
          </a:avLst>
        </a:prstGeom>
        <a:solidFill>
          <a:schemeClr val="accent6">
            <a:shade val="50000"/>
            <a:hueOff val="-395739"/>
            <a:satOff val="26383"/>
            <a:lumOff val="34444"/>
            <a:alphaOff val="0"/>
          </a:schemeClr>
        </a:solidFill>
        <a:ln w="25400" cap="flat" cmpd="sng" algn="ctr">
          <a:solidFill>
            <a:schemeClr val="accent6">
              <a:shade val="50000"/>
              <a:hueOff val="-395739"/>
              <a:satOff val="26383"/>
              <a:lumOff val="34444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2505FF1-CACA-4790-A9E1-189EF86C8AEA}">
      <dsp:nvSpPr>
        <dsp:cNvPr id="0" name=""/>
        <dsp:cNvSpPr/>
      </dsp:nvSpPr>
      <dsp:spPr>
        <a:xfrm>
          <a:off x="184480" y="1341611"/>
          <a:ext cx="3288508" cy="10406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b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200" b="1" kern="1200" dirty="0">
              <a:solidFill>
                <a:srgbClr val="FF0000"/>
              </a:solidFill>
            </a:rPr>
            <a:t>9</a:t>
          </a:r>
          <a:r>
            <a:rPr lang="ru-RU" sz="1600" kern="1200" dirty="0"/>
            <a:t> место среди </a:t>
          </a:r>
          <a:r>
            <a:rPr lang="ru-RU" sz="2800" kern="1200" dirty="0"/>
            <a:t>63</a:t>
          </a:r>
          <a:r>
            <a:rPr lang="ru-RU" sz="1600" kern="1200" dirty="0"/>
            <a:t> муниципальных образований Республики Башкортостан  </a:t>
          </a:r>
        </a:p>
      </dsp:txBody>
      <dsp:txXfrm>
        <a:off x="184480" y="1341611"/>
        <a:ext cx="3288508" cy="1040681"/>
      </dsp:txXfrm>
    </dsp:sp>
    <dsp:sp modelId="{2377D0F7-D0E0-448B-A9F1-633D197CE7FD}">
      <dsp:nvSpPr>
        <dsp:cNvPr id="0" name=""/>
        <dsp:cNvSpPr/>
      </dsp:nvSpPr>
      <dsp:spPr>
        <a:xfrm>
          <a:off x="184480" y="2382292"/>
          <a:ext cx="438467" cy="73077"/>
        </a:xfrm>
        <a:prstGeom prst="parallelogram">
          <a:avLst>
            <a:gd name="adj" fmla="val 140840"/>
          </a:avLst>
        </a:prstGeom>
        <a:solidFill>
          <a:schemeClr val="accent6">
            <a:shade val="50000"/>
            <a:hueOff val="-461695"/>
            <a:satOff val="30780"/>
            <a:lumOff val="40185"/>
            <a:alphaOff val="0"/>
          </a:schemeClr>
        </a:solidFill>
        <a:ln w="25400" cap="flat" cmpd="sng" algn="ctr">
          <a:solidFill>
            <a:schemeClr val="accent6">
              <a:shade val="50000"/>
              <a:hueOff val="-461695"/>
              <a:satOff val="30780"/>
              <a:lumOff val="40185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D6913D1-50BE-4753-A01B-B92C7E6FC80E}">
      <dsp:nvSpPr>
        <dsp:cNvPr id="0" name=""/>
        <dsp:cNvSpPr/>
      </dsp:nvSpPr>
      <dsp:spPr>
        <a:xfrm>
          <a:off x="648525" y="2382292"/>
          <a:ext cx="438467" cy="73077"/>
        </a:xfrm>
        <a:prstGeom prst="parallelogram">
          <a:avLst>
            <a:gd name="adj" fmla="val 140840"/>
          </a:avLst>
        </a:prstGeom>
        <a:solidFill>
          <a:schemeClr val="accent6">
            <a:shade val="50000"/>
            <a:hueOff val="-395739"/>
            <a:satOff val="26383"/>
            <a:lumOff val="34444"/>
            <a:alphaOff val="0"/>
          </a:schemeClr>
        </a:solidFill>
        <a:ln w="25400" cap="flat" cmpd="sng" algn="ctr">
          <a:solidFill>
            <a:schemeClr val="accent6">
              <a:shade val="50000"/>
              <a:hueOff val="-395739"/>
              <a:satOff val="26383"/>
              <a:lumOff val="34444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386F831-C309-43DC-A0E2-BF303E64FC1F}">
      <dsp:nvSpPr>
        <dsp:cNvPr id="0" name=""/>
        <dsp:cNvSpPr/>
      </dsp:nvSpPr>
      <dsp:spPr>
        <a:xfrm>
          <a:off x="1112570" y="2382292"/>
          <a:ext cx="438467" cy="73077"/>
        </a:xfrm>
        <a:prstGeom prst="parallelogram">
          <a:avLst>
            <a:gd name="adj" fmla="val 140840"/>
          </a:avLst>
        </a:prstGeom>
        <a:solidFill>
          <a:schemeClr val="accent6">
            <a:shade val="50000"/>
            <a:hueOff val="-329782"/>
            <a:satOff val="21986"/>
            <a:lumOff val="28704"/>
            <a:alphaOff val="0"/>
          </a:schemeClr>
        </a:solidFill>
        <a:ln w="25400" cap="flat" cmpd="sng" algn="ctr">
          <a:solidFill>
            <a:schemeClr val="accent6">
              <a:shade val="50000"/>
              <a:hueOff val="-329782"/>
              <a:satOff val="21986"/>
              <a:lumOff val="28704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3C9053B-1A21-444A-9742-DB972F4D25D2}">
      <dsp:nvSpPr>
        <dsp:cNvPr id="0" name=""/>
        <dsp:cNvSpPr/>
      </dsp:nvSpPr>
      <dsp:spPr>
        <a:xfrm>
          <a:off x="1576616" y="2382292"/>
          <a:ext cx="438467" cy="73077"/>
        </a:xfrm>
        <a:prstGeom prst="parallelogram">
          <a:avLst>
            <a:gd name="adj" fmla="val 140840"/>
          </a:avLst>
        </a:prstGeom>
        <a:solidFill>
          <a:schemeClr val="accent6">
            <a:shade val="50000"/>
            <a:hueOff val="-263826"/>
            <a:satOff val="17589"/>
            <a:lumOff val="22963"/>
            <a:alphaOff val="0"/>
          </a:schemeClr>
        </a:solidFill>
        <a:ln w="25400" cap="flat" cmpd="sng" algn="ctr">
          <a:solidFill>
            <a:schemeClr val="accent6">
              <a:shade val="50000"/>
              <a:hueOff val="-263826"/>
              <a:satOff val="17589"/>
              <a:lumOff val="22963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364798D-DE68-4B43-8CEF-CC267715A031}">
      <dsp:nvSpPr>
        <dsp:cNvPr id="0" name=""/>
        <dsp:cNvSpPr/>
      </dsp:nvSpPr>
      <dsp:spPr>
        <a:xfrm>
          <a:off x="2040661" y="2382292"/>
          <a:ext cx="438467" cy="73077"/>
        </a:xfrm>
        <a:prstGeom prst="parallelogram">
          <a:avLst>
            <a:gd name="adj" fmla="val 140840"/>
          </a:avLst>
        </a:prstGeom>
        <a:solidFill>
          <a:schemeClr val="accent6">
            <a:shade val="50000"/>
            <a:hueOff val="-197869"/>
            <a:satOff val="13191"/>
            <a:lumOff val="17222"/>
            <a:alphaOff val="0"/>
          </a:schemeClr>
        </a:solidFill>
        <a:ln w="25400" cap="flat" cmpd="sng" algn="ctr">
          <a:solidFill>
            <a:schemeClr val="accent6">
              <a:shade val="50000"/>
              <a:hueOff val="-197869"/>
              <a:satOff val="13191"/>
              <a:lumOff val="17222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3AC27B7-F28A-4C9B-9D6F-0ED776279CB1}">
      <dsp:nvSpPr>
        <dsp:cNvPr id="0" name=""/>
        <dsp:cNvSpPr/>
      </dsp:nvSpPr>
      <dsp:spPr>
        <a:xfrm>
          <a:off x="2504706" y="2382292"/>
          <a:ext cx="438467" cy="73077"/>
        </a:xfrm>
        <a:prstGeom prst="parallelogram">
          <a:avLst>
            <a:gd name="adj" fmla="val 140840"/>
          </a:avLst>
        </a:prstGeom>
        <a:solidFill>
          <a:schemeClr val="accent6">
            <a:shade val="50000"/>
            <a:hueOff val="-131913"/>
            <a:satOff val="8794"/>
            <a:lumOff val="11481"/>
            <a:alphaOff val="0"/>
          </a:schemeClr>
        </a:solidFill>
        <a:ln w="25400" cap="flat" cmpd="sng" algn="ctr">
          <a:solidFill>
            <a:schemeClr val="accent6">
              <a:shade val="50000"/>
              <a:hueOff val="-131913"/>
              <a:satOff val="8794"/>
              <a:lumOff val="11481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D6E7CC-EAD3-4CC2-B7B8-5F8121576EA0}">
      <dsp:nvSpPr>
        <dsp:cNvPr id="0" name=""/>
        <dsp:cNvSpPr/>
      </dsp:nvSpPr>
      <dsp:spPr>
        <a:xfrm>
          <a:off x="2968751" y="2382292"/>
          <a:ext cx="438467" cy="73077"/>
        </a:xfrm>
        <a:prstGeom prst="parallelogram">
          <a:avLst>
            <a:gd name="adj" fmla="val 140840"/>
          </a:avLst>
        </a:prstGeom>
        <a:solidFill>
          <a:schemeClr val="accent6">
            <a:shade val="50000"/>
            <a:hueOff val="-65956"/>
            <a:satOff val="4397"/>
            <a:lumOff val="5741"/>
            <a:alphaOff val="0"/>
          </a:schemeClr>
        </a:solidFill>
        <a:ln w="25400" cap="flat" cmpd="sng" algn="ctr">
          <a:solidFill>
            <a:schemeClr val="accent6">
              <a:shade val="50000"/>
              <a:hueOff val="-65956"/>
              <a:satOff val="4397"/>
              <a:lumOff val="5741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0.43686</cdr:x>
      <cdr:y>0.05502</cdr:y>
    </cdr:from>
    <cdr:to>
      <cdr:x>0.7716</cdr:x>
      <cdr:y>0.09636</cdr:y>
    </cdr:to>
    <cdr:sp macro="" textlink="">
      <cdr:nvSpPr>
        <cdr:cNvPr id="2" name="Прямоугольник 1">
          <a:extLst xmlns:a="http://schemas.openxmlformats.org/drawingml/2006/main">
            <a:ext uri="{FF2B5EF4-FFF2-40B4-BE49-F238E27FC236}">
              <a16:creationId xmlns:a16="http://schemas.microsoft.com/office/drawing/2014/main" id="{79C4E826-B381-4FB2-9559-03299BC5FCDB}"/>
            </a:ext>
          </a:extLst>
        </cdr:cNvPr>
        <cdr:cNvSpPr/>
      </cdr:nvSpPr>
      <cdr:spPr>
        <a:xfrm xmlns:a="http://schemas.openxmlformats.org/drawingml/2006/main">
          <a:off x="3498019" y="258300"/>
          <a:ext cx="2680329" cy="194087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>
            <a:alpha val="30000"/>
          </a:srgbClr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0.47124</cdr:x>
      <cdr:y>0.07386</cdr:y>
    </cdr:from>
    <cdr:to>
      <cdr:x>0.59009</cdr:x>
      <cdr:y>0.27679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2395E679-0697-4E92-823A-D8B84AE26AE5}"/>
            </a:ext>
          </a:extLst>
        </cdr:cNvPr>
        <cdr:cNvSpPr txBox="1"/>
      </cdr:nvSpPr>
      <cdr:spPr>
        <a:xfrm xmlns:a="http://schemas.openxmlformats.org/drawingml/2006/main">
          <a:off x="3773259" y="346759"/>
          <a:ext cx="951676" cy="9526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54,6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algn="ctr"/>
          <a:r>
            <a:rPr lang="ru-RU" b="1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млн.руб</a:t>
          </a:r>
          <a:r>
            <a: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.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0.39835</cdr:x>
      <cdr:y>0.08504</cdr:y>
    </cdr:from>
    <cdr:to>
      <cdr:x>0.51582</cdr:x>
      <cdr:y>0.26536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A7CF56BA-35F7-4BE5-B323-3A2672B6609D}"/>
            </a:ext>
          </a:extLst>
        </cdr:cNvPr>
        <cdr:cNvSpPr txBox="1"/>
      </cdr:nvSpPr>
      <cdr:spPr>
        <a:xfrm xmlns:a="http://schemas.openxmlformats.org/drawingml/2006/main">
          <a:off x="4340993" y="521993"/>
          <a:ext cx="1280160" cy="110690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0.46813</cdr:x>
      <cdr:y>0.06779</cdr:y>
    </cdr:from>
    <cdr:to>
      <cdr:x>0.575</cdr:x>
      <cdr:y>0.1566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39B826F1-F8B8-4381-9ADD-97F9DC09662F}"/>
            </a:ext>
          </a:extLst>
        </cdr:cNvPr>
        <cdr:cNvSpPr txBox="1"/>
      </cdr:nvSpPr>
      <cdr:spPr>
        <a:xfrm xmlns:a="http://schemas.openxmlformats.org/drawingml/2006/main">
          <a:off x="5101389" y="416115"/>
          <a:ext cx="1164657" cy="5451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400" b="1" dirty="0">
              <a:solidFill>
                <a:srgbClr val="FF0000"/>
              </a:solidFill>
              <a:latin typeface="Times New Roman" panose="02020603050405020304" pitchFamily="18" charset="0"/>
              <a:ea typeface="Verdana" panose="020B0604030504040204" pitchFamily="34" charset="0"/>
              <a:cs typeface="Times New Roman" panose="02020603050405020304" pitchFamily="18" charset="0"/>
            </a:rPr>
            <a:t>1381,3</a:t>
          </a:r>
        </a:p>
      </cdr:txBody>
    </cdr:sp>
  </cdr:relSizeAnchor>
  <cdr:relSizeAnchor xmlns:cdr="http://schemas.openxmlformats.org/drawingml/2006/chartDrawing">
    <cdr:from>
      <cdr:x>0.49992</cdr:x>
      <cdr:y>0.19323</cdr:y>
    </cdr:from>
    <cdr:to>
      <cdr:x>0.63595</cdr:x>
      <cdr:y>0.25909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744D6B8-47B7-41D5-8AE5-F198EF2554D4}"/>
            </a:ext>
          </a:extLst>
        </cdr:cNvPr>
        <cdr:cNvSpPr txBox="1"/>
      </cdr:nvSpPr>
      <cdr:spPr>
        <a:xfrm xmlns:a="http://schemas.openxmlformats.org/drawingml/2006/main">
          <a:off x="5447900" y="1186110"/>
          <a:ext cx="1482290" cy="4042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20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млн. рублей</a:t>
          </a:r>
        </a:p>
      </cdr:txBody>
    </cdr:sp>
  </cdr:relSizeAnchor>
  <cdr:relSizeAnchor xmlns:cdr="http://schemas.openxmlformats.org/drawingml/2006/chartDrawing">
    <cdr:from>
      <cdr:x>0.53437</cdr:x>
      <cdr:y>0.58682</cdr:y>
    </cdr:from>
    <cdr:to>
      <cdr:x>0.93095</cdr:x>
      <cdr:y>0.88276</cdr:y>
    </cdr:to>
    <cdr:sp macro="" textlink="">
      <cdr:nvSpPr>
        <cdr:cNvPr id="5" name="TextBox 4">
          <a:extLst xmlns:a="http://schemas.openxmlformats.org/drawingml/2006/main">
            <a:ext uri="{FF2B5EF4-FFF2-40B4-BE49-F238E27FC236}">
              <a16:creationId xmlns:a16="http://schemas.microsoft.com/office/drawing/2014/main" id="{81C1E03B-F273-4F8A-939D-50138D45878B}"/>
            </a:ext>
          </a:extLst>
        </cdr:cNvPr>
        <cdr:cNvSpPr txBox="1"/>
      </cdr:nvSpPr>
      <cdr:spPr>
        <a:xfrm xmlns:a="http://schemas.openxmlformats.org/drawingml/2006/main">
          <a:off x="5823284" y="3602076"/>
          <a:ext cx="4321743" cy="181659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2 вида дотации, </a:t>
          </a:r>
        </a:p>
        <a:p xmlns:a="http://schemas.openxmlformats.org/drawingml/2006/main"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23 вида субсидий,</a:t>
          </a:r>
        </a:p>
        <a:p xmlns:a="http://schemas.openxmlformats.org/drawingml/2006/main"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26 видов субвенций,</a:t>
          </a:r>
        </a:p>
        <a:p xmlns:a="http://schemas.openxmlformats.org/drawingml/2006/main">
          <a:r>
            <a:rPr lang="ru-RU" sz="1800" b="1" dirty="0">
              <a:latin typeface="Times New Roman" panose="02020603050405020304" pitchFamily="18" charset="0"/>
              <a:cs typeface="Times New Roman" panose="02020603050405020304" pitchFamily="18" charset="0"/>
            </a:rPr>
            <a:t>7 видов иных межбюджетных  трансфертов</a:t>
          </a:r>
          <a:r>
            <a:rPr lang="ru-RU" sz="1800" dirty="0"/>
            <a:t> </a:t>
          </a: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0.24852</cdr:x>
      <cdr:y>0.40711</cdr:y>
    </cdr:from>
    <cdr:to>
      <cdr:x>0.73669</cdr:x>
      <cdr:y>0.57626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0C2B624-B631-44C1-9B26-812BB8110C6D}"/>
            </a:ext>
          </a:extLst>
        </cdr:cNvPr>
        <cdr:cNvSpPr txBox="1"/>
      </cdr:nvSpPr>
      <cdr:spPr>
        <a:xfrm xmlns:a="http://schemas.openxmlformats.org/drawingml/2006/main">
          <a:off x="948268" y="2200767"/>
          <a:ext cx="1862666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0.28994</cdr:x>
      <cdr:y>0.34253</cdr:y>
    </cdr:from>
    <cdr:to>
      <cdr:x>0.76331</cdr:x>
      <cdr:y>0.66379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ABED01C1-58D3-4DEE-9CC4-1883A12B6435}"/>
            </a:ext>
          </a:extLst>
        </cdr:cNvPr>
        <cdr:cNvSpPr txBox="1"/>
      </cdr:nvSpPr>
      <cdr:spPr>
        <a:xfrm xmlns:a="http://schemas.openxmlformats.org/drawingml/2006/main">
          <a:off x="1106312" y="1851655"/>
          <a:ext cx="1806222" cy="173671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0.16568</cdr:x>
      <cdr:y>0.38187</cdr:y>
    </cdr:from>
    <cdr:to>
      <cdr:x>0.77862</cdr:x>
      <cdr:y>0.68411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19A590A8-1D57-454E-9B52-B27764600BDB}"/>
            </a:ext>
          </a:extLst>
        </cdr:cNvPr>
        <cdr:cNvSpPr txBox="1"/>
      </cdr:nvSpPr>
      <cdr:spPr>
        <a:xfrm xmlns:a="http://schemas.openxmlformats.org/drawingml/2006/main">
          <a:off x="463197" y="1502992"/>
          <a:ext cx="1713617" cy="11895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3600" b="1" dirty="0"/>
            <a:t>2 432,3 </a:t>
          </a:r>
        </a:p>
        <a:p xmlns:a="http://schemas.openxmlformats.org/drawingml/2006/main">
          <a:pPr algn="ctr"/>
          <a:r>
            <a:rPr lang="ru-RU" sz="1400" b="1" dirty="0"/>
            <a:t>млн. руб</a:t>
          </a:r>
          <a:r>
            <a:rPr lang="ru-RU" sz="1400" dirty="0"/>
            <a:t>.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0.45007</cdr:x>
      <cdr:y>0.05965</cdr:y>
    </cdr:from>
    <cdr:to>
      <cdr:x>0.53256</cdr:x>
      <cdr:y>0.23364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891105BE-BAFA-443D-9C83-F45D6D0CE440}"/>
            </a:ext>
          </a:extLst>
        </cdr:cNvPr>
        <cdr:cNvSpPr txBox="1"/>
      </cdr:nvSpPr>
      <cdr:spPr>
        <a:xfrm xmlns:a="http://schemas.openxmlformats.org/drawingml/2006/main">
          <a:off x="4989095" y="346509"/>
          <a:ext cx="914400" cy="10106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0.36636</cdr:x>
      <cdr:y>0.28787</cdr:y>
    </cdr:from>
    <cdr:to>
      <cdr:x>0.65602</cdr:x>
      <cdr:y>0.52612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3F51502F-B83C-4740-AAD2-F497777D542E}"/>
            </a:ext>
          </a:extLst>
        </cdr:cNvPr>
        <cdr:cNvSpPr txBox="1"/>
      </cdr:nvSpPr>
      <cdr:spPr>
        <a:xfrm xmlns:a="http://schemas.openxmlformats.org/drawingml/2006/main">
          <a:off x="2532141" y="1655547"/>
          <a:ext cx="2002054" cy="137024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90,4 </a:t>
          </a:r>
        </a:p>
        <a:p xmlns:a="http://schemas.openxmlformats.org/drawingml/2006/main">
          <a:pPr algn="ctr"/>
          <a:r>
            <a:rPr lang="ru-RU" sz="3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0.35931</cdr:x>
      <cdr:y>0.19133</cdr:y>
    </cdr:from>
    <cdr:to>
      <cdr:x>0.64502</cdr:x>
      <cdr:y>0.54148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E4877062-A1C7-41A5-9A56-5B5AB17BF8F7}"/>
            </a:ext>
          </a:extLst>
        </cdr:cNvPr>
        <cdr:cNvSpPr txBox="1"/>
      </cdr:nvSpPr>
      <cdr:spPr>
        <a:xfrm xmlns:a="http://schemas.openxmlformats.org/drawingml/2006/main">
          <a:off x="917820" y="582991"/>
          <a:ext cx="729835" cy="106690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249,3 </a:t>
          </a:r>
        </a:p>
        <a:p xmlns:a="http://schemas.openxmlformats.org/drawingml/2006/main">
          <a:pPr algn="ctr"/>
          <a:r>
            <a:rPr lang="ru-RU" sz="28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млн. руб</a:t>
          </a:r>
          <a:r>
            <a:rPr lang="ru-RU" sz="2800" dirty="0"/>
            <a:t>.</a:t>
          </a: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0.25153</cdr:x>
      <cdr:y>0.25655</cdr:y>
    </cdr:from>
    <cdr:to>
      <cdr:x>0.74544</cdr:x>
      <cdr:y>0.73761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8AB2D0A3-84BB-41D7-A2BF-AAB20C3742EF}"/>
            </a:ext>
          </a:extLst>
        </cdr:cNvPr>
        <cdr:cNvSpPr txBox="1"/>
      </cdr:nvSpPr>
      <cdr:spPr>
        <a:xfrm xmlns:a="http://schemas.openxmlformats.org/drawingml/2006/main">
          <a:off x="637211" y="508195"/>
          <a:ext cx="1251284" cy="95290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ru-RU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9,5 </a:t>
          </a:r>
        </a:p>
        <a:p xmlns:a="http://schemas.openxmlformats.org/drawingml/2006/main">
          <a:pPr algn="ctr"/>
          <a:r>
            <a:rPr lang="ru-RU" sz="1600" b="1" dirty="0">
              <a:latin typeface="Times New Roman" panose="02020603050405020304" pitchFamily="18" charset="0"/>
              <a:cs typeface="Times New Roman" panose="02020603050405020304" pitchFamily="18" charset="0"/>
            </a:rPr>
            <a:t>млн. руб.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4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8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26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68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21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53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9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683048-1112-40DC-AACA-E0457FCE7906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1F98D-B9B3-466D-A54B-7C24F43DE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430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683048-1112-40DC-AACA-E0457FCE7906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1F98D-B9B3-466D-A54B-7C24F43DE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878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683048-1112-40DC-AACA-E0457FCE7906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1F98D-B9B3-466D-A54B-7C24F43DE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854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1600202"/>
            <a:ext cx="10972800" cy="4525963"/>
          </a:xfrm>
        </p:spPr>
        <p:txBody>
          <a:bodyPr rtlCol="0">
            <a:normAutofit/>
          </a:bodyPr>
          <a:lstStyle/>
          <a:p>
            <a:pPr lvl="0"/>
            <a:r>
              <a:rPr lang="ru-RU" noProof="0"/>
              <a:t>Вставка диаграммы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1" y="6245226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fld id="{69683048-1112-40DC-AACA-E0457FCE7906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5600" y="6245226"/>
            <a:ext cx="3860800" cy="476251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737600" y="6245226"/>
            <a:ext cx="2844800" cy="476251"/>
          </a:xfrm>
        </p:spPr>
        <p:txBody>
          <a:bodyPr/>
          <a:lstStyle>
            <a:lvl1pPr>
              <a:defRPr/>
            </a:lvl1pPr>
          </a:lstStyle>
          <a:p>
            <a:fld id="{CBF1F98D-B9B3-466D-A54B-7C24F43DE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76709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D319-2BA6-4BAC-AB61-B94C2DC13D3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0D3D-8595-4F9F-BD68-785392083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00720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D319-2BA6-4BAC-AB61-B94C2DC13D3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0D3D-8595-4F9F-BD68-785392083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82767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D319-2BA6-4BAC-AB61-B94C2DC13D3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0D3D-8595-4F9F-BD68-785392083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030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D319-2BA6-4BAC-AB61-B94C2DC13D3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0D3D-8595-4F9F-BD68-785392083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536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D319-2BA6-4BAC-AB61-B94C2DC13D3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0D3D-8595-4F9F-BD68-785392083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59206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D319-2BA6-4BAC-AB61-B94C2DC13D3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0D3D-8595-4F9F-BD68-785392083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056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D319-2BA6-4BAC-AB61-B94C2DC13D3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0D3D-8595-4F9F-BD68-785392083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486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683048-1112-40DC-AACA-E0457FCE7906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1F98D-B9B3-466D-A54B-7C24F43DE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5473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D319-2BA6-4BAC-AB61-B94C2DC13D3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0D3D-8595-4F9F-BD68-785392083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8983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D319-2BA6-4BAC-AB61-B94C2DC13D3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0D3D-8595-4F9F-BD68-785392083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52561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D319-2BA6-4BAC-AB61-B94C2DC13D3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0D3D-8595-4F9F-BD68-785392083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8130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0D319-2BA6-4BAC-AB61-B94C2DC13D3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360D3D-8595-4F9F-BD68-785392083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8242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5" y="4406900"/>
            <a:ext cx="10363200" cy="1362075"/>
          </a:xfrm>
        </p:spPr>
        <p:txBody>
          <a:bodyPr anchor="t"/>
          <a:lstStyle>
            <a:lvl1pPr algn="l">
              <a:defRPr sz="4799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5" y="2906714"/>
            <a:ext cx="10363200" cy="1500187"/>
          </a:xfrm>
        </p:spPr>
        <p:txBody>
          <a:bodyPr anchor="b"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544225" indent="0">
              <a:buNone/>
              <a:defRPr sz="2099">
                <a:solidFill>
                  <a:schemeClr val="tx1">
                    <a:tint val="75000"/>
                  </a:schemeClr>
                </a:solidFill>
              </a:defRPr>
            </a:lvl2pPr>
            <a:lvl3pPr marL="1088449" indent="0">
              <a:buNone/>
              <a:defRPr sz="1899">
                <a:solidFill>
                  <a:schemeClr val="tx1">
                    <a:tint val="75000"/>
                  </a:schemeClr>
                </a:solidFill>
              </a:defRPr>
            </a:lvl3pPr>
            <a:lvl4pPr marL="1632674" indent="0">
              <a:buNone/>
              <a:defRPr sz="1699">
                <a:solidFill>
                  <a:schemeClr val="tx1">
                    <a:tint val="75000"/>
                  </a:schemeClr>
                </a:solidFill>
              </a:defRPr>
            </a:lvl4pPr>
            <a:lvl5pPr marL="2176899" indent="0">
              <a:buNone/>
              <a:defRPr sz="1699">
                <a:solidFill>
                  <a:schemeClr val="tx1">
                    <a:tint val="75000"/>
                  </a:schemeClr>
                </a:solidFill>
              </a:defRPr>
            </a:lvl5pPr>
            <a:lvl6pPr marL="2721123" indent="0">
              <a:buNone/>
              <a:defRPr sz="1699">
                <a:solidFill>
                  <a:schemeClr val="tx1">
                    <a:tint val="75000"/>
                  </a:schemeClr>
                </a:solidFill>
              </a:defRPr>
            </a:lvl6pPr>
            <a:lvl7pPr marL="3265348" indent="0">
              <a:buNone/>
              <a:defRPr sz="1699">
                <a:solidFill>
                  <a:schemeClr val="tx1">
                    <a:tint val="75000"/>
                  </a:schemeClr>
                </a:solidFill>
              </a:defRPr>
            </a:lvl7pPr>
            <a:lvl8pPr marL="3809573" indent="0">
              <a:buNone/>
              <a:defRPr sz="1699">
                <a:solidFill>
                  <a:schemeClr val="tx1">
                    <a:tint val="75000"/>
                  </a:schemeClr>
                </a:solidFill>
              </a:defRPr>
            </a:lvl8pPr>
            <a:lvl9pPr marL="4353797" indent="0">
              <a:buNone/>
              <a:defRPr sz="16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683048-1112-40DC-AACA-E0457FCE7906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1F98D-B9B3-466D-A54B-7C24F43DE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011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3299"/>
            </a:lvl1pPr>
            <a:lvl2pPr>
              <a:defRPr sz="28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3299"/>
            </a:lvl1pPr>
            <a:lvl2pPr>
              <a:defRPr sz="2899"/>
            </a:lvl2pPr>
            <a:lvl3pPr>
              <a:defRPr sz="2399"/>
            </a:lvl3pPr>
            <a:lvl4pPr>
              <a:defRPr sz="2099"/>
            </a:lvl4pPr>
            <a:lvl5pPr>
              <a:defRPr sz="2099"/>
            </a:lvl5pPr>
            <a:lvl6pPr>
              <a:defRPr sz="2099"/>
            </a:lvl6pPr>
            <a:lvl7pPr>
              <a:defRPr sz="2099"/>
            </a:lvl7pPr>
            <a:lvl8pPr>
              <a:defRPr sz="2099"/>
            </a:lvl8pPr>
            <a:lvl9pPr>
              <a:defRPr sz="209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683048-1112-40DC-AACA-E0457FCE7906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1F98D-B9B3-466D-A54B-7C24F43DE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253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225" indent="0">
              <a:buNone/>
              <a:defRPr sz="2399" b="1"/>
            </a:lvl2pPr>
            <a:lvl3pPr marL="1088449" indent="0">
              <a:buNone/>
              <a:defRPr sz="2099" b="1"/>
            </a:lvl3pPr>
            <a:lvl4pPr marL="1632674" indent="0">
              <a:buNone/>
              <a:defRPr sz="1899" b="1"/>
            </a:lvl4pPr>
            <a:lvl5pPr marL="2176899" indent="0">
              <a:buNone/>
              <a:defRPr sz="1899" b="1"/>
            </a:lvl5pPr>
            <a:lvl6pPr marL="2721123" indent="0">
              <a:buNone/>
              <a:defRPr sz="1899" b="1"/>
            </a:lvl6pPr>
            <a:lvl7pPr marL="3265348" indent="0">
              <a:buNone/>
              <a:defRPr sz="1899" b="1"/>
            </a:lvl7pPr>
            <a:lvl8pPr marL="3809573" indent="0">
              <a:buNone/>
              <a:defRPr sz="1899" b="1"/>
            </a:lvl8pPr>
            <a:lvl9pPr marL="4353797" indent="0">
              <a:buNone/>
              <a:defRPr sz="189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>
              <a:defRPr sz="2899"/>
            </a:lvl1pPr>
            <a:lvl2pPr>
              <a:defRPr sz="2399"/>
            </a:lvl2pPr>
            <a:lvl3pPr>
              <a:defRPr sz="2099"/>
            </a:lvl3pPr>
            <a:lvl4pPr>
              <a:defRPr sz="1899"/>
            </a:lvl4pPr>
            <a:lvl5pPr>
              <a:defRPr sz="1899"/>
            </a:lvl5pPr>
            <a:lvl6pPr>
              <a:defRPr sz="1899"/>
            </a:lvl6pPr>
            <a:lvl7pPr>
              <a:defRPr sz="1899"/>
            </a:lvl7pPr>
            <a:lvl8pPr>
              <a:defRPr sz="1899"/>
            </a:lvl8pPr>
            <a:lvl9pPr>
              <a:defRPr sz="189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7" y="1535113"/>
            <a:ext cx="5389034" cy="63976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225" indent="0">
              <a:buNone/>
              <a:defRPr sz="2399" b="1"/>
            </a:lvl2pPr>
            <a:lvl3pPr marL="1088449" indent="0">
              <a:buNone/>
              <a:defRPr sz="2099" b="1"/>
            </a:lvl3pPr>
            <a:lvl4pPr marL="1632674" indent="0">
              <a:buNone/>
              <a:defRPr sz="1899" b="1"/>
            </a:lvl4pPr>
            <a:lvl5pPr marL="2176899" indent="0">
              <a:buNone/>
              <a:defRPr sz="1899" b="1"/>
            </a:lvl5pPr>
            <a:lvl6pPr marL="2721123" indent="0">
              <a:buNone/>
              <a:defRPr sz="1899" b="1"/>
            </a:lvl6pPr>
            <a:lvl7pPr marL="3265348" indent="0">
              <a:buNone/>
              <a:defRPr sz="1899" b="1"/>
            </a:lvl7pPr>
            <a:lvl8pPr marL="3809573" indent="0">
              <a:buNone/>
              <a:defRPr sz="1899" b="1"/>
            </a:lvl8pPr>
            <a:lvl9pPr marL="4353797" indent="0">
              <a:buNone/>
              <a:defRPr sz="1899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7" y="2174876"/>
            <a:ext cx="5389034" cy="3951288"/>
          </a:xfrm>
        </p:spPr>
        <p:txBody>
          <a:bodyPr/>
          <a:lstStyle>
            <a:lvl1pPr>
              <a:defRPr sz="2899"/>
            </a:lvl1pPr>
            <a:lvl2pPr>
              <a:defRPr sz="2399"/>
            </a:lvl2pPr>
            <a:lvl3pPr>
              <a:defRPr sz="2099"/>
            </a:lvl3pPr>
            <a:lvl4pPr>
              <a:defRPr sz="1899"/>
            </a:lvl4pPr>
            <a:lvl5pPr>
              <a:defRPr sz="1899"/>
            </a:lvl5pPr>
            <a:lvl6pPr>
              <a:defRPr sz="1899"/>
            </a:lvl6pPr>
            <a:lvl7pPr>
              <a:defRPr sz="1899"/>
            </a:lvl7pPr>
            <a:lvl8pPr>
              <a:defRPr sz="1899"/>
            </a:lvl8pPr>
            <a:lvl9pPr>
              <a:defRPr sz="189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683048-1112-40DC-AACA-E0457FCE7906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1F98D-B9B3-466D-A54B-7C24F43DE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03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683048-1112-40DC-AACA-E0457FCE7906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1F98D-B9B3-466D-A54B-7C24F43DE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3105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683048-1112-40DC-AACA-E0457FCE7906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1F98D-B9B3-466D-A54B-7C24F43DE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32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399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799"/>
            </a:lvl1pPr>
            <a:lvl2pPr>
              <a:defRPr sz="3299"/>
            </a:lvl2pPr>
            <a:lvl3pPr>
              <a:defRPr sz="2899"/>
            </a:lvl3pPr>
            <a:lvl4pPr>
              <a:defRPr sz="2399"/>
            </a:lvl4pPr>
            <a:lvl5pPr>
              <a:defRPr sz="2399"/>
            </a:lvl5pPr>
            <a:lvl6pPr>
              <a:defRPr sz="2399"/>
            </a:lvl6pPr>
            <a:lvl7pPr>
              <a:defRPr sz="2399"/>
            </a:lvl7pPr>
            <a:lvl8pPr>
              <a:defRPr sz="2399"/>
            </a:lvl8pPr>
            <a:lvl9pPr>
              <a:defRPr sz="239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699"/>
            </a:lvl1pPr>
            <a:lvl2pPr marL="544225" indent="0">
              <a:buNone/>
              <a:defRPr sz="1400"/>
            </a:lvl2pPr>
            <a:lvl3pPr marL="1088449" indent="0">
              <a:buNone/>
              <a:defRPr sz="1200"/>
            </a:lvl3pPr>
            <a:lvl4pPr marL="1632674" indent="0">
              <a:buNone/>
              <a:defRPr sz="1100"/>
            </a:lvl4pPr>
            <a:lvl5pPr marL="2176899" indent="0">
              <a:buNone/>
              <a:defRPr sz="1100"/>
            </a:lvl5pPr>
            <a:lvl6pPr marL="2721123" indent="0">
              <a:buNone/>
              <a:defRPr sz="1100"/>
            </a:lvl6pPr>
            <a:lvl7pPr marL="3265348" indent="0">
              <a:buNone/>
              <a:defRPr sz="1100"/>
            </a:lvl7pPr>
            <a:lvl8pPr marL="3809573" indent="0">
              <a:buNone/>
              <a:defRPr sz="1100"/>
            </a:lvl8pPr>
            <a:lvl9pPr marL="4353797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683048-1112-40DC-AACA-E0457FCE7906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1F98D-B9B3-466D-A54B-7C24F43DE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528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8" y="4800601"/>
            <a:ext cx="7315200" cy="566738"/>
          </a:xfrm>
        </p:spPr>
        <p:txBody>
          <a:bodyPr anchor="b"/>
          <a:lstStyle>
            <a:lvl1pPr algn="l">
              <a:defRPr sz="2399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8" y="612776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799"/>
            </a:lvl1pPr>
            <a:lvl2pPr marL="544225" indent="0">
              <a:buNone/>
              <a:defRPr sz="3299"/>
            </a:lvl2pPr>
            <a:lvl3pPr marL="1088449" indent="0">
              <a:buNone/>
              <a:defRPr sz="2899"/>
            </a:lvl3pPr>
            <a:lvl4pPr marL="1632674" indent="0">
              <a:buNone/>
              <a:defRPr sz="2399"/>
            </a:lvl4pPr>
            <a:lvl5pPr marL="2176899" indent="0">
              <a:buNone/>
              <a:defRPr sz="2399"/>
            </a:lvl5pPr>
            <a:lvl6pPr marL="2721123" indent="0">
              <a:buNone/>
              <a:defRPr sz="2399"/>
            </a:lvl6pPr>
            <a:lvl7pPr marL="3265348" indent="0">
              <a:buNone/>
              <a:defRPr sz="2399"/>
            </a:lvl7pPr>
            <a:lvl8pPr marL="3809573" indent="0">
              <a:buNone/>
              <a:defRPr sz="2399"/>
            </a:lvl8pPr>
            <a:lvl9pPr marL="4353797" indent="0">
              <a:buNone/>
              <a:defRPr sz="2399"/>
            </a:lvl9pPr>
          </a:lstStyle>
          <a:p>
            <a:pPr lv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8" y="5367338"/>
            <a:ext cx="7315200" cy="804862"/>
          </a:xfrm>
        </p:spPr>
        <p:txBody>
          <a:bodyPr/>
          <a:lstStyle>
            <a:lvl1pPr marL="0" indent="0">
              <a:buNone/>
              <a:defRPr sz="1699"/>
            </a:lvl1pPr>
            <a:lvl2pPr marL="544225" indent="0">
              <a:buNone/>
              <a:defRPr sz="1400"/>
            </a:lvl2pPr>
            <a:lvl3pPr marL="1088449" indent="0">
              <a:buNone/>
              <a:defRPr sz="1200"/>
            </a:lvl3pPr>
            <a:lvl4pPr marL="1632674" indent="0">
              <a:buNone/>
              <a:defRPr sz="1100"/>
            </a:lvl4pPr>
            <a:lvl5pPr marL="2176899" indent="0">
              <a:buNone/>
              <a:defRPr sz="1100"/>
            </a:lvl5pPr>
            <a:lvl6pPr marL="2721123" indent="0">
              <a:buNone/>
              <a:defRPr sz="1100"/>
            </a:lvl6pPr>
            <a:lvl7pPr marL="3265348" indent="0">
              <a:buNone/>
              <a:defRPr sz="1100"/>
            </a:lvl7pPr>
            <a:lvl8pPr marL="3809573" indent="0">
              <a:buNone/>
              <a:defRPr sz="1100"/>
            </a:lvl8pPr>
            <a:lvl9pPr marL="4353797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683048-1112-40DC-AACA-E0457FCE7906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1F98D-B9B3-466D-A54B-7C24F43DE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0776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8878" tIns="54439" rIns="108878" bIns="5443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1" y="6356350"/>
            <a:ext cx="2844800" cy="365125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69683048-1112-40DC-AACA-E0457FCE7906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lIns="108878" tIns="54439" rIns="108878" bIns="54439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CBF1F98D-B9B3-466D-A54B-7C24F43DEB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951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198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198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198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198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198">
          <a:solidFill>
            <a:schemeClr val="tx1"/>
          </a:solidFill>
          <a:latin typeface="Calibri" pitchFamily="34" charset="0"/>
        </a:defRPr>
      </a:lvl5pPr>
      <a:lvl6pPr marL="544225" algn="ctr" rtl="0" eaLnBrk="1" fontAlgn="base" hangingPunct="1">
        <a:spcBef>
          <a:spcPct val="0"/>
        </a:spcBef>
        <a:spcAft>
          <a:spcPct val="0"/>
        </a:spcAft>
        <a:defRPr sz="5198">
          <a:solidFill>
            <a:schemeClr val="tx1"/>
          </a:solidFill>
          <a:latin typeface="Calibri" pitchFamily="34" charset="0"/>
        </a:defRPr>
      </a:lvl6pPr>
      <a:lvl7pPr marL="1088449" algn="ctr" rtl="0" eaLnBrk="1" fontAlgn="base" hangingPunct="1">
        <a:spcBef>
          <a:spcPct val="0"/>
        </a:spcBef>
        <a:spcAft>
          <a:spcPct val="0"/>
        </a:spcAft>
        <a:defRPr sz="5198">
          <a:solidFill>
            <a:schemeClr val="tx1"/>
          </a:solidFill>
          <a:latin typeface="Calibri" pitchFamily="34" charset="0"/>
        </a:defRPr>
      </a:lvl7pPr>
      <a:lvl8pPr marL="1632674" algn="ctr" rtl="0" eaLnBrk="1" fontAlgn="base" hangingPunct="1">
        <a:spcBef>
          <a:spcPct val="0"/>
        </a:spcBef>
        <a:spcAft>
          <a:spcPct val="0"/>
        </a:spcAft>
        <a:defRPr sz="5198">
          <a:solidFill>
            <a:schemeClr val="tx1"/>
          </a:solidFill>
          <a:latin typeface="Calibri" pitchFamily="34" charset="0"/>
        </a:defRPr>
      </a:lvl8pPr>
      <a:lvl9pPr marL="2176899" algn="ctr" rtl="0" eaLnBrk="1" fontAlgn="base" hangingPunct="1">
        <a:spcBef>
          <a:spcPct val="0"/>
        </a:spcBef>
        <a:spcAft>
          <a:spcPct val="0"/>
        </a:spcAft>
        <a:defRPr sz="5198">
          <a:solidFill>
            <a:schemeClr val="tx1"/>
          </a:solidFill>
          <a:latin typeface="Calibri" pitchFamily="34" charset="0"/>
        </a:defRPr>
      </a:lvl9pPr>
    </p:titleStyle>
    <p:bodyStyle>
      <a:lvl1pPr marL="408169" indent="-408169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884366" indent="-340141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3299" kern="1200">
          <a:solidFill>
            <a:schemeClr val="tx1"/>
          </a:solidFill>
          <a:latin typeface="+mn-lt"/>
          <a:ea typeface="+mn-ea"/>
          <a:cs typeface="+mn-cs"/>
        </a:defRPr>
      </a:lvl2pPr>
      <a:lvl3pPr marL="1360562" indent="-27211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99" kern="1200">
          <a:solidFill>
            <a:schemeClr val="tx1"/>
          </a:solidFill>
          <a:latin typeface="+mn-lt"/>
          <a:ea typeface="+mn-ea"/>
          <a:cs typeface="+mn-cs"/>
        </a:defRPr>
      </a:lvl3pPr>
      <a:lvl4pPr marL="1904786" indent="-27211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399" kern="1200">
          <a:solidFill>
            <a:schemeClr val="tx1"/>
          </a:solidFill>
          <a:latin typeface="+mn-lt"/>
          <a:ea typeface="+mn-ea"/>
          <a:cs typeface="+mn-cs"/>
        </a:defRPr>
      </a:lvl4pPr>
      <a:lvl5pPr marL="2449011" indent="-272112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399" kern="1200">
          <a:solidFill>
            <a:schemeClr val="tx1"/>
          </a:solidFill>
          <a:latin typeface="+mn-lt"/>
          <a:ea typeface="+mn-ea"/>
          <a:cs typeface="+mn-cs"/>
        </a:defRPr>
      </a:lvl5pPr>
      <a:lvl6pPr marL="2993236" indent="-272112" algn="l" defTabSz="1088449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6pPr>
      <a:lvl7pPr marL="3537460" indent="-272112" algn="l" defTabSz="1088449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7pPr>
      <a:lvl8pPr marL="4081685" indent="-272112" algn="l" defTabSz="1088449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8pPr>
      <a:lvl9pPr marL="4625910" indent="-272112" algn="l" defTabSz="1088449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1pPr>
      <a:lvl2pPr marL="544225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2pPr>
      <a:lvl3pPr marL="1088449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3pPr>
      <a:lvl4pPr marL="1632674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4pPr>
      <a:lvl5pPr marL="2176899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5pPr>
      <a:lvl6pPr marL="2721123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6pPr>
      <a:lvl7pPr marL="3265348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7pPr>
      <a:lvl8pPr marL="3809573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8pPr>
      <a:lvl9pPr marL="4353797" algn="l" defTabSz="1088449" rtl="0" eaLnBrk="1" latinLnBrk="0" hangingPunct="1">
        <a:defRPr sz="20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30D319-2BA6-4BAC-AB61-B94C2DC13D3C}" type="datetimeFigureOut">
              <a:rPr lang="ru-RU" smtClean="0"/>
              <a:t>24.04.2023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360D3D-8595-4F9F-BD68-785392083C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318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8.xml"/><Relationship Id="rId4" Type="http://schemas.openxmlformats.org/officeDocument/2006/relationships/image" Target="../media/image15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sv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AC69D5-D375-4B0F-AAD5-16360FA639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028374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 утверждении отчета об исполнении бюджета муниципального района Мелеузовский район Республики Башкортостан </a:t>
            </a:r>
            <a:b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2022 год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92F2C74-6A65-4E06-A8D9-903FA949CC41}"/>
              </a:ext>
            </a:extLst>
          </p:cNvPr>
          <p:cNvSpPr txBox="1"/>
          <p:nvPr/>
        </p:nvSpPr>
        <p:spPr>
          <a:xfrm>
            <a:off x="3954585" y="6103815"/>
            <a:ext cx="40263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Мелеуз, 2023</a:t>
            </a:r>
          </a:p>
        </p:txBody>
      </p:sp>
    </p:spTree>
    <p:extLst>
      <p:ext uri="{BB962C8B-B14F-4D97-AF65-F5344CB8AC3E}">
        <p14:creationId xmlns:p14="http://schemas.microsoft.com/office/powerpoint/2010/main" val="38684565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FA50B-E6F1-48CF-A720-8FD8CB485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43276"/>
          </a:xfrm>
        </p:spPr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проекты в 2022 году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54FB8BB-58DB-4C74-AC69-05057295F3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407" y="3312000"/>
            <a:ext cx="1174282" cy="128978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E168021-BA46-4953-9D18-CF10B3BA6C9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" t="18651" r="76891" b="-494"/>
          <a:stretch/>
        </p:blipFill>
        <p:spPr>
          <a:xfrm>
            <a:off x="925898" y="1512000"/>
            <a:ext cx="1463040" cy="146220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38D3E3E-1393-4038-9372-C0FB6726CAC4}"/>
              </a:ext>
            </a:extLst>
          </p:cNvPr>
          <p:cNvSpPr txBox="1"/>
          <p:nvPr/>
        </p:nvSpPr>
        <p:spPr>
          <a:xfrm>
            <a:off x="2700000" y="2052000"/>
            <a:ext cx="228158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A494B73-1D5B-4BDF-A5D9-0781120E6369}"/>
              </a:ext>
            </a:extLst>
          </p:cNvPr>
          <p:cNvSpPr txBox="1"/>
          <p:nvPr/>
        </p:nvSpPr>
        <p:spPr>
          <a:xfrm>
            <a:off x="2700000" y="3609475"/>
            <a:ext cx="24302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Культура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6E6558F-5586-4BF2-A633-B20482961267}"/>
              </a:ext>
            </a:extLst>
          </p:cNvPr>
          <p:cNvSpPr txBox="1"/>
          <p:nvPr/>
        </p:nvSpPr>
        <p:spPr>
          <a:xfrm>
            <a:off x="2700000" y="4968000"/>
            <a:ext cx="258295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Жилье и городская среда</a:t>
            </a: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C791FC5-9E9E-4854-AAFC-F78BEAF3DF1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60" r="71166" b="32523"/>
          <a:stretch/>
        </p:blipFill>
        <p:spPr>
          <a:xfrm>
            <a:off x="1145407" y="4852117"/>
            <a:ext cx="1243532" cy="1741188"/>
          </a:xfrm>
          <a:prstGeom prst="rect">
            <a:avLst/>
          </a:prstGeom>
        </p:spPr>
      </p:pic>
      <p:graphicFrame>
        <p:nvGraphicFramePr>
          <p:cNvPr id="22" name="Диаграмма 21">
            <a:extLst>
              <a:ext uri="{FF2B5EF4-FFF2-40B4-BE49-F238E27FC236}">
                <a16:creationId xmlns:a16="http://schemas.microsoft.com/office/drawing/2014/main" id="{3CA216A1-627F-46A3-89AA-08482DCD00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3091901"/>
              </p:ext>
            </p:extLst>
          </p:nvPr>
        </p:nvGraphicFramePr>
        <p:xfrm>
          <a:off x="5168070" y="1106904"/>
          <a:ext cx="6911634" cy="5751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99202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65E1E0-ADAD-4B4E-B32D-C4CFB9156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52901"/>
          </a:xfrm>
        </p:spPr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ЖКХ в 2022 году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53D616CD-586E-4A5B-8E4F-2361AE7C962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4310426"/>
              </p:ext>
            </p:extLst>
          </p:nvPr>
        </p:nvGraphicFramePr>
        <p:xfrm>
          <a:off x="406895" y="1082180"/>
          <a:ext cx="2554419" cy="3046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75BC52C2-B6A4-41C4-8EB6-7BF31765FEEA}"/>
              </a:ext>
            </a:extLst>
          </p:cNvPr>
          <p:cNvSpPr txBox="1"/>
          <p:nvPr/>
        </p:nvSpPr>
        <p:spPr>
          <a:xfrm>
            <a:off x="3187818" y="1317072"/>
            <a:ext cx="8741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Основные направления расходования средств: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60CDFC-D103-4A9C-8BAE-A92FC220FC6C}"/>
              </a:ext>
            </a:extLst>
          </p:cNvPr>
          <p:cNvSpPr txBox="1"/>
          <p:nvPr/>
        </p:nvSpPr>
        <p:spPr>
          <a:xfrm>
            <a:off x="3338818" y="1836000"/>
            <a:ext cx="844628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коммунальной техники – 35,5 млн. рублей:</a:t>
            </a:r>
          </a:p>
          <a:p>
            <a:pPr marL="457200" indent="-457200">
              <a:buAutoNum type="arabicParenR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самосвал;</a:t>
            </a:r>
          </a:p>
          <a:p>
            <a:pPr marL="457200" indent="-457200">
              <a:buAutoNum type="arabicParenR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фронтальный погрузчик;</a:t>
            </a:r>
          </a:p>
          <a:p>
            <a:pPr marL="457200" indent="-457200">
              <a:buAutoNum type="arabicParenR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экскаватор;</a:t>
            </a:r>
          </a:p>
          <a:p>
            <a:pPr marL="457200" indent="-457200">
              <a:buAutoNum type="arabicParenR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трактор;</a:t>
            </a:r>
          </a:p>
          <a:p>
            <a:pPr marL="457200" indent="-457200">
              <a:buAutoNum type="arabicParenR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мини-погрузчик</a:t>
            </a:r>
          </a:p>
          <a:p>
            <a:pPr marL="457200" indent="-457200">
              <a:buAutoNum type="arabicParenR"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косилка ротационная навесная</a:t>
            </a:r>
          </a:p>
          <a:p>
            <a:pPr marL="457200" indent="-457200">
              <a:buAutoNum type="arabicParenR"/>
            </a:pP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04E0CB-035C-468C-83F5-D9D00FDF418D}"/>
              </a:ext>
            </a:extLst>
          </p:cNvPr>
          <p:cNvSpPr txBox="1"/>
          <p:nvPr/>
        </p:nvSpPr>
        <p:spPr>
          <a:xfrm>
            <a:off x="3348000" y="4824000"/>
            <a:ext cx="84371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территорий населенных пунктов – 192,5 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34782781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F4C5A-6248-4201-B566-9200FE013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56930"/>
          </a:xfrm>
        </p:spPr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содержание и ремонт дорог в 2022 году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DD770EAC-04C0-45CA-8A88-4711A09956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2047512"/>
              </p:ext>
            </p:extLst>
          </p:nvPr>
        </p:nvGraphicFramePr>
        <p:xfrm>
          <a:off x="2032000" y="1097280"/>
          <a:ext cx="8128000" cy="5630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A142042-D731-49DA-B7A1-D759AD8BCDE5}"/>
              </a:ext>
            </a:extLst>
          </p:cNvPr>
          <p:cNvSpPr txBox="1"/>
          <p:nvPr/>
        </p:nvSpPr>
        <p:spPr>
          <a:xfrm>
            <a:off x="10385659" y="1463040"/>
            <a:ext cx="15592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рублей</a:t>
            </a:r>
          </a:p>
        </p:txBody>
      </p:sp>
    </p:spTree>
    <p:extLst>
      <p:ext uri="{BB962C8B-B14F-4D97-AF65-F5344CB8AC3E}">
        <p14:creationId xmlns:p14="http://schemas.microsoft.com/office/powerpoint/2010/main" val="1325414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F4C5A-6248-4201-B566-9200FE013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1582400" cy="956930"/>
          </a:xfrm>
        </p:spPr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окружающую среду в 2022 году</a:t>
            </a:r>
          </a:p>
        </p:txBody>
      </p:sp>
      <mc:AlternateContent xmlns:mc="http://schemas.openxmlformats.org/markup-compatibility/2006">
        <mc:Choice xmlns:cx2="http://schemas.microsoft.com/office/drawing/2015/10/21/chartex" Requires="cx2">
          <p:graphicFrame>
            <p:nvGraphicFramePr>
              <p:cNvPr id="6" name="Диаграмма 5">
                <a:extLst>
                  <a:ext uri="{FF2B5EF4-FFF2-40B4-BE49-F238E27FC236}">
                    <a16:creationId xmlns:a16="http://schemas.microsoft.com/office/drawing/2014/main" id="{F78F385C-C7EF-488B-9EF1-33A3E3826CC1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996098720"/>
                  </p:ext>
                </p:extLst>
              </p:nvPr>
            </p:nvGraphicFramePr>
            <p:xfrm>
              <a:off x="991402" y="1883615"/>
              <a:ext cx="10982425" cy="4730817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>
          <p:pic>
            <p:nvPicPr>
              <p:cNvPr id="6" name="Диаграмма 5">
                <a:extLst>
                  <a:ext uri="{FF2B5EF4-FFF2-40B4-BE49-F238E27FC236}">
                    <a16:creationId xmlns:a16="http://schemas.microsoft.com/office/drawing/2014/main" id="{F78F385C-C7EF-488B-9EF1-33A3E3826CC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91402" y="1883615"/>
                <a:ext cx="10982425" cy="4730817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E16444CF-D971-47F5-B84C-A9BFE95224C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6522988"/>
              </p:ext>
            </p:extLst>
          </p:nvPr>
        </p:nvGraphicFramePr>
        <p:xfrm>
          <a:off x="796954" y="1031847"/>
          <a:ext cx="2533387" cy="19808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109484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F4C5A-6248-4201-B566-9200FE013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1582400" cy="956930"/>
          </a:xfrm>
        </p:spPr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Содержание и обслуживание системы видеонаблюдения «Безопасный город» в 2022 году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507A05-0437-4935-AC4C-8A3F98135224}"/>
              </a:ext>
            </a:extLst>
          </p:cNvPr>
          <p:cNvSpPr txBox="1"/>
          <p:nvPr/>
        </p:nvSpPr>
        <p:spPr>
          <a:xfrm>
            <a:off x="7931216" y="1659285"/>
            <a:ext cx="414848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камеры</a:t>
            </a:r>
            <a:r>
              <a:rPr lang="ru-RU" sz="3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(на 01.01.2022 г.) 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 дополнительных камер</a:t>
            </a:r>
          </a:p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</a:p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71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163F5EDD-ECD2-456B-A039-DD3F8E21199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47058111"/>
              </p:ext>
            </p:extLst>
          </p:nvPr>
        </p:nvGraphicFramePr>
        <p:xfrm>
          <a:off x="1229456" y="956930"/>
          <a:ext cx="6903892" cy="5518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249321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9088A4-2264-4FD5-B2C1-96D93B0C8D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1582400" cy="933651"/>
          </a:xfrm>
        </p:spPr>
        <p:txBody>
          <a:bodyPr/>
          <a:lstStyle/>
          <a:p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поддержки местных инициатив в 2022 году</a:t>
            </a:r>
          </a:p>
        </p:txBody>
      </p:sp>
      <p:graphicFrame>
        <p:nvGraphicFramePr>
          <p:cNvPr id="4" name="Таблица 6">
            <a:extLst>
              <a:ext uri="{FF2B5EF4-FFF2-40B4-BE49-F238E27FC236}">
                <a16:creationId xmlns:a16="http://schemas.microsoft.com/office/drawing/2014/main" id="{6820595C-ED51-4AA7-BB80-1249C25BC6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74822188"/>
              </p:ext>
            </p:extLst>
          </p:nvPr>
        </p:nvGraphicFramePr>
        <p:xfrm>
          <a:off x="433137" y="1068404"/>
          <a:ext cx="11758863" cy="57498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2818">
                  <a:extLst>
                    <a:ext uri="{9D8B030D-6E8A-4147-A177-3AD203B41FA5}">
                      <a16:colId xmlns:a16="http://schemas.microsoft.com/office/drawing/2014/main" val="441616133"/>
                    </a:ext>
                  </a:extLst>
                </a:gridCol>
                <a:gridCol w="2796895">
                  <a:extLst>
                    <a:ext uri="{9D8B030D-6E8A-4147-A177-3AD203B41FA5}">
                      <a16:colId xmlns:a16="http://schemas.microsoft.com/office/drawing/2014/main" val="91246416"/>
                    </a:ext>
                  </a:extLst>
                </a:gridCol>
                <a:gridCol w="6749836">
                  <a:extLst>
                    <a:ext uri="{9D8B030D-6E8A-4147-A177-3AD203B41FA5}">
                      <a16:colId xmlns:a16="http://schemas.microsoft.com/office/drawing/2014/main" val="4080859987"/>
                    </a:ext>
                  </a:extLst>
                </a:gridCol>
                <a:gridCol w="1809314">
                  <a:extLst>
                    <a:ext uri="{9D8B030D-6E8A-4147-A177-3AD203B41FA5}">
                      <a16:colId xmlns:a16="http://schemas.microsoft.com/office/drawing/2014/main" val="2114694873"/>
                    </a:ext>
                  </a:extLst>
                </a:gridCol>
              </a:tblGrid>
              <a:tr h="436747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Поселение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проекта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Сумма, тыс.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365358"/>
                  </a:ext>
                </a:extLst>
              </a:tr>
              <a:tr h="43674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Александровский сельсовет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прицепа для пожаротушения для нужд жителей с. Александровка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9876197"/>
                  </a:ext>
                </a:extLst>
              </a:tr>
              <a:tr h="43674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Араслановский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сельсовет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и установка детской спортивно-игровой площадки в д. Арасланово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578392"/>
                  </a:ext>
                </a:extLst>
              </a:tr>
              <a:tr h="43674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Денисовский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сельсовет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Ремонт и восстановление асфальтного покрытия СДК с. Богородское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877,6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111032"/>
                  </a:ext>
                </a:extLst>
              </a:tr>
              <a:tr h="43674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Зирганский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сельсовет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сельского клуба д.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Сабашево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1 228,1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1103916"/>
                  </a:ext>
                </a:extLst>
              </a:tr>
              <a:tr h="138619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Корнеевский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сельсовет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ремонт и восстановление дорожного полотна в д. </a:t>
                      </a:r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Давлеткулово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2 895,0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61591921"/>
                  </a:ext>
                </a:extLst>
              </a:tr>
              <a:tr h="231388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Мелеузовский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сельсовет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8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Капитальный ремонт дорожного полотна по ул. Х. </a:t>
                      </a:r>
                      <a:r>
                        <a:rPr kumimoji="0" lang="ru-RU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Кубекова</a:t>
                      </a: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д. Тамьян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1 477,5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80783698"/>
                  </a:ext>
                </a:extLst>
              </a:tr>
              <a:tr h="43674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Нордовский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сельсовет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8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Текущий ремонт и восстановление дорожного полотна ул. Коммунистическая в с. </a:t>
                      </a:r>
                      <a:r>
                        <a:rPr kumimoji="0" lang="ru-RU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Нордовка</a:t>
                      </a:r>
                      <a:endParaRPr kumimoji="0" lang="ru-RU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2 703,1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276768"/>
                  </a:ext>
                </a:extLst>
              </a:tr>
              <a:tr h="43674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Нугушевский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сельсовет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8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Текущий ремонт напольного покрытия детской игровой площадки в д. Сергеевка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6770062"/>
                  </a:ext>
                </a:extLst>
              </a:tr>
              <a:tr h="43674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Партизанский сельсовет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Капитальный ремонт ограждения кладбища в д. Ивановка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806,1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070015"/>
                  </a:ext>
                </a:extLst>
              </a:tr>
              <a:tr h="269907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Сарышевский</a:t>
                      </a:r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сельсовет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1088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Текущий ремонт забора мусульманского кладбища д. </a:t>
                      </a:r>
                      <a:r>
                        <a:rPr kumimoji="0" lang="ru-RU" sz="16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Акназарово</a:t>
                      </a:r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3747299"/>
                  </a:ext>
                </a:extLst>
              </a:tr>
              <a:tr h="436747">
                <a:tc>
                  <a:txBody>
                    <a:bodyPr/>
                    <a:lstStyle/>
                    <a:p>
                      <a:endParaRPr lang="ru-RU" sz="140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11 497,4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46195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03283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616FB6-9808-40A3-94BE-7B29F405B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478" y="0"/>
            <a:ext cx="11354602" cy="904775"/>
          </a:xfrm>
        </p:spPr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по муниципальному проекту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«Наше село» за 2022 год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D64C10AB-5728-47A4-909E-3DEF71CE3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245506"/>
              </p:ext>
            </p:extLst>
          </p:nvPr>
        </p:nvGraphicFramePr>
        <p:xfrm>
          <a:off x="0" y="1078038"/>
          <a:ext cx="12192002" cy="577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016">
                  <a:extLst>
                    <a:ext uri="{9D8B030D-6E8A-4147-A177-3AD203B41FA5}">
                      <a16:colId xmlns:a16="http://schemas.microsoft.com/office/drawing/2014/main" val="537487721"/>
                    </a:ext>
                  </a:extLst>
                </a:gridCol>
                <a:gridCol w="2337849">
                  <a:extLst>
                    <a:ext uri="{9D8B030D-6E8A-4147-A177-3AD203B41FA5}">
                      <a16:colId xmlns:a16="http://schemas.microsoft.com/office/drawing/2014/main" val="229076333"/>
                    </a:ext>
                  </a:extLst>
                </a:gridCol>
                <a:gridCol w="7853874">
                  <a:extLst>
                    <a:ext uri="{9D8B030D-6E8A-4147-A177-3AD203B41FA5}">
                      <a16:colId xmlns:a16="http://schemas.microsoft.com/office/drawing/2014/main" val="2376858642"/>
                    </a:ext>
                  </a:extLst>
                </a:gridCol>
                <a:gridCol w="1763263">
                  <a:extLst>
                    <a:ext uri="{9D8B030D-6E8A-4147-A177-3AD203B41FA5}">
                      <a16:colId xmlns:a16="http://schemas.microsoft.com/office/drawing/2014/main" val="2389182890"/>
                    </a:ext>
                  </a:extLst>
                </a:gridCol>
              </a:tblGrid>
              <a:tr h="658170">
                <a:tc>
                  <a:txBody>
                    <a:bodyPr/>
                    <a:lstStyle/>
                    <a:p>
                      <a:r>
                        <a:rPr lang="ru-RU" dirty="0"/>
                        <a:t>№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поселения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проектов, прошедших конкурсный отбор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Стоимость, тыс. руб.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593440"/>
                  </a:ext>
                </a:extLst>
              </a:tr>
              <a:tr h="68272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Аптраковский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с/с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Текущий ремонт ограждения кладбища в д. </a:t>
                      </a:r>
                      <a:r>
                        <a:rPr kumimoji="0" lang="ru-RU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Хасаново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Апртаковский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с/с МР </a:t>
                      </a:r>
                      <a:r>
                        <a:rPr kumimoji="0" lang="ru-RU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Мелеузовский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район Республики Башкортостан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8359851"/>
                  </a:ext>
                </a:extLst>
              </a:tr>
              <a:tr h="98451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ru-RU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Денисовский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с/с</a:t>
                      </a:r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Текущий ремонт по замене оконных блоков в нежилом здании д. Михайловка сельского поселения </a:t>
                      </a:r>
                      <a:r>
                        <a:rPr kumimoji="0" lang="ru-RU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Денисовский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сельсовет муниципального района </a:t>
                      </a:r>
                      <a:r>
                        <a:rPr kumimoji="0" lang="ru-RU" sz="18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Мелеузовский</a:t>
                      </a:r>
                      <a:r>
                        <a:rPr kumimoji="0" lang="ru-RU" sz="1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район Республики Башкортостан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179,0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576215"/>
                  </a:ext>
                </a:extLst>
              </a:tr>
              <a:tr h="98451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Мелеузовский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с/с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Приобретение прицепа для трактора МТЗ-82.1 для сельского поселения </a:t>
                      </a: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Мелеузовский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сельсовет муниципального района </a:t>
                      </a: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Мелеузовский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район Республики Башкортостан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354039"/>
                  </a:ext>
                </a:extLst>
              </a:tr>
              <a:tr h="42410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Нордовский</a:t>
                      </a:r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с/с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Услуги по благоустройству памятника воинам ВОВ в с. Варварино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1117539"/>
                  </a:ext>
                </a:extLst>
              </a:tr>
              <a:tr h="940242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Партизанский с/с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Покупка подвесного оборудования для трактора МТЗ-82 (роторная косилка 4-хдисковая) для сельского поселения Партизанский сельсовет муниципального района </a:t>
                      </a: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Мелеузовский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район Республики Башкортостан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209,5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53764140"/>
                  </a:ext>
                </a:extLst>
              </a:tr>
              <a:tr h="682720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Первомайский с/с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Приобретение и установка детской площадки в д. </a:t>
                      </a: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Кизрай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муниципального района </a:t>
                      </a:r>
                      <a:r>
                        <a:rPr lang="ru-RU" sz="1800" b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Мелеузовский</a:t>
                      </a: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район РБ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400,0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24150967"/>
                  </a:ext>
                </a:extLst>
              </a:tr>
              <a:tr h="422978">
                <a:tc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1 988,5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2557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14580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616FB6-9808-40A3-94BE-7B29F405B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4775"/>
          </a:xfrm>
        </p:spPr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Школьное инициативное бюджетирование в 2022 году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816C502-92A0-4BF7-AF0C-C1F8DEE1D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57" y="2869035"/>
            <a:ext cx="5318619" cy="3988964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D3C94F1-0056-4635-8CBE-8767020C49E0}"/>
              </a:ext>
            </a:extLst>
          </p:cNvPr>
          <p:cNvSpPr txBox="1"/>
          <p:nvPr/>
        </p:nvSpPr>
        <p:spPr>
          <a:xfrm>
            <a:off x="1273323" y="1692000"/>
            <a:ext cx="4965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Информационно-технологическое пространство "IT площадка "</a:t>
            </a:r>
            <a:r>
              <a:rPr lang="ru-RU" sz="20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Программик</a:t>
            </a:r>
            <a:r>
              <a:rPr lang="ru-RU" sz="20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-Профи» - 866 тыс. руб.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94ED4E6-6921-4FAA-9EC0-3C22676C74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35" y="2869034"/>
            <a:ext cx="5462999" cy="3988965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A314D3-5C72-4011-B741-D95403853FDD}"/>
              </a:ext>
            </a:extLst>
          </p:cNvPr>
          <p:cNvSpPr txBox="1"/>
          <p:nvPr/>
        </p:nvSpPr>
        <p:spPr>
          <a:xfrm>
            <a:off x="6741835" y="1764000"/>
            <a:ext cx="52993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Многофункциональная мастерская «Школьный издательский центр» - </a:t>
            </a:r>
          </a:p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606 тыс. руб.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7E82D1-93FE-4279-9B64-3618B12CC50A}"/>
              </a:ext>
            </a:extLst>
          </p:cNvPr>
          <p:cNvSpPr txBox="1"/>
          <p:nvPr/>
        </p:nvSpPr>
        <p:spPr>
          <a:xfrm>
            <a:off x="2868328" y="1188000"/>
            <a:ext cx="2202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Гимназия</a:t>
            </a:r>
            <a:r>
              <a:rPr lang="ru-RU" b="1" dirty="0"/>
              <a:t>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EC63D1-420A-49BD-88D0-E252E5F971E2}"/>
              </a:ext>
            </a:extLst>
          </p:cNvPr>
          <p:cNvSpPr txBox="1"/>
          <p:nvPr/>
        </p:nvSpPr>
        <p:spPr>
          <a:xfrm>
            <a:off x="8373979" y="1224000"/>
            <a:ext cx="17011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Лицей № 6</a:t>
            </a:r>
          </a:p>
        </p:txBody>
      </p:sp>
    </p:spTree>
    <p:extLst>
      <p:ext uri="{BB962C8B-B14F-4D97-AF65-F5344CB8AC3E}">
        <p14:creationId xmlns:p14="http://schemas.microsoft.com/office/powerpoint/2010/main" val="12884668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8616FB6-9808-40A3-94BE-7B29F405B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04775"/>
          </a:xfrm>
        </p:spPr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Осуществление Финансовым управлением контрольных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 в 2022 году</a:t>
            </a:r>
          </a:p>
        </p:txBody>
      </p:sp>
      <p:graphicFrame>
        <p:nvGraphicFramePr>
          <p:cNvPr id="3" name="Таблица 8">
            <a:extLst>
              <a:ext uri="{FF2B5EF4-FFF2-40B4-BE49-F238E27FC236}">
                <a16:creationId xmlns:a16="http://schemas.microsoft.com/office/drawing/2014/main" id="{40C911E0-B9B1-4D8E-ABF1-BFAB3E52E3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2391226"/>
              </p:ext>
            </p:extLst>
          </p:nvPr>
        </p:nvGraphicFramePr>
        <p:xfrm>
          <a:off x="1049154" y="1135780"/>
          <a:ext cx="10818796" cy="5611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49078">
                  <a:extLst>
                    <a:ext uri="{9D8B030D-6E8A-4147-A177-3AD203B41FA5}">
                      <a16:colId xmlns:a16="http://schemas.microsoft.com/office/drawing/2014/main" val="1530020422"/>
                    </a:ext>
                  </a:extLst>
                </a:gridCol>
                <a:gridCol w="2733574">
                  <a:extLst>
                    <a:ext uri="{9D8B030D-6E8A-4147-A177-3AD203B41FA5}">
                      <a16:colId xmlns:a16="http://schemas.microsoft.com/office/drawing/2014/main" val="163225558"/>
                    </a:ext>
                  </a:extLst>
                </a:gridCol>
                <a:gridCol w="2656573">
                  <a:extLst>
                    <a:ext uri="{9D8B030D-6E8A-4147-A177-3AD203B41FA5}">
                      <a16:colId xmlns:a16="http://schemas.microsoft.com/office/drawing/2014/main" val="4069748837"/>
                    </a:ext>
                  </a:extLst>
                </a:gridCol>
                <a:gridCol w="2579571">
                  <a:extLst>
                    <a:ext uri="{9D8B030D-6E8A-4147-A177-3AD203B41FA5}">
                      <a16:colId xmlns:a16="http://schemas.microsoft.com/office/drawing/2014/main" val="3472563351"/>
                    </a:ext>
                  </a:extLst>
                </a:gridCol>
              </a:tblGrid>
              <a:tr h="2594009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контрольных мероприятий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Объем проверенных бюджетных средств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Сумма выявленных финансовых нарушений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5998639"/>
                  </a:ext>
                </a:extLst>
              </a:tr>
              <a:tr h="2594009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органа местного самоуправления, </a:t>
                      </a: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муниципальных учреждений, </a:t>
                      </a:r>
                    </a:p>
                    <a:p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хозяйственное общество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ru-RU" sz="28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 ед.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331 575,0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8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тыс. руб.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88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lvl="0" indent="0" algn="ctr" defTabSz="1088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marR="0" lvl="0" indent="0" algn="ctr" defTabSz="1088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9 972,1 </a:t>
                      </a:r>
                    </a:p>
                    <a:p>
                      <a:pPr marL="0" marR="0" lvl="0" indent="0" algn="ctr" defTabSz="108844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тыс. руб.</a:t>
                      </a:r>
                    </a:p>
                    <a:p>
                      <a:pPr algn="ctr"/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5506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956666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7C62A5-7432-4B47-94A3-08B828BDFDAF}"/>
              </a:ext>
            </a:extLst>
          </p:cNvPr>
          <p:cNvSpPr txBox="1"/>
          <p:nvPr/>
        </p:nvSpPr>
        <p:spPr>
          <a:xfrm>
            <a:off x="2194559" y="3195587"/>
            <a:ext cx="695906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 !</a:t>
            </a:r>
          </a:p>
        </p:txBody>
      </p:sp>
    </p:spTree>
    <p:extLst>
      <p:ext uri="{BB962C8B-B14F-4D97-AF65-F5344CB8AC3E}">
        <p14:creationId xmlns:p14="http://schemas.microsoft.com/office/powerpoint/2010/main" val="2695597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E2761D4-6F07-4522-92BC-40D35B5BBF21}"/>
              </a:ext>
            </a:extLst>
          </p:cNvPr>
          <p:cNvSpPr txBox="1"/>
          <p:nvPr/>
        </p:nvSpPr>
        <p:spPr>
          <a:xfrm>
            <a:off x="804985" y="0"/>
            <a:ext cx="1138701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Основные параметры консолидированного бюджета муниципального района Мелеузовский район РБ за 2022 год</a:t>
            </a: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9286E262-A929-4B75-8666-321CC934DBFF}"/>
              </a:ext>
            </a:extLst>
          </p:cNvPr>
          <p:cNvGraphicFramePr/>
          <p:nvPr/>
        </p:nvGraphicFramePr>
        <p:xfrm>
          <a:off x="2032000" y="1443789"/>
          <a:ext cx="8007149" cy="4694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F9F6D57F-A38D-4946-A615-87BD5A48DE84}"/>
              </a:ext>
            </a:extLst>
          </p:cNvPr>
          <p:cNvSpPr txBox="1"/>
          <p:nvPr/>
        </p:nvSpPr>
        <p:spPr>
          <a:xfrm>
            <a:off x="1771048" y="1043679"/>
            <a:ext cx="11261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млн.руб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96742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910F2F-F2C1-4D1C-A732-09A1A4BF1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457199"/>
          </a:xfrm>
        </p:spPr>
        <p:txBody>
          <a:bodyPr/>
          <a:lstStyle/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налоговых и неналоговых доходов за 2021г.-2022г.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33BA2272-210F-46E0-8314-C331991C9C9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20828" y="2015951"/>
          <a:ext cx="10972800" cy="3712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6BFAEF29-BD9B-46A8-A23C-A0647E1BFF68}"/>
              </a:ext>
            </a:extLst>
          </p:cNvPr>
          <p:cNvGrpSpPr/>
          <p:nvPr/>
        </p:nvGrpSpPr>
        <p:grpSpPr>
          <a:xfrm>
            <a:off x="2003658" y="5617101"/>
            <a:ext cx="6166587" cy="886847"/>
            <a:chOff x="1732548" y="5061219"/>
            <a:chExt cx="6166587" cy="88684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2900787-38DC-47F4-8D3D-C39CF00374B1}"/>
                </a:ext>
              </a:extLst>
            </p:cNvPr>
            <p:cNvSpPr txBox="1"/>
            <p:nvPr/>
          </p:nvSpPr>
          <p:spPr>
            <a:xfrm>
              <a:off x="2290813" y="5486401"/>
              <a:ext cx="12994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2021г.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AC42006-7841-4EC3-B74F-B142A993ED44}"/>
                </a:ext>
              </a:extLst>
            </p:cNvPr>
            <p:cNvSpPr txBox="1"/>
            <p:nvPr/>
          </p:nvSpPr>
          <p:spPr>
            <a:xfrm>
              <a:off x="1732548" y="5061219"/>
              <a:ext cx="798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ПЛАН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08E6B18-D0E3-4F90-BAFA-06CA40F9A88B}"/>
                </a:ext>
              </a:extLst>
            </p:cNvPr>
            <p:cNvSpPr txBox="1"/>
            <p:nvPr/>
          </p:nvSpPr>
          <p:spPr>
            <a:xfrm>
              <a:off x="5696551" y="5061219"/>
              <a:ext cx="798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ПЛАН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A172371-E910-4004-98EC-8E331378648E}"/>
                </a:ext>
              </a:extLst>
            </p:cNvPr>
            <p:cNvSpPr txBox="1"/>
            <p:nvPr/>
          </p:nvSpPr>
          <p:spPr>
            <a:xfrm>
              <a:off x="3039980" y="5061219"/>
              <a:ext cx="798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ФАКТ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316B972-F256-456E-AA05-49B18AD79761}"/>
                </a:ext>
              </a:extLst>
            </p:cNvPr>
            <p:cNvSpPr txBox="1"/>
            <p:nvPr/>
          </p:nvSpPr>
          <p:spPr>
            <a:xfrm>
              <a:off x="7100237" y="5061219"/>
              <a:ext cx="79889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ФАКТ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695019C-11A0-4E2E-A0A8-0F99FA9B4C15}"/>
                </a:ext>
              </a:extLst>
            </p:cNvPr>
            <p:cNvSpPr txBox="1"/>
            <p:nvPr/>
          </p:nvSpPr>
          <p:spPr>
            <a:xfrm>
              <a:off x="6450531" y="5486401"/>
              <a:ext cx="129941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2022г.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C0915144-D52D-447C-B56D-031FFE532300}"/>
              </a:ext>
            </a:extLst>
          </p:cNvPr>
          <p:cNvSpPr txBox="1"/>
          <p:nvPr/>
        </p:nvSpPr>
        <p:spPr>
          <a:xfrm>
            <a:off x="6346255" y="1240899"/>
            <a:ext cx="282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всего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1009,3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МЛН.РУБ.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276559-757A-4AF4-B4EF-4519EFD00110}"/>
              </a:ext>
            </a:extLst>
          </p:cNvPr>
          <p:cNvSpPr txBox="1"/>
          <p:nvPr/>
        </p:nvSpPr>
        <p:spPr>
          <a:xfrm>
            <a:off x="2186537" y="1543380"/>
            <a:ext cx="2829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всего 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916,8</a:t>
            </a: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МЛН.РУБ.</a:t>
            </a:r>
          </a:p>
        </p:txBody>
      </p:sp>
      <p:sp>
        <p:nvSpPr>
          <p:cNvPr id="16" name="Стрелка: вправо 15">
            <a:extLst>
              <a:ext uri="{FF2B5EF4-FFF2-40B4-BE49-F238E27FC236}">
                <a16:creationId xmlns:a16="http://schemas.microsoft.com/office/drawing/2014/main" id="{C76231B5-28C1-4872-87A8-C9FFBD2CAB0E}"/>
              </a:ext>
            </a:extLst>
          </p:cNvPr>
          <p:cNvSpPr/>
          <p:nvPr/>
        </p:nvSpPr>
        <p:spPr>
          <a:xfrm rot="21082961">
            <a:off x="4684995" y="1262427"/>
            <a:ext cx="1591377" cy="81715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+92,5%</a:t>
            </a:r>
          </a:p>
        </p:txBody>
      </p:sp>
      <p:sp>
        <p:nvSpPr>
          <p:cNvPr id="17" name="Стрелка: изогнутая вниз 16">
            <a:extLst>
              <a:ext uri="{FF2B5EF4-FFF2-40B4-BE49-F238E27FC236}">
                <a16:creationId xmlns:a16="http://schemas.microsoft.com/office/drawing/2014/main" id="{0C73DFE9-7920-4379-97AC-4E14C94C7038}"/>
              </a:ext>
            </a:extLst>
          </p:cNvPr>
          <p:cNvSpPr/>
          <p:nvPr/>
        </p:nvSpPr>
        <p:spPr>
          <a:xfrm>
            <a:off x="6675429" y="2329839"/>
            <a:ext cx="664143" cy="338554"/>
          </a:xfrm>
          <a:prstGeom prst="curved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ED262EB-E31E-4EB9-A309-EEC4706952F0}"/>
              </a:ext>
            </a:extLst>
          </p:cNvPr>
          <p:cNvSpPr txBox="1"/>
          <p:nvPr/>
        </p:nvSpPr>
        <p:spPr>
          <a:xfrm>
            <a:off x="6675429" y="1946309"/>
            <a:ext cx="938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+11,0%</a:t>
            </a:r>
          </a:p>
        </p:txBody>
      </p:sp>
      <p:sp>
        <p:nvSpPr>
          <p:cNvPr id="19" name="Стрелка: изогнутая вниз 18">
            <a:extLst>
              <a:ext uri="{FF2B5EF4-FFF2-40B4-BE49-F238E27FC236}">
                <a16:creationId xmlns:a16="http://schemas.microsoft.com/office/drawing/2014/main" id="{D7E72150-A265-4E8B-86C1-64BCBD57E261}"/>
              </a:ext>
            </a:extLst>
          </p:cNvPr>
          <p:cNvSpPr/>
          <p:nvPr/>
        </p:nvSpPr>
        <p:spPr>
          <a:xfrm>
            <a:off x="2765967" y="2563462"/>
            <a:ext cx="664143" cy="338554"/>
          </a:xfrm>
          <a:prstGeom prst="curved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E944C4-2B3D-4DCB-BEFC-9B1FDFD1716C}"/>
              </a:ext>
            </a:extLst>
          </p:cNvPr>
          <p:cNvSpPr txBox="1"/>
          <p:nvPr/>
        </p:nvSpPr>
        <p:spPr>
          <a:xfrm>
            <a:off x="2592715" y="2145173"/>
            <a:ext cx="835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+7,9%</a:t>
            </a:r>
          </a:p>
        </p:txBody>
      </p:sp>
    </p:spTree>
    <p:extLst>
      <p:ext uri="{BB962C8B-B14F-4D97-AF65-F5344CB8AC3E}">
        <p14:creationId xmlns:p14="http://schemas.microsoft.com/office/powerpoint/2010/main" val="24367581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Rot="1" noChangeArrowheads="1"/>
          </p:cNvSpPr>
          <p:nvPr/>
        </p:nvSpPr>
        <p:spPr bwMode="auto">
          <a:xfrm>
            <a:off x="1389567" y="101926"/>
            <a:ext cx="10455688" cy="78856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marL="0" marR="0" lvl="0" indent="0" algn="ctr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Объем собственных доходов консолидированного бюджета муниципального района Мелеузовский район </a:t>
            </a:r>
          </a:p>
          <a:p>
            <a:pPr marL="0" marR="0" lvl="0" indent="0" algn="ctr" defTabSz="6858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 2022 год</a:t>
            </a:r>
            <a:endParaRPr kumimoji="0" lang="ru-RU" alt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7175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489" y="1073972"/>
            <a:ext cx="1799157" cy="2283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Схема 11"/>
          <p:cNvGraphicFramePr/>
          <p:nvPr/>
        </p:nvGraphicFramePr>
        <p:xfrm>
          <a:off x="1031911" y="2975019"/>
          <a:ext cx="3657470" cy="2809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BC32C66C-DA7E-4BF2-9EF7-4781B882B09C}"/>
              </a:ext>
            </a:extLst>
          </p:cNvPr>
          <p:cNvSpPr/>
          <p:nvPr/>
        </p:nvSpPr>
        <p:spPr>
          <a:xfrm>
            <a:off x="5967722" y="1399867"/>
            <a:ext cx="6096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ТОП -10 МР* по доле  налоговых и неналоговых доходов в общем объеме доходов местных бюджетов, в % </a:t>
            </a:r>
          </a:p>
        </p:txBody>
      </p:sp>
      <p:graphicFrame>
        <p:nvGraphicFramePr>
          <p:cNvPr id="10" name="Таблица 9">
            <a:extLst>
              <a:ext uri="{FF2B5EF4-FFF2-40B4-BE49-F238E27FC236}">
                <a16:creationId xmlns:a16="http://schemas.microsoft.com/office/drawing/2014/main" id="{5FC38E96-1F61-49FB-A224-D2B18DA50DBB}"/>
              </a:ext>
            </a:extLst>
          </p:cNvPr>
          <p:cNvGraphicFramePr>
            <a:graphicFrameLocks noGrp="1"/>
          </p:cNvGraphicFramePr>
          <p:nvPr/>
        </p:nvGraphicFramePr>
        <p:xfrm>
          <a:off x="5967722" y="2415530"/>
          <a:ext cx="5746223" cy="2861310"/>
        </p:xfrm>
        <a:graphic>
          <a:graphicData uri="http://schemas.openxmlformats.org/drawingml/2006/table">
            <a:tbl>
              <a:tblPr>
                <a:tableStyleId>{8799B23B-EC83-4686-B30A-512413B5E67A}</a:tableStyleId>
              </a:tblPr>
              <a:tblGrid>
                <a:gridCol w="1123193">
                  <a:extLst>
                    <a:ext uri="{9D8B030D-6E8A-4147-A177-3AD203B41FA5}">
                      <a16:colId xmlns:a16="http://schemas.microsoft.com/office/drawing/2014/main" val="1686268672"/>
                    </a:ext>
                  </a:extLst>
                </a:gridCol>
                <a:gridCol w="2389969">
                  <a:extLst>
                    <a:ext uri="{9D8B030D-6E8A-4147-A177-3AD203B41FA5}">
                      <a16:colId xmlns:a16="http://schemas.microsoft.com/office/drawing/2014/main" val="1732238194"/>
                    </a:ext>
                  </a:extLst>
                </a:gridCol>
                <a:gridCol w="2233061">
                  <a:extLst>
                    <a:ext uri="{9D8B030D-6E8A-4147-A177-3AD203B41FA5}">
                      <a16:colId xmlns:a16="http://schemas.microsoft.com/office/drawing/2014/main" val="46752256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Место в рейтинге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Наименование МР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Доля </a:t>
                      </a:r>
                      <a:r>
                        <a:rPr lang="ru-RU" sz="1100" dirty="0">
                          <a:solidFill>
                            <a:schemeClr val="bg1"/>
                          </a:solidFill>
                        </a:rPr>
                        <a:t>налоговых и неналоговых доходов в общем объеме доходов местных бюджетов, в % </a:t>
                      </a:r>
                      <a:endParaRPr lang="ru-RU" sz="11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92279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err="1">
                          <a:effectLst/>
                        </a:rPr>
                        <a:t>Чишминский</a:t>
                      </a:r>
                      <a:r>
                        <a:rPr lang="ru-RU" sz="1100" u="none" strike="noStrike" dirty="0">
                          <a:effectLst/>
                        </a:rPr>
                        <a:t> район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40,0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868116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2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Уфимский район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39,6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35964822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Мелеузовский район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39,1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924179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4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Учалинский район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36,3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961778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err="1">
                          <a:effectLst/>
                        </a:rPr>
                        <a:t>Бижбулякский</a:t>
                      </a:r>
                      <a:r>
                        <a:rPr lang="ru-RU" sz="1100" u="none" strike="noStrike" dirty="0">
                          <a:effectLst/>
                        </a:rPr>
                        <a:t> район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36,0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959591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err="1">
                          <a:effectLst/>
                        </a:rPr>
                        <a:t>Благоварский</a:t>
                      </a:r>
                      <a:r>
                        <a:rPr lang="ru-RU" sz="1100" u="none" strike="noStrike" dirty="0">
                          <a:effectLst/>
                        </a:rPr>
                        <a:t> район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35,6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4608616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7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err="1">
                          <a:effectLst/>
                        </a:rPr>
                        <a:t>Давлекановский</a:t>
                      </a:r>
                      <a:r>
                        <a:rPr lang="ru-RU" sz="1100" u="none" strike="noStrike" dirty="0">
                          <a:effectLst/>
                        </a:rPr>
                        <a:t> район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35,5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863235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err="1">
                          <a:effectLst/>
                        </a:rPr>
                        <a:t>Стерлитамакский</a:t>
                      </a:r>
                      <a:r>
                        <a:rPr lang="ru-RU" sz="1100" u="none" strike="noStrike" dirty="0">
                          <a:effectLst/>
                        </a:rPr>
                        <a:t> район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35,1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4784514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9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err="1">
                          <a:effectLst/>
                        </a:rPr>
                        <a:t>Иглинский</a:t>
                      </a:r>
                      <a:r>
                        <a:rPr lang="ru-RU" sz="1100" u="none" strike="noStrike" dirty="0">
                          <a:effectLst/>
                        </a:rPr>
                        <a:t> район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34,5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2021778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10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 err="1">
                          <a:effectLst/>
                        </a:rPr>
                        <a:t>Кушнаренковский</a:t>
                      </a:r>
                      <a:r>
                        <a:rPr lang="ru-RU" sz="1100" u="none" strike="noStrike" dirty="0">
                          <a:effectLst/>
                        </a:rPr>
                        <a:t> район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u="none" strike="noStrike" dirty="0">
                          <a:effectLst/>
                        </a:rPr>
                        <a:t>33,1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69796288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......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38264890"/>
                  </a:ext>
                </a:extLst>
              </a:tr>
              <a:tr h="116416"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В среднем по республике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31,3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b"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641351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3BECA56-46A3-4F55-AD91-B1E2B8C1011D}"/>
              </a:ext>
            </a:extLst>
          </p:cNvPr>
          <p:cNvSpPr txBox="1"/>
          <p:nvPr/>
        </p:nvSpPr>
        <p:spPr>
          <a:xfrm>
            <a:off x="5978862" y="5668612"/>
            <a:ext cx="567334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* по данным официального рейтинга Министерства финансов РБ на 01.01.2023г.</a:t>
            </a:r>
          </a:p>
        </p:txBody>
      </p:sp>
    </p:spTree>
    <p:extLst>
      <p:ext uri="{BB962C8B-B14F-4D97-AF65-F5344CB8AC3E}">
        <p14:creationId xmlns:p14="http://schemas.microsoft.com/office/powerpoint/2010/main" val="2412030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4DB6B9-FBF0-40E1-968C-BEB21E143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3604" y="-91122"/>
            <a:ext cx="10972800" cy="1143000"/>
          </a:xfrm>
        </p:spPr>
        <p:txBody>
          <a:bodyPr/>
          <a:lstStyle/>
          <a:p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налоговых и неналоговых доходов консолидированного бюджета в 2022г.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B187507D-EA7A-4A33-AFE6-6595ACB3519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699310" y="974558"/>
          <a:ext cx="5916328" cy="51278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4C2BBE4E-F2D0-4EA6-802A-3ACB0182D858}"/>
              </a:ext>
            </a:extLst>
          </p:cNvPr>
          <p:cNvSpPr txBox="1"/>
          <p:nvPr/>
        </p:nvSpPr>
        <p:spPr>
          <a:xfrm>
            <a:off x="8159818" y="1419523"/>
            <a:ext cx="21103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Arial" charset="0"/>
              </a:rPr>
              <a:t>НАЛОГИ НА ПРИБЫЛЬ, ДОХОДЫ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4D9449-B846-48FB-9D3B-C6062456B75A}"/>
              </a:ext>
            </a:extLst>
          </p:cNvPr>
          <p:cNvSpPr txBox="1"/>
          <p:nvPr/>
        </p:nvSpPr>
        <p:spPr>
          <a:xfrm>
            <a:off x="8700035" y="3737404"/>
            <a:ext cx="157012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F79646">
                    <a:lumMod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НАЛОГИ НА СОВОКУПНЫЙ ДОХОД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BEFE138-06BC-42D9-BE3B-69F5C687044B}"/>
              </a:ext>
            </a:extLst>
          </p:cNvPr>
          <p:cNvSpPr txBox="1"/>
          <p:nvPr/>
        </p:nvSpPr>
        <p:spPr>
          <a:xfrm>
            <a:off x="6946632" y="5540415"/>
            <a:ext cx="1870109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9BBB59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ДОХОДЫ ОТ ИСПОЛЬЗОВАНИЯ ИМУЩЕСТВА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520B098-7747-4AB1-9B67-93913796AC1C}"/>
              </a:ext>
            </a:extLst>
          </p:cNvPr>
          <p:cNvSpPr txBox="1"/>
          <p:nvPr/>
        </p:nvSpPr>
        <p:spPr>
          <a:xfrm>
            <a:off x="4379895" y="5565554"/>
            <a:ext cx="187010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8064A2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НАЛОГИ НА ИМУЩЕСТВО</a:t>
            </a:r>
          </a:p>
        </p:txBody>
      </p:sp>
      <p:graphicFrame>
        <p:nvGraphicFramePr>
          <p:cNvPr id="23" name="Диаграмма 22">
            <a:extLst>
              <a:ext uri="{FF2B5EF4-FFF2-40B4-BE49-F238E27FC236}">
                <a16:creationId xmlns:a16="http://schemas.microsoft.com/office/drawing/2014/main" id="{8A0CEE18-A203-43ED-B350-141FF1180DAC}"/>
              </a:ext>
            </a:extLst>
          </p:cNvPr>
          <p:cNvGraphicFramePr/>
          <p:nvPr/>
        </p:nvGraphicFramePr>
        <p:xfrm>
          <a:off x="4379895" y="2127935"/>
          <a:ext cx="4227096" cy="2787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4" name="Таблица 23">
            <a:extLst>
              <a:ext uri="{FF2B5EF4-FFF2-40B4-BE49-F238E27FC236}">
                <a16:creationId xmlns:a16="http://schemas.microsoft.com/office/drawing/2014/main" id="{2808FD4A-07CE-4E3E-97F2-3B8C4E3861FC}"/>
              </a:ext>
            </a:extLst>
          </p:cNvPr>
          <p:cNvGraphicFramePr>
            <a:graphicFrameLocks noGrp="1"/>
          </p:cNvGraphicFramePr>
          <p:nvPr/>
        </p:nvGraphicFramePr>
        <p:xfrm>
          <a:off x="1124469" y="1802496"/>
          <a:ext cx="2850765" cy="226233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0765">
                  <a:extLst>
                    <a:ext uri="{9D8B030D-6E8A-4147-A177-3AD203B41FA5}">
                      <a16:colId xmlns:a16="http://schemas.microsoft.com/office/drawing/2014/main" val="2401837451"/>
                    </a:ext>
                  </a:extLst>
                </a:gridCol>
              </a:tblGrid>
              <a:tr h="120327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АКЦИЗЫ</a:t>
                      </a:r>
                    </a:p>
                    <a:p>
                      <a:pPr algn="l" fontAlgn="b"/>
                      <a:endParaRPr lang="ru-RU" sz="80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</a:endParaRPr>
                    </a:p>
                    <a:p>
                      <a:pPr algn="l" fontAlgn="b"/>
                      <a:r>
                        <a:rPr lang="ru-RU" sz="8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ДОХОДЫ ОТ ПРОДАЖИ</a:t>
                      </a:r>
                    </a:p>
                    <a:p>
                      <a:pPr algn="l" fontAlgn="b"/>
                      <a:endParaRPr lang="ru-RU" sz="80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</a:endParaRPr>
                    </a:p>
                    <a:p>
                      <a:pPr algn="l" fontAlgn="b"/>
                      <a:r>
                        <a:rPr lang="ru-RU" sz="8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ГОСУДАРСТВЕННАЯ ПОШЛИНА</a:t>
                      </a:r>
                      <a:endParaRPr lang="ru-RU" sz="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00" marR="3800" marT="380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04586748"/>
                  </a:ext>
                </a:extLst>
              </a:tr>
              <a:tr h="1916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ШТРАФЫ, САНКЦИИ, ВОЗМЕЩЕНИЕ УЩЕРБА</a:t>
                      </a:r>
                      <a:endParaRPr lang="ru-RU" sz="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00" marR="3800" marT="380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37796985"/>
                  </a:ext>
                </a:extLst>
              </a:tr>
              <a:tr h="19163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ПЛАТЕЖИ ПРИ ПОЛЬЗОВАНИИ ПРИРОДНЫМИ РЕСУРСАМИ</a:t>
                      </a:r>
                      <a:endParaRPr lang="ru-RU" sz="8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00" marR="3800" marT="380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3953764"/>
                  </a:ext>
                </a:extLst>
              </a:tr>
              <a:tr h="334243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НАЛОГИ, СБОРЫ И РЕГУЛЯРНЫЕ ПЛАТЕЖИ ЗА ПОЛЬЗОВАНИЕ ПРИРОДНЫМИ РЕСУРСАМИ</a:t>
                      </a:r>
                      <a:endParaRPr lang="ru-RU" sz="8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00" marR="3800" marT="380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9356445"/>
                  </a:ext>
                </a:extLst>
              </a:tr>
              <a:tr h="358011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ДОХОДЫ ОТ ОКАЗАНИЯ ПЛАТНЫХ УСЛУГ (РАБОТ) И КОМПЕНСАЦИИ ЗАТРАТ ГОСУДАРСТВА</a:t>
                      </a:r>
                      <a:endParaRPr lang="ru-RU" sz="8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00" marR="3800" marT="380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7775179"/>
                  </a:ext>
                </a:extLst>
              </a:tr>
              <a:tr h="144095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ПРОЧИЕ НЕНАЛОГОВЫЕ ДОХОДЫ</a:t>
                      </a:r>
                      <a:endParaRPr lang="ru-RU" sz="800" b="0" i="0" u="none" strike="noStrike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00" marR="3800" marT="380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38116621"/>
                  </a:ext>
                </a:extLst>
              </a:tr>
              <a:tr h="429316">
                <a:tc>
                  <a:txBody>
                    <a:bodyPr/>
                    <a:lstStyle/>
                    <a:p>
                      <a:pPr algn="l" fontAlgn="b"/>
                      <a:r>
                        <a:rPr lang="ru-RU" sz="800" u="none" strike="noStrike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</a:rPr>
                        <a:t>ЗАДОЛЖЕННОСТЬ И ПЕРЕРАСЧЕТЫ ПО ОТМЕНЕННЫМ НАЛОГАМ, СБОРАМ И ИНЫМ ОБЯЗАТЕЛЬНЫМ ПЛАТЕЖАМ</a:t>
                      </a:r>
                      <a:endParaRPr lang="ru-RU" sz="800" b="0" i="0" u="none" strike="noStrike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3800" marR="3800" marT="380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1502601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E6D5D436-BF3F-488B-85BB-6E32AEB50685}"/>
              </a:ext>
            </a:extLst>
          </p:cNvPr>
          <p:cNvSpPr txBox="1"/>
          <p:nvPr/>
        </p:nvSpPr>
        <p:spPr>
          <a:xfrm>
            <a:off x="1070647" y="1355464"/>
            <a:ext cx="10727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9,4%</a:t>
            </a:r>
          </a:p>
        </p:txBody>
      </p:sp>
      <p:cxnSp>
        <p:nvCxnSpPr>
          <p:cNvPr id="27" name="Соединитель: уступ 26">
            <a:extLst>
              <a:ext uri="{FF2B5EF4-FFF2-40B4-BE49-F238E27FC236}">
                <a16:creationId xmlns:a16="http://schemas.microsoft.com/office/drawing/2014/main" id="{6A3525DA-7084-437C-8F51-5948AD8D9C22}"/>
              </a:ext>
            </a:extLst>
          </p:cNvPr>
          <p:cNvCxnSpPr>
            <a:cxnSpLocks/>
          </p:cNvCxnSpPr>
          <p:nvPr/>
        </p:nvCxnSpPr>
        <p:spPr>
          <a:xfrm>
            <a:off x="2576362" y="4142527"/>
            <a:ext cx="1491916" cy="28896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9398B9D-9513-4C98-8C94-4582B9C3209B}"/>
              </a:ext>
            </a:extLst>
          </p:cNvPr>
          <p:cNvSpPr txBox="1"/>
          <p:nvPr/>
        </p:nvSpPr>
        <p:spPr>
          <a:xfrm>
            <a:off x="6096000" y="3059667"/>
            <a:ext cx="15239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90,6%</a:t>
            </a:r>
          </a:p>
        </p:txBody>
      </p:sp>
    </p:spTree>
    <p:extLst>
      <p:ext uri="{BB962C8B-B14F-4D97-AF65-F5344CB8AC3E}">
        <p14:creationId xmlns:p14="http://schemas.microsoft.com/office/powerpoint/2010/main" val="35795233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A705DE6E-B13D-4D16-80BE-AA28BDD510FF}"/>
              </a:ext>
            </a:extLst>
          </p:cNvPr>
          <p:cNvSpPr/>
          <p:nvPr/>
        </p:nvSpPr>
        <p:spPr>
          <a:xfrm>
            <a:off x="6527858" y="1115933"/>
            <a:ext cx="527734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ВЫЯВЛЕНИЕ ПРАВООБЛАДАТЕЛЕЙ РАНЕЕ УЧТЕННЫХ ОБЪЕКТОВ </a:t>
            </a:r>
            <a:b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</a:b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СОГЛАСНО ФЕДЕРАЛЬНОГО ЗАКОНА ОТ 30 ДЕКАБРЯ 2020 ГОДА № 518-ФЗ</a:t>
            </a:r>
          </a:p>
        </p:txBody>
      </p: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E7C14E38-5A36-4E3F-8232-FEACBD38019C}"/>
              </a:ext>
            </a:extLst>
          </p:cNvPr>
          <p:cNvGrpSpPr/>
          <p:nvPr/>
        </p:nvGrpSpPr>
        <p:grpSpPr>
          <a:xfrm>
            <a:off x="6189223" y="2855926"/>
            <a:ext cx="6531099" cy="3273368"/>
            <a:chOff x="6151087" y="2376113"/>
            <a:chExt cx="6531099" cy="3273368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5ECDC2E-F6AF-447E-8FBB-7CD88BF2E22B}"/>
                </a:ext>
              </a:extLst>
            </p:cNvPr>
            <p:cNvSpPr txBox="1"/>
            <p:nvPr/>
          </p:nvSpPr>
          <p:spPr>
            <a:xfrm>
              <a:off x="6619087" y="5003150"/>
              <a:ext cx="35523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Сумма дополнительных начислений +992,5 </a:t>
              </a:r>
              <a:r>
                <a:rPr kumimoji="0" lang="ru-RU" sz="12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тыс.руб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.</a:t>
              </a: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B99627A-D07F-4BB4-AC5A-CAD98C3D4B69}"/>
                </a:ext>
              </a:extLst>
            </p:cNvPr>
            <p:cNvSpPr txBox="1"/>
            <p:nvPr/>
          </p:nvSpPr>
          <p:spPr>
            <a:xfrm>
              <a:off x="9120971" y="2408107"/>
              <a:ext cx="356121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1 495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 прав (</a:t>
              </a: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9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25</a:t>
              </a: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 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объектов)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53670D96-3202-4EE7-9EB4-1D36A65092D6}"/>
                </a:ext>
              </a:extLst>
            </p:cNvPr>
            <p:cNvSpPr txBox="1"/>
            <p:nvPr/>
          </p:nvSpPr>
          <p:spPr>
            <a:xfrm>
              <a:off x="9111447" y="2928579"/>
              <a:ext cx="277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1 297 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объектов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D7C2DA3-54CE-46F0-AF67-C7A0C810A848}"/>
                </a:ext>
              </a:extLst>
            </p:cNvPr>
            <p:cNvSpPr txBox="1"/>
            <p:nvPr/>
          </p:nvSpPr>
          <p:spPr>
            <a:xfrm>
              <a:off x="9120972" y="3489405"/>
              <a:ext cx="2772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7</a:t>
              </a:r>
              <a:r>
                <a:rPr kumimoji="0" lang="ru-RU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 правообладателей</a:t>
              </a: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526C7D4C-F0A1-49D3-B682-3A5226A1F52A}"/>
                </a:ext>
              </a:extLst>
            </p:cNvPr>
            <p:cNvSpPr/>
            <p:nvPr/>
          </p:nvSpPr>
          <p:spPr>
            <a:xfrm>
              <a:off x="9120971" y="4173012"/>
              <a:ext cx="3031141" cy="5309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6</a:t>
              </a:r>
              <a:r>
                <a:rPr kumimoji="0" lang="ru-RU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 </a:t>
              </a:r>
              <a:r>
                <a:rPr kumimoji="0" lang="ru-RU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договоров аренды вновь выявленных объектов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endParaRPr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91B81272-0DC0-488A-B034-245516FD02E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51087" y="2376113"/>
              <a:ext cx="468000" cy="468000"/>
            </a:xfrm>
            <a:prstGeom prst="rect">
              <a:avLst/>
            </a:prstGeom>
          </p:spPr>
        </p:pic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494C0BE-1CC0-4A73-8D30-AB62D4041588}"/>
                </a:ext>
              </a:extLst>
            </p:cNvPr>
            <p:cNvSpPr txBox="1"/>
            <p:nvPr/>
          </p:nvSpPr>
          <p:spPr>
            <a:xfrm>
              <a:off x="6688737" y="2442486"/>
              <a:ext cx="2007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зарегистрировано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6B7ABF2-1233-4961-A7BF-94C4F16639AC}"/>
                </a:ext>
              </a:extLst>
            </p:cNvPr>
            <p:cNvSpPr txBox="1"/>
            <p:nvPr/>
          </p:nvSpPr>
          <p:spPr>
            <a:xfrm>
              <a:off x="6695535" y="2990424"/>
              <a:ext cx="20070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снято с учета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8C06322D-2E4E-47F9-93F6-4DEF00A17489}"/>
                </a:ext>
              </a:extLst>
            </p:cNvPr>
            <p:cNvSpPr txBox="1"/>
            <p:nvPr/>
          </p:nvSpPr>
          <p:spPr>
            <a:xfrm>
              <a:off x="6689063" y="3360201"/>
              <a:ext cx="3069469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внесены на основании постановлений органа местного самоуправления</a:t>
              </a:r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5D1AB1A6-10F3-418D-BCAF-81B7FDA1B7AF}"/>
                </a:ext>
              </a:extLst>
            </p:cNvPr>
            <p:cNvSpPr/>
            <p:nvPr/>
          </p:nvSpPr>
          <p:spPr>
            <a:xfrm>
              <a:off x="6700193" y="4289071"/>
              <a:ext cx="194325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Verdana" pitchFamily="34" charset="0"/>
                  <a:ea typeface="+mn-ea"/>
                  <a:cs typeface="Arial" charset="0"/>
                </a:rPr>
                <a:t>заключено </a:t>
              </a:r>
            </a:p>
          </p:txBody>
        </p:sp>
        <p:pic>
          <p:nvPicPr>
            <p:cNvPr id="44" name="Picture 2">
              <a:extLst>
                <a:ext uri="{FF2B5EF4-FFF2-40B4-BE49-F238E27FC236}">
                  <a16:creationId xmlns:a16="http://schemas.microsoft.com/office/drawing/2014/main" id="{CE587749-131A-4639-81FC-08B9C338F08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51087" y="3005287"/>
              <a:ext cx="468000" cy="351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2">
              <a:extLst>
                <a:ext uri="{FF2B5EF4-FFF2-40B4-BE49-F238E27FC236}">
                  <a16:creationId xmlns:a16="http://schemas.microsoft.com/office/drawing/2014/main" id="{9CC5BEED-C7D2-493F-B84A-8433BE5A374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21545" y="4213362"/>
              <a:ext cx="414586" cy="4145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6">
              <a:extLst>
                <a:ext uri="{FF2B5EF4-FFF2-40B4-BE49-F238E27FC236}">
                  <a16:creationId xmlns:a16="http://schemas.microsoft.com/office/drawing/2014/main" id="{4F8F88ED-5DBC-483F-ACEA-74DB05BCD8E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duotone>
                <a:srgbClr val="4F81BD">
                  <a:shade val="45000"/>
                  <a:satMod val="135000"/>
                </a:srgb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1914" y="3454472"/>
              <a:ext cx="468000" cy="46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48" name="Picture 2">
            <a:extLst>
              <a:ext uri="{FF2B5EF4-FFF2-40B4-BE49-F238E27FC236}">
                <a16:creationId xmlns:a16="http://schemas.microsoft.com/office/drawing/2014/main" id="{4732AC57-BFA8-496E-AADA-A7013C5F0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3658" y="2855926"/>
            <a:ext cx="602117" cy="673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>
            <a:extLst>
              <a:ext uri="{FF2B5EF4-FFF2-40B4-BE49-F238E27FC236}">
                <a16:creationId xmlns:a16="http://schemas.microsoft.com/office/drawing/2014/main" id="{CAE37DD8-3B64-4D1A-B4C1-F88C7223D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6044" y="2765121"/>
            <a:ext cx="964412" cy="964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0BC7F01D-301C-4EE6-9856-5D675A7CAC76}"/>
              </a:ext>
            </a:extLst>
          </p:cNvPr>
          <p:cNvSpPr txBox="1"/>
          <p:nvPr/>
        </p:nvSpPr>
        <p:spPr>
          <a:xfrm>
            <a:off x="558642" y="3681530"/>
            <a:ext cx="1322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24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заседания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D2F0F7B-5A3D-4707-9924-12C0D0641451}"/>
              </a:ext>
            </a:extLst>
          </p:cNvPr>
          <p:cNvSpPr txBox="1"/>
          <p:nvPr/>
        </p:nvSpPr>
        <p:spPr>
          <a:xfrm>
            <a:off x="1965754" y="3660283"/>
            <a:ext cx="13220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127 должников заслушано</a:t>
            </a:r>
          </a:p>
        </p:txBody>
      </p:sp>
      <p:pic>
        <p:nvPicPr>
          <p:cNvPr id="53" name="Рисунок 52">
            <a:extLst>
              <a:ext uri="{FF2B5EF4-FFF2-40B4-BE49-F238E27FC236}">
                <a16:creationId xmlns:a16="http://schemas.microsoft.com/office/drawing/2014/main" id="{C30C03CF-BA71-4579-A881-E0F7064A8D9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978" y="2765121"/>
            <a:ext cx="836299" cy="836299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EFCC5761-9068-4ACB-92B2-1E18871E748F}"/>
              </a:ext>
            </a:extLst>
          </p:cNvPr>
          <p:cNvSpPr txBox="1"/>
          <p:nvPr/>
        </p:nvSpPr>
        <p:spPr>
          <a:xfrm>
            <a:off x="4613127" y="3660283"/>
            <a:ext cx="13220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101,05%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Исполнение плана</a:t>
            </a:r>
          </a:p>
        </p:txBody>
      </p:sp>
      <p:pic>
        <p:nvPicPr>
          <p:cNvPr id="55" name="Picture 6">
            <a:extLst>
              <a:ext uri="{FF2B5EF4-FFF2-40B4-BE49-F238E27FC236}">
                <a16:creationId xmlns:a16="http://schemas.microsoft.com/office/drawing/2014/main" id="{D20903C7-8CD0-4D57-B806-924B19CFFB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rgbClr val="4F81B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817" y="2774541"/>
            <a:ext cx="836292" cy="836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584CEB0F-A314-416E-851C-737F80EF629A}"/>
              </a:ext>
            </a:extLst>
          </p:cNvPr>
          <p:cNvSpPr txBox="1"/>
          <p:nvPr/>
        </p:nvSpPr>
        <p:spPr>
          <a:xfrm>
            <a:off x="3283633" y="3660284"/>
            <a:ext cx="13220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35,4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млн.руб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. погашено</a:t>
            </a:r>
          </a:p>
        </p:txBody>
      </p:sp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094F8EB7-FE5A-4894-B4FF-9321C7BDA05F}"/>
              </a:ext>
            </a:extLst>
          </p:cNvPr>
          <p:cNvSpPr/>
          <p:nvPr/>
        </p:nvSpPr>
        <p:spPr>
          <a:xfrm>
            <a:off x="971209" y="1100285"/>
            <a:ext cx="41516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Verdana" pitchFamily="34" charset="0"/>
                <a:ea typeface="+mn-ea"/>
                <a:cs typeface="Arial" charset="0"/>
              </a:rPr>
              <a:t>ПРОВЕДЕНИЕ МЕЖВЕДОМСТВЕННЫХ КОМИССИЙ в 2022г.</a:t>
            </a:r>
          </a:p>
        </p:txBody>
      </p: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5A8D01E7-9989-471F-9497-B0741468BD89}"/>
              </a:ext>
            </a:extLst>
          </p:cNvPr>
          <p:cNvCxnSpPr>
            <a:cxnSpLocks/>
          </p:cNvCxnSpPr>
          <p:nvPr/>
        </p:nvCxnSpPr>
        <p:spPr>
          <a:xfrm>
            <a:off x="5935129" y="1212783"/>
            <a:ext cx="0" cy="42351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4DCDE1C7-5938-4489-941D-34C687CC56D0}"/>
              </a:ext>
            </a:extLst>
          </p:cNvPr>
          <p:cNvSpPr txBox="1"/>
          <p:nvPr/>
        </p:nvSpPr>
        <p:spPr>
          <a:xfrm>
            <a:off x="971208" y="0"/>
            <a:ext cx="110699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Мероприятия, направленные на увеличение доходов бюджета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в 2022г.</a:t>
            </a:r>
          </a:p>
        </p:txBody>
      </p:sp>
      <p:pic>
        <p:nvPicPr>
          <p:cNvPr id="3" name="Рисунок 2" descr="Восклицательный знак">
            <a:extLst>
              <a:ext uri="{FF2B5EF4-FFF2-40B4-BE49-F238E27FC236}">
                <a16:creationId xmlns:a16="http://schemas.microsoft.com/office/drawing/2014/main" id="{28977942-7FB0-4750-998A-5987F474850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530877" y="444326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979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082689F-A9F8-446D-AD4E-165C37950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0"/>
            <a:ext cx="11519877" cy="961292"/>
          </a:xfrm>
        </p:spPr>
        <p:txBody>
          <a:bodyPr/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из бюджета Республики Башкортостан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2021 - 2022 годах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136FB5E3-1630-4B04-8147-3B05EDF821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65462712"/>
              </p:ext>
            </p:extLst>
          </p:nvPr>
        </p:nvGraphicFramePr>
        <p:xfrm>
          <a:off x="1232034" y="1049154"/>
          <a:ext cx="10897442" cy="5808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523FAD93-6430-477F-BFE3-E9EC17B11654}"/>
              </a:ext>
            </a:extLst>
          </p:cNvPr>
          <p:cNvSpPr txBox="1"/>
          <p:nvPr/>
        </p:nvSpPr>
        <p:spPr>
          <a:xfrm>
            <a:off x="2700000" y="1224000"/>
            <a:ext cx="1728000" cy="468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1497,5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DD27FA0-2274-4620-A33F-740E80B2363F}"/>
              </a:ext>
            </a:extLst>
          </p:cNvPr>
          <p:cNvSpPr txBox="1"/>
          <p:nvPr/>
        </p:nvSpPr>
        <p:spPr>
          <a:xfrm>
            <a:off x="4608000" y="1080000"/>
            <a:ext cx="13043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- 8 %</a:t>
            </a:r>
          </a:p>
        </p:txBody>
      </p:sp>
      <p:sp>
        <p:nvSpPr>
          <p:cNvPr id="6" name="Стрелка: изогнутая вниз 5">
            <a:extLst>
              <a:ext uri="{FF2B5EF4-FFF2-40B4-BE49-F238E27FC236}">
                <a16:creationId xmlns:a16="http://schemas.microsoft.com/office/drawing/2014/main" id="{ACD1001C-B1BA-4D76-82BF-23CFABA79803}"/>
              </a:ext>
            </a:extLst>
          </p:cNvPr>
          <p:cNvSpPr/>
          <p:nvPr/>
        </p:nvSpPr>
        <p:spPr>
          <a:xfrm rot="226499">
            <a:off x="3224542" y="1023407"/>
            <a:ext cx="2881060" cy="348405"/>
          </a:xfrm>
          <a:prstGeom prst="curvedDownArrow">
            <a:avLst>
              <a:gd name="adj1" fmla="val 25000"/>
              <a:gd name="adj2" fmla="val 50000"/>
              <a:gd name="adj3" fmla="val 2360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8149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29168A-F17F-40A3-9EC1-6F078A122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729396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Расходы консолидированного бюджета муниципального района за 2022 год</a:t>
            </a:r>
          </a:p>
        </p:txBody>
      </p:sp>
      <p:graphicFrame>
        <p:nvGraphicFramePr>
          <p:cNvPr id="4" name="Таблица 3">
            <a:extLst>
              <a:ext uri="{FF2B5EF4-FFF2-40B4-BE49-F238E27FC236}">
                <a16:creationId xmlns:a16="http://schemas.microsoft.com/office/drawing/2014/main" id="{ACD3A8D4-4B76-4515-A8E8-47BDA3E8DF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902910"/>
              </p:ext>
            </p:extLst>
          </p:nvPr>
        </p:nvGraphicFramePr>
        <p:xfrm>
          <a:off x="6597450" y="3312000"/>
          <a:ext cx="5594549" cy="68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5371">
                  <a:extLst>
                    <a:ext uri="{9D8B030D-6E8A-4147-A177-3AD203B41FA5}">
                      <a16:colId xmlns:a16="http://schemas.microsoft.com/office/drawing/2014/main" val="2652848249"/>
                    </a:ext>
                  </a:extLst>
                </a:gridCol>
                <a:gridCol w="1011690">
                  <a:extLst>
                    <a:ext uri="{9D8B030D-6E8A-4147-A177-3AD203B41FA5}">
                      <a16:colId xmlns:a16="http://schemas.microsoft.com/office/drawing/2014/main" val="10495346"/>
                    </a:ext>
                  </a:extLst>
                </a:gridCol>
                <a:gridCol w="1127488">
                  <a:extLst>
                    <a:ext uri="{9D8B030D-6E8A-4147-A177-3AD203B41FA5}">
                      <a16:colId xmlns:a16="http://schemas.microsoft.com/office/drawing/2014/main" val="1546785236"/>
                    </a:ext>
                  </a:extLst>
                </a:gridCol>
              </a:tblGrid>
              <a:tr h="251460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ЖКХ</a:t>
                      </a: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249,3</a:t>
                      </a: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10,3</a:t>
                      </a: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153793"/>
                  </a:ext>
                </a:extLst>
              </a:tr>
              <a:tr h="25146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Охрана окружающей среды</a:t>
                      </a: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9,5</a:t>
                      </a: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/>
                        <a:t>0,4</a:t>
                      </a:r>
                    </a:p>
                  </a:txBody>
                  <a:tcPr marL="68580" marR="68580" marT="34290" marB="3429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5318904"/>
                  </a:ext>
                </a:extLst>
              </a:tr>
            </a:tbl>
          </a:graphicData>
        </a:graphic>
      </p:graphicFrame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F364AC92-2E72-4D21-A48A-C63CFE403A8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6618790"/>
              </p:ext>
            </p:extLst>
          </p:nvPr>
        </p:nvGraphicFramePr>
        <p:xfrm>
          <a:off x="6600056" y="4069314"/>
          <a:ext cx="5591943" cy="27915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4626">
                  <a:extLst>
                    <a:ext uri="{9D8B030D-6E8A-4147-A177-3AD203B41FA5}">
                      <a16:colId xmlns:a16="http://schemas.microsoft.com/office/drawing/2014/main" val="3955659415"/>
                    </a:ext>
                  </a:extLst>
                </a:gridCol>
                <a:gridCol w="1016066">
                  <a:extLst>
                    <a:ext uri="{9D8B030D-6E8A-4147-A177-3AD203B41FA5}">
                      <a16:colId xmlns:a16="http://schemas.microsoft.com/office/drawing/2014/main" val="2022190601"/>
                    </a:ext>
                  </a:extLst>
                </a:gridCol>
                <a:gridCol w="1121251">
                  <a:extLst>
                    <a:ext uri="{9D8B030D-6E8A-4147-A177-3AD203B41FA5}">
                      <a16:colId xmlns:a16="http://schemas.microsoft.com/office/drawing/2014/main" val="4033310231"/>
                    </a:ext>
                  </a:extLst>
                </a:gridCol>
              </a:tblGrid>
              <a:tr h="446432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Национальная экономика</a:t>
                      </a: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231,8</a:t>
                      </a: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9,5</a:t>
                      </a: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1819881"/>
                  </a:ext>
                </a:extLst>
              </a:tr>
              <a:tr h="497817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Общегосударственные вопросы</a:t>
                      </a: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217,3</a:t>
                      </a: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8,9</a:t>
                      </a: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711917"/>
                  </a:ext>
                </a:extLst>
              </a:tr>
              <a:tr h="888659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Национальная безопасность и правоохранительная деятельность</a:t>
                      </a: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29,0</a:t>
                      </a: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1,2</a:t>
                      </a: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1168604"/>
                  </a:ext>
                </a:extLst>
              </a:tr>
              <a:tr h="413960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Средства массовой информации</a:t>
                      </a: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5,3</a:t>
                      </a: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0,2</a:t>
                      </a: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4677231"/>
                  </a:ext>
                </a:extLst>
              </a:tr>
              <a:tr h="541818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Национальная оборона</a:t>
                      </a: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2,5</a:t>
                      </a: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tx1"/>
                          </a:solidFill>
                        </a:rPr>
                        <a:t>0,1</a:t>
                      </a:r>
                    </a:p>
                  </a:txBody>
                  <a:tcPr marL="68580" marR="68580" marT="34290" marB="34290"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4589825"/>
                  </a:ext>
                </a:extLst>
              </a:tr>
            </a:tbl>
          </a:graphicData>
        </a:graphic>
      </p:graphicFrame>
      <p:graphicFrame>
        <p:nvGraphicFramePr>
          <p:cNvPr id="7" name="Таблица 6">
            <a:extLst>
              <a:ext uri="{FF2B5EF4-FFF2-40B4-BE49-F238E27FC236}">
                <a16:creationId xmlns:a16="http://schemas.microsoft.com/office/drawing/2014/main" id="{54936064-5D5B-4795-AEAF-732B30DD4C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9929279"/>
              </p:ext>
            </p:extLst>
          </p:nvPr>
        </p:nvGraphicFramePr>
        <p:xfrm>
          <a:off x="6594845" y="924025"/>
          <a:ext cx="5591943" cy="2333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97944">
                  <a:extLst>
                    <a:ext uri="{9D8B030D-6E8A-4147-A177-3AD203B41FA5}">
                      <a16:colId xmlns:a16="http://schemas.microsoft.com/office/drawing/2014/main" val="2646201259"/>
                    </a:ext>
                  </a:extLst>
                </a:gridCol>
                <a:gridCol w="1026621">
                  <a:extLst>
                    <a:ext uri="{9D8B030D-6E8A-4147-A177-3AD203B41FA5}">
                      <a16:colId xmlns:a16="http://schemas.microsoft.com/office/drawing/2014/main" val="2572507311"/>
                    </a:ext>
                  </a:extLst>
                </a:gridCol>
                <a:gridCol w="1067378">
                  <a:extLst>
                    <a:ext uri="{9D8B030D-6E8A-4147-A177-3AD203B41FA5}">
                      <a16:colId xmlns:a16="http://schemas.microsoft.com/office/drawing/2014/main" val="3272596656"/>
                    </a:ext>
                  </a:extLst>
                </a:gridCol>
              </a:tblGrid>
              <a:tr h="71309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Наименование разделов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Сумма, млн. руб.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Удельный вес, %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9368017"/>
                  </a:ext>
                </a:extLst>
              </a:tr>
              <a:tr h="330869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Образование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1 357,6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55,8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8810677"/>
                  </a:ext>
                </a:extLst>
              </a:tr>
              <a:tr h="286352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Культура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145,4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6,0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8649532"/>
                  </a:ext>
                </a:extLst>
              </a:tr>
              <a:tr h="338088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Социальная политика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134,8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5,6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0799944"/>
                  </a:ext>
                </a:extLst>
              </a:tr>
              <a:tr h="412847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Физическая культура и спорт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49,8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</a:rPr>
                        <a:t>2,0</a:t>
                      </a:r>
                    </a:p>
                  </a:txBody>
                  <a:tcPr marL="68580" marR="68580" marT="34290" marB="34290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8017022"/>
                  </a:ext>
                </a:extLst>
              </a:tr>
            </a:tbl>
          </a:graphicData>
        </a:graphic>
      </p:graphicFrame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6FAEB167-4FF4-4DB5-B487-8D554D184A82}"/>
              </a:ext>
            </a:extLst>
          </p:cNvPr>
          <p:cNvSpPr/>
          <p:nvPr/>
        </p:nvSpPr>
        <p:spPr>
          <a:xfrm>
            <a:off x="4585220" y="1332000"/>
            <a:ext cx="1819469" cy="104011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prstClr val="white"/>
                </a:solidFill>
                <a:latin typeface="Calibri" panose="020F0502020204030204"/>
              </a:rPr>
              <a:t>Человеческий капитал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3F367211-8B87-4D15-B446-65EF837501C2}"/>
              </a:ext>
            </a:extLst>
          </p:cNvPr>
          <p:cNvSpPr/>
          <p:nvPr/>
        </p:nvSpPr>
        <p:spPr>
          <a:xfrm>
            <a:off x="4593686" y="3276000"/>
            <a:ext cx="1819469" cy="80135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prstClr val="black"/>
                </a:solidFill>
                <a:latin typeface="Calibri" panose="020F0502020204030204"/>
              </a:rPr>
              <a:t>Комфортная среда для жизни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2EB7E292-E064-4C4F-81B7-32EC4FC4DBA5}"/>
              </a:ext>
            </a:extLst>
          </p:cNvPr>
          <p:cNvSpPr/>
          <p:nvPr/>
        </p:nvSpPr>
        <p:spPr>
          <a:xfrm>
            <a:off x="4470659" y="5063141"/>
            <a:ext cx="1934030" cy="61699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prstClr val="black"/>
                </a:solidFill>
                <a:latin typeface="Calibri" panose="020F0502020204030204"/>
              </a:rPr>
              <a:t>Экономический рост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7F5DC68-7AD1-4499-98C5-CEDAB19FA341}"/>
              </a:ext>
            </a:extLst>
          </p:cNvPr>
          <p:cNvSpPr txBox="1"/>
          <p:nvPr/>
        </p:nvSpPr>
        <p:spPr>
          <a:xfrm>
            <a:off x="4513914" y="2484000"/>
            <a:ext cx="18992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1 687,6 млн. руб.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8233037-5BF1-4716-B0C3-4BAA2BA06E34}"/>
              </a:ext>
            </a:extLst>
          </p:cNvPr>
          <p:cNvSpPr txBox="1"/>
          <p:nvPr/>
        </p:nvSpPr>
        <p:spPr>
          <a:xfrm>
            <a:off x="4625830" y="4104000"/>
            <a:ext cx="1778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258,8 млн. руб.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D09F23A-83C9-44DF-9781-B1B6BCC24FF5}"/>
              </a:ext>
            </a:extLst>
          </p:cNvPr>
          <p:cNvSpPr txBox="1"/>
          <p:nvPr/>
        </p:nvSpPr>
        <p:spPr>
          <a:xfrm>
            <a:off x="4666026" y="5760000"/>
            <a:ext cx="17386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r>
              <a:rPr lang="ru-RU" sz="1800" b="1" dirty="0">
                <a:solidFill>
                  <a:prstClr val="black"/>
                </a:solidFill>
                <a:latin typeface="Calibri" panose="020F0502020204030204"/>
                <a:cs typeface="Arial" panose="020B0604020202020204" pitchFamily="34" charset="0"/>
              </a:rPr>
              <a:t>485,9 млн. руб.</a:t>
            </a:r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04669F0B-4307-42EE-85DE-7988B81327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51560265"/>
              </p:ext>
            </p:extLst>
          </p:nvPr>
        </p:nvGraphicFramePr>
        <p:xfrm>
          <a:off x="0" y="1866584"/>
          <a:ext cx="4470659" cy="3935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555F006B-7D67-4558-8727-0DC57036654B}"/>
              </a:ext>
            </a:extLst>
          </p:cNvPr>
          <p:cNvCxnSpPr>
            <a:cxnSpLocks/>
          </p:cNvCxnSpPr>
          <p:nvPr/>
        </p:nvCxnSpPr>
        <p:spPr>
          <a:xfrm>
            <a:off x="4171602" y="2718758"/>
            <a:ext cx="158017" cy="1115765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BDB2432C-69DC-409F-8CF4-589F98DDABF7}"/>
              </a:ext>
            </a:extLst>
          </p:cNvPr>
          <p:cNvCxnSpPr>
            <a:cxnSpLocks/>
          </p:cNvCxnSpPr>
          <p:nvPr/>
        </p:nvCxnSpPr>
        <p:spPr>
          <a:xfrm>
            <a:off x="2656573" y="2707673"/>
            <a:ext cx="1515029" cy="0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E9272363-AF5B-4BAD-9229-6C27A94F86FA}"/>
              </a:ext>
            </a:extLst>
          </p:cNvPr>
          <p:cNvCxnSpPr/>
          <p:nvPr/>
        </p:nvCxnSpPr>
        <p:spPr>
          <a:xfrm flipH="1">
            <a:off x="4323881" y="3836867"/>
            <a:ext cx="301948" cy="0"/>
          </a:xfrm>
          <a:prstGeom prst="line">
            <a:avLst/>
          </a:prstGeom>
          <a:ln w="47625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18C4F5F7-E12E-49D6-B85F-B159486AB9AA}"/>
              </a:ext>
            </a:extLst>
          </p:cNvPr>
          <p:cNvCxnSpPr>
            <a:cxnSpLocks/>
          </p:cNvCxnSpPr>
          <p:nvPr/>
        </p:nvCxnSpPr>
        <p:spPr>
          <a:xfrm flipV="1">
            <a:off x="0" y="729396"/>
            <a:ext cx="12192000" cy="21375"/>
          </a:xfrm>
          <a:prstGeom prst="line">
            <a:avLst/>
          </a:prstGeom>
          <a:ln w="381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BA5F39DB-6AB2-4C44-BEAE-F35E3A8D92F1}"/>
              </a:ext>
            </a:extLst>
          </p:cNvPr>
          <p:cNvCxnSpPr>
            <a:cxnSpLocks/>
            <a:stCxn id="8" idx="1"/>
          </p:cNvCxnSpPr>
          <p:nvPr/>
        </p:nvCxnSpPr>
        <p:spPr>
          <a:xfrm flipH="1">
            <a:off x="1597794" y="1852057"/>
            <a:ext cx="2987426" cy="2223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:a16="http://schemas.microsoft.com/office/drawing/2014/main" id="{2A2E277B-976A-4E15-8F5C-A3D41E09DBA6}"/>
              </a:ext>
            </a:extLst>
          </p:cNvPr>
          <p:cNvCxnSpPr>
            <a:cxnSpLocks/>
          </p:cNvCxnSpPr>
          <p:nvPr/>
        </p:nvCxnSpPr>
        <p:spPr>
          <a:xfrm>
            <a:off x="1628601" y="1888815"/>
            <a:ext cx="20217" cy="779851"/>
          </a:xfrm>
          <a:prstGeom prst="line">
            <a:avLst/>
          </a:prstGeom>
          <a:ln w="476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>
            <a:extLst>
              <a:ext uri="{FF2B5EF4-FFF2-40B4-BE49-F238E27FC236}">
                <a16:creationId xmlns:a16="http://schemas.microsoft.com/office/drawing/2014/main" id="{B71B211C-2C94-4BCC-BF2C-B40558624017}"/>
              </a:ext>
            </a:extLst>
          </p:cNvPr>
          <p:cNvCxnSpPr>
            <a:cxnSpLocks/>
          </p:cNvCxnSpPr>
          <p:nvPr/>
        </p:nvCxnSpPr>
        <p:spPr>
          <a:xfrm>
            <a:off x="3770704" y="5371637"/>
            <a:ext cx="699955" cy="0"/>
          </a:xfrm>
          <a:prstGeom prst="lin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>
            <a:extLst>
              <a:ext uri="{FF2B5EF4-FFF2-40B4-BE49-F238E27FC236}">
                <a16:creationId xmlns:a16="http://schemas.microsoft.com/office/drawing/2014/main" id="{E2023139-ECA1-4AB3-8844-9ABC819B70D0}"/>
              </a:ext>
            </a:extLst>
          </p:cNvPr>
          <p:cNvCxnSpPr>
            <a:cxnSpLocks/>
          </p:cNvCxnSpPr>
          <p:nvPr/>
        </p:nvCxnSpPr>
        <p:spPr>
          <a:xfrm>
            <a:off x="3770704" y="3834522"/>
            <a:ext cx="0" cy="1537115"/>
          </a:xfrm>
          <a:prstGeom prst="lin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>
            <a:extLst>
              <a:ext uri="{FF2B5EF4-FFF2-40B4-BE49-F238E27FC236}">
                <a16:creationId xmlns:a16="http://schemas.microsoft.com/office/drawing/2014/main" id="{C6C60E3C-8049-440C-A38C-7AF370AC89CE}"/>
              </a:ext>
            </a:extLst>
          </p:cNvPr>
          <p:cNvCxnSpPr>
            <a:cxnSpLocks/>
          </p:cNvCxnSpPr>
          <p:nvPr/>
        </p:nvCxnSpPr>
        <p:spPr>
          <a:xfrm>
            <a:off x="3301465" y="3845607"/>
            <a:ext cx="467533" cy="0"/>
          </a:xfrm>
          <a:prstGeom prst="line">
            <a:avLst/>
          </a:prstGeom>
          <a:ln w="47625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17849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A82ACE-DD0F-4BF3-9E0D-ECB9FB243E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0278" y="0"/>
            <a:ext cx="11171722" cy="952901"/>
          </a:xfrm>
        </p:spPr>
        <p:txBody>
          <a:bodyPr/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Динамика средней заработной платы «указных» работников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2021 – 2022 годы, в рублях</a:t>
            </a:r>
          </a:p>
        </p:txBody>
      </p:sp>
      <p:graphicFrame>
        <p:nvGraphicFramePr>
          <p:cNvPr id="9" name="Диаграмма 8">
            <a:extLst>
              <a:ext uri="{FF2B5EF4-FFF2-40B4-BE49-F238E27FC236}">
                <a16:creationId xmlns:a16="http://schemas.microsoft.com/office/drawing/2014/main" id="{4A534A8F-3B32-47E1-BC5D-16FC7F8644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6428084"/>
              </p:ext>
            </p:extLst>
          </p:nvPr>
        </p:nvGraphicFramePr>
        <p:xfrm>
          <a:off x="778021" y="1049154"/>
          <a:ext cx="11085095" cy="5808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8062002"/>
      </p:ext>
    </p:extLst>
  </p:cSld>
  <p:clrMapOvr>
    <a:masterClrMapping/>
  </p:clrMapOvr>
</p:sld>
</file>

<file path=ppt/theme/theme1.xml><?xml version="1.0" encoding="utf-8"?>
<a:theme xmlns:a="http://schemas.openxmlformats.org/drawingml/2006/main" name="Правительство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авительство" id="{4D01DFD9-7C8A-4FB7-8FFD-37C584826858}" vid="{7953DB88-D8F2-4205-AD18-0FB4CDE91BEC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Правительство</Template>
  <TotalTime>7604</TotalTime>
  <Words>1079</Words>
  <Application>Microsoft Office PowerPoint</Application>
  <PresentationFormat>Широкоэкранный</PresentationFormat>
  <Paragraphs>299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Times New Roman</vt:lpstr>
      <vt:lpstr>Verdana</vt:lpstr>
      <vt:lpstr>Правительство</vt:lpstr>
      <vt:lpstr>Тема Office</vt:lpstr>
      <vt:lpstr>Об утверждении отчета об исполнении бюджета муниципального района Мелеузовский район Республики Башкортостан  за 2022 год </vt:lpstr>
      <vt:lpstr>Презентация PowerPoint</vt:lpstr>
      <vt:lpstr>Динамика налоговых и неналоговых доходов за 2021г.-2022г.</vt:lpstr>
      <vt:lpstr>Презентация PowerPoint</vt:lpstr>
      <vt:lpstr>Структура налоговых и неналоговых доходов консолидированного бюджета в 2022г.</vt:lpstr>
      <vt:lpstr>Презентация PowerPoint</vt:lpstr>
      <vt:lpstr>Межбюджетные трансферты из бюджета Республики Башкортостан  в 2021 - 2022 годах</vt:lpstr>
      <vt:lpstr>          Расходы консолидированного бюджета муниципального района за 2022 год</vt:lpstr>
      <vt:lpstr>Динамика средней заработной платы «указных» работников  за 2021 – 2022 годы, в рублях</vt:lpstr>
      <vt:lpstr>Национальные проекты в 2022 году</vt:lpstr>
      <vt:lpstr>Расходы на ЖКХ в 2022 году</vt:lpstr>
      <vt:lpstr>Расходы на содержание и ремонт дорог в 2022 году</vt:lpstr>
      <vt:lpstr>Расходы на окружающую среду в 2022 году</vt:lpstr>
      <vt:lpstr>Содержание и обслуживание системы видеонаблюдения «Безопасный город» в 2022 году</vt:lpstr>
      <vt:lpstr>Программа поддержки местных инициатив в 2022 году</vt:lpstr>
      <vt:lpstr>Расходы по муниципальному проекту  «Наше село» за 2022 год</vt:lpstr>
      <vt:lpstr>Школьное инициативное бюджетирование в 2022 году</vt:lpstr>
      <vt:lpstr>Осуществление Финансовым управлением контрольных  мероприятий в 2022 году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утверждении отчета об исполнении бюджета муниципального района Мелеузовский район Республики Башкортостан  за 2021 год</dc:title>
  <dc:creator>user</dc:creator>
  <cp:lastModifiedBy>user</cp:lastModifiedBy>
  <cp:revision>166</cp:revision>
  <cp:lastPrinted>2023-03-23T07:34:02Z</cp:lastPrinted>
  <dcterms:created xsi:type="dcterms:W3CDTF">2022-04-01T09:03:58Z</dcterms:created>
  <dcterms:modified xsi:type="dcterms:W3CDTF">2023-04-24T07:24:52Z</dcterms:modified>
</cp:coreProperties>
</file>